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/>
  <p:notesSz cx="6858000" cy="9144000"/>
  <p:embeddedFontLst>
    <p:embeddedFont>
      <p:font typeface="Roboto Condensed" panose="02000000000000000000"/>
      <p:regular r:id="rId22"/>
    </p:embeddedFont>
    <p:embeddedFont>
      <p:font typeface="Roboto Condensed Light" panose="0200000000000000000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4163caeae_0_228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4163caeae_0_2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4163caeae_0_24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4163caeae_0_2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4163caeae_0_25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4163caeae_0_2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4163caeae_0_261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4163caeae_0_2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4163caeae_0_26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4163caeae_0_2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3fbe87555_1_41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3fbe87555_1_4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4f3141c65_0_188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4f3141c65_0_18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f391192_05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f391192_0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3fbe87555_1_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3fbe87555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4163caeae_0_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4163caeae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4163caeae_0_1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4163caeae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4163caeae_0_2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4163caeae_0_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163caeae_0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163caeae_0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4163caeae_0_3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4163caeae_0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39" name="Google Shape;39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3"/>
          <p:cNvSpPr txBox="1"/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sp>
        <p:nvSpPr>
          <p:cNvPr id="50" name="Google Shape;50;p4"/>
          <p:cNvSpPr txBox="1"/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0" name="Google Shape;60;p4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 rtl="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98" name="Google Shape;98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Google Shape;100;p6"/>
          <p:cNvSpPr txBox="1"/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52" name="Google Shape;152;p9"/>
          <p:cNvSpPr txBox="1"/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Google Shape;153;p9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▰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1pPr>
            <a:lvl2pPr marL="914400" lvl="1" indent="-381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2pPr>
            <a:lvl3pPr marL="1371600" lvl="2" indent="-381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3pPr>
            <a:lvl4pPr marL="1828800" lvl="3" indent="-381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4pPr>
            <a:lvl5pPr marL="2286000" lvl="4" indent="-381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5pPr>
            <a:lvl6pPr marL="2743200" lvl="5" indent="-381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6pPr>
            <a:lvl7pPr marL="3200400" lvl="6" indent="-381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7pPr>
            <a:lvl8pPr marL="3657600" lvl="7" indent="-381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8pPr>
            <a:lvl9pPr marL="4114800" lvl="8" indent="-381000" rtl="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r" rtl="0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r" rtl="0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r" rtl="0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r" rtl="0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r" rtl="0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r" rtl="0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r" rtl="0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r" rtl="0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ctrTitle"/>
          </p:nvPr>
        </p:nvSpPr>
        <p:spPr>
          <a:xfrm>
            <a:off x="685800" y="1090750"/>
            <a:ext cx="62913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lt1"/>
                </a:solidFill>
              </a:rPr>
              <a:t>INTRODUCTION TO WEB DEVELOPMENT - SESSION 4</a:t>
            </a:r>
            <a:endParaRPr sz="4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4200">
              <a:solidFill>
                <a:schemeClr val="lt1"/>
              </a:solidFill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3361675" y="4112025"/>
            <a:ext cx="5998800" cy="6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Risto Panchevski - risto.panchevski</a:t>
            </a:r>
            <a:r>
              <a:rPr lang="en-GB" sz="2000" b="1"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@gmail.com</a:t>
            </a:r>
            <a:endParaRPr sz="2000" b="1">
              <a:solidFill>
                <a:srgbClr val="FFFFFF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/>
          <p:nvPr>
            <p:ph type="title"/>
          </p:nvPr>
        </p:nvSpPr>
        <p:spPr>
          <a:xfrm>
            <a:off x="814275" y="392575"/>
            <a:ext cx="53820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</a:rPr>
              <a:t>PHASES OF MAKING A PROGRAM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1" name="Google Shape;261;p20"/>
          <p:cNvSpPr txBox="1"/>
          <p:nvPr>
            <p:ph type="body" idx="2"/>
          </p:nvPr>
        </p:nvSpPr>
        <p:spPr>
          <a:xfrm>
            <a:off x="4059225" y="1428900"/>
            <a:ext cx="3654900" cy="1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rgbClr val="FF980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Testing phase</a:t>
            </a:r>
            <a:endParaRPr b="1">
              <a:solidFill>
                <a:srgbClr val="FF9800"/>
              </a:solidFill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Verify that our code makes sense and actually works by manual or automatic testing </a:t>
            </a:r>
            <a:endParaRPr lang="en-GB"/>
          </a:p>
        </p:txBody>
      </p:sp>
      <p:sp>
        <p:nvSpPr>
          <p:cNvPr id="262" name="Google Shape;262;p20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63" name="Google Shape;263;p20"/>
          <p:cNvSpPr txBox="1"/>
          <p:nvPr>
            <p:ph type="body" idx="1"/>
          </p:nvPr>
        </p:nvSpPr>
        <p:spPr>
          <a:xfrm>
            <a:off x="814275" y="1428900"/>
            <a:ext cx="3084300" cy="32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rgbClr val="FF980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Implementation phase</a:t>
            </a:r>
            <a:endParaRPr b="1">
              <a:solidFill>
                <a:srgbClr val="FF9800"/>
              </a:solidFill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Implement the program in some programming language by following the steps previously describe in the solution</a:t>
            </a:r>
            <a:endParaRPr lang="en-GB"/>
          </a:p>
        </p:txBody>
      </p:sp>
      <p:sp>
        <p:nvSpPr>
          <p:cNvPr id="264" name="Google Shape;264;p20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265" name="Google Shape;265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0"/>
          <p:cNvSpPr txBox="1"/>
          <p:nvPr>
            <p:ph type="body" idx="2"/>
          </p:nvPr>
        </p:nvSpPr>
        <p:spPr>
          <a:xfrm>
            <a:off x="4059225" y="2953200"/>
            <a:ext cx="3654900" cy="1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rgbClr val="D26F0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Maintenance phase</a:t>
            </a:r>
            <a:endParaRPr b="1">
              <a:solidFill>
                <a:srgbClr val="D26F00"/>
              </a:solidFill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Verify that our code will need a minimal amount of change </a:t>
            </a:r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</a:rPr>
              <a:t>TASK I</a:t>
            </a:r>
            <a:endParaRPr lang="en-GB">
              <a:solidFill>
                <a:schemeClr val="lt1"/>
              </a:solidFill>
            </a:endParaRPr>
          </a:p>
        </p:txBody>
      </p:sp>
      <p:sp>
        <p:nvSpPr>
          <p:cNvPr id="272" name="Google Shape;272;p21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73" name="Google Shape;273;p21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274" name="Google Shape;274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1"/>
          <p:cNvSpPr txBox="1"/>
          <p:nvPr/>
        </p:nvSpPr>
        <p:spPr>
          <a:xfrm>
            <a:off x="814275" y="1460925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Write a simple program that makes a Miles in Kilometers conversion</a:t>
            </a: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1</a:t>
            </a:r>
            <a:r>
              <a:rPr lang="en-US" alt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Mile</a:t>
            </a: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 = 1.60934 </a:t>
            </a:r>
            <a:r>
              <a:rPr lang="en-US" alt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Km</a:t>
            </a: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Time to complete: 10 - 15 minutes</a:t>
            </a: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</a:rPr>
              <a:t>TASK II</a:t>
            </a:r>
            <a:endParaRPr lang="en-GB">
              <a:solidFill>
                <a:schemeClr val="lt1"/>
              </a:solidFill>
            </a:endParaRPr>
          </a:p>
        </p:txBody>
      </p:sp>
      <p:sp>
        <p:nvSpPr>
          <p:cNvPr id="281" name="Google Shape;281;p22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82" name="Google Shape;282;p22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283" name="Google Shape;283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2"/>
          <p:cNvSpPr txBox="1"/>
          <p:nvPr/>
        </p:nvSpPr>
        <p:spPr>
          <a:xfrm>
            <a:off x="814275" y="1460925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Write a program that finds the average of 3 inputs and prints it out</a:t>
            </a: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Time to complete: 10 - 15 minutes</a:t>
            </a: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</a:rPr>
              <a:t>TASK III</a:t>
            </a:r>
            <a:endParaRPr lang="en-GB">
              <a:solidFill>
                <a:schemeClr val="lt1"/>
              </a:solidFill>
            </a:endParaRPr>
          </a:p>
        </p:txBody>
      </p:sp>
      <p:sp>
        <p:nvSpPr>
          <p:cNvPr id="290" name="Google Shape;290;p23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91" name="Google Shape;291;p23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292" name="Google Shape;292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3"/>
          <p:cNvSpPr txBox="1"/>
          <p:nvPr/>
        </p:nvSpPr>
        <p:spPr>
          <a:xfrm>
            <a:off x="814275" y="1460925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Write a program that finds a specific name of student out of a collection of students</a:t>
            </a: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Time to complete: 10 - 15 minutes</a:t>
            </a: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</a:rPr>
              <a:t>TASK 9000</a:t>
            </a:r>
            <a:endParaRPr lang="en-GB">
              <a:solidFill>
                <a:schemeClr val="lt1"/>
              </a:solidFill>
            </a:endParaRPr>
          </a:p>
        </p:txBody>
      </p:sp>
      <p:sp>
        <p:nvSpPr>
          <p:cNvPr id="299" name="Google Shape;299;p24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00" name="Google Shape;300;p24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301" name="Google Shape;301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4"/>
          <p:cNvSpPr txBox="1"/>
          <p:nvPr/>
        </p:nvSpPr>
        <p:spPr>
          <a:xfrm>
            <a:off x="814275" y="1460925"/>
            <a:ext cx="6803700" cy="3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Given these coin denominations: 1¢, 5¢, 10¢, 20¢, 50¢, and $1, find the smallest number of coins needed for a given amount. You do not need to list out what coins are used.</a:t>
            </a:r>
            <a:b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</a:b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Example 1: For 375 cents, 6 coins are needed.</a:t>
            </a:r>
            <a:b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</a:b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Example 2: For 543 cents, 10 coins are needed.</a:t>
            </a: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Time to complete: 20 - 25 minutes</a:t>
            </a: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 txBox="1"/>
          <p:nvPr>
            <p:ph type="title" idx="4294967295"/>
          </p:nvPr>
        </p:nvSpPr>
        <p:spPr>
          <a:xfrm>
            <a:off x="4522325" y="1064975"/>
            <a:ext cx="33576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0"/>
              <a:t>Time for questions! </a:t>
            </a:r>
            <a:endParaRPr sz="4800"/>
          </a:p>
        </p:txBody>
      </p:sp>
      <p:sp>
        <p:nvSpPr>
          <p:cNvPr id="308" name="Google Shape;308;p25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09" name="Google Shape;309;p25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title" idx="4294967295"/>
          </p:nvPr>
        </p:nvSpPr>
        <p:spPr>
          <a:xfrm>
            <a:off x="2235275" y="347825"/>
            <a:ext cx="3455700" cy="12579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Problem solving is a process</a:t>
            </a:r>
            <a:endParaRPr sz="3600"/>
          </a:p>
        </p:txBody>
      </p:sp>
      <p:sp>
        <p:nvSpPr>
          <p:cNvPr id="191" name="Google Shape;191;p12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92" name="Google Shape;192;p12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PROCESS OF PROBLEM SOLVING</a:t>
            </a:r>
            <a:endParaRPr lang="en-GB"/>
          </a:p>
        </p:txBody>
      </p:sp>
      <p:sp>
        <p:nvSpPr>
          <p:cNvPr id="198" name="Google Shape;198;p13"/>
          <p:cNvSpPr txBox="1"/>
          <p:nvPr>
            <p:ph type="body" idx="1"/>
          </p:nvPr>
        </p:nvSpPr>
        <p:spPr>
          <a:xfrm>
            <a:off x="735075" y="1460925"/>
            <a:ext cx="36885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Understanding the problem</a:t>
            </a:r>
            <a:endParaRPr lang="en-GB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Devising a plan</a:t>
            </a:r>
            <a:endParaRPr lang="en-GB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Execution of the plan</a:t>
            </a:r>
            <a:endParaRPr lang="en-GB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Looking back</a:t>
            </a:r>
            <a:endParaRPr lang="en-GB"/>
          </a:p>
        </p:txBody>
      </p:sp>
      <p:pic>
        <p:nvPicPr>
          <p:cNvPr id="199" name="Google Shape;199;p13"/>
          <p:cNvPicPr preferRelativeResize="0"/>
          <p:nvPr/>
        </p:nvPicPr>
        <p:blipFill rotWithShape="1">
          <a:blip r:embed="rId1"/>
          <a:srcRect l="16647" r="16654"/>
          <a:stretch>
            <a:fillRect/>
          </a:stretch>
        </p:blipFill>
        <p:spPr>
          <a:xfrm>
            <a:off x="4675375" y="909350"/>
            <a:ext cx="4097700" cy="40977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200" name="Google Shape;200;p13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01" name="Google Shape;201;p13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202" name="Google Shape;202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</a:rPr>
              <a:t>UNDERSTANDING THE PROBLEM</a:t>
            </a:r>
            <a:endParaRPr lang="en-GB">
              <a:solidFill>
                <a:schemeClr val="lt1"/>
              </a:solidFill>
            </a:endParaRPr>
          </a:p>
        </p:txBody>
      </p:sp>
      <p:sp>
        <p:nvSpPr>
          <p:cNvPr id="208" name="Google Shape;208;p14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09" name="Google Shape;209;p14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210" name="Google Shape;210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4"/>
          <p:cNvSpPr txBox="1"/>
          <p:nvPr/>
        </p:nvSpPr>
        <p:spPr>
          <a:xfrm>
            <a:off x="735075" y="1478450"/>
            <a:ext cx="6803700" cy="3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▰"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What is the unknown? </a:t>
            </a: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▰"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What is the data?</a:t>
            </a: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▰"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What is the condition? Is it possible to satisfy the condition? </a:t>
            </a: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▰"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Is the condition sufficient to determine the unknown?</a:t>
            </a: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▰"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Draw a diagram. Introduce suitable notation.</a:t>
            </a: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</a:rPr>
              <a:t>DEVISING A PLAN</a:t>
            </a:r>
            <a:endParaRPr lang="en-GB">
              <a:solidFill>
                <a:schemeClr val="lt1"/>
              </a:solidFill>
            </a:endParaRPr>
          </a:p>
        </p:txBody>
      </p:sp>
      <p:sp>
        <p:nvSpPr>
          <p:cNvPr id="217" name="Google Shape;217;p15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18" name="Google Shape;218;p15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219" name="Google Shape;219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5"/>
          <p:cNvSpPr txBox="1"/>
          <p:nvPr/>
        </p:nvSpPr>
        <p:spPr>
          <a:xfrm>
            <a:off x="735075" y="1735850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▰"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Have you seen the problem before? Do you know a related problem?</a:t>
            </a: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▰"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Look at the unknown. Think of a problem having the same or similar unknown.</a:t>
            </a: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▰"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Split the problem into smaller sub-problems.</a:t>
            </a: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▰"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If you can’t solve it, solve a more general version, or a special case, or part of it</a:t>
            </a:r>
            <a:endParaRPr sz="1600">
              <a:solidFill>
                <a:srgbClr val="9999CC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</a:rPr>
              <a:t>EXECUTION OF THE PLAN</a:t>
            </a:r>
            <a:endParaRPr lang="en-GB">
              <a:solidFill>
                <a:schemeClr val="lt1"/>
              </a:solidFill>
            </a:endParaRPr>
          </a:p>
        </p:txBody>
      </p:sp>
      <p:sp>
        <p:nvSpPr>
          <p:cNvPr id="226" name="Google Shape;226;p16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27" name="Google Shape;227;p16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228" name="Google Shape;228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6"/>
          <p:cNvSpPr txBox="1"/>
          <p:nvPr/>
        </p:nvSpPr>
        <p:spPr>
          <a:xfrm>
            <a:off x="735075" y="1735850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▰"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Carry out your plan of the solution. Check each step.</a:t>
            </a: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▰"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Can you see clearly that the step is correct?</a:t>
            </a: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▰"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Can you prove that it is correct?</a:t>
            </a:r>
            <a:b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</a:br>
            <a:endParaRPr sz="1600">
              <a:solidFill>
                <a:srgbClr val="9999CC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</a:rPr>
              <a:t>EXECUTION OF THE PLAN</a:t>
            </a:r>
            <a:endParaRPr lang="en-GB">
              <a:solidFill>
                <a:schemeClr val="lt1"/>
              </a:solidFill>
            </a:endParaRPr>
          </a:p>
        </p:txBody>
      </p:sp>
      <p:sp>
        <p:nvSpPr>
          <p:cNvPr id="235" name="Google Shape;235;p17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6" name="Google Shape;236;p17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237" name="Google Shape;237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7"/>
          <p:cNvSpPr txBox="1"/>
          <p:nvPr/>
        </p:nvSpPr>
        <p:spPr>
          <a:xfrm>
            <a:off x="735075" y="1735850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▰"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Can you check the result?</a:t>
            </a: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▰"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Can you derive the result differently?</a:t>
            </a: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▰"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Can you use the result, or the method, for some other problem?</a:t>
            </a:r>
            <a:b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</a:br>
            <a:endParaRPr sz="1600">
              <a:solidFill>
                <a:srgbClr val="9999CC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"/>
          <p:cNvSpPr txBox="1"/>
          <p:nvPr>
            <p:ph type="title" idx="4294967295"/>
          </p:nvPr>
        </p:nvSpPr>
        <p:spPr>
          <a:xfrm>
            <a:off x="5591750" y="354775"/>
            <a:ext cx="3376800" cy="14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F5378"/>
                </a:solidFill>
              </a:rPr>
              <a:t>What about building programs?</a:t>
            </a:r>
            <a:endParaRPr sz="3000">
              <a:solidFill>
                <a:srgbClr val="3F5378"/>
              </a:solidFill>
            </a:endParaRPr>
          </a:p>
        </p:txBody>
      </p:sp>
      <p:sp>
        <p:nvSpPr>
          <p:cNvPr id="244" name="Google Shape;244;p18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45" name="Google Shape;245;p18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"/>
          <p:cNvSpPr txBox="1"/>
          <p:nvPr>
            <p:ph type="title"/>
          </p:nvPr>
        </p:nvSpPr>
        <p:spPr>
          <a:xfrm>
            <a:off x="814275" y="392575"/>
            <a:ext cx="53820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</a:rPr>
              <a:t>PHASES OF MAKING A PROGRAM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1" name="Google Shape;251;p19"/>
          <p:cNvSpPr txBox="1"/>
          <p:nvPr>
            <p:ph type="body" idx="2"/>
          </p:nvPr>
        </p:nvSpPr>
        <p:spPr>
          <a:xfrm>
            <a:off x="4059225" y="1428900"/>
            <a:ext cx="3654900" cy="32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rgbClr val="FF980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Problem solving phase</a:t>
            </a:r>
            <a:endParaRPr b="1">
              <a:solidFill>
                <a:srgbClr val="FF9800"/>
              </a:solidFill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Phase where we introduce some initial solution for the problem. We produce an ordered sequence of steps that describe the solution  </a:t>
            </a:r>
            <a:endParaRPr lang="en-GB"/>
          </a:p>
        </p:txBody>
      </p:sp>
      <p:sp>
        <p:nvSpPr>
          <p:cNvPr id="252" name="Google Shape;252;p19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53" name="Google Shape;253;p19"/>
          <p:cNvSpPr txBox="1"/>
          <p:nvPr>
            <p:ph type="body" idx="1"/>
          </p:nvPr>
        </p:nvSpPr>
        <p:spPr>
          <a:xfrm>
            <a:off x="814275" y="1428900"/>
            <a:ext cx="3084300" cy="32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rgbClr val="FF980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Clarification/Analysis phase</a:t>
            </a:r>
            <a:endParaRPr b="1">
              <a:solidFill>
                <a:srgbClr val="FF9800"/>
              </a:solidFill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Phase where we analyze all the data and specification for the problem we need to solve. We make sure we have everything we need to know </a:t>
            </a:r>
            <a:endParaRPr lang="en-GB"/>
          </a:p>
        </p:txBody>
      </p:sp>
      <p:sp>
        <p:nvSpPr>
          <p:cNvPr id="254" name="Google Shape;254;p19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255" name="Google Shape;255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2632</Words>
  <Application>WPS Presentation</Application>
  <PresentationFormat/>
  <Paragraphs>145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SimSun</vt:lpstr>
      <vt:lpstr>Wingdings</vt:lpstr>
      <vt:lpstr>Arial</vt:lpstr>
      <vt:lpstr>Roboto Condensed</vt:lpstr>
      <vt:lpstr>Roboto Condensed Light</vt:lpstr>
      <vt:lpstr>Arvo</vt:lpstr>
      <vt:lpstr>Verdana</vt:lpstr>
      <vt:lpstr>Microsoft YaHei</vt:lpstr>
      <vt:lpstr/>
      <vt:lpstr>Arial Unicode MS</vt:lpstr>
      <vt:lpstr>Segoe Print</vt:lpstr>
      <vt:lpstr>Salerio template</vt:lpstr>
      <vt:lpstr>INTRODUCTION TO WEB DEVELOPMENT - SESSION 4</vt:lpstr>
      <vt:lpstr>Problem solving is a process</vt:lpstr>
      <vt:lpstr>THE PROCESS OF PROBLEM SOLVING</vt:lpstr>
      <vt:lpstr>UNDERSTANDING THE PROBLEM</vt:lpstr>
      <vt:lpstr>DEVISING A PLAN</vt:lpstr>
      <vt:lpstr>EXECUTION OF THE PLAN</vt:lpstr>
      <vt:lpstr>EXECUTION OF THE PLAN</vt:lpstr>
      <vt:lpstr>What about building programs?</vt:lpstr>
      <vt:lpstr>PHASES OF MAKING A PROGRAM</vt:lpstr>
      <vt:lpstr>PHASES OF MAKING A PROGRAM</vt:lpstr>
      <vt:lpstr>TASK I</vt:lpstr>
      <vt:lpstr>TASK II</vt:lpstr>
      <vt:lpstr>TASK III</vt:lpstr>
      <vt:lpstr>TASK 9000</vt:lpstr>
      <vt:lpstr>Time for questions!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 - SESSION 4</dc:title>
  <dc:creator/>
  <cp:lastModifiedBy>Risto Panchevski</cp:lastModifiedBy>
  <cp:revision>2</cp:revision>
  <dcterms:created xsi:type="dcterms:W3CDTF">2018-10-27T16:18:00Z</dcterms:created>
  <dcterms:modified xsi:type="dcterms:W3CDTF">2018-10-30T17:32:00Z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1033-10.2.0.7516</vt:lpwstr>
  </property>
</Properties>
</file>