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71" r:id="rId3"/>
    <p:sldId id="273" r:id="rId5"/>
    <p:sldId id="257" r:id="rId6"/>
    <p:sldId id="258" r:id="rId7"/>
    <p:sldId id="259" r:id="rId8"/>
    <p:sldId id="260" r:id="rId9"/>
    <p:sldId id="261" r:id="rId10"/>
    <p:sldId id="262" r:id="rId11"/>
    <p:sldId id="274" r:id="rId12"/>
    <p:sldId id="264" r:id="rId13"/>
    <p:sldId id="272" r:id="rId14"/>
    <p:sldId id="266" r:id="rId15"/>
    <p:sldId id="267" r:id="rId16"/>
    <p:sldId id="276" r:id="rId17"/>
    <p:sldId id="268" r:id="rId18"/>
    <p:sldId id="269" r:id="rId19"/>
    <p:sldId id="270" r:id="rId20"/>
  </p:sldIdLst>
  <p:sldSz cx="9144000" cy="5143500"/>
  <p:notesSz cx="6858000" cy="9144000"/>
  <p:embeddedFontLst>
    <p:embeddedFont>
      <p:font typeface="Roboto Condensed" panose="02000000000000000000"/>
      <p:regular r:id="rId24"/>
    </p:embeddedFont>
    <p:embeddedFont>
      <p:font typeface="Roboto Condensed Light" panose="0200000000000000000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163caeae_0_3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163caeae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4163caeae_0_3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4163caeae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4163caeae_0_24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4163caeae_0_2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4163caeae_0_25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4163caeae_0_2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4163caeae_0_26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4163caeae_0_2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4163caeae_0_26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4163caeae_0_2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3fbe87555_1_41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3fbe87555_1_4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4f3141c65_0_188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4f3141c65_0_1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5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3fbe87555_1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3fbe87555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4163caeae_0_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4163caeae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4163caeae_0_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4163caeae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4163caeae_0_22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4163caeae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4163caeae_0_3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4163caeae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 panose="02000000000000000000"/>
              <a:ea typeface="Arvo" panose="02000000000000000000"/>
              <a:cs typeface="Arvo" panose="02000000000000000000"/>
              <a:sym typeface="Arvo" panose="02000000000000000000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</p:grpSp>
      <p:sp>
        <p:nvSpPr>
          <p:cNvPr id="50" name="Google Shape;50;p4"/>
          <p:cNvSpPr txBox="1"/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0" name="Google Shape;60;p4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 rtl="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 rtl="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 panose="02000000000000000000"/>
                <a:ea typeface="Arvo" panose="02000000000000000000"/>
                <a:cs typeface="Arvo" panose="02000000000000000000"/>
                <a:sym typeface="Arvo" panose="02000000000000000000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 panose="02000000000000000000"/>
                  <a:ea typeface="Arvo" panose="02000000000000000000"/>
                  <a:cs typeface="Arvo" panose="02000000000000000000"/>
                  <a:sym typeface="Arvo" panose="02000000000000000000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52" name="Google Shape;152;p9"/>
          <p:cNvSpPr txBox="1"/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 panose="02000000000000000000"/>
              <a:buNone/>
              <a:defRPr sz="20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1pPr>
            <a:lvl2pPr marL="914400" lvl="1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2pPr>
            <a:lvl3pPr marL="1371600" lvl="2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3pPr>
            <a:lvl4pPr marL="1828800" lvl="3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4pPr>
            <a:lvl5pPr marL="2286000" lvl="4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5pPr>
            <a:lvl6pPr marL="2743200" lvl="5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6pPr>
            <a:lvl7pPr marL="3200400" lvl="6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7pPr>
            <a:lvl8pPr marL="3657600" lvl="7" indent="-381000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8pPr>
            <a:lvl9pPr marL="4114800" lvl="8" indent="-381000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▻"/>
              <a:defRPr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r" rtl="0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r" rtl="0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r" rtl="0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r" rtl="0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r" rtl="0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r" rtl="0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r" rtl="0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r" rtl="0">
              <a:buNone/>
              <a:defRPr sz="12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1090750"/>
            <a:ext cx="62913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chemeClr val="lt1"/>
                </a:solidFill>
              </a:rPr>
              <a:t>INTRODUCTION TO WEB DEVELOPMENT - SESSION </a:t>
            </a:r>
            <a:r>
              <a:rPr lang="en-US" altLang="en-GB" sz="4200">
                <a:solidFill>
                  <a:schemeClr val="lt1"/>
                </a:solidFill>
              </a:rPr>
              <a:t>4</a:t>
            </a:r>
            <a:endParaRPr sz="4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4200">
              <a:solidFill>
                <a:schemeClr val="lt1"/>
              </a:solidFill>
            </a:endParaRPr>
          </a:p>
        </p:txBody>
      </p:sp>
      <p:sp>
        <p:nvSpPr>
          <p:cNvPr id="2" name="Google Shape;185;p11"/>
          <p:cNvSpPr txBox="1"/>
          <p:nvPr/>
        </p:nvSpPr>
        <p:spPr>
          <a:xfrm>
            <a:off x="3682365" y="4112260"/>
            <a:ext cx="5678170" cy="62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Stojancho Jefremov</a:t>
            </a:r>
            <a:r>
              <a:rPr 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 - </a:t>
            </a:r>
            <a:r>
              <a:rPr lang="en-US" alt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stojanco.jefremov</a:t>
            </a:r>
            <a:r>
              <a:rPr 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@</a:t>
            </a:r>
            <a:r>
              <a:rPr lang="en-US" alt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gmail</a:t>
            </a:r>
            <a:r>
              <a:rPr lang="en-GB" sz="2000" b="1">
                <a:solidFill>
                  <a:srgbClr val="FFFFFF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.com</a:t>
            </a:r>
            <a:endParaRPr sz="2000" b="1">
              <a:solidFill>
                <a:srgbClr val="FFFFFF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/>
          <p:nvPr>
            <p:ph type="title"/>
          </p:nvPr>
        </p:nvSpPr>
        <p:spPr>
          <a:xfrm>
            <a:off x="814275" y="392575"/>
            <a:ext cx="53820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PHASES OF MAKING A PROGRAM</a:t>
            </a:r>
            <a:r>
              <a:rPr lang="en-US" altLang="en-GB">
                <a:solidFill>
                  <a:schemeClr val="lt1"/>
                </a:solidFill>
              </a:rPr>
              <a:t>(SOFTWARE)</a:t>
            </a:r>
            <a:endParaRPr lang="en-US" altLang="en-GB">
              <a:solidFill>
                <a:schemeClr val="lt1"/>
              </a:solidFill>
            </a:endParaRPr>
          </a:p>
        </p:txBody>
      </p:sp>
      <p:sp>
        <p:nvSpPr>
          <p:cNvPr id="252" name="Google Shape;252;p19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4" name="Google Shape;254;p1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55" name="Google Shape;255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95" y="1317625"/>
            <a:ext cx="4690745" cy="371919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/>
          <p:nvPr>
            <p:ph type="title"/>
          </p:nvPr>
        </p:nvSpPr>
        <p:spPr>
          <a:xfrm>
            <a:off x="814275" y="392575"/>
            <a:ext cx="53820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PHASES OF MAKING A PROGRAM</a:t>
            </a:r>
            <a:r>
              <a:rPr lang="en-US" altLang="en-GB">
                <a:solidFill>
                  <a:schemeClr val="lt1"/>
                </a:solidFill>
              </a:rPr>
              <a:t>(SOFTWARE)</a:t>
            </a:r>
            <a:endParaRPr lang="en-US" altLang="en-GB">
              <a:solidFill>
                <a:schemeClr val="lt1"/>
              </a:solidFill>
            </a:endParaRPr>
          </a:p>
        </p:txBody>
      </p:sp>
      <p:sp>
        <p:nvSpPr>
          <p:cNvPr id="252" name="Google Shape;252;p19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4" name="Google Shape;254;p19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55" name="Google Shape;255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" name="Pictur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" y="1383665"/>
            <a:ext cx="5127625" cy="35687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TASK I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72" name="Google Shape;272;p21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73" name="Google Shape;273;p21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74" name="Google Shape;274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1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Write a simple program that makes a Miles in Kilometers conversion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1Km = 1.60934Miles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Time to complete</a:t>
            </a:r>
            <a:r>
              <a:rPr lang="en-US" alt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? (Estimate :))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TASK II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81" name="Google Shape;281;p22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2" name="Google Shape;282;p2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83" name="Google Shape;283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2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Write an algorithm for finding the greates number out of three without using nested if statements.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Hint: Ask questions!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Time to complete</a:t>
            </a:r>
            <a:r>
              <a:rPr lang="en-US" alt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? (Estimate :))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LOGICAL OPERATORS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1509395"/>
            <a:ext cx="8202295" cy="277622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TASK III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90" name="Google Shape;290;p2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1" name="Google Shape;291;p2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92" name="Google Shape;292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3"/>
          <p:cNvSpPr txBox="1"/>
          <p:nvPr/>
        </p:nvSpPr>
        <p:spPr>
          <a:xfrm>
            <a:off x="814275" y="1460925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Write a program that finds a specific name of student out of a collection of students</a:t>
            </a:r>
            <a:endParaRPr lang="en-GB"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Hint: Ask questions!</a:t>
            </a:r>
            <a:endParaRPr lang="en-US"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Time to complete</a:t>
            </a:r>
            <a:r>
              <a:rPr lang="en-US" alt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? (Estimate :))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TASK </a:t>
            </a:r>
            <a:r>
              <a:rPr lang="en-US" altLang="en-GB">
                <a:solidFill>
                  <a:schemeClr val="lt1"/>
                </a:solidFill>
              </a:rPr>
              <a:t>IV</a:t>
            </a:r>
            <a:endParaRPr lang="en-US" altLang="en-GB">
              <a:solidFill>
                <a:schemeClr val="lt1"/>
              </a:solidFill>
            </a:endParaRPr>
          </a:p>
        </p:txBody>
      </p:sp>
      <p:sp>
        <p:nvSpPr>
          <p:cNvPr id="299" name="Google Shape;299;p24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00" name="Google Shape;300;p2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301" name="Google Shape;301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4"/>
          <p:cNvSpPr txBox="1"/>
          <p:nvPr/>
        </p:nvSpPr>
        <p:spPr>
          <a:xfrm>
            <a:off x="814275" y="1460925"/>
            <a:ext cx="6803700" cy="3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Write out a program that for a given number determines if it is prime or not.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Hint: Ask questions!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Time to complete</a:t>
            </a:r>
            <a:r>
              <a:rPr lang="en-US" alt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? (Estimate :))</a:t>
            </a:r>
            <a:endParaRPr lang="en-US" altLang="en-GB"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>
            <p:ph type="title" idx="4294967295"/>
          </p:nvPr>
        </p:nvSpPr>
        <p:spPr>
          <a:xfrm>
            <a:off x="4522325" y="1064975"/>
            <a:ext cx="33576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0"/>
              <a:t>Time for questions! </a:t>
            </a:r>
            <a:endParaRPr sz="4800"/>
          </a:p>
        </p:txBody>
      </p:sp>
      <p:sp>
        <p:nvSpPr>
          <p:cNvPr id="308" name="Google Shape;308;p25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09" name="Google Shape;309;p2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AGENDA FOR TODAY</a:t>
            </a:r>
            <a:endParaRPr lang="en-US" altLang="en-GB"/>
          </a:p>
        </p:txBody>
      </p:sp>
      <p:sp>
        <p:nvSpPr>
          <p:cNvPr id="191" name="Google Shape;191;p12"/>
          <p:cNvSpPr txBox="1"/>
          <p:nvPr>
            <p:ph type="body" idx="1"/>
          </p:nvPr>
        </p:nvSpPr>
        <p:spPr>
          <a:xfrm>
            <a:off x="814070" y="1490980"/>
            <a:ext cx="5943600" cy="31457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/>
              <a:t>The process of problem solving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/>
              <a:t>Phases of making a program(software)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/>
              <a:t>Solving tasks (Exercises)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altLang="en-GB"/>
              <a:t>Logical operators</a:t>
            </a:r>
            <a:endParaRPr lang="en-US" altLang="en-GB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endParaRPr lang="en-US" altLang="en-GB"/>
          </a:p>
        </p:txBody>
      </p:sp>
      <p:sp>
        <p:nvSpPr>
          <p:cNvPr id="193" name="Google Shape;193;p12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4" name="Google Shape;194;p1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195" name="Google Shape;195;p1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 idx="4294967295"/>
          </p:nvPr>
        </p:nvSpPr>
        <p:spPr>
          <a:xfrm>
            <a:off x="2235275" y="347825"/>
            <a:ext cx="3455700" cy="1257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Problem solving is a process</a:t>
            </a:r>
            <a:endParaRPr sz="3600"/>
          </a:p>
        </p:txBody>
      </p:sp>
      <p:sp>
        <p:nvSpPr>
          <p:cNvPr id="191" name="Google Shape;191;p12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2" name="Google Shape;192;p12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PROCESS OF PROBLEM SOLVING</a:t>
            </a:r>
            <a:endParaRPr lang="en-GB"/>
          </a:p>
        </p:txBody>
      </p:sp>
      <p:sp>
        <p:nvSpPr>
          <p:cNvPr id="198" name="Google Shape;198;p13"/>
          <p:cNvSpPr txBox="1"/>
          <p:nvPr>
            <p:ph type="body" idx="1"/>
          </p:nvPr>
        </p:nvSpPr>
        <p:spPr>
          <a:xfrm>
            <a:off x="735075" y="1460925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Understanding the problem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Devising a plan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Execution of the plan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Looking back</a:t>
            </a:r>
            <a:endParaRPr lang="en-GB"/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1"/>
          <a:srcRect l="16647" r="16654"/>
          <a:stretch>
            <a:fillRect/>
          </a:stretch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200" name="Google Shape;200;p1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1" name="Google Shape;201;p13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02" name="Google Shape;20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UNDERSTANDING THE PROBLEM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08" name="Google Shape;208;p14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9" name="Google Shape;209;p14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10" name="Google Shape;210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 txBox="1"/>
          <p:nvPr/>
        </p:nvSpPr>
        <p:spPr>
          <a:xfrm>
            <a:off x="735075" y="1478450"/>
            <a:ext cx="6803700" cy="3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What is the unknown? 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What is the data?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What is the condition? Is it possible to satisfy the condition? 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Is the condition sufficient to determine the unknown?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Draw a diagram. Introduce suitable notation.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DEVISING A PLAN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17" name="Google Shape;217;p15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18" name="Google Shape;218;p15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19" name="Google Shape;219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5"/>
          <p:cNvSpPr txBox="1"/>
          <p:nvPr/>
        </p:nvSpPr>
        <p:spPr>
          <a:xfrm>
            <a:off x="735075" y="1735850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Have you seen the problem before? Do you know a related problem?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Look at the unknown. Think of a problem having the same or similar unknown.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Split the problem into smaller sub-problems.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If you can’t solve it, solve a more general version, or a special case, or part of it</a:t>
            </a:r>
            <a:endParaRPr sz="1600">
              <a:solidFill>
                <a:srgbClr val="9999CC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EXECUTION OF THE PLAN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26" name="Google Shape;226;p16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7" name="Google Shape;227;p16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28" name="Google Shape;228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6"/>
          <p:cNvSpPr txBox="1"/>
          <p:nvPr/>
        </p:nvSpPr>
        <p:spPr>
          <a:xfrm>
            <a:off x="735075" y="1735850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Carry out your plan of the solution. Check each step.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Can you see clearly that the step is correct?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Can you prove that it is correct?</a:t>
            </a:r>
            <a:b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</a:br>
            <a:endParaRPr sz="1600">
              <a:solidFill>
                <a:srgbClr val="9999CC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lt1"/>
                </a:solidFill>
              </a:rPr>
              <a:t>EXECUTION OF THE PLAN</a:t>
            </a:r>
            <a:endParaRPr lang="en-GB">
              <a:solidFill>
                <a:schemeClr val="lt1"/>
              </a:solidFill>
            </a:endParaRPr>
          </a:p>
        </p:txBody>
      </p:sp>
      <p:sp>
        <p:nvSpPr>
          <p:cNvPr id="235" name="Google Shape;235;p17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6" name="Google Shape;236;p17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  <p:pic>
        <p:nvPicPr>
          <p:cNvPr id="237" name="Google Shape;237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1425" y="473850"/>
            <a:ext cx="603650" cy="6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 txBox="1"/>
          <p:nvPr/>
        </p:nvSpPr>
        <p:spPr>
          <a:xfrm>
            <a:off x="735075" y="1735850"/>
            <a:ext cx="68037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Can you check the result?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Can you derive the result differently?</a:t>
            </a:r>
            <a:endParaRPr sz="2400">
              <a:solidFill>
                <a:srgbClr val="263248"/>
              </a:solidFill>
              <a:latin typeface="Roboto Condensed Light" panose="02000000000000000000"/>
              <a:ea typeface="Roboto Condensed Light" panose="02000000000000000000"/>
              <a:cs typeface="Roboto Condensed Light" panose="02000000000000000000"/>
              <a:sym typeface="Roboto Condensed Light" panose="02000000000000000000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 panose="02000000000000000000"/>
              <a:buChar char="▰"/>
            </a:pPr>
            <a: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  <a:t>Can you use the result, or the method, for some other problem?</a:t>
            </a:r>
            <a:br>
              <a:rPr lang="en-GB" sz="2400">
                <a:solidFill>
                  <a:srgbClr val="263248"/>
                </a:solidFill>
                <a:latin typeface="Roboto Condensed Light" panose="02000000000000000000"/>
                <a:ea typeface="Roboto Condensed Light" panose="02000000000000000000"/>
                <a:cs typeface="Roboto Condensed Light" panose="02000000000000000000"/>
                <a:sym typeface="Roboto Condensed Light" panose="02000000000000000000"/>
              </a:rPr>
            </a:br>
            <a:endParaRPr sz="1600">
              <a:solidFill>
                <a:srgbClr val="9999CC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 idx="4294967295"/>
          </p:nvPr>
        </p:nvSpPr>
        <p:spPr>
          <a:xfrm>
            <a:off x="912495" y="785495"/>
            <a:ext cx="6459220" cy="1844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3F5378"/>
                </a:solidFill>
              </a:rPr>
              <a:t>What about </a:t>
            </a:r>
            <a:r>
              <a:rPr lang="en-US" altLang="en-GB" sz="3000">
                <a:solidFill>
                  <a:srgbClr val="3F5378"/>
                </a:solidFill>
              </a:rPr>
              <a:t>phases of</a:t>
            </a:r>
            <a:r>
              <a:rPr lang="en-GB" sz="3000">
                <a:solidFill>
                  <a:srgbClr val="3F5378"/>
                </a:solidFill>
              </a:rPr>
              <a:t> </a:t>
            </a:r>
            <a:r>
              <a:rPr lang="en-US" altLang="en-GB" sz="3000">
                <a:solidFill>
                  <a:srgbClr val="3F5378"/>
                </a:solidFill>
              </a:rPr>
              <a:t>making a</a:t>
            </a:r>
            <a:r>
              <a:rPr lang="en-GB" sz="3000">
                <a:solidFill>
                  <a:srgbClr val="3F5378"/>
                </a:solidFill>
              </a:rPr>
              <a:t> program?</a:t>
            </a:r>
            <a:endParaRPr sz="3000">
              <a:solidFill>
                <a:srgbClr val="3F5378"/>
              </a:solidFill>
            </a:endParaRPr>
          </a:p>
        </p:txBody>
      </p:sp>
      <p:sp>
        <p:nvSpPr>
          <p:cNvPr id="244" name="Google Shape;244;p18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5" name="Google Shape;245;p18"/>
          <p:cNvSpPr txBox="1"/>
          <p:nvPr/>
        </p:nvSpPr>
        <p:spPr>
          <a:xfrm>
            <a:off x="7171125" y="4606425"/>
            <a:ext cx="16380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@SEDC 2018-2019</a:t>
            </a:r>
            <a:endParaRPr sz="12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2097</Words>
  <Application>WPS Presentation</Application>
  <PresentationFormat/>
  <Paragraphs>153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9" baseType="lpstr">
      <vt:lpstr>Arial</vt:lpstr>
      <vt:lpstr>SimSun</vt:lpstr>
      <vt:lpstr>Wingdings</vt:lpstr>
      <vt:lpstr>Arial</vt:lpstr>
      <vt:lpstr>Roboto Condensed</vt:lpstr>
      <vt:lpstr>Roboto Condensed Light</vt:lpstr>
      <vt:lpstr>Arvo</vt:lpstr>
      <vt:lpstr>Microsoft YaHei</vt:lpstr>
      <vt:lpstr/>
      <vt:lpstr>Arial Unicode MS</vt:lpstr>
      <vt:lpstr>Segoe Print</vt:lpstr>
      <vt:lpstr>Microsoft JhengHei</vt:lpstr>
      <vt:lpstr>Yu Gothic Light</vt:lpstr>
      <vt:lpstr>Yu Gothic UI Light</vt:lpstr>
      <vt:lpstr>Microsoft YaHei Light</vt:lpstr>
      <vt:lpstr>Yu Gothic</vt:lpstr>
      <vt:lpstr>Calibri Light</vt:lpstr>
      <vt:lpstr>Cambria</vt:lpstr>
      <vt:lpstr>Cambria Math</vt:lpstr>
      <vt:lpstr>Courier New</vt:lpstr>
      <vt:lpstr>Franklin Gothic Medium</vt:lpstr>
      <vt:lpstr>Impact</vt:lpstr>
      <vt:lpstr>Lucida Console</vt:lpstr>
      <vt:lpstr>MT Extra</vt:lpstr>
      <vt:lpstr>Segoe UI Symbol</vt:lpstr>
      <vt:lpstr>Segoe Script</vt:lpstr>
      <vt:lpstr>Palatino Linotype</vt:lpstr>
      <vt:lpstr>Segoe MDL2 Assets</vt:lpstr>
      <vt:lpstr>Segoe UI Emoji</vt:lpstr>
      <vt:lpstr>Lucida Sans Unicode</vt:lpstr>
      <vt:lpstr>Roboto Condensed Light</vt:lpstr>
      <vt:lpstr>Salerio template</vt:lpstr>
      <vt:lpstr>INTRODUCTION TO WEB DEVELOPMENT - SESSION 3</vt:lpstr>
      <vt:lpstr>AGENDA FOR TODAY</vt:lpstr>
      <vt:lpstr>Problem solving is a process</vt:lpstr>
      <vt:lpstr>THE PROCESS OF PROBLEM SOLVING</vt:lpstr>
      <vt:lpstr>UNDERSTANDING THE PROBLEM</vt:lpstr>
      <vt:lpstr>DEVISING A PLAN</vt:lpstr>
      <vt:lpstr>EXECUTION OF THE PLAN</vt:lpstr>
      <vt:lpstr>EXECUTION OF THE PLAN</vt:lpstr>
      <vt:lpstr>What about building programs?</vt:lpstr>
      <vt:lpstr>PHASES OF MAKING A PROGRAM</vt:lpstr>
      <vt:lpstr>PHASES OF MAKING A PROGRAM(SOFTWARE)</vt:lpstr>
      <vt:lpstr>TASK I</vt:lpstr>
      <vt:lpstr>TASK II</vt:lpstr>
      <vt:lpstr>PowerPoint 演示文稿</vt:lpstr>
      <vt:lpstr>TASK III</vt:lpstr>
      <vt:lpstr>TASK 9000</vt:lpstr>
      <vt:lpstr>Time for questions!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 - SESSION 4</dc:title>
  <dc:creator/>
  <cp:lastModifiedBy>Stojancho.Jefremov</cp:lastModifiedBy>
  <cp:revision>12</cp:revision>
  <dcterms:created xsi:type="dcterms:W3CDTF">2018-10-30T10:04:12Z</dcterms:created>
  <dcterms:modified xsi:type="dcterms:W3CDTF">2018-10-30T20:34:10Z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