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rvo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Roboto Condensed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bold.fntdata"/><Relationship Id="rId25" Type="http://schemas.openxmlformats.org/officeDocument/2006/relationships/font" Target="fonts/Arvo-regular.fntdata"/><Relationship Id="rId28" Type="http://schemas.openxmlformats.org/officeDocument/2006/relationships/font" Target="fonts/Arvo-boldItalic.fntdata"/><Relationship Id="rId27" Type="http://schemas.openxmlformats.org/officeDocument/2006/relationships/font" Target="fonts/Ar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Condensed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5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f3141c6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f3141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f3141c65_0_7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f3141c65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fbe87555_1_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fbe87555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0637c40a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0637c4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f3141c65_0_9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f3141c65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3fbe87555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3fbe8755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3fbe87555_1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3fbe87555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3fbe87555_1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3fbe87555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f3141c65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f3141c6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fbe8755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fbe875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Human vs Computer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Solve problem without knowing the rules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Decide what is best without any previous history or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feelings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completely new things and ideas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their existence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Computer vs Human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solve simple tasks faster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process information faster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replicate same results perfectly without a fault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communicate really fast and secure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Can’t get tired or lose motivation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f3141c65_0_9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f3141c65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f3141c65_0_3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f3141c6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0637c40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0637c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2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Dragan Gelevski - Gdragan6@gmail.com</a:t>
            </a:r>
            <a:endParaRPr b="1" sz="20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PROGRAMMERS AND WHAT THEY DO</a:t>
            </a:r>
            <a:endParaRPr/>
          </a:p>
        </p:txBody>
      </p:sp>
      <p:sp>
        <p:nvSpPr>
          <p:cNvPr id="261" name="Google Shape;261;p20"/>
          <p:cNvSpPr txBox="1"/>
          <p:nvPr>
            <p:ph idx="2" type="body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create software programs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Complex software programs could be consisted of thousands or millions of algorithms that all together solve a lot of problems through automation and therefore creating intelligence</a:t>
            </a:r>
            <a:endParaRPr b="1" sz="1600"/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solve problems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programmer program by analyzing the problem, breaking it into manageable parts, and creating a general solution for each piece called algorithm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Computer problems could be only one set of logical instructions (one algorithm), but sometimes they can be combined (multiple sets of logical algorithms) to solve certain problem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VIRTUES OF A PROGRAMMER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Hubris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Excessive pride that drives programmers to create quality programs, go back and make them better and strive to create great pieces of software</a:t>
            </a:r>
            <a:endParaRPr sz="1200"/>
          </a:p>
        </p:txBody>
      </p:sp>
      <p:sp>
        <p:nvSpPr>
          <p:cNvPr id="272" name="Google Shape;272;p21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Impatience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“Do it right away” attitude and restlessness, that drives programmers to perfect their code and write programs that other people will enjoy using </a:t>
            </a:r>
            <a:endParaRPr sz="1200"/>
          </a:p>
        </p:txBody>
      </p:sp>
      <p:sp>
        <p:nvSpPr>
          <p:cNvPr id="273" name="Google Shape;273;p21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Laziness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The power to make the computer do work instead of you and the ability to work less but efficient rather than more and inefficient.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Humility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A quality that makes us recognise great things and use them if they are superior to our solutions, ask stupid questions and ultimately become better programmers </a:t>
            </a:r>
            <a:endParaRPr sz="1200"/>
          </a:p>
        </p:txBody>
      </p:sp>
      <p:sp>
        <p:nvSpPr>
          <p:cNvPr id="276" name="Google Shape;276;p21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Endurance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An ability to go through seemingly impossible situations, test code over and over again and create robust and reliable programs</a:t>
            </a:r>
            <a:endParaRPr sz="1200"/>
          </a:p>
        </p:txBody>
      </p:sp>
      <p:sp>
        <p:nvSpPr>
          <p:cNvPr id="277" name="Google Shape;277;p21"/>
          <p:cNvSpPr txBox="1"/>
          <p:nvPr>
            <p:ph idx="3" type="body"/>
          </p:nvPr>
        </p:nvSpPr>
        <p:spPr>
          <a:xfrm>
            <a:off x="5540650" y="2992875"/>
            <a:ext cx="22479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Perseverance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A virtue that drives programmers to invest energy and focus on a difficult problem for a prolonged amount of time and sometimes do the computers work to show that it’s wrong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OUR GOAL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85" name="Google Shape;285;p22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</a:t>
            </a:r>
            <a:r>
              <a:rPr lang="en" sz="1600"/>
              <a:t>be able to solve complex problems by writing complex software applications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5861299" y="13904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2697322">
            <a:off x="7939080" y="1828853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142267" y="13145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 rot="1280149">
            <a:off x="6130690" y="2322658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6301528" y="1627517"/>
            <a:ext cx="1517254" cy="1534482"/>
            <a:chOff x="5290150" y="1636700"/>
            <a:chExt cx="425025" cy="429875"/>
          </a:xfrm>
        </p:grpSpPr>
        <p:sp>
          <p:nvSpPr>
            <p:cNvPr id="292" name="Google Shape;292;p2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3223830">
            <a:off x="6548252" y="1006100"/>
            <a:ext cx="193107" cy="18438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 rot="-971870">
            <a:off x="7369678" y="2671301"/>
            <a:ext cx="248341" cy="23712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735075" y="1666225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 is a formal language designed to communicate instructions to a machines, particularly a computer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languages are used to create programs and control the behavior of the machines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Programming languages are the way how we ‘talk’ to Computers – and sometimes to  each other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IS A PROGRAMMING LANGUAGE MADE OF?</a:t>
            </a:r>
            <a:endParaRPr/>
          </a:p>
        </p:txBody>
      </p:sp>
      <p:sp>
        <p:nvSpPr>
          <p:cNvPr id="311" name="Google Shape;311;p24"/>
          <p:cNvSpPr txBox="1"/>
          <p:nvPr>
            <p:ph idx="2" type="body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Semantics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meaning of the language and its features. It is what creates limits and logic behind the text and the structure.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/>
            </a:br>
            <a:br>
              <a:rPr lang="en" sz="1600"/>
            </a:br>
            <a:r>
              <a:rPr lang="en" sz="1600"/>
              <a:t>Is x a type that holds numbers? If so how many numbers can it store?</a:t>
            </a:r>
            <a:endParaRPr sz="1600"/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text of the language, the reserved keywords that create the structure and rules of the language. It’s a textual representation of the instruction that we give.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What is x. Where do we put ; What code do we enclose in { 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PROGRAMMING LANGUAGES</a:t>
            </a:r>
            <a:endParaRPr/>
          </a:p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814275" y="1460925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Languages close to the machine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Machine languages are the natural languages of the computers. Instructions are set of 1s and 0s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Assembly languages are one level above machine languages and are usually consisted of simple and crude syntax</a:t>
            </a:r>
            <a:endParaRPr/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</a:t>
            </a:r>
            <a:r>
              <a:rPr lang="en"/>
              <a:t>LEVEL PROGRAMMING LANGUAGES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High-level languages allow programmers to write programs which are very similar to the natural English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They were developed to speed-up the process of developing computer programs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 code written in these languages is called source code</a:t>
            </a:r>
            <a:endParaRPr/>
          </a:p>
        </p:txBody>
      </p:sp>
      <p:sp>
        <p:nvSpPr>
          <p:cNvPr id="331" name="Google Shape;331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CATEGORIES</a:t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7"/>
          <p:cNvCxnSpPr/>
          <p:nvPr/>
        </p:nvCxnSpPr>
        <p:spPr>
          <a:xfrm>
            <a:off x="459900" y="3262288"/>
            <a:ext cx="819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27"/>
          <p:cNvSpPr txBox="1"/>
          <p:nvPr/>
        </p:nvSpPr>
        <p:spPr>
          <a:xfrm>
            <a:off x="0" y="3434650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br>
              <a:rPr lang="en"/>
            </a:br>
            <a:r>
              <a:rPr lang="en"/>
              <a:t>Code</a:t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8001600" y="3381325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Grammar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 rot="5400000">
            <a:off x="1681424" y="1538300"/>
            <a:ext cx="447900" cy="2340600"/>
          </a:xfrm>
          <a:prstGeom prst="leftBracket">
            <a:avLst>
              <a:gd fmla="val 104935" name="adj"/>
            </a:avLst>
          </a:prstGeom>
          <a:noFill/>
          <a:ln cap="flat" cmpd="sng" w="19050">
            <a:solidFill>
              <a:srgbClr val="D26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 rot="5400000">
            <a:off x="5625976" y="178850"/>
            <a:ext cx="447900" cy="5059500"/>
          </a:xfrm>
          <a:prstGeom prst="leftBracket">
            <a:avLst>
              <a:gd fmla="val 104935" name="adj"/>
            </a:avLst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88987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Low Level 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83442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7D3E6"/>
                </a:highlight>
              </a:rPr>
              <a:t>High </a:t>
            </a:r>
            <a:r>
              <a:rPr lang="en">
                <a:highlight>
                  <a:srgbClr val="C7D3E6"/>
                </a:highlight>
              </a:rPr>
              <a:t>Level </a:t>
            </a:r>
            <a:endParaRPr>
              <a:highlight>
                <a:srgbClr val="C7D3E6"/>
              </a:highlight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889875" y="2667538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3441200" y="2667550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4397900" y="2667538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5371575" y="2667525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6985425" y="2667525"/>
            <a:ext cx="1261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WHOLE PICTURE </a:t>
            </a:r>
            <a:endParaRPr/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61" name="Google Shape;3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8"/>
          <p:cNvGrpSpPr/>
          <p:nvPr/>
        </p:nvGrpSpPr>
        <p:grpSpPr>
          <a:xfrm>
            <a:off x="1259175" y="1642525"/>
            <a:ext cx="4813500" cy="603600"/>
            <a:chOff x="674425" y="2078575"/>
            <a:chExt cx="4813500" cy="603600"/>
          </a:xfrm>
        </p:grpSpPr>
        <p:sp>
          <p:nvSpPr>
            <p:cNvPr id="363" name="Google Shape;363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High Level Language </a:t>
              </a:r>
              <a:br>
                <a:rPr lang="en"/>
              </a:br>
              <a:r>
                <a:rPr lang="en"/>
                <a:t>( JAVA, C#, C++ )</a:t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fmla="val 50000" name="adj"/>
              </a:avLst>
            </a:prstGeom>
            <a:solidFill>
              <a:srgbClr val="92A8C8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= A + B</a:t>
              </a:r>
              <a:endParaRPr/>
            </a:p>
          </p:txBody>
        </p:sp>
      </p:grpSp>
      <p:grpSp>
        <p:nvGrpSpPr>
          <p:cNvPr id="365" name="Google Shape;365;p28"/>
          <p:cNvGrpSpPr/>
          <p:nvPr/>
        </p:nvGrpSpPr>
        <p:grpSpPr>
          <a:xfrm>
            <a:off x="1259175" y="2595000"/>
            <a:ext cx="4813500" cy="603600"/>
            <a:chOff x="674425" y="2078575"/>
            <a:chExt cx="4813500" cy="603600"/>
          </a:xfrm>
        </p:grpSpPr>
        <p:sp>
          <p:nvSpPr>
            <p:cNvPr id="366" name="Google Shape;366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Assembly Language </a:t>
              </a:r>
              <a:br>
                <a:rPr lang="en"/>
              </a:br>
              <a:r>
                <a:rPr lang="en"/>
                <a:t>( Low Level with abstraction )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fmla="val 50000" name="adj"/>
              </a:avLst>
            </a:prstGeom>
            <a:solidFill>
              <a:srgbClr val="92A8C8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 A, B</a:t>
              </a:r>
              <a:endParaRPr/>
            </a:p>
          </p:txBody>
        </p:sp>
      </p:grpSp>
      <p:grpSp>
        <p:nvGrpSpPr>
          <p:cNvPr id="368" name="Google Shape;368;p28"/>
          <p:cNvGrpSpPr/>
          <p:nvPr/>
        </p:nvGrpSpPr>
        <p:grpSpPr>
          <a:xfrm>
            <a:off x="1259175" y="3547475"/>
            <a:ext cx="4813500" cy="603600"/>
            <a:chOff x="674425" y="2078575"/>
            <a:chExt cx="4813500" cy="603600"/>
          </a:xfrm>
        </p:grpSpPr>
        <p:sp>
          <p:nvSpPr>
            <p:cNvPr id="369" name="Google Shape;369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Machine Language </a:t>
              </a:r>
              <a:br>
                <a:rPr lang="en"/>
              </a:br>
              <a:r>
                <a:rPr lang="en"/>
                <a:t>( Low Level without any abstraction )</a:t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fmla="val 50000" name="adj"/>
              </a:avLst>
            </a:prstGeom>
            <a:solidFill>
              <a:srgbClr val="92A8C8"/>
            </a:solidFill>
            <a:ln cap="flat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100100111</a:t>
              </a:r>
              <a:endParaRPr/>
            </a:p>
          </p:txBody>
        </p:sp>
      </p:grpSp>
      <p:cxnSp>
        <p:nvCxnSpPr>
          <p:cNvPr id="371" name="Google Shape;371;p28"/>
          <p:cNvCxnSpPr>
            <a:stCxn id="363" idx="2"/>
            <a:endCxn id="366" idx="0"/>
          </p:cNvCxnSpPr>
          <p:nvPr/>
        </p:nvCxnSpPr>
        <p:spPr>
          <a:xfrm>
            <a:off x="4326525" y="2246125"/>
            <a:ext cx="0" cy="348900"/>
          </a:xfrm>
          <a:prstGeom prst="straightConnector1">
            <a:avLst/>
          </a:prstGeom>
          <a:noFill/>
          <a:ln cap="flat" cmpd="sng" w="19050">
            <a:solidFill>
              <a:srgbClr val="3F53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4326525" y="3198600"/>
            <a:ext cx="0" cy="348900"/>
          </a:xfrm>
          <a:prstGeom prst="straightConnector1">
            <a:avLst/>
          </a:prstGeom>
          <a:noFill/>
          <a:ln cap="flat" cmpd="sng" w="19050">
            <a:solidFill>
              <a:srgbClr val="3F537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SOMETHING</a:t>
            </a:r>
            <a:endParaRPr/>
          </a:p>
        </p:txBody>
      </p:sp>
      <p:sp>
        <p:nvSpPr>
          <p:cNvPr id="378" name="Google Shape;378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/>
        </p:nvSpPr>
        <p:spPr>
          <a:xfrm>
            <a:off x="735075" y="1676375"/>
            <a:ext cx="64383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Open http://lightbot.com/hour-of-code.html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It’s a simple game that simulates commands and a robot that follows them to the letter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Let’s try and go through some solutions together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4294967295" type="title"/>
          </p:nvPr>
        </p:nvSpPr>
        <p:spPr>
          <a:xfrm>
            <a:off x="4598900" y="935275"/>
            <a:ext cx="3376800" cy="14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solving and decision making</a:t>
            </a:r>
            <a:endParaRPr sz="3000"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idx="4294967295" type="title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Time for </a:t>
            </a:r>
            <a:r>
              <a:rPr b="0" lang="en" sz="4800"/>
              <a:t>questions!</a:t>
            </a:r>
            <a:r>
              <a:rPr b="0" lang="en" sz="4800"/>
              <a:t> </a:t>
            </a:r>
            <a:endParaRPr sz="4800"/>
          </a:p>
        </p:txBody>
      </p:sp>
      <p:sp>
        <p:nvSpPr>
          <p:cNvPr id="387" name="Google Shape;387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HUMANS SOLVE PROBLEMS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735075" y="1669175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Solve unique complex problems using the brain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Intelligence - Ability to </a:t>
            </a:r>
            <a:r>
              <a:rPr lang="en"/>
              <a:t>acquire</a:t>
            </a:r>
            <a:r>
              <a:rPr lang="en"/>
              <a:t> and apply knowledge and skills efficiently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Adapted to pattern matching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Ability to discover and learn for themselves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MACHINES SOLVE PROBLEMS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Using processor to process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Only solves problems it was intended to solve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Can only solve problems with very low complexity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Can solve multiple problems </a:t>
            </a:r>
            <a:r>
              <a:rPr lang="en"/>
              <a:t>extremely</a:t>
            </a:r>
            <a:r>
              <a:rPr lang="en"/>
              <a:t> fast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21912" r="21917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2" name="Google Shape;2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HUMANS VS COMPUTER TASK</a:t>
            </a:r>
            <a:endParaRPr/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0" name="Google Shape;2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five things where </a:t>
            </a:r>
            <a:r>
              <a:rPr lang="en" sz="2400">
                <a:solidFill>
                  <a:srgbClr val="263248"/>
                </a:solidFill>
                <a:highlight>
                  <a:srgbClr val="C7D3E6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humans outmatch computers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 the real world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five things where </a:t>
            </a:r>
            <a:r>
              <a:rPr lang="en" sz="2400">
                <a:solidFill>
                  <a:srgbClr val="263248"/>
                </a:solidFill>
                <a:highlight>
                  <a:srgbClr val="C7D3E6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computers outmatch humans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 the real world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LETS DECOMPOSE A SOLUTION</a:t>
            </a:r>
            <a:endParaRPr/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9" name="Google Shape;2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How did you get to SEDC, today?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 it as atomically as possible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Include every logical decision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idx="4294967295" type="title"/>
          </p:nvPr>
        </p:nvSpPr>
        <p:spPr>
          <a:xfrm>
            <a:off x="296775" y="1192600"/>
            <a:ext cx="26091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 what is programming?</a:t>
            </a:r>
            <a:endParaRPr sz="3000"/>
          </a:p>
        </p:txBody>
      </p:sp>
      <p:sp>
        <p:nvSpPr>
          <p:cNvPr id="236" name="Google Shape;236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PROGRAMMING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process of writing a sequence of instructions (algorithms) with a chosen language to be executed by a computer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Part of the process for creating software and applications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 process of implementing solutions by writing code</a:t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INSTRUCTIONS AND ALGORITHMS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sequence of instructions used to solve a specified problem in a finite amount of time with finite amount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Written (or verbal) description of logical sequence of actions, applied to specific objects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