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7" r:id="rId3"/>
    <p:sldId id="261" r:id="rId4"/>
    <p:sldId id="276" r:id="rId5"/>
    <p:sldId id="262" r:id="rId6"/>
    <p:sldId id="277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8" r:id="rId15"/>
    <p:sldId id="271" r:id="rId16"/>
    <p:sldId id="279" r:id="rId17"/>
    <p:sldId id="272" r:id="rId18"/>
    <p:sldId id="273" r:id="rId19"/>
    <p:sldId id="280" r:id="rId20"/>
    <p:sldId id="274" r:id="rId21"/>
    <p:sldId id="281" r:id="rId22"/>
    <p:sldId id="275" r:id="rId23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5"/>
      <p:italic r:id="rId26"/>
    </p:embeddedFont>
    <p:embeddedFont>
      <p:font typeface="Arvo" panose="020B0604020202020204" charset="0"/>
      <p:regular r:id="rId27"/>
      <p:bold r:id="rId28"/>
      <p:italic r:id="rId29"/>
      <p:boldItalic r:id="rId30"/>
    </p:embeddedFont>
    <p:embeddedFont>
      <p:font typeface="Roboto Condensed Light" panose="020B0604020202020204" charset="0"/>
      <p:regular r:id="rId31"/>
      <p:bold r:id="rId32"/>
      <p:italic r:id="rId33"/>
      <p:boldItalic r:id="rId34"/>
    </p:embeddedFont>
    <p:embeddedFont>
      <p:font typeface="Roboto Condensed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3fbe87555_1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3fbe87555_1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0637c40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0637c40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4f3141c65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4f3141c65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77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3fbe87555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3fbe87555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3fbe87555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3fbe87555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3fbe87555_1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3fbe87555_1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f3141c6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f3141c6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f3141c65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f3141c65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40637c4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40637c4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4f3141c65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4f3141c65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4f3141c65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4f3141c65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4f3141c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4f3141c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4f3141c65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4f3141c65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2913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solidFill>
                  <a:schemeClr val="lt1"/>
                </a:solidFill>
              </a:rPr>
              <a:t>INTRODUCTION TO WEB DEVELOPMENT - SESSION 2</a:t>
            </a:r>
            <a:endParaRPr sz="42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200" dirty="0">
              <a:solidFill>
                <a:schemeClr val="lt1"/>
              </a:solidFill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3361675" y="4112025"/>
            <a:ext cx="59988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Katerina Veloska</a:t>
            </a:r>
            <a:r>
              <a:rPr lang="en" sz="2000" b="1" dirty="0" smtClea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 kveloska@gmail.com</a:t>
            </a:r>
            <a:endParaRPr sz="2000" b="1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OUR GOAL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To be able to solve complex problems by writing complex software applications</a:t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5861299" y="13904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2"/>
          <p:cNvSpPr/>
          <p:nvPr/>
        </p:nvSpPr>
        <p:spPr>
          <a:xfrm rot="2697322">
            <a:off x="7939080" y="1828853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8142267" y="13145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"/>
          <p:cNvSpPr/>
          <p:nvPr/>
        </p:nvSpPr>
        <p:spPr>
          <a:xfrm rot="1280149">
            <a:off x="6130690" y="2322658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6301528" y="1627517"/>
            <a:ext cx="1517254" cy="1534482"/>
            <a:chOff x="5290150" y="1636700"/>
            <a:chExt cx="425025" cy="429875"/>
          </a:xfrm>
        </p:grpSpPr>
        <p:sp>
          <p:nvSpPr>
            <p:cNvPr id="292" name="Google Shape;292;p22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22"/>
          <p:cNvSpPr/>
          <p:nvPr/>
        </p:nvSpPr>
        <p:spPr>
          <a:xfrm rot="3223830">
            <a:off x="6548252" y="1006100"/>
            <a:ext cx="193107" cy="18438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"/>
          <p:cNvSpPr/>
          <p:nvPr/>
        </p:nvSpPr>
        <p:spPr>
          <a:xfrm rot="-971870">
            <a:off x="7369678" y="2671301"/>
            <a:ext cx="248341" cy="2371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302" name="Google Shape;302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03" name="Google Shape;303;p2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04" name="Google Shape;3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3"/>
          <p:cNvSpPr txBox="1">
            <a:spLocks noGrp="1"/>
          </p:cNvSpPr>
          <p:nvPr>
            <p:ph type="body" idx="1"/>
          </p:nvPr>
        </p:nvSpPr>
        <p:spPr>
          <a:xfrm>
            <a:off x="735075" y="1666225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Programming language is a formal language designed to communicate instructions to a machines, particularly a computer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Programming languages are used to create programs and control the behavior of the machines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Programming languages are the way how we ‘talk’ to Computers – and sometimes to  each other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3820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WHAT IS A PROGRAMMING LANGUAGE MADE OF?</a:t>
            </a:r>
            <a:endParaRPr/>
          </a:p>
        </p:txBody>
      </p:sp>
      <p:sp>
        <p:nvSpPr>
          <p:cNvPr id="311" name="Google Shape;311;p24"/>
          <p:cNvSpPr txBox="1">
            <a:spLocks noGrp="1"/>
          </p:cNvSpPr>
          <p:nvPr>
            <p:ph type="body" idx="2"/>
          </p:nvPr>
        </p:nvSpPr>
        <p:spPr>
          <a:xfrm>
            <a:off x="4059225" y="1428900"/>
            <a:ext cx="3654900" cy="32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Semantics</a:t>
            </a:r>
            <a:endParaRPr sz="1800" b="1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The meaning of the language and its features. It is what creates limits and logic behind the text and the structure. 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/>
            </a:r>
            <a:br>
              <a:rPr lang="en" sz="1600" dirty="0"/>
            </a:br>
            <a:r>
              <a:rPr lang="en" sz="1600" dirty="0"/>
              <a:t/>
            </a:r>
            <a:br>
              <a:rPr lang="en" sz="1600" dirty="0"/>
            </a:br>
            <a:r>
              <a:rPr lang="en" sz="1600" dirty="0"/>
              <a:t>Is </a:t>
            </a:r>
            <a:r>
              <a:rPr lang="en" sz="1600" b="1" dirty="0"/>
              <a:t>x</a:t>
            </a:r>
            <a:r>
              <a:rPr lang="en" sz="1600" dirty="0"/>
              <a:t> a type that holds numbers? If so how many numbers can it store?</a:t>
            </a:r>
            <a:endParaRPr sz="1600" dirty="0"/>
          </a:p>
        </p:txBody>
      </p:sp>
      <p:sp>
        <p:nvSpPr>
          <p:cNvPr id="312" name="Google Shape;312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13" name="Google Shape;313;p24"/>
          <p:cNvSpPr txBox="1">
            <a:spLocks noGrp="1"/>
          </p:cNvSpPr>
          <p:nvPr>
            <p:ph type="body" idx="1"/>
          </p:nvPr>
        </p:nvSpPr>
        <p:spPr>
          <a:xfrm>
            <a:off x="814275" y="1428900"/>
            <a:ext cx="3084300" cy="32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Syntax</a:t>
            </a:r>
            <a:endParaRPr sz="1800" b="1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smtClean="0"/>
              <a:t>The text of the language, which has its own reserved keywords and basic rules of how to combine them. It’s a textual representation of the instruction that we give to the machine.</a:t>
            </a:r>
            <a:endParaRPr sz="16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smtClean="0"/>
              <a:t>What is </a:t>
            </a:r>
            <a:r>
              <a:rPr lang="en" sz="1600" b="1" dirty="0" smtClean="0"/>
              <a:t>x</a:t>
            </a:r>
            <a:r>
              <a:rPr lang="en" sz="1600" dirty="0" smtClean="0"/>
              <a:t>. Where do we put </a:t>
            </a:r>
            <a:r>
              <a:rPr lang="en" sz="1600" b="1" dirty="0" smtClean="0"/>
              <a:t>;</a:t>
            </a:r>
            <a:r>
              <a:rPr lang="en" sz="1600" dirty="0" smtClean="0"/>
              <a:t> What code do we enclose in </a:t>
            </a:r>
            <a:r>
              <a:rPr lang="en" sz="1600" b="1" dirty="0" smtClean="0"/>
              <a:t>{ }</a:t>
            </a:r>
            <a:endParaRPr sz="16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14" name="Google Shape;314;p2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15" name="Google Shape;3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LOW LEVEL PROGRAMMING LANGUAGES</a:t>
            </a:r>
            <a:endParaRPr dirty="0"/>
          </a:p>
        </p:txBody>
      </p:sp>
      <p:sp>
        <p:nvSpPr>
          <p:cNvPr id="321" name="Google Shape;321;p25"/>
          <p:cNvSpPr txBox="1">
            <a:spLocks noGrp="1"/>
          </p:cNvSpPr>
          <p:nvPr>
            <p:ph type="body" idx="1"/>
          </p:nvPr>
        </p:nvSpPr>
        <p:spPr>
          <a:xfrm>
            <a:off x="815088" y="164880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1800" dirty="0"/>
              <a:t>Languages close to the machine</a:t>
            </a:r>
            <a:endParaRPr sz="18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1800" dirty="0"/>
              <a:t>Machine languages are the natural languages of the computers. Instructions are set of 1s and </a:t>
            </a:r>
            <a:r>
              <a:rPr lang="en" sz="1800" dirty="0" smtClean="0"/>
              <a:t>0s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1800" dirty="0" smtClean="0"/>
              <a:t>If we </a:t>
            </a:r>
            <a:r>
              <a:rPr lang="en-US" sz="1800" dirty="0" smtClean="0"/>
              <a:t>write programs in machine code it would look like this 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262626"/>
                </a:solidFill>
                <a:latin typeface="Calibri Light" panose="020F0302020204030204" pitchFamily="34" charset="0"/>
              </a:rPr>
              <a:t>10010101 11100101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262626"/>
                </a:solidFill>
                <a:latin typeface="Calibri Light" panose="020F0302020204030204" pitchFamily="34" charset="0"/>
              </a:rPr>
              <a:t>10001011 11110010 10111001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262626"/>
                </a:solidFill>
                <a:latin typeface="Calibri Light" panose="020F0302020204030204" pitchFamily="34" charset="0"/>
              </a:rPr>
              <a:t>10100010 11001001 11101010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262626"/>
                </a:solidFill>
                <a:latin typeface="Calibri Light" panose="020F0302020204030204" pitchFamily="34" charset="0"/>
              </a:rPr>
              <a:t>10000010 01110101</a:t>
            </a:r>
            <a:endParaRPr sz="1600" dirty="0" smtClean="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 sz="1800" dirty="0" smtClean="0"/>
              <a:t>Assembly </a:t>
            </a:r>
            <a:r>
              <a:rPr lang="en" sz="1800" dirty="0"/>
              <a:t>languages are one level above machine languages and </a:t>
            </a:r>
            <a:r>
              <a:rPr lang="en" sz="1800" dirty="0" smtClean="0"/>
              <a:t>usually consist simple </a:t>
            </a:r>
            <a:r>
              <a:rPr lang="en" sz="1800" dirty="0"/>
              <a:t>and crude </a:t>
            </a:r>
            <a:r>
              <a:rPr lang="en" sz="1800" dirty="0" smtClean="0"/>
              <a:t>syntaxs</a:t>
            </a:r>
            <a:endParaRPr sz="1800" dirty="0"/>
          </a:p>
        </p:txBody>
      </p:sp>
      <p:sp>
        <p:nvSpPr>
          <p:cNvPr id="322" name="Google Shape;322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24" name="Google Shape;3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LOW LEVEL PROGRAMMING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503750"/>
            <a:ext cx="6132600" cy="3132750"/>
          </a:xfrm>
        </p:spPr>
        <p:txBody>
          <a:bodyPr/>
          <a:lstStyle/>
          <a:p>
            <a:r>
              <a:rPr lang="en-US" sz="1800" dirty="0"/>
              <a:t>Assembly language allows programmers to write machine code using symbolic programming.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Example:</a:t>
            </a:r>
          </a:p>
          <a:p>
            <a:pPr marL="76200" indent="0">
              <a:buNone/>
            </a:pPr>
            <a:r>
              <a:rPr lang="en-US" sz="1800" dirty="0" smtClean="0"/>
              <a:t>	MOV </a:t>
            </a:r>
            <a:r>
              <a:rPr lang="en-US" sz="1800" dirty="0"/>
              <a:t>0, SUM</a:t>
            </a:r>
          </a:p>
          <a:p>
            <a:pPr marL="76200" indent="0">
              <a:buNone/>
            </a:pPr>
            <a:r>
              <a:rPr lang="en-US" sz="1800" dirty="0" smtClean="0"/>
              <a:t>	MOV </a:t>
            </a:r>
            <a:r>
              <a:rPr lang="en-US" sz="1800" dirty="0"/>
              <a:t>NUM, AC</a:t>
            </a:r>
          </a:p>
          <a:p>
            <a:pPr marL="76200" indent="0">
              <a:buNone/>
            </a:pPr>
            <a:r>
              <a:rPr lang="en-US" sz="1800" dirty="0" smtClean="0"/>
              <a:t>	ADD </a:t>
            </a:r>
            <a:r>
              <a:rPr lang="en-US" sz="1800" dirty="0"/>
              <a:t>SUM, AC</a:t>
            </a:r>
          </a:p>
          <a:p>
            <a:pPr marL="76200" indent="0">
              <a:buNone/>
            </a:pPr>
            <a:r>
              <a:rPr lang="en-US" sz="1800" dirty="0" smtClean="0"/>
              <a:t>	STO </a:t>
            </a:r>
            <a:r>
              <a:rPr lang="en-US" sz="1800" dirty="0"/>
              <a:t>SUM, TOT</a:t>
            </a:r>
          </a:p>
          <a:p>
            <a:r>
              <a:rPr lang="en-US" sz="1800" dirty="0" smtClean="0"/>
              <a:t>Writing </a:t>
            </a:r>
            <a:r>
              <a:rPr lang="en-US" sz="1800" dirty="0"/>
              <a:t>programs in assembly would make more sense than writing program directly in machine </a:t>
            </a:r>
            <a:r>
              <a:rPr lang="en-US" sz="1800" dirty="0" smtClean="0"/>
              <a:t>using 1 </a:t>
            </a:r>
            <a:r>
              <a:rPr lang="en-US" sz="1800" dirty="0"/>
              <a:t>and 0.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Google Shape;3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30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 LEVEL PROGRAMMING LANGUAGES</a:t>
            </a:r>
            <a:endParaRPr dirty="0"/>
          </a:p>
        </p:txBody>
      </p:sp>
      <p:sp>
        <p:nvSpPr>
          <p:cNvPr id="330" name="Google Shape;330;p26"/>
          <p:cNvSpPr txBox="1">
            <a:spLocks noGrp="1"/>
          </p:cNvSpPr>
          <p:nvPr>
            <p:ph type="body" idx="1"/>
          </p:nvPr>
        </p:nvSpPr>
        <p:spPr>
          <a:xfrm>
            <a:off x="814275" y="149100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200" dirty="0"/>
              <a:t>High-level languages allow programmers to write programs which are very similar to the natural English language</a:t>
            </a:r>
            <a:endParaRPr sz="22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200" dirty="0"/>
              <a:t>They were developed to speed-up the process of developing computer programs</a:t>
            </a:r>
            <a:endParaRPr sz="2200" dirty="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 sz="2200" dirty="0"/>
              <a:t>The code written in these languages is called source code</a:t>
            </a:r>
            <a:endParaRPr sz="2200" dirty="0"/>
          </a:p>
        </p:txBody>
      </p:sp>
      <p:sp>
        <p:nvSpPr>
          <p:cNvPr id="331" name="Google Shape;331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32" name="Google Shape;332;p2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33" name="Google Shape;3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HIGH LEVEL PROGRAMMING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61" y="1336839"/>
            <a:ext cx="7401339" cy="3299661"/>
          </a:xfrm>
        </p:spPr>
        <p:txBody>
          <a:bodyPr/>
          <a:lstStyle/>
          <a:p>
            <a:pPr>
              <a:buSzPct val="120000"/>
            </a:pPr>
            <a:r>
              <a:rPr lang="en-US" sz="1600" dirty="0"/>
              <a:t>In order source code to be translated successfully into machine </a:t>
            </a:r>
            <a:r>
              <a:rPr lang="en-US" sz="1600" dirty="0" smtClean="0"/>
              <a:t>code, </a:t>
            </a:r>
            <a:r>
              <a:rPr lang="en-US" sz="1600" dirty="0"/>
              <a:t>we need </a:t>
            </a:r>
            <a:r>
              <a:rPr lang="en-US" sz="1600" dirty="0" smtClean="0"/>
              <a:t>a process </a:t>
            </a:r>
            <a:r>
              <a:rPr lang="en-US" sz="1600" dirty="0"/>
              <a:t>of compilation.</a:t>
            </a:r>
          </a:p>
          <a:p>
            <a:pPr>
              <a:buSzPct val="120000"/>
            </a:pPr>
            <a:r>
              <a:rPr lang="en-US" sz="1600" dirty="0" smtClean="0"/>
              <a:t>The </a:t>
            </a:r>
            <a:r>
              <a:rPr lang="en-US" sz="1600" dirty="0"/>
              <a:t>process of translation helps creating from source code to end-result object, which is the</a:t>
            </a:r>
          </a:p>
          <a:p>
            <a:pPr marL="76200" indent="0">
              <a:buNone/>
            </a:pPr>
            <a:r>
              <a:rPr lang="en-US" sz="1600" dirty="0"/>
              <a:t>executable output used to represent the program developed by the programmer.</a:t>
            </a:r>
          </a:p>
          <a:p>
            <a:pPr>
              <a:buSzPct val="120000"/>
            </a:pPr>
            <a:r>
              <a:rPr lang="en-US" sz="1600" i="1" dirty="0" smtClean="0"/>
              <a:t>There </a:t>
            </a:r>
            <a:r>
              <a:rPr lang="en-US" sz="1600" i="1" dirty="0"/>
              <a:t>are two types of translators</a:t>
            </a:r>
            <a:r>
              <a:rPr lang="en-US" sz="1600" dirty="0"/>
              <a:t>:</a:t>
            </a:r>
          </a:p>
          <a:p>
            <a:pPr marL="517525" indent="0">
              <a:buNone/>
            </a:pPr>
            <a:r>
              <a:rPr lang="en-US" sz="1400" dirty="0" smtClean="0"/>
              <a:t>           </a:t>
            </a:r>
            <a:r>
              <a:rPr lang="en-US" sz="1400" b="1" dirty="0" smtClean="0"/>
              <a:t>Compiler</a:t>
            </a:r>
            <a:r>
              <a:rPr lang="en-US" sz="1400" dirty="0" smtClean="0"/>
              <a:t> </a:t>
            </a:r>
            <a:r>
              <a:rPr lang="en-US" sz="1400" dirty="0"/>
              <a:t>- a translation program that convert the programmer’s entire high-level </a:t>
            </a:r>
            <a:r>
              <a:rPr lang="en-US" sz="1400" dirty="0" smtClean="0"/>
              <a:t>program (source code), </a:t>
            </a:r>
            <a:r>
              <a:rPr lang="en-US" sz="1400" dirty="0"/>
              <a:t>into a machine language code, </a:t>
            </a:r>
            <a:r>
              <a:rPr lang="en-US" sz="1400" dirty="0" smtClean="0"/>
              <a:t>(object code). </a:t>
            </a:r>
            <a:r>
              <a:rPr lang="en-US" sz="1400" dirty="0"/>
              <a:t>This </a:t>
            </a:r>
            <a:r>
              <a:rPr lang="en-US" sz="1400" dirty="0" smtClean="0"/>
              <a:t>translation process </a:t>
            </a:r>
            <a:r>
              <a:rPr lang="en-US" sz="1400" dirty="0"/>
              <a:t>is called </a:t>
            </a:r>
            <a:r>
              <a:rPr lang="en-US" sz="1400" b="1" dirty="0"/>
              <a:t>COMPILATION</a:t>
            </a:r>
            <a:r>
              <a:rPr lang="en-US" sz="1400" dirty="0"/>
              <a:t>.</a:t>
            </a:r>
          </a:p>
          <a:p>
            <a:pPr marL="517525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b="1" dirty="0" smtClean="0"/>
              <a:t> Interpreter </a:t>
            </a:r>
            <a:r>
              <a:rPr lang="en-US" sz="1400" dirty="0" smtClean="0"/>
              <a:t>- </a:t>
            </a:r>
            <a:r>
              <a:rPr lang="en-US" sz="1400" dirty="0"/>
              <a:t>a translation program that converts each program statement (line by line) into </a:t>
            </a:r>
            <a:r>
              <a:rPr lang="en-US" sz="1400" dirty="0" smtClean="0"/>
              <a:t>machine code </a:t>
            </a:r>
            <a:r>
              <a:rPr lang="en-US" sz="1400" dirty="0"/>
              <a:t>on the fly, just before the program statement is to be executed. Translation and execution </a:t>
            </a:r>
            <a:r>
              <a:rPr lang="en-US" sz="1400" dirty="0" smtClean="0"/>
              <a:t>occur immediately</a:t>
            </a:r>
            <a:r>
              <a:rPr lang="en-US" sz="1400" dirty="0"/>
              <a:t>, one after another, one statement at a time.</a:t>
            </a:r>
            <a:endParaRPr lang="en-US" sz="1400" dirty="0"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3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20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 CATEGORIES</a:t>
            </a:r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40" name="Google Shape;340;p27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41" name="Google Shape;3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27"/>
          <p:cNvCxnSpPr/>
          <p:nvPr/>
        </p:nvCxnSpPr>
        <p:spPr>
          <a:xfrm>
            <a:off x="459900" y="3262288"/>
            <a:ext cx="819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43" name="Google Shape;343;p27"/>
          <p:cNvSpPr txBox="1"/>
          <p:nvPr/>
        </p:nvSpPr>
        <p:spPr>
          <a:xfrm>
            <a:off x="0" y="3434650"/>
            <a:ext cx="1142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</a:t>
            </a:r>
            <a:br>
              <a:rPr lang="en"/>
            </a:br>
            <a:r>
              <a:rPr lang="en"/>
              <a:t>Code</a:t>
            </a:r>
            <a:endParaRPr/>
          </a:p>
        </p:txBody>
      </p:sp>
      <p:sp>
        <p:nvSpPr>
          <p:cNvPr id="344" name="Google Shape;344;p27"/>
          <p:cNvSpPr txBox="1"/>
          <p:nvPr/>
        </p:nvSpPr>
        <p:spPr>
          <a:xfrm>
            <a:off x="8001600" y="3381325"/>
            <a:ext cx="1142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Grammar</a:t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 rot="5400000">
            <a:off x="1681424" y="1538300"/>
            <a:ext cx="447900" cy="2340600"/>
          </a:xfrm>
          <a:prstGeom prst="leftBracket">
            <a:avLst>
              <a:gd name="adj" fmla="val 104935"/>
            </a:avLst>
          </a:prstGeom>
          <a:noFill/>
          <a:ln w="19050" cap="flat" cmpd="sng">
            <a:solidFill>
              <a:srgbClr val="D26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7"/>
          <p:cNvSpPr/>
          <p:nvPr/>
        </p:nvSpPr>
        <p:spPr>
          <a:xfrm rot="5400000">
            <a:off x="5625976" y="178850"/>
            <a:ext cx="447900" cy="5059500"/>
          </a:xfrm>
          <a:prstGeom prst="leftBracket">
            <a:avLst>
              <a:gd name="adj" fmla="val 104935"/>
            </a:avLst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7"/>
          <p:cNvSpPr txBox="1"/>
          <p:nvPr/>
        </p:nvSpPr>
        <p:spPr>
          <a:xfrm>
            <a:off x="889875" y="2072763"/>
            <a:ext cx="20310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2"/>
                </a:highlight>
              </a:rPr>
              <a:t>Low Level </a:t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4834425" y="2072763"/>
            <a:ext cx="20310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7D3E6"/>
                </a:highlight>
              </a:rPr>
              <a:t>High Level </a:t>
            </a:r>
            <a:endParaRPr>
              <a:highlight>
                <a:srgbClr val="C7D3E6"/>
              </a:highlight>
            </a:endParaRPr>
          </a:p>
        </p:txBody>
      </p:sp>
      <p:sp>
        <p:nvSpPr>
          <p:cNvPr id="349" name="Google Shape;349;p27"/>
          <p:cNvSpPr txBox="1"/>
          <p:nvPr/>
        </p:nvSpPr>
        <p:spPr>
          <a:xfrm>
            <a:off x="889875" y="2667538"/>
            <a:ext cx="20310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</a:t>
            </a:r>
            <a:endParaRPr/>
          </a:p>
        </p:txBody>
      </p:sp>
      <p:sp>
        <p:nvSpPr>
          <p:cNvPr id="350" name="Google Shape;350;p27"/>
          <p:cNvSpPr txBox="1"/>
          <p:nvPr/>
        </p:nvSpPr>
        <p:spPr>
          <a:xfrm>
            <a:off x="3441200" y="2667550"/>
            <a:ext cx="956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51" name="Google Shape;351;p27"/>
          <p:cNvSpPr txBox="1"/>
          <p:nvPr/>
        </p:nvSpPr>
        <p:spPr>
          <a:xfrm>
            <a:off x="4397900" y="2667538"/>
            <a:ext cx="956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C#</a:t>
            </a:r>
            <a:endParaRPr/>
          </a:p>
        </p:txBody>
      </p:sp>
      <p:sp>
        <p:nvSpPr>
          <p:cNvPr id="352" name="Google Shape;352;p27"/>
          <p:cNvSpPr txBox="1"/>
          <p:nvPr/>
        </p:nvSpPr>
        <p:spPr>
          <a:xfrm>
            <a:off x="5371575" y="2667525"/>
            <a:ext cx="956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53" name="Google Shape;353;p27"/>
          <p:cNvSpPr txBox="1"/>
          <p:nvPr/>
        </p:nvSpPr>
        <p:spPr>
          <a:xfrm>
            <a:off x="6985425" y="2667525"/>
            <a:ext cx="1261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WHOLE PICTURE </a:t>
            </a:r>
            <a:endParaRPr/>
          </a:p>
        </p:txBody>
      </p:sp>
      <p:sp>
        <p:nvSpPr>
          <p:cNvPr id="359" name="Google Shape;359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60" name="Google Shape;360;p28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61" name="Google Shape;3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28"/>
          <p:cNvGrpSpPr/>
          <p:nvPr/>
        </p:nvGrpSpPr>
        <p:grpSpPr>
          <a:xfrm>
            <a:off x="1259175" y="1642525"/>
            <a:ext cx="4813500" cy="603600"/>
            <a:chOff x="674425" y="2078575"/>
            <a:chExt cx="4813500" cy="603600"/>
          </a:xfrm>
        </p:grpSpPr>
        <p:sp>
          <p:nvSpPr>
            <p:cNvPr id="363" name="Google Shape;363;p28"/>
            <p:cNvSpPr/>
            <p:nvPr/>
          </p:nvSpPr>
          <p:spPr>
            <a:xfrm>
              <a:off x="1995625" y="2078575"/>
              <a:ext cx="3492300" cy="603600"/>
            </a:xfrm>
            <a:prstGeom prst="rect">
              <a:avLst/>
            </a:prstGeom>
            <a:solidFill>
              <a:srgbClr val="C7D3E6"/>
            </a:solidFill>
            <a:ln w="38100" cap="flat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High Level Language </a:t>
              </a:r>
              <a:br>
                <a:rPr lang="en"/>
              </a:br>
              <a:r>
                <a:rPr lang="en"/>
                <a:t>( JAVA, C#, C++ )</a:t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 flipH="1">
              <a:off x="674425" y="2078575"/>
              <a:ext cx="1321200" cy="603600"/>
            </a:xfrm>
            <a:prstGeom prst="round1Rect">
              <a:avLst>
                <a:gd name="adj" fmla="val 50000"/>
              </a:avLst>
            </a:prstGeom>
            <a:solidFill>
              <a:srgbClr val="92A8C8"/>
            </a:solidFill>
            <a:ln w="38100" cap="flat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 = A + B</a:t>
              </a:r>
              <a:endParaRPr/>
            </a:p>
          </p:txBody>
        </p:sp>
      </p:grpSp>
      <p:grpSp>
        <p:nvGrpSpPr>
          <p:cNvPr id="365" name="Google Shape;365;p28"/>
          <p:cNvGrpSpPr/>
          <p:nvPr/>
        </p:nvGrpSpPr>
        <p:grpSpPr>
          <a:xfrm>
            <a:off x="1259175" y="2595000"/>
            <a:ext cx="4813500" cy="603600"/>
            <a:chOff x="674425" y="2078575"/>
            <a:chExt cx="4813500" cy="603600"/>
          </a:xfrm>
        </p:grpSpPr>
        <p:sp>
          <p:nvSpPr>
            <p:cNvPr id="366" name="Google Shape;366;p28"/>
            <p:cNvSpPr/>
            <p:nvPr/>
          </p:nvSpPr>
          <p:spPr>
            <a:xfrm>
              <a:off x="1995625" y="2078575"/>
              <a:ext cx="3492300" cy="603600"/>
            </a:xfrm>
            <a:prstGeom prst="rect">
              <a:avLst/>
            </a:prstGeom>
            <a:solidFill>
              <a:srgbClr val="C7D3E6"/>
            </a:solidFill>
            <a:ln w="38100" cap="flat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Assembly Language </a:t>
              </a:r>
              <a:br>
                <a:rPr lang="en"/>
              </a:br>
              <a:r>
                <a:rPr lang="en"/>
                <a:t>( Low Level with abstraction )</a:t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 flipH="1">
              <a:off x="674425" y="2078575"/>
              <a:ext cx="1321200" cy="603600"/>
            </a:xfrm>
            <a:prstGeom prst="round1Rect">
              <a:avLst>
                <a:gd name="adj" fmla="val 50000"/>
              </a:avLst>
            </a:prstGeom>
            <a:solidFill>
              <a:srgbClr val="92A8C8"/>
            </a:solidFill>
            <a:ln w="38100" cap="flat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ADD A, B</a:t>
              </a:r>
              <a:endParaRPr/>
            </a:p>
          </p:txBody>
        </p:sp>
      </p:grpSp>
      <p:grpSp>
        <p:nvGrpSpPr>
          <p:cNvPr id="368" name="Google Shape;368;p28"/>
          <p:cNvGrpSpPr/>
          <p:nvPr/>
        </p:nvGrpSpPr>
        <p:grpSpPr>
          <a:xfrm>
            <a:off x="1259175" y="3547475"/>
            <a:ext cx="4813500" cy="603600"/>
            <a:chOff x="674425" y="2078575"/>
            <a:chExt cx="4813500" cy="603600"/>
          </a:xfrm>
        </p:grpSpPr>
        <p:sp>
          <p:nvSpPr>
            <p:cNvPr id="369" name="Google Shape;369;p28"/>
            <p:cNvSpPr/>
            <p:nvPr/>
          </p:nvSpPr>
          <p:spPr>
            <a:xfrm>
              <a:off x="1995625" y="2078575"/>
              <a:ext cx="3492300" cy="603600"/>
            </a:xfrm>
            <a:prstGeom prst="rect">
              <a:avLst/>
            </a:prstGeom>
            <a:solidFill>
              <a:srgbClr val="C7D3E6"/>
            </a:solidFill>
            <a:ln w="38100" cap="flat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Machine Language </a:t>
              </a:r>
              <a:br>
                <a:rPr lang="en"/>
              </a:br>
              <a:r>
                <a:rPr lang="en"/>
                <a:t>( Low Level without any abstraction )</a:t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 flipH="1">
              <a:off x="674425" y="2078575"/>
              <a:ext cx="1321200" cy="603600"/>
            </a:xfrm>
            <a:prstGeom prst="round1Rect">
              <a:avLst>
                <a:gd name="adj" fmla="val 50000"/>
              </a:avLst>
            </a:prstGeom>
            <a:solidFill>
              <a:srgbClr val="92A8C8"/>
            </a:solidFill>
            <a:ln w="38100" cap="flat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100100111</a:t>
              </a:r>
              <a:endParaRPr/>
            </a:p>
          </p:txBody>
        </p:sp>
      </p:grpSp>
      <p:cxnSp>
        <p:nvCxnSpPr>
          <p:cNvPr id="371" name="Google Shape;371;p28"/>
          <p:cNvCxnSpPr>
            <a:stCxn id="363" idx="2"/>
            <a:endCxn id="366" idx="0"/>
          </p:cNvCxnSpPr>
          <p:nvPr/>
        </p:nvCxnSpPr>
        <p:spPr>
          <a:xfrm>
            <a:off x="4326525" y="2246125"/>
            <a:ext cx="0" cy="348900"/>
          </a:xfrm>
          <a:prstGeom prst="straightConnector1">
            <a:avLst/>
          </a:prstGeom>
          <a:noFill/>
          <a:ln w="19050" cap="flat" cmpd="sng">
            <a:solidFill>
              <a:srgbClr val="3F537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28"/>
          <p:cNvCxnSpPr/>
          <p:nvPr/>
        </p:nvCxnSpPr>
        <p:spPr>
          <a:xfrm>
            <a:off x="4326525" y="3198600"/>
            <a:ext cx="0" cy="348900"/>
          </a:xfrm>
          <a:prstGeom prst="straightConnector1">
            <a:avLst/>
          </a:prstGeom>
          <a:noFill/>
          <a:ln w="19050" cap="flat" cmpd="sng">
            <a:solidFill>
              <a:srgbClr val="3F537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Roboto Condensed" panose="020B0604020202020204" charset="0"/>
                <a:ea typeface="Roboto Condensed" panose="020B0604020202020204" charset="0"/>
              </a:rPr>
              <a:t>Homework</a:t>
            </a:r>
            <a:endParaRPr lang="en-US" sz="24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Google Shape;36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814275" y="1636643"/>
            <a:ext cx="6877879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81000">
              <a:spcBef>
                <a:spcPts val="600"/>
              </a:spcBef>
              <a:buClr>
                <a:srgbClr val="C7D3E6"/>
              </a:buClr>
              <a:buSzPct val="120000"/>
              <a:buFont typeface="Roboto Condensed Light"/>
              <a:buChar char="▰"/>
            </a:pPr>
            <a:r>
              <a:rPr lang="en-US" sz="24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Find 10 high-level programming </a:t>
            </a:r>
            <a:r>
              <a:rPr lang="en-US" sz="2400" dirty="0" smtClean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languages</a:t>
            </a:r>
          </a:p>
          <a:p>
            <a:pPr marL="457200" indent="-381000">
              <a:spcBef>
                <a:spcPts val="600"/>
              </a:spcBef>
              <a:buClr>
                <a:srgbClr val="C7D3E6"/>
              </a:buClr>
              <a:buSzPct val="120000"/>
              <a:buFont typeface="Roboto Condensed Light"/>
              <a:buChar char="▰"/>
            </a:pPr>
            <a:r>
              <a:rPr lang="en-US" sz="2400" dirty="0" smtClean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Put </a:t>
            </a:r>
            <a:r>
              <a:rPr lang="en-US" sz="24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them in ordered list by highest usage worldwide</a:t>
            </a:r>
            <a:r>
              <a:rPr lang="en-US" sz="2400" dirty="0" smtClean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…</a:t>
            </a:r>
          </a:p>
          <a:p>
            <a:pPr marL="457200" indent="-381000">
              <a:spcBef>
                <a:spcPts val="600"/>
              </a:spcBef>
              <a:buClr>
                <a:srgbClr val="C7D3E6"/>
              </a:buClr>
              <a:buSzPct val="120000"/>
              <a:buFont typeface="Roboto Condensed Light"/>
              <a:buChar char="▰"/>
            </a:pPr>
            <a:r>
              <a:rPr lang="en-US" sz="24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Discuss their features and their appeal with the </a:t>
            </a:r>
            <a:r>
              <a:rPr lang="en-US" sz="2400" dirty="0" smtClean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class</a:t>
            </a:r>
          </a:p>
          <a:p>
            <a:pPr marL="457200" indent="-381000">
              <a:spcBef>
                <a:spcPts val="600"/>
              </a:spcBef>
              <a:buClr>
                <a:srgbClr val="C7D3E6"/>
              </a:buClr>
              <a:buSzPct val="120000"/>
              <a:buFont typeface="Roboto Condensed Light"/>
              <a:buChar char="▰"/>
            </a:pPr>
            <a:r>
              <a:rPr lang="en-US" sz="24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Make a feature comparison chart for all of </a:t>
            </a:r>
            <a:r>
              <a:rPr lang="en-US" sz="2400" dirty="0" smtClean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them </a:t>
            </a:r>
            <a:endParaRPr lang="en-US" sz="2400" dirty="0">
              <a:latin typeface="Roboto Condensed Light" panose="020B0604020202020204" charset="0"/>
              <a:ea typeface="Roboto Condensed Light" panose="020B0604020202020204" charset="0"/>
            </a:endParaRPr>
          </a:p>
          <a:p>
            <a:pPr marL="457200" indent="-381000">
              <a:spcBef>
                <a:spcPts val="600"/>
              </a:spcBef>
              <a:buClr>
                <a:srgbClr val="C7D3E6"/>
              </a:buClr>
              <a:buSzPct val="120000"/>
              <a:buFont typeface="Roboto Condensed Light"/>
              <a:buChar char="▰"/>
            </a:pPr>
            <a:endParaRPr lang="en-US" sz="2400" dirty="0">
              <a:solidFill>
                <a:srgbClr val="262626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pPr marL="76200" lvl="0">
              <a:spcBef>
                <a:spcPts val="600"/>
              </a:spcBef>
              <a:buClr>
                <a:srgbClr val="C7D3E6"/>
              </a:buClr>
              <a:buSzPct val="120000"/>
            </a:pPr>
            <a:endParaRPr lang="en-US" sz="2400" dirty="0" smtClean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37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 idx="4294967295"/>
          </p:nvPr>
        </p:nvSpPr>
        <p:spPr>
          <a:xfrm>
            <a:off x="4598900" y="935275"/>
            <a:ext cx="3376800" cy="14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solving and decision making</a:t>
            </a:r>
            <a:endParaRPr sz="3000"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TRY SOMETHING</a:t>
            </a:r>
            <a:endParaRPr dirty="0"/>
          </a:p>
        </p:txBody>
      </p:sp>
      <p:sp>
        <p:nvSpPr>
          <p:cNvPr id="378" name="Google Shape;378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79" name="Google Shape;379;p2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80" name="Google Shape;3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9"/>
          <p:cNvSpPr txBox="1"/>
          <p:nvPr/>
        </p:nvSpPr>
        <p:spPr>
          <a:xfrm>
            <a:off x="735075" y="1676375"/>
            <a:ext cx="6438300" cy="22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Open http://lightbot.com/hour-of-code.html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It’s a simple game that simulates commands and a robot that follows them to the letter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Let’s try and go through some solutions together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Google Shape;36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5075" y="1544369"/>
            <a:ext cx="6597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81000"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-US" sz="2400" dirty="0" smtClean="0">
                <a:solidFill>
                  <a:srgbClr val="262626"/>
                </a:solidFill>
                <a:latin typeface="Calibri Light" panose="020F0302020204030204" pitchFamily="34" charset="0"/>
              </a:rPr>
              <a:t>Finish </a:t>
            </a:r>
            <a:r>
              <a:rPr lang="en-US" sz="2400" dirty="0" err="1" smtClean="0">
                <a:solidFill>
                  <a:srgbClr val="262626"/>
                </a:solidFill>
                <a:latin typeface="Calibri Light" panose="020F0302020204030204" pitchFamily="34" charset="0"/>
              </a:rPr>
              <a:t>LightBot</a:t>
            </a:r>
            <a:r>
              <a:rPr lang="en-US" sz="2400" dirty="0" smtClean="0">
                <a:solidFill>
                  <a:srgbClr val="262626"/>
                </a:solidFill>
                <a:latin typeface="Calibri Light" panose="020F0302020204030204" pitchFamily="34" charset="0"/>
              </a:rPr>
              <a:t> (and provide a screenshot)</a:t>
            </a:r>
          </a:p>
          <a:p>
            <a:endParaRPr lang="en-US" sz="2400" dirty="0"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5" y="2221765"/>
            <a:ext cx="5674192" cy="273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>
            <a:spLocks noGrp="1"/>
          </p:cNvSpPr>
          <p:nvPr>
            <p:ph type="title" idx="4294967295"/>
          </p:nvPr>
        </p:nvSpPr>
        <p:spPr>
          <a:xfrm>
            <a:off x="4522325" y="1064975"/>
            <a:ext cx="33576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/>
              <a:t>Time for questions! </a:t>
            </a:r>
            <a:endParaRPr sz="4800"/>
          </a:p>
        </p:txBody>
      </p:sp>
      <p:sp>
        <p:nvSpPr>
          <p:cNvPr id="387" name="Google Shape;387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88" name="Google Shape;388;p3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LETS DECOMPOSE A SOLUTION</a:t>
            </a:r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8" name="Google Shape;228;p1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29" name="Google Shape;2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6"/>
          <p:cNvSpPr txBox="1"/>
          <p:nvPr/>
        </p:nvSpPr>
        <p:spPr>
          <a:xfrm>
            <a:off x="814300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How did you get to SEDC, today?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Do it as atomically as possible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Include every logical decision 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10 - 15 minutes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 exercise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368275" y="922663"/>
            <a:ext cx="784692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</a:p>
          <a:p>
            <a:pPr marL="457200" indent="-381000">
              <a:spcBef>
                <a:spcPts val="10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-US" sz="2000" dirty="0" smtClean="0">
                <a:latin typeface="Roboto Condensed Light" panose="020B0604020202020204" charset="0"/>
                <a:ea typeface="Roboto Condensed Light" panose="020B0604020202020204" charset="0"/>
              </a:rPr>
              <a:t>In front of you there are 3 boxes. You are told that one box contains bananas, another contains oranges and the last contains bananas and oranges. </a:t>
            </a:r>
          </a:p>
          <a:p>
            <a:pPr marL="457200" indent="-381000">
              <a:spcBef>
                <a:spcPts val="10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-US" sz="2000" dirty="0" smtClean="0">
                <a:latin typeface="Roboto Condensed Light" panose="020B0604020202020204" charset="0"/>
                <a:ea typeface="Roboto Condensed Light" panose="020B0604020202020204" charset="0"/>
              </a:rPr>
              <a:t>The </a:t>
            </a:r>
            <a:r>
              <a:rPr lang="en-US" sz="2000" dirty="0">
                <a:latin typeface="Roboto Condensed Light" panose="020B0604020202020204" charset="0"/>
                <a:ea typeface="Roboto Condensed Light" panose="020B0604020202020204" charset="0"/>
              </a:rPr>
              <a:t>first box has a label saying “Bananas”, the second is labeled “Oranges” and the last </a:t>
            </a:r>
            <a:r>
              <a:rPr lang="en-US" sz="2000" dirty="0" smtClean="0">
                <a:latin typeface="Roboto Condensed Light" panose="020B0604020202020204" charset="0"/>
                <a:ea typeface="Roboto Condensed Light" panose="020B0604020202020204" charset="0"/>
              </a:rPr>
              <a:t>one has </a:t>
            </a:r>
            <a:r>
              <a:rPr lang="en-US" sz="2000" dirty="0">
                <a:latin typeface="Roboto Condensed Light" panose="020B0604020202020204" charset="0"/>
                <a:ea typeface="Roboto Condensed Light" panose="020B0604020202020204" charset="0"/>
              </a:rPr>
              <a:t>a label </a:t>
            </a:r>
            <a:r>
              <a:rPr lang="en-US" sz="2000" dirty="0" smtClean="0">
                <a:latin typeface="Roboto Condensed Light" panose="020B0604020202020204" charset="0"/>
                <a:ea typeface="Roboto Condensed Light" panose="020B0604020202020204" charset="0"/>
              </a:rPr>
              <a:t>“Bananas </a:t>
            </a:r>
            <a:r>
              <a:rPr lang="en-US" sz="2000" dirty="0">
                <a:latin typeface="Roboto Condensed Light" panose="020B0604020202020204" charset="0"/>
                <a:ea typeface="Roboto Condensed Light" panose="020B0604020202020204" charset="0"/>
              </a:rPr>
              <a:t>and Oranges”. </a:t>
            </a:r>
            <a:endParaRPr lang="en-US" sz="2000" dirty="0" smtClean="0">
              <a:latin typeface="Roboto Condensed Light" panose="020B0604020202020204" charset="0"/>
              <a:ea typeface="Roboto Condensed Light" panose="020B0604020202020204" charset="0"/>
            </a:endParaRPr>
          </a:p>
          <a:p>
            <a:pPr marL="457200" indent="-381000">
              <a:spcBef>
                <a:spcPts val="10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-US" sz="2000" dirty="0">
                <a:latin typeface="Roboto Condensed Light" panose="020B0604020202020204" charset="0"/>
                <a:ea typeface="Roboto Condensed Light" panose="020B0604020202020204" charset="0"/>
              </a:rPr>
              <a:t>Unfortunately all the labels are wrong and your job is to fix </a:t>
            </a:r>
            <a:r>
              <a:rPr lang="en-US" sz="2000" dirty="0" smtClean="0">
                <a:latin typeface="Roboto Condensed Light" panose="020B0604020202020204" charset="0"/>
                <a:ea typeface="Roboto Condensed Light" panose="020B0604020202020204" charset="0"/>
              </a:rPr>
              <a:t>them so </a:t>
            </a:r>
            <a:r>
              <a:rPr lang="en-US" sz="2000" dirty="0">
                <a:latin typeface="Roboto Condensed Light" panose="020B0604020202020204" charset="0"/>
                <a:ea typeface="Roboto Condensed Light" panose="020B0604020202020204" charset="0"/>
              </a:rPr>
              <a:t>each box has the correct </a:t>
            </a:r>
            <a:r>
              <a:rPr lang="en-US" sz="2000" dirty="0" smtClean="0">
                <a:latin typeface="Roboto Condensed Light" panose="020B0604020202020204" charset="0"/>
                <a:ea typeface="Roboto Condensed Light" panose="020B0604020202020204" charset="0"/>
              </a:rPr>
              <a:t>one.</a:t>
            </a:r>
          </a:p>
          <a:p>
            <a:pPr marL="457200" indent="-381000">
              <a:spcBef>
                <a:spcPts val="10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-US" sz="2000" dirty="0">
                <a:latin typeface="Roboto Condensed Light" panose="020B0604020202020204" charset="0"/>
                <a:ea typeface="Roboto Condensed Light" panose="020B0604020202020204" charset="0"/>
              </a:rPr>
              <a:t>However, you can not see inside the </a:t>
            </a:r>
            <a:r>
              <a:rPr lang="en-US" sz="2000" dirty="0" smtClean="0">
                <a:latin typeface="Roboto Condensed Light" panose="020B0604020202020204" charset="0"/>
                <a:ea typeface="Roboto Condensed Light" panose="020B0604020202020204" charset="0"/>
              </a:rPr>
              <a:t>boxes </a:t>
            </a:r>
            <a:r>
              <a:rPr lang="en-US" sz="2000" dirty="0">
                <a:latin typeface="Roboto Condensed Light" panose="020B0604020202020204" charset="0"/>
                <a:ea typeface="Roboto Condensed Light" panose="020B0604020202020204" charset="0"/>
              </a:rPr>
              <a:t>but you can ask for a sample from each box</a:t>
            </a:r>
            <a:r>
              <a:rPr lang="en-US" sz="2000" dirty="0" smtClean="0">
                <a:latin typeface="Roboto Condensed Light" panose="020B0604020202020204" charset="0"/>
                <a:ea typeface="Roboto Condensed Light" panose="020B0604020202020204" charset="0"/>
              </a:rPr>
              <a:t>.</a:t>
            </a:r>
          </a:p>
          <a:p>
            <a:pPr marL="76200">
              <a:spcBef>
                <a:spcPts val="1000"/>
              </a:spcBef>
              <a:buClr>
                <a:srgbClr val="C7D3E6"/>
              </a:buClr>
              <a:buSzPts val="2400"/>
            </a:pPr>
            <a:r>
              <a:rPr lang="en-US" sz="20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10 - 15 minutes</a:t>
            </a:r>
          </a:p>
          <a:p>
            <a:pPr marL="457200" indent="-381000">
              <a:spcBef>
                <a:spcPts val="10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endParaRPr lang="en-US" sz="2000" dirty="0"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  <p:pic>
        <p:nvPicPr>
          <p:cNvPr id="10" name="Google Shape;3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063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title" idx="4294967295"/>
          </p:nvPr>
        </p:nvSpPr>
        <p:spPr>
          <a:xfrm>
            <a:off x="296775" y="1192600"/>
            <a:ext cx="2609100" cy="19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But what is programming?</a:t>
            </a:r>
            <a:endParaRPr sz="3000"/>
          </a:p>
        </p:txBody>
      </p:sp>
      <p:sp>
        <p:nvSpPr>
          <p:cNvPr id="236" name="Google Shape;23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INSTRUCTIONS AND ALGORITHMS</a:t>
            </a:r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The sequence of instructions used to solve a specified problem in a finite amount of time with finite amount of data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 dirty="0"/>
              <a:t>Written (or verbal) description of logical sequence of actions, applied to specific objects</a:t>
            </a:r>
            <a:endParaRPr dirty="0"/>
          </a:p>
        </p:txBody>
      </p:sp>
      <p:sp>
        <p:nvSpPr>
          <p:cNvPr id="253" name="Google Shape;253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54" name="Google Shape;254;p1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55" name="Google Shape;2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12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PROGRAMMING</a:t>
            </a:r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The process of writing a sequence of instructions (algorithms) with a chosen language to be executed by a computer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Part of the process for creating software and applications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 dirty="0"/>
              <a:t>The process of implementing solutions by writing </a:t>
            </a:r>
            <a:r>
              <a:rPr lang="en" dirty="0" smtClean="0"/>
              <a:t>code</a:t>
            </a:r>
            <a:endParaRPr dirty="0"/>
          </a:p>
        </p:txBody>
      </p:sp>
      <p:sp>
        <p:nvSpPr>
          <p:cNvPr id="244" name="Google Shape;244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45" name="Google Shape;245;p18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46" name="Google Shape;2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PROGRAMMERS AND WHAT THEY DO</a:t>
            </a:r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body" idx="2"/>
          </p:nvPr>
        </p:nvSpPr>
        <p:spPr>
          <a:xfrm>
            <a:off x="4059225" y="1428900"/>
            <a:ext cx="3654900" cy="32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They create software programs</a:t>
            </a:r>
            <a:endParaRPr sz="1800" b="1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Complex software programs could be consisted of thousands or millions of algorithms that all together solve a lot of problems through automation and therefore creating </a:t>
            </a:r>
            <a:r>
              <a:rPr lang="en" sz="1600" dirty="0" smtClean="0"/>
              <a:t>intelligence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600" b="1" dirty="0"/>
          </a:p>
        </p:txBody>
      </p:sp>
      <p:sp>
        <p:nvSpPr>
          <p:cNvPr id="262" name="Google Shape;262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body" idx="1"/>
          </p:nvPr>
        </p:nvSpPr>
        <p:spPr>
          <a:xfrm>
            <a:off x="814275" y="1428900"/>
            <a:ext cx="3084300" cy="32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They solve problems</a:t>
            </a:r>
            <a:endParaRPr sz="1800" b="1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The programmer program by analyzing the problem, breaking it into manageable parts, and creating a general solution for each piece called algorithm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Computer problems could be only one set of logical instructions (one algorithm), but sometimes they can be combined (multiple sets of logical algorithms) to solve certain problem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64" name="Google Shape;264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65" name="Google Shape;2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VIRTUES OF A PROGRAMMER</a:t>
            </a:r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Hubris/ Vanity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Excessive pride that drives programmers to create quality programs, go back and make them better and strive to create great pieces of software</a:t>
            </a:r>
            <a:endParaRPr sz="1200" dirty="0"/>
          </a:p>
        </p:txBody>
      </p:sp>
      <p:sp>
        <p:nvSpPr>
          <p:cNvPr id="272" name="Google Shape;272;p21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Impatience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“Do it right away” attitude and restlessness, that drives programmers to perfect their code and write programs that other people will enjoy using </a:t>
            </a:r>
            <a:endParaRPr sz="1200" dirty="0"/>
          </a:p>
        </p:txBody>
      </p:sp>
      <p:sp>
        <p:nvSpPr>
          <p:cNvPr id="273" name="Google Shape;273;p21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Laziness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The power to make the computer do work instead of you and the ability to work less but efficient rather than more and inefficient.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274" name="Google Shape;274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75" name="Google Shape;275;p21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Humility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A quality that makes us recognise great things and use them if they are superior to our solutions, ask stupid questions and ultimately become better programmers </a:t>
            </a:r>
            <a:endParaRPr sz="1200" dirty="0"/>
          </a:p>
        </p:txBody>
      </p:sp>
      <p:sp>
        <p:nvSpPr>
          <p:cNvPr id="276" name="Google Shape;276;p21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Endurance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An ability to go through seemingly impossible situations, test code over and over again and create robust and reliable programs</a:t>
            </a:r>
            <a:endParaRPr sz="1200"/>
          </a:p>
        </p:txBody>
      </p:sp>
      <p:sp>
        <p:nvSpPr>
          <p:cNvPr id="277" name="Google Shape;277;p21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6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Perseverance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/>
              <a:t>A virtue that drives programmers to invest energy and focus on a difficult problem for a prolonged amount of time and sometimes do the computers work to show that it’s wrong 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278" name="Google Shape;278;p21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79" name="Google Shape;2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1100</Words>
  <Application>Microsoft Office PowerPoint</Application>
  <PresentationFormat>On-screen Show (16:9)</PresentationFormat>
  <Paragraphs>152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 Light</vt:lpstr>
      <vt:lpstr>Arvo</vt:lpstr>
      <vt:lpstr>Roboto Condensed Light</vt:lpstr>
      <vt:lpstr>Roboto Condensed</vt:lpstr>
      <vt:lpstr>Salerio template</vt:lpstr>
      <vt:lpstr>INTRODUCTION TO WEB DEVELOPMENT - SESSION 2 </vt:lpstr>
      <vt:lpstr>Problem solving and decision making</vt:lpstr>
      <vt:lpstr>LETS DECOMPOSE A SOLUTION</vt:lpstr>
      <vt:lpstr>Warm-up exercise</vt:lpstr>
      <vt:lpstr>But what is programming?</vt:lpstr>
      <vt:lpstr>INSTRUCTIONS AND ALGORITHMS</vt:lpstr>
      <vt:lpstr>WHAT IS PROGRAMMING</vt:lpstr>
      <vt:lpstr>PROGRAMMERS AND WHAT THEY DO</vt:lpstr>
      <vt:lpstr>VIRTUES OF A PROGRAMMER</vt:lpstr>
      <vt:lpstr>OUR GOAL</vt:lpstr>
      <vt:lpstr>PROGRAMMING LANGUAGES</vt:lpstr>
      <vt:lpstr>WHAT IS A PROGRAMMING LANGUAGE MADE OF?</vt:lpstr>
      <vt:lpstr>LOW LEVEL PROGRAMMING LANGUAGES</vt:lpstr>
      <vt:lpstr>LOW LEVEL PROGRAMMING LANGUAGES</vt:lpstr>
      <vt:lpstr>HIGH LEVEL PROGRAMMING LANGUAGES</vt:lpstr>
      <vt:lpstr>HIGH LEVEL PROGRAMMING LANGUAGES</vt:lpstr>
      <vt:lpstr>PROGRAMMING LANGUAGES CATEGORIES</vt:lpstr>
      <vt:lpstr>THE WHOLE PICTURE </vt:lpstr>
      <vt:lpstr>Homework</vt:lpstr>
      <vt:lpstr>LET’S TRY SOMETHING</vt:lpstr>
      <vt:lpstr>Homework</vt:lpstr>
      <vt:lpstr>Time for questions!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 - SESSION 2 </dc:title>
  <cp:lastModifiedBy>Katerina Veloska</cp:lastModifiedBy>
  <cp:revision>23</cp:revision>
  <dcterms:modified xsi:type="dcterms:W3CDTF">2018-10-21T19:32:10Z</dcterms:modified>
</cp:coreProperties>
</file>