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0"/>
  </p:notes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96" r:id="rId10"/>
    <p:sldId id="290" r:id="rId11"/>
    <p:sldId id="291" r:id="rId12"/>
    <p:sldId id="292" r:id="rId13"/>
    <p:sldId id="293" r:id="rId14"/>
    <p:sldId id="294" r:id="rId15"/>
    <p:sldId id="302" r:id="rId16"/>
    <p:sldId id="303" r:id="rId17"/>
    <p:sldId id="304" r:id="rId18"/>
    <p:sldId id="297" r:id="rId19"/>
    <p:sldId id="298" r:id="rId20"/>
    <p:sldId id="299" r:id="rId21"/>
    <p:sldId id="300" r:id="rId22"/>
    <p:sldId id="301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7" r:id="rId39"/>
  </p:sldIdLst>
  <p:sldSz cx="9144000" cy="5143500" type="screen16x9"/>
  <p:notesSz cx="6858000" cy="9144000"/>
  <p:embeddedFontLst>
    <p:embeddedFont>
      <p:font typeface="Roboto Condensed Light" panose="020B0604020202020204" charset="0"/>
      <p:regular r:id="rId41"/>
      <p:bold r:id="rId42"/>
      <p:italic r:id="rId43"/>
      <p:boldItalic r:id="rId44"/>
    </p:embeddedFont>
    <p:embeddedFont>
      <p:font typeface="Arvo" panose="020B0604020202020204" charset="0"/>
      <p:regular r:id="rId45"/>
      <p:bold r:id="rId46"/>
      <p:italic r:id="rId47"/>
      <p:boldItalic r:id="rId48"/>
    </p:embeddedFont>
    <p:embeddedFont>
      <p:font typeface="Roboto Condensed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rina Veloska" initials="KV" lastIdx="1" clrIdx="0">
    <p:extLst>
      <p:ext uri="{19B8F6BF-5375-455C-9EA6-DF929625EA0E}">
        <p15:presenceInfo xmlns:p15="http://schemas.microsoft.com/office/powerpoint/2012/main" userId="f5aa9532c79765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3755E8-FF6F-449F-A01F-2CD490F63125}">
  <a:tblStyle styleId="{883755E8-FF6F-449F-A01F-2CD490F631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an Gelevski" userId="a21e6c851b109c46" providerId="Windows Live" clId="Web-{E1CCF2E5-988C-4D33-9444-1532A18F2C21}"/>
    <pc:docChg chg="modSld">
      <pc:chgData name="Dragan Gelevski" userId="a21e6c851b109c46" providerId="Windows Live" clId="Web-{E1CCF2E5-988C-4D33-9444-1532A18F2C21}" dt="2018-10-25T21:46:22.082" v="15"/>
      <pc:docMkLst>
        <pc:docMk/>
      </pc:docMkLst>
      <pc:sldChg chg="modSp">
        <pc:chgData name="Dragan Gelevski" userId="a21e6c851b109c46" providerId="Windows Live" clId="Web-{E1CCF2E5-988C-4D33-9444-1532A18F2C21}" dt="2018-10-25T21:46:13.363" v="14" actId="20577"/>
        <pc:sldMkLst>
          <pc:docMk/>
          <pc:sldMk cId="0" sldId="273"/>
        </pc:sldMkLst>
        <pc:spChg chg="mod">
          <ac:chgData name="Dragan Gelevski" userId="a21e6c851b109c46" providerId="Windows Live" clId="Web-{E1CCF2E5-988C-4D33-9444-1532A18F2C21}" dt="2018-10-25T21:46:13.363" v="14" actId="20577"/>
          <ac:spMkLst>
            <pc:docMk/>
            <pc:sldMk cId="0" sldId="273"/>
            <ac:spMk id="366" creationId="{00000000-0000-0000-0000-000000000000}"/>
          </ac:spMkLst>
        </pc:spChg>
      </pc:sldChg>
      <pc:sldChg chg="addSp">
        <pc:chgData name="Dragan Gelevski" userId="a21e6c851b109c46" providerId="Windows Live" clId="Web-{E1CCF2E5-988C-4D33-9444-1532A18F2C21}" dt="2018-10-25T21:46:22.082" v="15"/>
        <pc:sldMkLst>
          <pc:docMk/>
          <pc:sldMk cId="0" sldId="282"/>
        </pc:sldMkLst>
        <pc:cxnChg chg="add">
          <ac:chgData name="Dragan Gelevski" userId="a21e6c851b109c46" providerId="Windows Live" clId="Web-{E1CCF2E5-988C-4D33-9444-1532A18F2C21}" dt="2018-10-25T21:46:22.082" v="15"/>
          <ac:cxnSpMkLst>
            <pc:docMk/>
            <pc:sldMk cId="0" sldId="282"/>
            <ac:cxnSpMk id="29" creationId="{36603C39-E861-4A41-8D01-EFFE6497915E}"/>
          </ac:cxnSpMkLst>
        </pc:cxnChg>
        <pc:cxnChg chg="add">
          <ac:chgData name="Dragan Gelevski" userId="a21e6c851b109c46" providerId="Windows Live" clId="Web-{E1CCF2E5-988C-4D33-9444-1532A18F2C21}" dt="2018-10-25T21:46:22.082" v="15"/>
          <ac:cxnSpMkLst>
            <pc:docMk/>
            <pc:sldMk cId="0" sldId="282"/>
            <ac:cxnSpMk id="30" creationId="{21AD86E9-836D-41A7-8B43-BD241B8F644A}"/>
          </ac:cxnSpMkLst>
        </pc:cxnChg>
      </pc:sldChg>
      <pc:sldChg chg="modSp">
        <pc:chgData name="Dragan Gelevski" userId="a21e6c851b109c46" providerId="Windows Live" clId="Web-{E1CCF2E5-988C-4D33-9444-1532A18F2C21}" dt="2018-10-25T21:45:29.502" v="1" actId="20577"/>
        <pc:sldMkLst>
          <pc:docMk/>
          <pc:sldMk cId="3155207132" sldId="300"/>
        </pc:sldMkLst>
        <pc:spChg chg="mod">
          <ac:chgData name="Dragan Gelevski" userId="a21e6c851b109c46" providerId="Windows Live" clId="Web-{E1CCF2E5-988C-4D33-9444-1532A18F2C21}" dt="2018-10-25T21:45:29.502" v="1" actId="20577"/>
          <ac:spMkLst>
            <pc:docMk/>
            <pc:sldMk cId="3155207132" sldId="300"/>
            <ac:spMk id="308" creationId="{00000000-0000-0000-0000-000000000000}"/>
          </ac:spMkLst>
        </pc:spChg>
      </pc:sldChg>
      <pc:sldChg chg="modSp">
        <pc:chgData name="Dragan Gelevski" userId="a21e6c851b109c46" providerId="Windows Live" clId="Web-{E1CCF2E5-988C-4D33-9444-1532A18F2C21}" dt="2018-10-25T21:45:51.253" v="2" actId="20577"/>
        <pc:sldMkLst>
          <pc:docMk/>
          <pc:sldMk cId="2793765043" sldId="301"/>
        </pc:sldMkLst>
        <pc:spChg chg="mod">
          <ac:chgData name="Dragan Gelevski" userId="a21e6c851b109c46" providerId="Windows Live" clId="Web-{E1CCF2E5-988C-4D33-9444-1532A18F2C21}" dt="2018-10-25T21:45:51.253" v="2" actId="20577"/>
          <ac:spMkLst>
            <pc:docMk/>
            <pc:sldMk cId="2793765043" sldId="301"/>
            <ac:spMk id="3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47005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676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08d6e6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08d6e6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56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408d6e6f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408d6e6f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5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408d6e6f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408d6e6f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787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408d6e6f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408d6e6f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491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408d6e6f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408d6e6f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677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4f3141c65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4f3141c65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466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408d6e6f7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408d6e6f7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97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408d6e6f7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408d6e6f7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701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415fbe06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415fbe06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508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408d6e6f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408d6e6f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37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f3141c6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f3141c6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165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415fbe06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415fbe06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 ABOUT PASS FAIL MARK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1-5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6626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415fbe0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415fbe0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791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415fbe06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415fbe06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260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415fbe06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415fbe06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5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415fbe068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4415fbe068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654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415fbe068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415fbe068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123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415fbe0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415fbe0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812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415fbe068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415fbe068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078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4415fbe068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4415fbe068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695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415fbe068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415fbe068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92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204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43fbe87555_1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43fbe87555_1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74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3fbe875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3fbe875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84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f3141c65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f3141c65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3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08d6e6f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08d6e6f7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399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408d6e6f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408d6e6f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57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4f3141c65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4f3141c65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266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23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2913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INTRODUCTION TO WEB DEVELOPMENT - SESSION 3</a:t>
            </a: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200">
              <a:solidFill>
                <a:schemeClr val="lt1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3361675" y="4112025"/>
            <a:ext cx="59988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Katerina </a:t>
            </a:r>
            <a:r>
              <a:rPr lang="en" sz="2000" b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Veloska- kveloska@gmail.com</a:t>
            </a:r>
            <a:endParaRPr sz="2000" b="1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lt1"/>
                </a:solidFill>
              </a:rPr>
              <a:t>A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Google Shape;2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30749" y="1806129"/>
            <a:ext cx="7405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262626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Write an algorithm to convert a length given in feet to meters. </a:t>
            </a:r>
            <a:endParaRPr lang="en-US" sz="2400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4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Pseudocode (First try)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735075" y="1845041"/>
            <a:ext cx="73227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Input the length in feet</a:t>
            </a:r>
          </a:p>
          <a:p>
            <a:endParaRPr lang="en-US" sz="2400" dirty="0">
              <a:solidFill>
                <a:srgbClr val="262626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2. Calculate the length in meters by multiplying with 0.3048</a:t>
            </a:r>
          </a:p>
          <a:p>
            <a:endParaRPr lang="en-US" sz="2400" dirty="0">
              <a:solidFill>
                <a:srgbClr val="262626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3. Print length in meters</a:t>
            </a:r>
            <a:endParaRPr lang="en-US" sz="2400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pic>
        <p:nvPicPr>
          <p:cNvPr id="7" name="Google Shape;2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72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Pseudocode (Second try)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Google Shape;2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48305" y="1864139"/>
            <a:ext cx="75891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>
              <a:buAutoNum type="arabicPeriod"/>
            </a:pPr>
            <a:r>
              <a:rPr lang="en-US" sz="2400" dirty="0">
                <a:latin typeface="Roboto Condensed Light" panose="020B0604020202020204" charset="0"/>
                <a:ea typeface="Roboto Condensed Light" panose="020B0604020202020204" charset="0"/>
              </a:rPr>
              <a:t>Input </a:t>
            </a:r>
            <a:r>
              <a:rPr lang="en-US" sz="2400" b="1" dirty="0" err="1">
                <a:latin typeface="Roboto Condensed Light" panose="020B0604020202020204" charset="0"/>
                <a:ea typeface="Roboto Condensed Light" panose="020B0604020202020204" charset="0"/>
              </a:rPr>
              <a:t>feetLength</a:t>
            </a:r>
            <a:r>
              <a:rPr lang="en-US" sz="2400" dirty="0">
                <a:latin typeface="Roboto Condensed Light" panose="020B0604020202020204" charset="0"/>
                <a:ea typeface="Roboto Condensed Light" panose="020B0604020202020204" charset="0"/>
              </a:rPr>
              <a:t> (the length in feet)</a:t>
            </a:r>
          </a:p>
          <a:p>
            <a:endParaRPr lang="en-US" sz="2400" dirty="0"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en-US" sz="2400" dirty="0">
                <a:latin typeface="Roboto Condensed Light" panose="020B0604020202020204" charset="0"/>
                <a:ea typeface="Roboto Condensed Light" panose="020B0604020202020204" charset="0"/>
              </a:rPr>
              <a:t>2. Calculate </a:t>
            </a:r>
            <a:r>
              <a:rPr lang="en-US" sz="2400" b="1" dirty="0" err="1">
                <a:latin typeface="Roboto Condensed Light" panose="020B0604020202020204" charset="0"/>
                <a:ea typeface="Roboto Condensed Light" panose="020B0604020202020204" charset="0"/>
              </a:rPr>
              <a:t>meterLength</a:t>
            </a:r>
            <a:r>
              <a:rPr lang="en-US" sz="2400" dirty="0">
                <a:latin typeface="Roboto Condensed Light" panose="020B0604020202020204" charset="0"/>
                <a:ea typeface="Roboto Condensed Light" panose="020B0604020202020204" charset="0"/>
              </a:rPr>
              <a:t> (the length in meters) by multiplying</a:t>
            </a:r>
          </a:p>
          <a:p>
            <a:pPr marL="339725"/>
            <a:r>
              <a:rPr lang="en-US" sz="2400" b="1" dirty="0" err="1">
                <a:latin typeface="Roboto Condensed Light" panose="020B0604020202020204" charset="0"/>
                <a:ea typeface="Roboto Condensed Light" panose="020B0604020202020204" charset="0"/>
              </a:rPr>
              <a:t>feetLength</a:t>
            </a:r>
            <a:r>
              <a:rPr lang="en-US" sz="2400" dirty="0">
                <a:latin typeface="Roboto Condensed Light" panose="020B0604020202020204" charset="0"/>
                <a:ea typeface="Roboto Condensed Light" panose="020B0604020202020204" charset="0"/>
              </a:rPr>
              <a:t> with 0.3048</a:t>
            </a:r>
          </a:p>
          <a:p>
            <a:endParaRPr lang="en-US" sz="2400" dirty="0"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en-US" sz="2400" dirty="0">
                <a:latin typeface="Roboto Condensed Light" panose="020B0604020202020204" charset="0"/>
                <a:ea typeface="Roboto Condensed Light" panose="020B0604020202020204" charset="0"/>
              </a:rPr>
              <a:t>3. Print </a:t>
            </a:r>
            <a:r>
              <a:rPr lang="en-US" sz="2400" b="1" dirty="0" err="1">
                <a:latin typeface="Roboto Condensed Light" panose="020B0604020202020204" charset="0"/>
                <a:ea typeface="Roboto Condensed Light" panose="020B0604020202020204" charset="0"/>
              </a:rPr>
              <a:t>meterLength</a:t>
            </a:r>
            <a:endParaRPr lang="en-US" sz="2400" b="1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4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Pseudocode (Third try)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Google Shape;2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35075" y="1881177"/>
            <a:ext cx="73962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Input </a:t>
            </a:r>
            <a:r>
              <a:rPr lang="en-US" sz="2400" b="1" dirty="0" err="1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feetLength</a:t>
            </a:r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(the length in feet)</a:t>
            </a:r>
          </a:p>
          <a:p>
            <a:endParaRPr lang="en-US" sz="2400" dirty="0">
              <a:solidFill>
                <a:srgbClr val="262626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marL="287338" indent="-287338"/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2. Calculate </a:t>
            </a:r>
            <a:r>
              <a:rPr lang="en-US" sz="2400" b="1" dirty="0" err="1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meterLength</a:t>
            </a:r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(the length in meters) by multiplying </a:t>
            </a:r>
            <a:r>
              <a:rPr lang="en-US" sz="2400" b="1" dirty="0" err="1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feetLength</a:t>
            </a:r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with </a:t>
            </a:r>
            <a:r>
              <a:rPr lang="en-US" sz="2400" b="1" dirty="0" err="1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metersPerFoot</a:t>
            </a:r>
            <a:endParaRPr lang="en-US" sz="2400" b="1" dirty="0">
              <a:solidFill>
                <a:srgbClr val="262626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marL="339725" indent="-339725"/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   (</a:t>
            </a:r>
            <a:r>
              <a:rPr lang="en-US" sz="2400" dirty="0" err="1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const</a:t>
            </a:r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= 0.3048)</a:t>
            </a:r>
          </a:p>
          <a:p>
            <a:endParaRPr lang="en-US" sz="2400" dirty="0">
              <a:solidFill>
                <a:srgbClr val="262626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3. Print </a:t>
            </a:r>
            <a:r>
              <a:rPr lang="en-US" sz="2400" b="1" dirty="0" err="1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meterLength</a:t>
            </a:r>
            <a:endParaRPr lang="en-US" sz="2400" b="1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9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Flowchart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Google Shape;2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35075" y="1975708"/>
            <a:ext cx="68829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Shows the logic of an algorithm</a:t>
            </a:r>
          </a:p>
          <a:p>
            <a:pPr marL="457200" indent="-381000">
              <a:spcBef>
                <a:spcPts val="6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Emphasizes individual steps and their interconnections</a:t>
            </a:r>
          </a:p>
          <a:p>
            <a:pPr marL="457200" indent="-381000">
              <a:spcBef>
                <a:spcPts val="6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4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Visualizes control flow from one action to the next</a:t>
            </a:r>
            <a:endParaRPr lang="en-US" sz="2400" dirty="0"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marL="76200">
              <a:spcBef>
                <a:spcPts val="600"/>
              </a:spcBef>
              <a:buClr>
                <a:srgbClr val="C7D3E6"/>
              </a:buClr>
              <a:buSzPts val="2400"/>
            </a:pPr>
            <a:endParaRPr lang="en-US" sz="2400" dirty="0">
              <a:solidFill>
                <a:srgbClr val="262626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2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A flowchart 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Google Shape;247;p18"/>
          <p:cNvSpPr/>
          <p:nvPr/>
        </p:nvSpPr>
        <p:spPr>
          <a:xfrm>
            <a:off x="3328375" y="1383575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63248"/>
                </a:solidFill>
              </a:rPr>
              <a:t>Start</a:t>
            </a:r>
            <a:endParaRPr sz="1600" b="1" dirty="0">
              <a:solidFill>
                <a:srgbClr val="263248"/>
              </a:solidFill>
            </a:endParaRPr>
          </a:p>
        </p:txBody>
      </p:sp>
      <p:sp>
        <p:nvSpPr>
          <p:cNvPr id="7" name="Google Shape;250;p18"/>
          <p:cNvSpPr/>
          <p:nvPr/>
        </p:nvSpPr>
        <p:spPr>
          <a:xfrm flipH="1">
            <a:off x="2998388" y="3678875"/>
            <a:ext cx="1832100" cy="6714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PRINT result</a:t>
            </a:r>
            <a:endParaRPr sz="1200" b="1">
              <a:solidFill>
                <a:srgbClr val="263248"/>
              </a:solidFill>
            </a:endParaRPr>
          </a:p>
        </p:txBody>
      </p:sp>
      <p:cxnSp>
        <p:nvCxnSpPr>
          <p:cNvPr id="8" name="Google Shape;251;p18"/>
          <p:cNvCxnSpPr>
            <a:stCxn id="6" idx="2"/>
          </p:cNvCxnSpPr>
          <p:nvPr/>
        </p:nvCxnSpPr>
        <p:spPr>
          <a:xfrm>
            <a:off x="3914425" y="1895675"/>
            <a:ext cx="0" cy="160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" name="Google Shape;252;p18"/>
          <p:cNvCxnSpPr>
            <a:stCxn id="7" idx="1"/>
          </p:cNvCxnSpPr>
          <p:nvPr/>
        </p:nvCxnSpPr>
        <p:spPr>
          <a:xfrm>
            <a:off x="3914438" y="4350275"/>
            <a:ext cx="0" cy="18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" name="Google Shape;254;p18"/>
          <p:cNvCxnSpPr/>
          <p:nvPr/>
        </p:nvCxnSpPr>
        <p:spPr>
          <a:xfrm>
            <a:off x="3914450" y="2727125"/>
            <a:ext cx="0" cy="160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" name="Google Shape;255;p18"/>
          <p:cNvCxnSpPr>
            <a:endCxn id="7" idx="3"/>
          </p:cNvCxnSpPr>
          <p:nvPr/>
        </p:nvCxnSpPr>
        <p:spPr>
          <a:xfrm>
            <a:off x="3914450" y="3490925"/>
            <a:ext cx="0" cy="18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249;p18"/>
          <p:cNvSpPr/>
          <p:nvPr/>
        </p:nvSpPr>
        <p:spPr>
          <a:xfrm>
            <a:off x="2480612" y="2055800"/>
            <a:ext cx="2867625" cy="671400"/>
          </a:xfrm>
          <a:prstGeom prst="flowChartInputOutpu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263248"/>
                </a:solidFill>
              </a:rPr>
              <a:t>feetLength</a:t>
            </a:r>
            <a:endParaRPr b="1" dirty="0">
              <a:solidFill>
                <a:srgbClr val="263248"/>
              </a:solidFill>
            </a:endParaRPr>
          </a:p>
        </p:txBody>
      </p:sp>
      <p:sp>
        <p:nvSpPr>
          <p:cNvPr id="13" name="Google Shape;250;p18"/>
          <p:cNvSpPr/>
          <p:nvPr/>
        </p:nvSpPr>
        <p:spPr>
          <a:xfrm flipH="1">
            <a:off x="2998388" y="3678875"/>
            <a:ext cx="1832100" cy="6714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b="1" dirty="0"/>
              <a:t>meterLength</a:t>
            </a:r>
            <a:endParaRPr b="1" dirty="0">
              <a:solidFill>
                <a:srgbClr val="263248"/>
              </a:solidFill>
            </a:endParaRPr>
          </a:p>
        </p:txBody>
      </p:sp>
      <p:sp>
        <p:nvSpPr>
          <p:cNvPr id="14" name="Google Shape;253;p18"/>
          <p:cNvSpPr/>
          <p:nvPr/>
        </p:nvSpPr>
        <p:spPr>
          <a:xfrm>
            <a:off x="2275640" y="2887325"/>
            <a:ext cx="3808975" cy="6036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b="1" dirty="0"/>
              <a:t>meterLength = </a:t>
            </a:r>
            <a:r>
              <a:rPr lang="en-US" b="1" dirty="0" err="1">
                <a:solidFill>
                  <a:srgbClr val="263248"/>
                </a:solidFill>
              </a:rPr>
              <a:t>feetLength</a:t>
            </a:r>
            <a:r>
              <a:rPr lang="en" b="1" dirty="0"/>
              <a:t> * metersPerFoot</a:t>
            </a:r>
            <a:endParaRPr b="1" dirty="0"/>
          </a:p>
        </p:txBody>
      </p:sp>
      <p:sp>
        <p:nvSpPr>
          <p:cNvPr id="15" name="Google Shape;248;p18"/>
          <p:cNvSpPr/>
          <p:nvPr/>
        </p:nvSpPr>
        <p:spPr>
          <a:xfrm>
            <a:off x="3328375" y="4538250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63248"/>
                </a:solidFill>
              </a:rPr>
              <a:t>End</a:t>
            </a:r>
            <a:endParaRPr sz="1600" b="1" dirty="0">
              <a:solidFill>
                <a:srgbClr val="263248"/>
              </a:solidFill>
            </a:endParaRPr>
          </a:p>
        </p:txBody>
      </p:sp>
      <p:pic>
        <p:nvPicPr>
          <p:cNvPr id="16" name="Google Shape;2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47;p18"/>
          <p:cNvSpPr/>
          <p:nvPr/>
        </p:nvSpPr>
        <p:spPr>
          <a:xfrm>
            <a:off x="6702839" y="1454959"/>
            <a:ext cx="1168467" cy="440716"/>
          </a:xfrm>
          <a:prstGeom prst="roundRect">
            <a:avLst>
              <a:gd name="adj" fmla="val 4666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26324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95332" y="1454959"/>
            <a:ext cx="11100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 Condensed Light" panose="020B0604020202020204" charset="0"/>
                <a:ea typeface="Roboto Condensed Light" panose="020B0604020202020204" charset="0"/>
              </a:rPr>
              <a:t>-Terminal</a:t>
            </a:r>
          </a:p>
          <a:p>
            <a:endParaRPr lang="en-US" sz="1600" b="1" dirty="0">
              <a:latin typeface="Roboto Condensed Light" panose="020B0604020202020204" charset="0"/>
              <a:ea typeface="Roboto Condensed Light" panose="020B0604020202020204" charset="0"/>
            </a:endParaRPr>
          </a:p>
          <a:p>
            <a:endParaRPr lang="en-US" sz="1600" b="1" dirty="0"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en-US" sz="1600" b="1" dirty="0">
                <a:latin typeface="Roboto Condensed Light" panose="020B0604020202020204" charset="0"/>
                <a:ea typeface="Roboto Condensed Light" panose="020B0604020202020204" charset="0"/>
              </a:rPr>
              <a:t>- Input</a:t>
            </a:r>
          </a:p>
          <a:p>
            <a:pPr marL="285750" indent="-285750">
              <a:buFontTx/>
              <a:buChar char="-"/>
            </a:pPr>
            <a:endParaRPr lang="en-US" sz="1600" b="1" dirty="0"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marL="285750" indent="-285750">
              <a:buFontTx/>
              <a:buChar char="-"/>
            </a:pPr>
            <a:endParaRPr lang="en-US" sz="1600" b="1" dirty="0"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marL="285750" indent="-285750">
              <a:buFontTx/>
              <a:buChar char="-"/>
            </a:pPr>
            <a:endParaRPr lang="en-US" sz="1600" b="1" dirty="0">
              <a:latin typeface="Roboto Condensed Light" panose="020B0604020202020204" charset="0"/>
              <a:ea typeface="Roboto Condensed Light" panose="020B0604020202020204" charset="0"/>
            </a:endParaRPr>
          </a:p>
          <a:p>
            <a:r>
              <a:rPr lang="en-US" sz="1600" b="1" dirty="0">
                <a:latin typeface="Roboto Condensed Light" panose="020B0604020202020204" charset="0"/>
                <a:ea typeface="Roboto Condensed Light" panose="020B0604020202020204" charset="0"/>
              </a:rPr>
              <a:t>- Operation</a:t>
            </a:r>
          </a:p>
        </p:txBody>
      </p:sp>
      <p:sp>
        <p:nvSpPr>
          <p:cNvPr id="19" name="Google Shape;249;p18"/>
          <p:cNvSpPr/>
          <p:nvPr/>
        </p:nvSpPr>
        <p:spPr>
          <a:xfrm>
            <a:off x="6619942" y="2177090"/>
            <a:ext cx="1375390" cy="467869"/>
          </a:xfrm>
          <a:prstGeom prst="flowChartInputOutpu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63248"/>
              </a:solidFill>
            </a:endParaRPr>
          </a:p>
        </p:txBody>
      </p:sp>
      <p:sp>
        <p:nvSpPr>
          <p:cNvPr id="20" name="Google Shape;253;p18"/>
          <p:cNvSpPr/>
          <p:nvPr/>
        </p:nvSpPr>
        <p:spPr>
          <a:xfrm>
            <a:off x="6702839" y="2978421"/>
            <a:ext cx="1168467" cy="51250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2327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PROBLEMS PROGRAMMERS FACE</a:t>
            </a:r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body" idx="1"/>
          </p:nvPr>
        </p:nvSpPr>
        <p:spPr>
          <a:xfrm>
            <a:off x="814275" y="149100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Naming things is really hard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Finding mistakes and broken things ( bugs 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Fixing mistakes and broken things ( bugs )</a:t>
            </a:r>
            <a:endParaRPr/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 l="12513" r="12513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65" name="Google Shape;2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34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 idx="4294967295"/>
          </p:nvPr>
        </p:nvSpPr>
        <p:spPr>
          <a:xfrm>
            <a:off x="0" y="3080500"/>
            <a:ext cx="2922300" cy="19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0000"/>
                </a:solidFill>
              </a:rPr>
              <a:t>Programming methodologies?</a:t>
            </a:r>
            <a:endParaRPr sz="3000" dirty="0">
              <a:solidFill>
                <a:srgbClr val="FF0000"/>
              </a:solidFill>
            </a:endParaRPr>
          </a:p>
        </p:txBody>
      </p:sp>
      <p:sp>
        <p:nvSpPr>
          <p:cNvPr id="271" name="Google Shape;271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2" name="Google Shape;272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5185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SIMPLE TASK</a:t>
            </a:r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80" name="Google Shape;2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Write a simple program (and draw a flowchart) that makes a dollar/denar conversion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5751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SIMPLE TASK ATTEMPT no.1</a:t>
            </a:r>
            <a:endParaRPr/>
          </a:p>
        </p:txBody>
      </p:sp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88" name="Google Shape;288;p2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89" name="Google Shape;2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2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Input value and currency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Calculate the conversion rate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Output a converted value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861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 idx="4294967295"/>
          </p:nvPr>
        </p:nvSpPr>
        <p:spPr>
          <a:xfrm>
            <a:off x="4897550" y="446000"/>
            <a:ext cx="3376800" cy="14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How can we think like programmers?</a:t>
            </a:r>
            <a:endParaRPr sz="3000"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SIMPLE TASK ATTEMPT no.2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97" name="Google Shape;297;p2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98" name="Google Shape;2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3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Input </a:t>
            </a:r>
            <a:r>
              <a:rPr lang="en" sz="24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currencyAmmount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and </a:t>
            </a:r>
            <a:r>
              <a:rPr lang="en" sz="24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currencyType</a:t>
            </a:r>
            <a:endParaRPr sz="24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Check if the </a:t>
            </a:r>
            <a:r>
              <a:rPr lang="en" sz="24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currencyType 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dollar or denar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Multiply to the appropriate conversion rate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Output a </a:t>
            </a:r>
            <a:r>
              <a:rPr lang="en" sz="24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convertedCurrencyAmmount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value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212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SIMPLE TASK ATTEMPT no.3</a:t>
            </a:r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06" name="Google Shape;306;p2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07" name="Google Shape;3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4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Input </a:t>
            </a:r>
            <a:r>
              <a:rPr lang="en" sz="24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currencyAmmount</a:t>
            </a: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(The </a:t>
            </a:r>
            <a:r>
              <a:rPr lang="en" sz="2400" dirty="0" err="1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ammount</a:t>
            </a: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of money to be converted)and </a:t>
            </a:r>
            <a:r>
              <a:rPr lang="en" sz="24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currencyType</a:t>
            </a: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(Dollar or Denar)</a:t>
            </a:r>
            <a:endParaRPr sz="24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Check if the </a:t>
            </a:r>
            <a:r>
              <a:rPr lang="en" sz="24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currencyType</a:t>
            </a:r>
            <a:r>
              <a:rPr lang="en" sz="24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dollar or </a:t>
            </a:r>
            <a:r>
              <a:rPr lang="en" sz="2400" dirty="0" err="1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denar</a:t>
            </a:r>
            <a:endParaRPr sz="2400" dirty="0" err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Multiply </a:t>
            </a:r>
            <a:r>
              <a:rPr lang="en" sz="24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currencyAmmount</a:t>
            </a: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with </a:t>
            </a:r>
            <a:r>
              <a:rPr lang="en" sz="24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denarRate</a:t>
            </a: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(53.34) if the </a:t>
            </a:r>
            <a:r>
              <a:rPr lang="en" sz="24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currencyType</a:t>
            </a: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is dollar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indent="-381000"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"/>
                <a:sym typeface="Roboto Condensed Light"/>
              </a:rPr>
              <a:t>Divide </a:t>
            </a:r>
            <a:r>
              <a:rPr lang="en" sz="24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currencyAmmount</a:t>
            </a: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with </a:t>
            </a:r>
            <a:r>
              <a:rPr lang="en" sz="24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dollarRate</a:t>
            </a: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(0.019) if the </a:t>
            </a:r>
            <a:r>
              <a:rPr lang="en" sz="24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currencyType</a:t>
            </a: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is </a:t>
            </a:r>
            <a:r>
              <a:rPr lang="en" sz="2400" dirty="0" err="1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denar</a:t>
            </a:r>
            <a:endParaRPr sz="2400" dirty="0" err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Output a </a:t>
            </a:r>
            <a:r>
              <a:rPr lang="en" sz="24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convertedCurrencyAmmount</a:t>
            </a: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value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520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3334163" y="77375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Start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3334188" y="4538250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End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2486425" y="726025"/>
            <a:ext cx="2867625" cy="671400"/>
          </a:xfrm>
          <a:prstGeom prst="flowChartInputOutpu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currencyAmmount</a:t>
            </a:r>
            <a:endParaRPr sz="1200" b="1">
              <a:solidFill>
                <a:srgbClr val="26324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currencyType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2428063" y="1533975"/>
            <a:ext cx="2984275" cy="88250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currencyType = Denar/Dollar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2428088" y="2553025"/>
            <a:ext cx="2984275" cy="88250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currencyType = Dollar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19" name="Google Shape;319;p25"/>
          <p:cNvSpPr/>
          <p:nvPr/>
        </p:nvSpPr>
        <p:spPr>
          <a:xfrm flipH="1">
            <a:off x="1297250" y="3435575"/>
            <a:ext cx="1832100" cy="6714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currencyAmmount * denarRate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20" name="Google Shape;320;p25"/>
          <p:cNvSpPr/>
          <p:nvPr/>
        </p:nvSpPr>
        <p:spPr>
          <a:xfrm flipH="1">
            <a:off x="4676975" y="3435575"/>
            <a:ext cx="1832100" cy="6714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 dirty="0" err="1">
                <a:solidFill>
                  <a:srgbClr val="263248"/>
                </a:solidFill>
              </a:rPr>
              <a:t>currencyAmmount</a:t>
            </a:r>
            <a:r>
              <a:rPr lang="en" sz="1200" b="1" dirty="0">
                <a:solidFill>
                  <a:srgbClr val="263248"/>
                </a:solidFill>
              </a:rPr>
              <a:t> / </a:t>
            </a:r>
            <a:r>
              <a:rPr lang="en" sz="1200" b="1" dirty="0" err="1">
                <a:solidFill>
                  <a:srgbClr val="263248"/>
                </a:solidFill>
              </a:rPr>
              <a:t>dollarRate</a:t>
            </a:r>
            <a:endParaRPr sz="1200" b="1" dirty="0" err="1">
              <a:solidFill>
                <a:srgbClr val="263248"/>
              </a:solidFill>
            </a:endParaRPr>
          </a:p>
        </p:txBody>
      </p:sp>
      <p:cxnSp>
        <p:nvCxnSpPr>
          <p:cNvPr id="321" name="Google Shape;321;p25"/>
          <p:cNvCxnSpPr>
            <a:stCxn id="314" idx="2"/>
            <a:endCxn id="316" idx="1"/>
          </p:cNvCxnSpPr>
          <p:nvPr/>
        </p:nvCxnSpPr>
        <p:spPr>
          <a:xfrm>
            <a:off x="3920213" y="589475"/>
            <a:ext cx="0" cy="1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2" name="Google Shape;322;p25"/>
          <p:cNvCxnSpPr>
            <a:stCxn id="316" idx="4"/>
            <a:endCxn id="317" idx="0"/>
          </p:cNvCxnSpPr>
          <p:nvPr/>
        </p:nvCxnSpPr>
        <p:spPr>
          <a:xfrm>
            <a:off x="3920238" y="1397425"/>
            <a:ext cx="0" cy="1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3" name="Google Shape;323;p25"/>
          <p:cNvCxnSpPr>
            <a:stCxn id="317" idx="2"/>
            <a:endCxn id="318" idx="0"/>
          </p:cNvCxnSpPr>
          <p:nvPr/>
        </p:nvCxnSpPr>
        <p:spPr>
          <a:xfrm>
            <a:off x="3920200" y="2416475"/>
            <a:ext cx="0" cy="1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4" name="Google Shape;324;p25"/>
          <p:cNvCxnSpPr/>
          <p:nvPr/>
        </p:nvCxnSpPr>
        <p:spPr>
          <a:xfrm>
            <a:off x="5412363" y="1975225"/>
            <a:ext cx="1256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25"/>
          <p:cNvCxnSpPr/>
          <p:nvPr/>
        </p:nvCxnSpPr>
        <p:spPr>
          <a:xfrm>
            <a:off x="6668475" y="1977750"/>
            <a:ext cx="0" cy="282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5"/>
          <p:cNvCxnSpPr>
            <a:endCxn id="315" idx="3"/>
          </p:cNvCxnSpPr>
          <p:nvPr/>
        </p:nvCxnSpPr>
        <p:spPr>
          <a:xfrm rot="10800000">
            <a:off x="4506288" y="4794300"/>
            <a:ext cx="2173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7" name="Google Shape;327;p25"/>
          <p:cNvCxnSpPr>
            <a:stCxn id="318" idx="1"/>
          </p:cNvCxnSpPr>
          <p:nvPr/>
        </p:nvCxnSpPr>
        <p:spPr>
          <a:xfrm rot="10800000">
            <a:off x="2218988" y="2994275"/>
            <a:ext cx="209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5"/>
          <p:cNvCxnSpPr>
            <a:endCxn id="319" idx="3"/>
          </p:cNvCxnSpPr>
          <p:nvPr/>
        </p:nvCxnSpPr>
        <p:spPr>
          <a:xfrm flipH="1">
            <a:off x="2213300" y="3001775"/>
            <a:ext cx="5700" cy="433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9" name="Google Shape;329;p25"/>
          <p:cNvCxnSpPr/>
          <p:nvPr/>
        </p:nvCxnSpPr>
        <p:spPr>
          <a:xfrm>
            <a:off x="5412352" y="2998025"/>
            <a:ext cx="203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25"/>
          <p:cNvCxnSpPr/>
          <p:nvPr/>
        </p:nvCxnSpPr>
        <p:spPr>
          <a:xfrm>
            <a:off x="5615903" y="3005525"/>
            <a:ext cx="5400" cy="433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31" name="Google Shape;331;p25"/>
          <p:cNvCxnSpPr>
            <a:stCxn id="319" idx="1"/>
          </p:cNvCxnSpPr>
          <p:nvPr/>
        </p:nvCxnSpPr>
        <p:spPr>
          <a:xfrm>
            <a:off x="2213300" y="4106975"/>
            <a:ext cx="0" cy="271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25"/>
          <p:cNvCxnSpPr/>
          <p:nvPr/>
        </p:nvCxnSpPr>
        <p:spPr>
          <a:xfrm>
            <a:off x="5618600" y="4106975"/>
            <a:ext cx="0" cy="271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25"/>
          <p:cNvCxnSpPr/>
          <p:nvPr/>
        </p:nvCxnSpPr>
        <p:spPr>
          <a:xfrm>
            <a:off x="2207600" y="4378800"/>
            <a:ext cx="3413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25"/>
          <p:cNvCxnSpPr>
            <a:endCxn id="315" idx="0"/>
          </p:cNvCxnSpPr>
          <p:nvPr/>
        </p:nvCxnSpPr>
        <p:spPr>
          <a:xfrm>
            <a:off x="3914538" y="4378650"/>
            <a:ext cx="5700" cy="159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35" name="Google Shape;335;p25"/>
          <p:cNvSpPr txBox="1"/>
          <p:nvPr/>
        </p:nvSpPr>
        <p:spPr>
          <a:xfrm>
            <a:off x="5646363" y="1617500"/>
            <a:ext cx="7881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5539375" y="2998150"/>
            <a:ext cx="7881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3997375" y="2228075"/>
            <a:ext cx="7881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1436475" y="2962625"/>
            <a:ext cx="7881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765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DECISIONS</a:t>
            </a:r>
            <a:endParaRPr dirty="0"/>
          </a:p>
        </p:txBody>
      </p:sp>
      <p:sp>
        <p:nvSpPr>
          <p:cNvPr id="344" name="Google Shape;344;p26"/>
          <p:cNvSpPr txBox="1">
            <a:spLocks noGrp="1"/>
          </p:cNvSpPr>
          <p:nvPr>
            <p:ph type="body" idx="1"/>
          </p:nvPr>
        </p:nvSpPr>
        <p:spPr>
          <a:xfrm>
            <a:off x="814275" y="1714425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We have things called logical expressions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They can only be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true </a:t>
            </a:r>
            <a:r>
              <a:rPr lang="en" dirty="0"/>
              <a:t>or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false </a:t>
            </a:r>
            <a:endParaRPr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Their value can always be determined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“If”</a:t>
            </a:r>
            <a:r>
              <a:rPr lang="en" dirty="0"/>
              <a:t> can describe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a condition</a:t>
            </a:r>
            <a:r>
              <a:rPr lang="en" dirty="0"/>
              <a:t> we want to test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We can make decision based on its outcome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 dirty="0"/>
              <a:t>We can take different action based on the value of the condition</a:t>
            </a:r>
            <a:endParaRPr dirty="0"/>
          </a:p>
        </p:txBody>
      </p:sp>
      <p:sp>
        <p:nvSpPr>
          <p:cNvPr id="345" name="Google Shape;345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46" name="Google Shape;346;p2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47" name="Google Shape;3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IF - THEN - ELSE STRUCTURE</a:t>
            </a:r>
            <a:endParaRPr dirty="0"/>
          </a:p>
        </p:txBody>
      </p:sp>
      <p:sp>
        <p:nvSpPr>
          <p:cNvPr id="353" name="Google Shape;353;p2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561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lang="en" dirty="0"/>
              <a:t> </a:t>
            </a:r>
            <a:r>
              <a:rPr lang="en" dirty="0">
                <a:solidFill>
                  <a:srgbClr val="FF9800"/>
                </a:solidFill>
              </a:rPr>
              <a:t>condition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then</a:t>
            </a:r>
            <a:r>
              <a:rPr lang="en" dirty="0"/>
              <a:t> 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true </a:t>
            </a:r>
            <a:r>
              <a:rPr lang="en" dirty="0"/>
              <a:t>alternative action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else</a:t>
            </a:r>
            <a:r>
              <a:rPr lang="en" dirty="0"/>
              <a:t> </a:t>
            </a:r>
            <a:endParaRPr dirty="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false </a:t>
            </a:r>
            <a:r>
              <a:rPr lang="en" dirty="0"/>
              <a:t>alternative action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End-if</a:t>
            </a:r>
            <a:endParaRPr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4" name="Google Shape;354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55" name="Google Shape;355;p2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56" name="Google Shape;3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7"/>
          <p:cNvSpPr txBox="1">
            <a:spLocks noGrp="1"/>
          </p:cNvSpPr>
          <p:nvPr>
            <p:ph type="body" idx="1"/>
          </p:nvPr>
        </p:nvSpPr>
        <p:spPr>
          <a:xfrm>
            <a:off x="4483475" y="1324888"/>
            <a:ext cx="3561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lang="en" dirty="0"/>
              <a:t> </a:t>
            </a:r>
            <a:r>
              <a:rPr lang="en" dirty="0">
                <a:solidFill>
                  <a:srgbClr val="FF9800"/>
                </a:solidFill>
              </a:rPr>
              <a:t>first &gt; second</a:t>
            </a:r>
            <a:r>
              <a:rPr lang="en" dirty="0"/>
              <a:t>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then </a:t>
            </a:r>
            <a:endParaRPr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print “First is larger”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else </a:t>
            </a:r>
            <a:endParaRPr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print “First is not larger”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End-if</a:t>
            </a:r>
            <a:endParaRPr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3334163" y="77375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Start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3334188" y="4538250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End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2480625" y="837275"/>
            <a:ext cx="2867625" cy="671400"/>
          </a:xfrm>
          <a:prstGeom prst="flowChartInputOutpu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first,</a:t>
            </a:r>
            <a:endParaRPr sz="1200" b="1">
              <a:solidFill>
                <a:srgbClr val="26324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second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66" name="Google Shape;366;p28"/>
          <p:cNvSpPr/>
          <p:nvPr/>
        </p:nvSpPr>
        <p:spPr>
          <a:xfrm>
            <a:off x="2428100" y="1756475"/>
            <a:ext cx="2984275" cy="88250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 dirty="0">
                <a:solidFill>
                  <a:srgbClr val="263248"/>
                </a:solidFill>
              </a:rPr>
              <a:t>first &gt; second</a:t>
            </a:r>
          </a:p>
        </p:txBody>
      </p:sp>
      <p:sp>
        <p:nvSpPr>
          <p:cNvPr id="367" name="Google Shape;367;p28"/>
          <p:cNvSpPr/>
          <p:nvPr/>
        </p:nvSpPr>
        <p:spPr>
          <a:xfrm flipH="1">
            <a:off x="1306300" y="2816700"/>
            <a:ext cx="1832100" cy="6714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63248"/>
                </a:solidFill>
              </a:rPr>
              <a:t>Print “First is larger”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368" name="Google Shape;368;p28"/>
          <p:cNvSpPr/>
          <p:nvPr/>
        </p:nvSpPr>
        <p:spPr>
          <a:xfrm flipH="1">
            <a:off x="4702550" y="2817900"/>
            <a:ext cx="1832100" cy="6714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63248"/>
                </a:solidFill>
              </a:rPr>
              <a:t>Print “First is not larger”</a:t>
            </a:r>
            <a:endParaRPr sz="1200" b="1">
              <a:solidFill>
                <a:srgbClr val="263248"/>
              </a:solidFill>
            </a:endParaRPr>
          </a:p>
        </p:txBody>
      </p:sp>
      <p:cxnSp>
        <p:nvCxnSpPr>
          <p:cNvPr id="369" name="Google Shape;369;p28"/>
          <p:cNvCxnSpPr>
            <a:stCxn id="363" idx="2"/>
            <a:endCxn id="365" idx="1"/>
          </p:cNvCxnSpPr>
          <p:nvPr/>
        </p:nvCxnSpPr>
        <p:spPr>
          <a:xfrm flipH="1">
            <a:off x="3914513" y="589475"/>
            <a:ext cx="5700" cy="247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0" name="Google Shape;370;p28"/>
          <p:cNvCxnSpPr>
            <a:stCxn id="365" idx="4"/>
            <a:endCxn id="366" idx="0"/>
          </p:cNvCxnSpPr>
          <p:nvPr/>
        </p:nvCxnSpPr>
        <p:spPr>
          <a:xfrm>
            <a:off x="3914438" y="1508675"/>
            <a:ext cx="5700" cy="247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1" name="Google Shape;371;p28"/>
          <p:cNvCxnSpPr>
            <a:stCxn id="366" idx="1"/>
          </p:cNvCxnSpPr>
          <p:nvPr/>
        </p:nvCxnSpPr>
        <p:spPr>
          <a:xfrm rot="10800000">
            <a:off x="2219000" y="2197725"/>
            <a:ext cx="209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28"/>
          <p:cNvCxnSpPr>
            <a:endCxn id="367" idx="3"/>
          </p:cNvCxnSpPr>
          <p:nvPr/>
        </p:nvCxnSpPr>
        <p:spPr>
          <a:xfrm flipH="1">
            <a:off x="2222350" y="2201700"/>
            <a:ext cx="5700" cy="615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3" name="Google Shape;373;p28"/>
          <p:cNvCxnSpPr/>
          <p:nvPr/>
        </p:nvCxnSpPr>
        <p:spPr>
          <a:xfrm>
            <a:off x="5412377" y="2200225"/>
            <a:ext cx="203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28"/>
          <p:cNvCxnSpPr>
            <a:endCxn id="368" idx="3"/>
          </p:cNvCxnSpPr>
          <p:nvPr/>
        </p:nvCxnSpPr>
        <p:spPr>
          <a:xfrm>
            <a:off x="5618600" y="2191500"/>
            <a:ext cx="0" cy="626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5" name="Google Shape;375;p28"/>
          <p:cNvCxnSpPr/>
          <p:nvPr/>
        </p:nvCxnSpPr>
        <p:spPr>
          <a:xfrm>
            <a:off x="2222350" y="3488150"/>
            <a:ext cx="0" cy="669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8"/>
          <p:cNvCxnSpPr/>
          <p:nvPr/>
        </p:nvCxnSpPr>
        <p:spPr>
          <a:xfrm>
            <a:off x="5618600" y="3489008"/>
            <a:ext cx="0" cy="670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8"/>
          <p:cNvCxnSpPr/>
          <p:nvPr/>
        </p:nvCxnSpPr>
        <p:spPr>
          <a:xfrm>
            <a:off x="2213725" y="4152612"/>
            <a:ext cx="3407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8"/>
          <p:cNvCxnSpPr>
            <a:endCxn id="364" idx="0"/>
          </p:cNvCxnSpPr>
          <p:nvPr/>
        </p:nvCxnSpPr>
        <p:spPr>
          <a:xfrm>
            <a:off x="3920238" y="4160550"/>
            <a:ext cx="0" cy="377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79" name="Google Shape;379;p28"/>
          <p:cNvSpPr txBox="1"/>
          <p:nvPr/>
        </p:nvSpPr>
        <p:spPr>
          <a:xfrm>
            <a:off x="5264750" y="1822225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1772925" y="181580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NESTED IF - THEN - ELSE STRUCTURE</a:t>
            </a:r>
            <a:endParaRPr dirty="0"/>
          </a:p>
        </p:txBody>
      </p:sp>
      <p:sp>
        <p:nvSpPr>
          <p:cNvPr id="386" name="Google Shape;386;p29"/>
          <p:cNvSpPr txBox="1">
            <a:spLocks noGrp="1"/>
          </p:cNvSpPr>
          <p:nvPr>
            <p:ph type="body" idx="1"/>
          </p:nvPr>
        </p:nvSpPr>
        <p:spPr>
          <a:xfrm>
            <a:off x="814275" y="1420100"/>
            <a:ext cx="4945200" cy="3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lang="en" sz="2200" dirty="0"/>
              <a:t> </a:t>
            </a:r>
            <a:r>
              <a:rPr lang="en" sz="2200" dirty="0">
                <a:solidFill>
                  <a:srgbClr val="FF9800"/>
                </a:solidFill>
              </a:rPr>
              <a:t>first &gt; second</a:t>
            </a:r>
            <a:r>
              <a:rPr lang="en" sz="2200" dirty="0"/>
              <a:t> </a:t>
            </a:r>
            <a:r>
              <a:rPr lang="en" sz="2200" b="1" dirty="0">
                <a:latin typeface="Roboto Condensed"/>
                <a:ea typeface="Roboto Condensed"/>
                <a:cs typeface="Roboto Condensed"/>
                <a:sym typeface="Roboto Condensed"/>
              </a:rPr>
              <a:t>then </a:t>
            </a:r>
            <a:endParaRPr sz="22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00000"/>
                </a:solidFill>
              </a:rPr>
              <a:t>print</a:t>
            </a:r>
            <a:r>
              <a:rPr lang="en" sz="2200" dirty="0"/>
              <a:t> “First is bigger” 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 b="1" dirty="0">
                <a:latin typeface="Roboto Condensed"/>
                <a:ea typeface="Roboto Condensed"/>
                <a:cs typeface="Roboto Condensed"/>
                <a:sym typeface="Roboto Condensed"/>
              </a:rPr>
              <a:t>else </a:t>
            </a:r>
            <a:endParaRPr sz="22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 b="1" dirty="0">
                <a:latin typeface="Roboto Condensed"/>
                <a:ea typeface="Roboto Condensed"/>
                <a:cs typeface="Roboto Condensed"/>
                <a:sym typeface="Roboto Condensed"/>
              </a:rPr>
              <a:t>If </a:t>
            </a:r>
            <a:r>
              <a:rPr lang="en" sz="2200" dirty="0">
                <a:solidFill>
                  <a:srgbClr val="FF9800"/>
                </a:solidFill>
              </a:rPr>
              <a:t>first &lt; second</a:t>
            </a:r>
            <a:r>
              <a:rPr lang="en" sz="2200" dirty="0"/>
              <a:t> </a:t>
            </a:r>
            <a:r>
              <a:rPr lang="en" sz="2200" b="1" dirty="0">
                <a:latin typeface="Roboto Condensed"/>
                <a:ea typeface="Roboto Condensed"/>
                <a:cs typeface="Roboto Condensed"/>
                <a:sym typeface="Roboto Condensed"/>
              </a:rPr>
              <a:t>then</a:t>
            </a:r>
            <a:endParaRPr sz="22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 dirty="0"/>
              <a:t>print “Second is bigger” </a:t>
            </a:r>
            <a:endParaRPr sz="2200" dirty="0"/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 b="1" dirty="0">
                <a:latin typeface="Roboto Condensed"/>
                <a:ea typeface="Roboto Condensed"/>
                <a:cs typeface="Roboto Condensed"/>
                <a:sym typeface="Roboto Condensed"/>
              </a:rPr>
              <a:t>else </a:t>
            </a:r>
            <a:endParaRPr sz="22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 dirty="0"/>
              <a:t>print “They are equal” </a:t>
            </a:r>
            <a:endParaRPr sz="2200" dirty="0"/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 b="1" dirty="0">
                <a:latin typeface="Roboto Condensed"/>
                <a:ea typeface="Roboto Condensed"/>
                <a:cs typeface="Roboto Condensed"/>
                <a:sym typeface="Roboto Condensed"/>
              </a:rPr>
              <a:t>End-if </a:t>
            </a:r>
            <a:endParaRPr sz="22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200" b="1" dirty="0">
                <a:latin typeface="Roboto Condensed"/>
                <a:ea typeface="Roboto Condensed"/>
                <a:cs typeface="Roboto Condensed"/>
                <a:sym typeface="Roboto Condensed"/>
              </a:rPr>
              <a:t>End-if</a:t>
            </a:r>
            <a:endParaRPr sz="22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7" name="Google Shape;387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88" name="Google Shape;388;p2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89" name="Google Shape;3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MAKING DECISIONS</a:t>
            </a:r>
            <a:endParaRPr/>
          </a:p>
        </p:txBody>
      </p:sp>
      <p:sp>
        <p:nvSpPr>
          <p:cNvPr id="395" name="Google Shape;395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96" name="Google Shape;396;p3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97" name="Google Shape;3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p30"/>
          <p:cNvGraphicFramePr/>
          <p:nvPr/>
        </p:nvGraphicFramePr>
        <p:xfrm>
          <a:off x="735075" y="1556000"/>
          <a:ext cx="5898950" cy="3274425"/>
        </p:xfrm>
        <a:graphic>
          <a:graphicData uri="http://schemas.openxmlformats.org/drawingml/2006/table">
            <a:tbl>
              <a:tblPr>
                <a:noFill/>
                <a:tableStyleId>{883755E8-FF6F-449F-A01F-2CD490F63125}</a:tableStyleId>
              </a:tblPr>
              <a:tblGrid>
                <a:gridCol w="2949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9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Operator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F53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F5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&gt;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Greater than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&lt;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Less than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&gt;=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Greater or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&lt;=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Less or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!=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TASK I</a:t>
            </a:r>
            <a:endParaRPr/>
          </a:p>
        </p:txBody>
      </p:sp>
      <p:sp>
        <p:nvSpPr>
          <p:cNvPr id="404" name="Google Shape;404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05" name="Google Shape;405;p3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406" name="Google Shape;4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1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Write an algorithm to determine a student’s final grade and indicate whether it is passing or failing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final grade is calculated as the average of four marks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NON-BINARY DECISIONS</a:t>
            </a:r>
            <a:endParaRPr dirty="0"/>
          </a:p>
        </p:txBody>
      </p:sp>
      <p:sp>
        <p:nvSpPr>
          <p:cNvPr id="413" name="Google Shape;413;p32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Sometimes we have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more than two outcomes </a:t>
            </a:r>
            <a:endParaRPr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Implemented very differently in different languages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Fortunately, very similar in C# and JavaScript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 dirty="0"/>
              <a:t>We can take different actions based on the value of a variable</a:t>
            </a:r>
            <a:endParaRPr dirty="0"/>
          </a:p>
        </p:txBody>
      </p:sp>
      <p:sp>
        <p:nvSpPr>
          <p:cNvPr id="414" name="Google Shape;414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15" name="Google Shape;415;p3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416" name="Google Shape;4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PROGRAMMERS MINDSET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1"/>
          </p:nvPr>
        </p:nvSpPr>
        <p:spPr>
          <a:xfrm>
            <a:off x="735075" y="1669175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A willingness to experiment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An acceptance that you will make mistakes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An understanding that your improvement will not be linear</a:t>
            </a:r>
            <a:endParaRPr dirty="0"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200" name="Google Shape;200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02" name="Google Shape;20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Switch Statement</a:t>
            </a:r>
            <a:endParaRPr dirty="0"/>
          </a:p>
        </p:txBody>
      </p:sp>
      <p:sp>
        <p:nvSpPr>
          <p:cNvPr id="422" name="Google Shape;422;p33"/>
          <p:cNvSpPr txBox="1">
            <a:spLocks noGrp="1"/>
          </p:cNvSpPr>
          <p:nvPr>
            <p:ph type="body" idx="1"/>
          </p:nvPr>
        </p:nvSpPr>
        <p:spPr>
          <a:xfrm>
            <a:off x="735075" y="1327200"/>
            <a:ext cx="3870900" cy="3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switch</a:t>
            </a:r>
            <a:r>
              <a:rPr lang="en" sz="1800" dirty="0">
                <a:solidFill>
                  <a:srgbClr val="FF9800"/>
                </a:solidFill>
              </a:rPr>
              <a:t> expression </a:t>
            </a:r>
            <a:endParaRPr sz="1800" dirty="0">
              <a:solidFill>
                <a:srgbClr val="FF98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lang="en" sz="1800" dirty="0"/>
              <a:t> </a:t>
            </a:r>
            <a:r>
              <a:rPr lang="en" sz="1800" dirty="0">
                <a:solidFill>
                  <a:srgbClr val="FF9800"/>
                </a:solidFill>
              </a:rPr>
              <a:t>value1:</a:t>
            </a:r>
            <a:r>
              <a:rPr lang="en" sz="1800" dirty="0"/>
              <a:t> </a:t>
            </a:r>
            <a:endParaRPr sz="1800" dirty="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/>
              <a:t>value1-statements </a:t>
            </a:r>
            <a:endParaRPr sz="1800" dirty="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endParaRPr sz="18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lang="en" sz="1800" dirty="0"/>
              <a:t> </a:t>
            </a:r>
            <a:r>
              <a:rPr lang="en" sz="1800" dirty="0">
                <a:solidFill>
                  <a:srgbClr val="FF9800"/>
                </a:solidFill>
              </a:rPr>
              <a:t>value2: </a:t>
            </a:r>
            <a:endParaRPr sz="1800" dirty="0">
              <a:solidFill>
                <a:srgbClr val="FF9800"/>
              </a:solidFill>
            </a:endParaRPr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/>
              <a:t>value2-statements </a:t>
            </a:r>
            <a:endParaRPr sz="1800" dirty="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lang="en" sz="1800" dirty="0"/>
              <a:t> </a:t>
            </a:r>
            <a:endParaRPr sz="1800" dirty="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… </a:t>
            </a:r>
            <a:endParaRPr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default </a:t>
            </a:r>
            <a:endParaRPr sz="18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/>
              <a:t>default-statements </a:t>
            </a:r>
            <a:endParaRPr sz="1800" dirty="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break </a:t>
            </a:r>
            <a:endParaRPr sz="18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end-switch</a:t>
            </a:r>
            <a:endParaRPr sz="18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3" name="Google Shape;4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24" name="Google Shape;424;p3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425" name="Google Shape;4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3"/>
          <p:cNvSpPr txBox="1">
            <a:spLocks noGrp="1"/>
          </p:cNvSpPr>
          <p:nvPr>
            <p:ph type="body" idx="1"/>
          </p:nvPr>
        </p:nvSpPr>
        <p:spPr>
          <a:xfrm>
            <a:off x="4095000" y="1327200"/>
            <a:ext cx="3870900" cy="3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switch</a:t>
            </a:r>
            <a:r>
              <a:rPr lang="en" sz="1800">
                <a:solidFill>
                  <a:srgbClr val="FF9800"/>
                </a:solidFill>
              </a:rPr>
              <a:t> day</a:t>
            </a:r>
            <a:endParaRPr sz="1800">
              <a:solidFill>
                <a:srgbClr val="FF98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0:</a:t>
            </a:r>
            <a:r>
              <a:rPr lang="en" sz="1800"/>
              <a:t> 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print “Monday”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1: </a:t>
            </a:r>
            <a:endParaRPr sz="1800">
              <a:solidFill>
                <a:srgbClr val="FF9800"/>
              </a:solidFill>
            </a:endParaRPr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print “Tuesday”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lang="en" sz="1800"/>
              <a:t> </a:t>
            </a:r>
            <a:endParaRPr sz="180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…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default 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print “No such day”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break 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end-switch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>
            <a:spLocks noGrp="1"/>
          </p:cNvSpPr>
          <p:nvPr>
            <p:ph type="sldNum" idx="12"/>
          </p:nvPr>
        </p:nvSpPr>
        <p:spPr>
          <a:xfrm>
            <a:off x="7217050" y="4693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32" name="Google Shape;432;p34"/>
          <p:cNvSpPr/>
          <p:nvPr/>
        </p:nvSpPr>
        <p:spPr>
          <a:xfrm>
            <a:off x="2933213" y="134375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Start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2936325" y="4446325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End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2085475" y="814175"/>
            <a:ext cx="2867625" cy="671400"/>
          </a:xfrm>
          <a:prstGeom prst="flowChartInputOutpu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day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2030238" y="1653275"/>
            <a:ext cx="2984275" cy="88250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day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36" name="Google Shape;436;p34"/>
          <p:cNvSpPr/>
          <p:nvPr/>
        </p:nvSpPr>
        <p:spPr>
          <a:xfrm flipH="1">
            <a:off x="253450" y="2922388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“Monday”</a:t>
            </a:r>
            <a:endParaRPr sz="1200" b="1">
              <a:solidFill>
                <a:srgbClr val="263248"/>
              </a:solidFill>
            </a:endParaRPr>
          </a:p>
        </p:txBody>
      </p:sp>
      <p:cxnSp>
        <p:nvCxnSpPr>
          <p:cNvPr id="437" name="Google Shape;437;p34"/>
          <p:cNvCxnSpPr>
            <a:stCxn id="432" idx="2"/>
            <a:endCxn id="434" idx="1"/>
          </p:cNvCxnSpPr>
          <p:nvPr/>
        </p:nvCxnSpPr>
        <p:spPr>
          <a:xfrm>
            <a:off x="3519263" y="646475"/>
            <a:ext cx="0" cy="167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8" name="Google Shape;438;p34"/>
          <p:cNvCxnSpPr>
            <a:stCxn id="434" idx="4"/>
            <a:endCxn id="435" idx="0"/>
          </p:cNvCxnSpPr>
          <p:nvPr/>
        </p:nvCxnSpPr>
        <p:spPr>
          <a:xfrm>
            <a:off x="3519288" y="1485575"/>
            <a:ext cx="3000" cy="167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39" name="Google Shape;439;p34"/>
          <p:cNvSpPr/>
          <p:nvPr/>
        </p:nvSpPr>
        <p:spPr>
          <a:xfrm flipH="1">
            <a:off x="2020850" y="2922400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63248"/>
                </a:solidFill>
              </a:rPr>
              <a:t>“Wednesday”</a:t>
            </a:r>
            <a:endParaRPr sz="1100" b="1">
              <a:solidFill>
                <a:srgbClr val="263248"/>
              </a:solidFill>
            </a:endParaRPr>
          </a:p>
        </p:txBody>
      </p:sp>
      <p:sp>
        <p:nvSpPr>
          <p:cNvPr id="440" name="Google Shape;440;p34"/>
          <p:cNvSpPr/>
          <p:nvPr/>
        </p:nvSpPr>
        <p:spPr>
          <a:xfrm flipH="1">
            <a:off x="3788263" y="2922388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“Friday”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41" name="Google Shape;441;p34"/>
          <p:cNvSpPr/>
          <p:nvPr/>
        </p:nvSpPr>
        <p:spPr>
          <a:xfrm flipH="1">
            <a:off x="5555688" y="2922388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“Sunday”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42" name="Google Shape;442;p34"/>
          <p:cNvSpPr/>
          <p:nvPr/>
        </p:nvSpPr>
        <p:spPr>
          <a:xfrm flipH="1">
            <a:off x="1170088" y="3753313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“Tuesday”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43" name="Google Shape;443;p34"/>
          <p:cNvSpPr/>
          <p:nvPr/>
        </p:nvSpPr>
        <p:spPr>
          <a:xfrm flipH="1">
            <a:off x="2907675" y="3753313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“Thursday”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44" name="Google Shape;444;p34"/>
          <p:cNvSpPr/>
          <p:nvPr/>
        </p:nvSpPr>
        <p:spPr>
          <a:xfrm flipH="1">
            <a:off x="4645238" y="3753313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“Saturday”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45" name="Google Shape;445;p34"/>
          <p:cNvSpPr/>
          <p:nvPr/>
        </p:nvSpPr>
        <p:spPr>
          <a:xfrm flipH="1">
            <a:off x="6382813" y="3753313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63248"/>
                </a:solidFill>
              </a:rPr>
              <a:t>“No such day”</a:t>
            </a:r>
            <a:endParaRPr sz="1100" b="1">
              <a:solidFill>
                <a:srgbClr val="263248"/>
              </a:solidFill>
            </a:endParaRPr>
          </a:p>
        </p:txBody>
      </p:sp>
      <p:cxnSp>
        <p:nvCxnSpPr>
          <p:cNvPr id="446" name="Google Shape;446;p34"/>
          <p:cNvCxnSpPr>
            <a:stCxn id="435" idx="2"/>
            <a:endCxn id="443" idx="3"/>
          </p:cNvCxnSpPr>
          <p:nvPr/>
        </p:nvCxnSpPr>
        <p:spPr>
          <a:xfrm>
            <a:off x="3522375" y="2535775"/>
            <a:ext cx="0" cy="1217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7" name="Google Shape;447;p34"/>
          <p:cNvCxnSpPr/>
          <p:nvPr/>
        </p:nvCxnSpPr>
        <p:spPr>
          <a:xfrm>
            <a:off x="864150" y="2696625"/>
            <a:ext cx="613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34"/>
          <p:cNvCxnSpPr>
            <a:endCxn id="436" idx="3"/>
          </p:cNvCxnSpPr>
          <p:nvPr/>
        </p:nvCxnSpPr>
        <p:spPr>
          <a:xfrm>
            <a:off x="868150" y="2698888"/>
            <a:ext cx="0" cy="223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9" name="Google Shape;449;p34"/>
          <p:cNvCxnSpPr>
            <a:endCxn id="439" idx="3"/>
          </p:cNvCxnSpPr>
          <p:nvPr/>
        </p:nvCxnSpPr>
        <p:spPr>
          <a:xfrm>
            <a:off x="2635550" y="2695900"/>
            <a:ext cx="0" cy="22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0" name="Google Shape;450;p34"/>
          <p:cNvCxnSpPr>
            <a:endCxn id="442" idx="3"/>
          </p:cNvCxnSpPr>
          <p:nvPr/>
        </p:nvCxnSpPr>
        <p:spPr>
          <a:xfrm>
            <a:off x="1784788" y="2698813"/>
            <a:ext cx="0" cy="1054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1" name="Google Shape;451;p34"/>
          <p:cNvCxnSpPr>
            <a:endCxn id="440" idx="3"/>
          </p:cNvCxnSpPr>
          <p:nvPr/>
        </p:nvCxnSpPr>
        <p:spPr>
          <a:xfrm>
            <a:off x="4402963" y="2693188"/>
            <a:ext cx="0" cy="229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2" name="Google Shape;452;p34"/>
          <p:cNvCxnSpPr>
            <a:endCxn id="444" idx="3"/>
          </p:cNvCxnSpPr>
          <p:nvPr/>
        </p:nvCxnSpPr>
        <p:spPr>
          <a:xfrm>
            <a:off x="5259938" y="2698813"/>
            <a:ext cx="0" cy="1054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3" name="Google Shape;453;p34"/>
          <p:cNvCxnSpPr>
            <a:endCxn id="441" idx="3"/>
          </p:cNvCxnSpPr>
          <p:nvPr/>
        </p:nvCxnSpPr>
        <p:spPr>
          <a:xfrm>
            <a:off x="6170388" y="2696188"/>
            <a:ext cx="0" cy="226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4" name="Google Shape;454;p34"/>
          <p:cNvCxnSpPr>
            <a:endCxn id="445" idx="3"/>
          </p:cNvCxnSpPr>
          <p:nvPr/>
        </p:nvCxnSpPr>
        <p:spPr>
          <a:xfrm>
            <a:off x="6997513" y="2696113"/>
            <a:ext cx="0" cy="1057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5" name="Google Shape;455;p34"/>
          <p:cNvCxnSpPr>
            <a:stCxn id="433" idx="1"/>
          </p:cNvCxnSpPr>
          <p:nvPr/>
        </p:nvCxnSpPr>
        <p:spPr>
          <a:xfrm rot="10800000">
            <a:off x="866025" y="4702375"/>
            <a:ext cx="2070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56" name="Google Shape;456;p34"/>
          <p:cNvCxnSpPr>
            <a:stCxn id="433" idx="3"/>
          </p:cNvCxnSpPr>
          <p:nvPr/>
        </p:nvCxnSpPr>
        <p:spPr>
          <a:xfrm>
            <a:off x="4108425" y="4702375"/>
            <a:ext cx="2889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57" name="Google Shape;457;p34"/>
          <p:cNvCxnSpPr>
            <a:stCxn id="443" idx="1"/>
            <a:endCxn id="433" idx="0"/>
          </p:cNvCxnSpPr>
          <p:nvPr/>
        </p:nvCxnSpPr>
        <p:spPr>
          <a:xfrm>
            <a:off x="3522375" y="4197613"/>
            <a:ext cx="0" cy="248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8" name="Google Shape;458;p34"/>
          <p:cNvCxnSpPr>
            <a:stCxn id="436" idx="1"/>
          </p:cNvCxnSpPr>
          <p:nvPr/>
        </p:nvCxnSpPr>
        <p:spPr>
          <a:xfrm>
            <a:off x="868150" y="3366688"/>
            <a:ext cx="0" cy="13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4"/>
          <p:cNvCxnSpPr>
            <a:stCxn id="442" idx="1"/>
          </p:cNvCxnSpPr>
          <p:nvPr/>
        </p:nvCxnSpPr>
        <p:spPr>
          <a:xfrm>
            <a:off x="1784788" y="4197613"/>
            <a:ext cx="0" cy="507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34"/>
          <p:cNvCxnSpPr>
            <a:stCxn id="440" idx="1"/>
          </p:cNvCxnSpPr>
          <p:nvPr/>
        </p:nvCxnSpPr>
        <p:spPr>
          <a:xfrm>
            <a:off x="4402963" y="3366688"/>
            <a:ext cx="0" cy="1335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4"/>
          <p:cNvCxnSpPr>
            <a:stCxn id="444" idx="1"/>
          </p:cNvCxnSpPr>
          <p:nvPr/>
        </p:nvCxnSpPr>
        <p:spPr>
          <a:xfrm>
            <a:off x="5259938" y="4197613"/>
            <a:ext cx="0" cy="50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34"/>
          <p:cNvCxnSpPr/>
          <p:nvPr/>
        </p:nvCxnSpPr>
        <p:spPr>
          <a:xfrm>
            <a:off x="6170388" y="3375038"/>
            <a:ext cx="0" cy="1327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4"/>
          <p:cNvCxnSpPr>
            <a:stCxn id="445" idx="1"/>
          </p:cNvCxnSpPr>
          <p:nvPr/>
        </p:nvCxnSpPr>
        <p:spPr>
          <a:xfrm>
            <a:off x="6997513" y="4197613"/>
            <a:ext cx="0" cy="50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4" name="Google Shape;464;p34"/>
          <p:cNvSpPr txBox="1"/>
          <p:nvPr/>
        </p:nvSpPr>
        <p:spPr>
          <a:xfrm>
            <a:off x="577748" y="231695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0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65" name="Google Shape;465;p34"/>
          <p:cNvSpPr txBox="1"/>
          <p:nvPr/>
        </p:nvSpPr>
        <p:spPr>
          <a:xfrm>
            <a:off x="1494398" y="2316925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1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66" name="Google Shape;466;p34"/>
          <p:cNvSpPr txBox="1"/>
          <p:nvPr/>
        </p:nvSpPr>
        <p:spPr>
          <a:xfrm>
            <a:off x="2345148" y="2319225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2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3080998" y="261900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3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68" name="Google Shape;468;p34"/>
          <p:cNvSpPr txBox="1"/>
          <p:nvPr/>
        </p:nvSpPr>
        <p:spPr>
          <a:xfrm>
            <a:off x="4118798" y="231560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4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69" name="Google Shape;469;p34"/>
          <p:cNvSpPr txBox="1"/>
          <p:nvPr/>
        </p:nvSpPr>
        <p:spPr>
          <a:xfrm>
            <a:off x="4969548" y="2319225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5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70" name="Google Shape;470;p34"/>
          <p:cNvSpPr txBox="1"/>
          <p:nvPr/>
        </p:nvSpPr>
        <p:spPr>
          <a:xfrm>
            <a:off x="5886223" y="231850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6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71" name="Google Shape;471;p34"/>
          <p:cNvSpPr txBox="1"/>
          <p:nvPr/>
        </p:nvSpPr>
        <p:spPr>
          <a:xfrm>
            <a:off x="6567326" y="2319225"/>
            <a:ext cx="8604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default</a:t>
            </a:r>
            <a:endParaRPr sz="12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RUNNING CODE MORE THAN ONCE</a:t>
            </a:r>
            <a:endParaRPr/>
          </a:p>
        </p:txBody>
      </p:sp>
      <p:sp>
        <p:nvSpPr>
          <p:cNvPr id="477" name="Google Shape;477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Computers are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great at repetitive work</a:t>
            </a:r>
            <a:endParaRPr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If we can solve it logically from one step to the next, we can get the computer to do the repeating of the process</a:t>
            </a:r>
            <a:endParaRPr dirty="0"/>
          </a:p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en" dirty="0"/>
              <a:t>We can solve otherwise </a:t>
            </a:r>
            <a:r>
              <a:rPr lang="en-US" dirty="0"/>
              <a:t>insolvable</a:t>
            </a:r>
            <a:r>
              <a:rPr lang="en" dirty="0"/>
              <a:t> tedious problems easily</a:t>
            </a: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79" name="Google Shape;479;p3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480" name="Google Shape;4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 STRUCTURE</a:t>
            </a:r>
            <a:endParaRPr/>
          </a:p>
        </p:txBody>
      </p:sp>
      <p:sp>
        <p:nvSpPr>
          <p:cNvPr id="486" name="Google Shape;486;p36"/>
          <p:cNvSpPr txBox="1">
            <a:spLocks noGrp="1"/>
          </p:cNvSpPr>
          <p:nvPr>
            <p:ph type="body" idx="1"/>
          </p:nvPr>
        </p:nvSpPr>
        <p:spPr>
          <a:xfrm>
            <a:off x="735075" y="1327200"/>
            <a:ext cx="6516900" cy="12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for </a:t>
            </a:r>
            <a:r>
              <a:rPr lang="en" sz="1800" dirty="0">
                <a:solidFill>
                  <a:srgbClr val="FF9800"/>
                </a:solidFill>
              </a:rPr>
              <a:t>initial-expression</a:t>
            </a: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r>
              <a:rPr lang="en" sz="1800" dirty="0">
                <a:solidFill>
                  <a:srgbClr val="FF9800"/>
                </a:solidFill>
              </a:rPr>
              <a:t> test-expression</a:t>
            </a: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r>
              <a:rPr lang="en" sz="1800" dirty="0">
                <a:solidFill>
                  <a:srgbClr val="FF9800"/>
                </a:solidFill>
              </a:rPr>
              <a:t> loop-expression</a:t>
            </a:r>
            <a:endParaRPr sz="1800" dirty="0">
              <a:solidFill>
                <a:srgbClr val="FF98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/>
              <a:t>loop-statements </a:t>
            </a:r>
            <a:endParaRPr sz="1800" dirty="0"/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end-for</a:t>
            </a:r>
            <a:endParaRPr sz="18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88" name="Google Shape;488;p3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489" name="Google Shape;4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6"/>
          <p:cNvSpPr txBox="1">
            <a:spLocks noGrp="1"/>
          </p:cNvSpPr>
          <p:nvPr>
            <p:ph type="body" idx="1"/>
          </p:nvPr>
        </p:nvSpPr>
        <p:spPr>
          <a:xfrm>
            <a:off x="735075" y="2905975"/>
            <a:ext cx="3003000" cy="18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var</a:t>
            </a:r>
            <a:r>
              <a:rPr lang="en" sz="1800" dirty="0"/>
              <a:t> max = 0; </a:t>
            </a:r>
            <a:endParaRPr sz="1800" dirty="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for</a:t>
            </a:r>
            <a:r>
              <a:rPr lang="en" sz="1800" dirty="0"/>
              <a:t> </a:t>
            </a:r>
            <a:r>
              <a:rPr lang="en" sz="1800" dirty="0">
                <a:solidFill>
                  <a:srgbClr val="FF9800"/>
                </a:solidFill>
              </a:rPr>
              <a:t>var i=0</a:t>
            </a: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lang="en" sz="1800" dirty="0">
                <a:solidFill>
                  <a:srgbClr val="FF9800"/>
                </a:solidFill>
              </a:rPr>
              <a:t>i&lt;=20</a:t>
            </a: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lang="en" sz="1800" dirty="0">
                <a:solidFill>
                  <a:srgbClr val="FF9800"/>
                </a:solidFill>
              </a:rPr>
              <a:t>i++ </a:t>
            </a:r>
            <a:endParaRPr sz="1800" dirty="0">
              <a:solidFill>
                <a:srgbClr val="FF98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/>
              <a:t>input number </a:t>
            </a:r>
            <a:endParaRPr sz="1800" dirty="0"/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if </a:t>
            </a:r>
            <a:r>
              <a:rPr lang="en" sz="1800" dirty="0">
                <a:solidFill>
                  <a:srgbClr val="FF9800"/>
                </a:solidFill>
              </a:rPr>
              <a:t>number &gt; max</a:t>
            </a:r>
            <a:endParaRPr sz="1800" dirty="0">
              <a:solidFill>
                <a:srgbClr val="FF9800"/>
              </a:solidFill>
            </a:endParaRPr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/>
              <a:t>max = number </a:t>
            </a:r>
            <a:endParaRPr sz="1800" dirty="0"/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end-if </a:t>
            </a:r>
            <a:endParaRPr sz="18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 Condensed"/>
                <a:ea typeface="Roboto Condensed"/>
                <a:cs typeface="Roboto Condensed"/>
                <a:sym typeface="Roboto Condensed"/>
              </a:rPr>
              <a:t>end-for</a:t>
            </a:r>
            <a:r>
              <a:rPr lang="en" sz="1800" dirty="0"/>
              <a:t> </a:t>
            </a:r>
            <a:endParaRPr sz="1800" dirty="0"/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800" dirty="0"/>
              <a:t>print max</a:t>
            </a:r>
            <a:endParaRPr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>
            <a:spLocks noGrp="1"/>
          </p:cNvSpPr>
          <p:nvPr>
            <p:ph type="sldNum" idx="12"/>
          </p:nvPr>
        </p:nvSpPr>
        <p:spPr>
          <a:xfrm>
            <a:off x="7217050" y="4693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96" name="Google Shape;496;p37"/>
          <p:cNvSpPr/>
          <p:nvPr/>
        </p:nvSpPr>
        <p:spPr>
          <a:xfrm>
            <a:off x="2933225" y="110025"/>
            <a:ext cx="1172100" cy="3939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Start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97" name="Google Shape;497;p37"/>
          <p:cNvSpPr/>
          <p:nvPr/>
        </p:nvSpPr>
        <p:spPr>
          <a:xfrm>
            <a:off x="7532350" y="2042900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End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98" name="Google Shape;498;p37"/>
          <p:cNvSpPr/>
          <p:nvPr/>
        </p:nvSpPr>
        <p:spPr>
          <a:xfrm>
            <a:off x="2570445" y="2827763"/>
            <a:ext cx="1897655" cy="444300"/>
          </a:xfrm>
          <a:prstGeom prst="flowChartInputOutpu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number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99" name="Google Shape;499;p37"/>
          <p:cNvSpPr/>
          <p:nvPr/>
        </p:nvSpPr>
        <p:spPr>
          <a:xfrm>
            <a:off x="2835163" y="1994875"/>
            <a:ext cx="1368225" cy="60815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i &lt;= 20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 flipH="1">
            <a:off x="5544925" y="2076800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263248"/>
                </a:solidFill>
              </a:rPr>
              <a:t>max</a:t>
            </a:r>
            <a:endParaRPr sz="1100" b="1" dirty="0">
              <a:solidFill>
                <a:srgbClr val="263248"/>
              </a:solidFill>
            </a:endParaRPr>
          </a:p>
        </p:txBody>
      </p:sp>
      <p:sp>
        <p:nvSpPr>
          <p:cNvPr id="501" name="Google Shape;501;p37"/>
          <p:cNvSpPr/>
          <p:nvPr/>
        </p:nvSpPr>
        <p:spPr>
          <a:xfrm>
            <a:off x="3114975" y="742375"/>
            <a:ext cx="814800" cy="3939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max = 0</a:t>
            </a: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3111875" y="1368635"/>
            <a:ext cx="814800" cy="3939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i = 0</a:t>
            </a:r>
            <a:endParaRPr/>
          </a:p>
        </p:txBody>
      </p:sp>
      <p:sp>
        <p:nvSpPr>
          <p:cNvPr id="503" name="Google Shape;503;p37"/>
          <p:cNvSpPr/>
          <p:nvPr/>
        </p:nvSpPr>
        <p:spPr>
          <a:xfrm>
            <a:off x="2200150" y="3496825"/>
            <a:ext cx="2644450" cy="60815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Number &gt; max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504" name="Google Shape;504;p37"/>
          <p:cNvSpPr/>
          <p:nvPr/>
        </p:nvSpPr>
        <p:spPr>
          <a:xfrm>
            <a:off x="3114975" y="4329713"/>
            <a:ext cx="814800" cy="5121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i++</a:t>
            </a: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5172000" y="3544850"/>
            <a:ext cx="1368300" cy="5121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Max = number</a:t>
            </a:r>
            <a:endParaRPr/>
          </a:p>
        </p:txBody>
      </p:sp>
      <p:cxnSp>
        <p:nvCxnSpPr>
          <p:cNvPr id="506" name="Google Shape;506;p37"/>
          <p:cNvCxnSpPr>
            <a:stCxn id="496" idx="2"/>
            <a:endCxn id="501" idx="0"/>
          </p:cNvCxnSpPr>
          <p:nvPr/>
        </p:nvCxnSpPr>
        <p:spPr>
          <a:xfrm>
            <a:off x="3519275" y="503925"/>
            <a:ext cx="3000" cy="238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7" name="Google Shape;507;p37"/>
          <p:cNvCxnSpPr>
            <a:stCxn id="501" idx="2"/>
            <a:endCxn id="502" idx="0"/>
          </p:cNvCxnSpPr>
          <p:nvPr/>
        </p:nvCxnSpPr>
        <p:spPr>
          <a:xfrm flipH="1">
            <a:off x="3519375" y="1136275"/>
            <a:ext cx="3000" cy="232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8" name="Google Shape;508;p37"/>
          <p:cNvCxnSpPr>
            <a:stCxn id="502" idx="2"/>
            <a:endCxn id="499" idx="0"/>
          </p:cNvCxnSpPr>
          <p:nvPr/>
        </p:nvCxnSpPr>
        <p:spPr>
          <a:xfrm>
            <a:off x="3519275" y="1762535"/>
            <a:ext cx="0" cy="232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9" name="Google Shape;509;p37"/>
          <p:cNvCxnSpPr>
            <a:stCxn id="499" idx="2"/>
            <a:endCxn id="498" idx="1"/>
          </p:cNvCxnSpPr>
          <p:nvPr/>
        </p:nvCxnSpPr>
        <p:spPr>
          <a:xfrm>
            <a:off x="3519275" y="2603025"/>
            <a:ext cx="0" cy="22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0" name="Google Shape;510;p37"/>
          <p:cNvCxnSpPr>
            <a:stCxn id="498" idx="4"/>
            <a:endCxn id="503" idx="0"/>
          </p:cNvCxnSpPr>
          <p:nvPr/>
        </p:nvCxnSpPr>
        <p:spPr>
          <a:xfrm>
            <a:off x="3519272" y="3272063"/>
            <a:ext cx="3000" cy="22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1" name="Google Shape;511;p37"/>
          <p:cNvCxnSpPr>
            <a:stCxn id="503" idx="2"/>
            <a:endCxn id="504" idx="0"/>
          </p:cNvCxnSpPr>
          <p:nvPr/>
        </p:nvCxnSpPr>
        <p:spPr>
          <a:xfrm>
            <a:off x="3522375" y="4104975"/>
            <a:ext cx="0" cy="22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2" name="Google Shape;512;p37"/>
          <p:cNvCxnSpPr>
            <a:stCxn id="503" idx="3"/>
            <a:endCxn id="505" idx="1"/>
          </p:cNvCxnSpPr>
          <p:nvPr/>
        </p:nvCxnSpPr>
        <p:spPr>
          <a:xfrm>
            <a:off x="4844600" y="3800900"/>
            <a:ext cx="32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3" name="Google Shape;513;p37"/>
          <p:cNvCxnSpPr>
            <a:stCxn id="499" idx="3"/>
            <a:endCxn id="500" idx="0"/>
          </p:cNvCxnSpPr>
          <p:nvPr/>
        </p:nvCxnSpPr>
        <p:spPr>
          <a:xfrm>
            <a:off x="4203388" y="2298950"/>
            <a:ext cx="1341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4" name="Google Shape;514;p37"/>
          <p:cNvCxnSpPr>
            <a:stCxn id="500" idx="2"/>
            <a:endCxn id="497" idx="1"/>
          </p:cNvCxnSpPr>
          <p:nvPr/>
        </p:nvCxnSpPr>
        <p:spPr>
          <a:xfrm>
            <a:off x="6774325" y="2298950"/>
            <a:ext cx="758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5" name="Google Shape;515;p37"/>
          <p:cNvCxnSpPr>
            <a:stCxn id="504" idx="1"/>
          </p:cNvCxnSpPr>
          <p:nvPr/>
        </p:nvCxnSpPr>
        <p:spPr>
          <a:xfrm rot="10800000">
            <a:off x="1660275" y="4585763"/>
            <a:ext cx="1454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37"/>
          <p:cNvCxnSpPr/>
          <p:nvPr/>
        </p:nvCxnSpPr>
        <p:spPr>
          <a:xfrm rot="10800000">
            <a:off x="1665325" y="2293475"/>
            <a:ext cx="0" cy="2292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37"/>
          <p:cNvCxnSpPr>
            <a:endCxn id="499" idx="1"/>
          </p:cNvCxnSpPr>
          <p:nvPr/>
        </p:nvCxnSpPr>
        <p:spPr>
          <a:xfrm>
            <a:off x="1666363" y="2298950"/>
            <a:ext cx="1168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18" name="Google Shape;518;p37"/>
          <p:cNvSpPr txBox="1"/>
          <p:nvPr/>
        </p:nvSpPr>
        <p:spPr>
          <a:xfrm>
            <a:off x="2811575" y="2440675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19" name="Google Shape;519;p37"/>
          <p:cNvSpPr txBox="1"/>
          <p:nvPr/>
        </p:nvSpPr>
        <p:spPr>
          <a:xfrm>
            <a:off x="4520350" y="334435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20" name="Google Shape;520;p37"/>
          <p:cNvSpPr txBox="1"/>
          <p:nvPr/>
        </p:nvSpPr>
        <p:spPr>
          <a:xfrm>
            <a:off x="4520313" y="192095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21" name="Google Shape;521;p37"/>
          <p:cNvSpPr txBox="1"/>
          <p:nvPr/>
        </p:nvSpPr>
        <p:spPr>
          <a:xfrm>
            <a:off x="2811563" y="3951675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29" name="Google Shape;522;p37">
            <a:extLst>
              <a:ext uri="{FF2B5EF4-FFF2-40B4-BE49-F238E27FC236}">
                <a16:creationId xmlns:a16="http://schemas.microsoft.com/office/drawing/2014/main" xmlns="" id="{36603C39-E861-4A41-8D01-EFFE6497915E}"/>
              </a:ext>
            </a:extLst>
          </p:cNvPr>
          <p:cNvCxnSpPr>
            <a:stCxn id="505" idx="2"/>
          </p:cNvCxnSpPr>
          <p:nvPr/>
        </p:nvCxnSpPr>
        <p:spPr>
          <a:xfrm>
            <a:off x="5856150" y="4056950"/>
            <a:ext cx="0" cy="52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523;p37">
            <a:extLst>
              <a:ext uri="{FF2B5EF4-FFF2-40B4-BE49-F238E27FC236}">
                <a16:creationId xmlns:a16="http://schemas.microsoft.com/office/drawing/2014/main" xmlns="" id="{21AD86E9-836D-41A7-8B43-BD241B8F644A}"/>
              </a:ext>
            </a:extLst>
          </p:cNvPr>
          <p:cNvCxnSpPr>
            <a:endCxn id="504" idx="3"/>
          </p:cNvCxnSpPr>
          <p:nvPr/>
        </p:nvCxnSpPr>
        <p:spPr>
          <a:xfrm rot="10800000">
            <a:off x="3929775" y="4585763"/>
            <a:ext cx="1933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COLLECTIONS</a:t>
            </a:r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Computers are also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great for working with repeatable data</a:t>
            </a:r>
            <a:endParaRPr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Collections (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lists, arrays</a:t>
            </a:r>
            <a:r>
              <a:rPr lang="en" dirty="0"/>
              <a:t>) are a way of storing related data together, and easily accessing it as needed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Access is usually done with a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numerical index</a:t>
            </a:r>
            <a:r>
              <a:rPr lang="en" dirty="0"/>
              <a:t>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 dirty="0"/>
              <a:t>The </a:t>
            </a:r>
            <a:r>
              <a:rPr lang="en"/>
              <a:t>index is </a:t>
            </a:r>
            <a:r>
              <a:rPr lang="en" dirty="0"/>
              <a:t>(almost always) zero-based</a:t>
            </a:r>
            <a:endParaRPr dirty="0"/>
          </a:p>
        </p:txBody>
      </p:sp>
      <p:sp>
        <p:nvSpPr>
          <p:cNvPr id="528" name="Google Shape;528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29" name="Google Shape;529;p3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530" name="Google Shape;5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 STRUCTURE</a:t>
            </a:r>
            <a:endParaRPr/>
          </a:p>
        </p:txBody>
      </p:sp>
      <p:sp>
        <p:nvSpPr>
          <p:cNvPr id="536" name="Google Shape;536;p39"/>
          <p:cNvSpPr txBox="1">
            <a:spLocks noGrp="1"/>
          </p:cNvSpPr>
          <p:nvPr>
            <p:ph type="body" idx="1"/>
          </p:nvPr>
        </p:nvSpPr>
        <p:spPr>
          <a:xfrm>
            <a:off x="735075" y="1327200"/>
            <a:ext cx="58335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var </a:t>
            </a:r>
            <a:r>
              <a:rPr lang="en" sz="1800"/>
              <a:t>collection = 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[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item1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item2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item3</a:t>
            </a:r>
            <a:r>
              <a:rPr lang="en" sz="1800" b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</a:t>
            </a:r>
            <a:r>
              <a:rPr lang="en" sz="1800">
                <a:solidFill>
                  <a:srgbClr val="FF9800"/>
                </a:solidFill>
              </a:rPr>
              <a:t> 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]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800"/>
              <a:t>collection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[0] = </a:t>
            </a:r>
            <a:r>
              <a:rPr lang="en" sz="1800">
                <a:solidFill>
                  <a:srgbClr val="FF9800"/>
                </a:solidFill>
              </a:rPr>
              <a:t>newItem</a:t>
            </a:r>
            <a:endParaRPr sz="1800">
              <a:solidFill>
                <a:srgbClr val="FF9800"/>
              </a:solidFill>
            </a:endParaRPr>
          </a:p>
        </p:txBody>
      </p:sp>
      <p:sp>
        <p:nvSpPr>
          <p:cNvPr id="537" name="Google Shape;537;p3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38" name="Google Shape;538;p3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539" name="Google Shape;5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9"/>
          <p:cNvSpPr txBox="1">
            <a:spLocks noGrp="1"/>
          </p:cNvSpPr>
          <p:nvPr>
            <p:ph type="body" idx="1"/>
          </p:nvPr>
        </p:nvSpPr>
        <p:spPr>
          <a:xfrm>
            <a:off x="735075" y="1979325"/>
            <a:ext cx="3647100" cy="27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var</a:t>
            </a:r>
            <a:r>
              <a:rPr lang="en" sz="1800"/>
              <a:t> students = [ … ]; </a:t>
            </a:r>
            <a:endParaRPr sz="180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for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var i=0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lang="en" sz="1800">
                <a:solidFill>
                  <a:srgbClr val="FF9800"/>
                </a:solidFill>
              </a:rPr>
              <a:t>i&lt;students.length</a:t>
            </a: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lang="en" sz="1800">
                <a:solidFill>
                  <a:srgbClr val="FF9800"/>
                </a:solidFill>
              </a:rPr>
              <a:t>i++ </a:t>
            </a:r>
            <a:endParaRPr sz="1800"/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lang="en" sz="1800">
                <a:solidFill>
                  <a:srgbClr val="FF9800"/>
                </a:solidFill>
              </a:rPr>
              <a:t> students[i].length != 0</a:t>
            </a:r>
            <a:endParaRPr sz="1800">
              <a:solidFill>
                <a:srgbClr val="FF9800"/>
              </a:solidFill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	print student[ i ]</a:t>
            </a:r>
            <a:endParaRPr sz="1800"/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end-if 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end-for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0"/>
          <p:cNvSpPr txBox="1">
            <a:spLocks noGrp="1"/>
          </p:cNvSpPr>
          <p:nvPr>
            <p:ph type="sldNum" idx="12"/>
          </p:nvPr>
        </p:nvSpPr>
        <p:spPr>
          <a:xfrm>
            <a:off x="7217050" y="4693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46" name="Google Shape;546;p40"/>
          <p:cNvSpPr/>
          <p:nvPr/>
        </p:nvSpPr>
        <p:spPr>
          <a:xfrm>
            <a:off x="2933225" y="110025"/>
            <a:ext cx="1172100" cy="3939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Start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547" name="Google Shape;547;p40"/>
          <p:cNvSpPr/>
          <p:nvPr/>
        </p:nvSpPr>
        <p:spPr>
          <a:xfrm>
            <a:off x="6214750" y="2041050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End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548" name="Google Shape;548;p40"/>
          <p:cNvSpPr/>
          <p:nvPr/>
        </p:nvSpPr>
        <p:spPr>
          <a:xfrm>
            <a:off x="1874350" y="1991075"/>
            <a:ext cx="3296025" cy="60815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i &lt;= students.length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549" name="Google Shape;549;p40"/>
          <p:cNvSpPr/>
          <p:nvPr/>
        </p:nvSpPr>
        <p:spPr>
          <a:xfrm>
            <a:off x="2705075" y="739325"/>
            <a:ext cx="1628400" cy="3939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students = [ … ]</a:t>
            </a:r>
            <a:endParaRPr/>
          </a:p>
        </p:txBody>
      </p:sp>
      <p:sp>
        <p:nvSpPr>
          <p:cNvPr id="550" name="Google Shape;550;p40"/>
          <p:cNvSpPr/>
          <p:nvPr/>
        </p:nvSpPr>
        <p:spPr>
          <a:xfrm>
            <a:off x="3111875" y="1368635"/>
            <a:ext cx="814800" cy="3939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i = 0</a:t>
            </a:r>
            <a:endParaRPr/>
          </a:p>
        </p:txBody>
      </p:sp>
      <p:sp>
        <p:nvSpPr>
          <p:cNvPr id="551" name="Google Shape;551;p40"/>
          <p:cNvSpPr/>
          <p:nvPr/>
        </p:nvSpPr>
        <p:spPr>
          <a:xfrm>
            <a:off x="1703925" y="2821288"/>
            <a:ext cx="3630700" cy="60815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Students[i].length != 0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552" name="Google Shape;552;p40"/>
          <p:cNvSpPr/>
          <p:nvPr/>
        </p:nvSpPr>
        <p:spPr>
          <a:xfrm>
            <a:off x="3114963" y="4329738"/>
            <a:ext cx="814800" cy="5121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3248"/>
                </a:solidFill>
              </a:rPr>
              <a:t>i++</a:t>
            </a:r>
            <a:endParaRPr/>
          </a:p>
        </p:txBody>
      </p:sp>
      <p:cxnSp>
        <p:nvCxnSpPr>
          <p:cNvPr id="553" name="Google Shape;553;p40"/>
          <p:cNvCxnSpPr>
            <a:stCxn id="546" idx="2"/>
            <a:endCxn id="549" idx="0"/>
          </p:cNvCxnSpPr>
          <p:nvPr/>
        </p:nvCxnSpPr>
        <p:spPr>
          <a:xfrm>
            <a:off x="3519275" y="503925"/>
            <a:ext cx="0" cy="235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54" name="Google Shape;554;p40"/>
          <p:cNvCxnSpPr>
            <a:stCxn id="549" idx="2"/>
            <a:endCxn id="550" idx="0"/>
          </p:cNvCxnSpPr>
          <p:nvPr/>
        </p:nvCxnSpPr>
        <p:spPr>
          <a:xfrm>
            <a:off x="3519275" y="1133225"/>
            <a:ext cx="0" cy="235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55" name="Google Shape;555;p40"/>
          <p:cNvCxnSpPr>
            <a:stCxn id="550" idx="2"/>
            <a:endCxn id="548" idx="0"/>
          </p:cNvCxnSpPr>
          <p:nvPr/>
        </p:nvCxnSpPr>
        <p:spPr>
          <a:xfrm>
            <a:off x="3519275" y="1762535"/>
            <a:ext cx="3000" cy="228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56" name="Google Shape;556;p40"/>
          <p:cNvCxnSpPr>
            <a:stCxn id="548" idx="2"/>
            <a:endCxn id="557" idx="1"/>
          </p:cNvCxnSpPr>
          <p:nvPr/>
        </p:nvCxnSpPr>
        <p:spPr>
          <a:xfrm flipH="1">
            <a:off x="3519363" y="2599225"/>
            <a:ext cx="3000" cy="228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58" name="Google Shape;558;p40"/>
          <p:cNvCxnSpPr>
            <a:stCxn id="548" idx="3"/>
            <a:endCxn id="547" idx="1"/>
          </p:cNvCxnSpPr>
          <p:nvPr/>
        </p:nvCxnSpPr>
        <p:spPr>
          <a:xfrm>
            <a:off x="5170375" y="2295150"/>
            <a:ext cx="1044300" cy="2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59" name="Google Shape;559;p40"/>
          <p:cNvCxnSpPr>
            <a:stCxn id="552" idx="1"/>
          </p:cNvCxnSpPr>
          <p:nvPr/>
        </p:nvCxnSpPr>
        <p:spPr>
          <a:xfrm rot="10800000">
            <a:off x="1383363" y="4585788"/>
            <a:ext cx="1731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40"/>
          <p:cNvCxnSpPr/>
          <p:nvPr/>
        </p:nvCxnSpPr>
        <p:spPr>
          <a:xfrm rot="10800000">
            <a:off x="1392050" y="2293475"/>
            <a:ext cx="0" cy="2292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40"/>
          <p:cNvCxnSpPr>
            <a:endCxn id="548" idx="1"/>
          </p:cNvCxnSpPr>
          <p:nvPr/>
        </p:nvCxnSpPr>
        <p:spPr>
          <a:xfrm>
            <a:off x="1383250" y="2295150"/>
            <a:ext cx="491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2" name="Google Shape;562;p40"/>
          <p:cNvSpPr txBox="1"/>
          <p:nvPr/>
        </p:nvSpPr>
        <p:spPr>
          <a:xfrm>
            <a:off x="2548900" y="2495375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63" name="Google Shape;563;p40"/>
          <p:cNvSpPr txBox="1"/>
          <p:nvPr/>
        </p:nvSpPr>
        <p:spPr>
          <a:xfrm>
            <a:off x="2548900" y="335445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64" name="Google Shape;564;p40"/>
          <p:cNvSpPr txBox="1"/>
          <p:nvPr/>
        </p:nvSpPr>
        <p:spPr>
          <a:xfrm>
            <a:off x="5277638" y="191925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65" name="Google Shape;565;p40"/>
          <p:cNvSpPr/>
          <p:nvPr/>
        </p:nvSpPr>
        <p:spPr>
          <a:xfrm flipH="1">
            <a:off x="2791925" y="3657438"/>
            <a:ext cx="14547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63248"/>
                </a:solidFill>
              </a:rPr>
              <a:t>print students[i]</a:t>
            </a:r>
            <a:endParaRPr sz="1100" b="1">
              <a:solidFill>
                <a:srgbClr val="263248"/>
              </a:solidFill>
            </a:endParaRPr>
          </a:p>
        </p:txBody>
      </p:sp>
      <p:cxnSp>
        <p:nvCxnSpPr>
          <p:cNvPr id="566" name="Google Shape;566;p40"/>
          <p:cNvCxnSpPr>
            <a:stCxn id="551" idx="2"/>
            <a:endCxn id="565" idx="3"/>
          </p:cNvCxnSpPr>
          <p:nvPr/>
        </p:nvCxnSpPr>
        <p:spPr>
          <a:xfrm>
            <a:off x="3519275" y="3429438"/>
            <a:ext cx="0" cy="22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7" name="Google Shape;567;p40"/>
          <p:cNvCxnSpPr>
            <a:stCxn id="565" idx="1"/>
            <a:endCxn id="552" idx="0"/>
          </p:cNvCxnSpPr>
          <p:nvPr/>
        </p:nvCxnSpPr>
        <p:spPr>
          <a:xfrm>
            <a:off x="3519275" y="4101738"/>
            <a:ext cx="3000" cy="22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8" name="Google Shape;568;p40"/>
          <p:cNvCxnSpPr>
            <a:stCxn id="551" idx="3"/>
          </p:cNvCxnSpPr>
          <p:nvPr/>
        </p:nvCxnSpPr>
        <p:spPr>
          <a:xfrm>
            <a:off x="5334625" y="3125363"/>
            <a:ext cx="306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40"/>
          <p:cNvCxnSpPr/>
          <p:nvPr/>
        </p:nvCxnSpPr>
        <p:spPr>
          <a:xfrm>
            <a:off x="5631500" y="3117200"/>
            <a:ext cx="0" cy="1470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40"/>
          <p:cNvCxnSpPr>
            <a:endCxn id="552" idx="3"/>
          </p:cNvCxnSpPr>
          <p:nvPr/>
        </p:nvCxnSpPr>
        <p:spPr>
          <a:xfrm rot="10800000">
            <a:off x="3929763" y="4585788"/>
            <a:ext cx="1710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71" name="Google Shape;571;p40"/>
          <p:cNvSpPr txBox="1"/>
          <p:nvPr/>
        </p:nvSpPr>
        <p:spPr>
          <a:xfrm>
            <a:off x="5170363" y="269810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2"/>
          <p:cNvSpPr txBox="1">
            <a:spLocks noGrp="1"/>
          </p:cNvSpPr>
          <p:nvPr>
            <p:ph type="title" idx="4294967295"/>
          </p:nvPr>
        </p:nvSpPr>
        <p:spPr>
          <a:xfrm>
            <a:off x="4522325" y="1064975"/>
            <a:ext cx="33576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/>
              <a:t>Time for questions! </a:t>
            </a:r>
            <a:endParaRPr sz="4800"/>
          </a:p>
        </p:txBody>
      </p:sp>
      <p:sp>
        <p:nvSpPr>
          <p:cNvPr id="586" name="Google Shape;586;p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587" name="Google Shape;587;p4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Pseudocode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526518"/>
            <a:ext cx="6863662" cy="2946331"/>
          </a:xfrm>
        </p:spPr>
        <p:txBody>
          <a:bodyPr anchor="t"/>
          <a:lstStyle/>
          <a:p>
            <a:pPr>
              <a:buSzPct val="70000"/>
            </a:pPr>
            <a:r>
              <a:rPr lang="en-US" sz="2200" dirty="0">
                <a:latin typeface="Roboto Condensed Light" panose="020B0604020202020204" charset="0"/>
                <a:ea typeface="Roboto Condensed Light" panose="020B0604020202020204" charset="0"/>
              </a:rPr>
              <a:t>Term used to describe writing your computer instructions in </a:t>
            </a:r>
            <a:r>
              <a:rPr lang="en-US" sz="2200" b="1" dirty="0">
                <a:latin typeface="Roboto Condensed Light" panose="020B0604020202020204" charset="0"/>
                <a:ea typeface="Roboto Condensed Light" panose="020B0604020202020204" charset="0"/>
              </a:rPr>
              <a:t>plain English </a:t>
            </a:r>
            <a:r>
              <a:rPr lang="en-US" sz="2200" dirty="0">
                <a:latin typeface="Roboto Condensed Light" panose="020B0604020202020204" charset="0"/>
                <a:ea typeface="Roboto Condensed Light" panose="020B0604020202020204" charset="0"/>
              </a:rPr>
              <a:t>to the point it is readable by anyone</a:t>
            </a:r>
          </a:p>
          <a:p>
            <a:pPr>
              <a:buSzPct val="70000"/>
            </a:pPr>
            <a:r>
              <a:rPr lang="en-US" sz="2200" dirty="0">
                <a:latin typeface="Roboto Condensed Light" panose="020B0604020202020204" charset="0"/>
                <a:ea typeface="Roboto Condensed Light" panose="020B0604020202020204" charset="0"/>
              </a:rPr>
              <a:t>It focuses on what should happen rather than how it happens</a:t>
            </a:r>
          </a:p>
          <a:p>
            <a:pPr>
              <a:buSzPct val="70000"/>
            </a:pPr>
            <a:r>
              <a:rPr lang="en-US" sz="2200" dirty="0"/>
              <a:t>2 main priorities:</a:t>
            </a:r>
          </a:p>
          <a:p>
            <a:pPr marL="460375" indent="0">
              <a:buNone/>
            </a:pPr>
            <a:r>
              <a:rPr lang="en-US" sz="2200" dirty="0"/>
              <a:t>-It should be easy to read</a:t>
            </a:r>
          </a:p>
          <a:p>
            <a:pPr marL="460375" indent="0">
              <a:buNone/>
            </a:pPr>
            <a:r>
              <a:rPr lang="en-US" sz="2200" dirty="0"/>
              <a:t>-It should be easy to understand what it is doing</a:t>
            </a:r>
          </a:p>
          <a:p>
            <a:pPr marL="76200" indent="0">
              <a:buSzPct val="70000"/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Google Shape;20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33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A PROBLEM</a:t>
            </a:r>
            <a:endParaRPr dirty="0"/>
          </a:p>
        </p:txBody>
      </p:sp>
      <p:sp>
        <p:nvSpPr>
          <p:cNvPr id="208" name="Google Shape;208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9" name="Google Shape;209;p1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10" name="Google Shape;2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problem: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need to know what the sum of two numbers is accurately. I need this to work with different numbers, numbers that will be entered through some input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 PSEUDOCODE SOLUTION</a:t>
            </a: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19" name="Google Shape;2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Person inputs two numbers in the program. The program sums the first and the second number and adds them in a result. The program returns the result to the user.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ANOTHER PSEUDOCODE SOLUTION</a:t>
            </a: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28" name="Google Shape;2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814300" y="1648800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Input =&gt; number1, number2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result = number1 + number2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Output =&gt; result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PSEUDOCODE BUT I’VE SEEN SOME CODE</a:t>
            </a:r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37" name="Google Shape;2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Begin {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a = input();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b = input();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result = a + b;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return result;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}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75" y="392575"/>
            <a:ext cx="5258400" cy="763650"/>
          </a:xfrm>
        </p:spPr>
        <p:txBody>
          <a:bodyPr/>
          <a:lstStyle/>
          <a:p>
            <a:r>
              <a:rPr lang="en" sz="2400" dirty="0"/>
              <a:t>Phases of making a program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Google Shape;2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33250" y="1314922"/>
            <a:ext cx="79802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A typical programming task can be divided into several phases: </a:t>
            </a:r>
          </a:p>
          <a:p>
            <a:pPr marL="457200" lvl="0" indent="-381000">
              <a:spcBef>
                <a:spcPts val="600"/>
              </a:spcBef>
              <a:buClr>
                <a:srgbClr val="C7D3E6"/>
              </a:buClr>
              <a:buSzPct val="80000"/>
              <a:buFont typeface="Roboto Condensed Light"/>
              <a:buChar char="▰"/>
            </a:pPr>
            <a:r>
              <a:rPr lang="en-US" sz="1800" b="1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Clarification/Analysis phase</a:t>
            </a:r>
          </a:p>
          <a:p>
            <a:pPr marL="460375"/>
            <a:r>
              <a:rPr lang="en-US" sz="20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– make sure we have everything we need to know</a:t>
            </a:r>
          </a:p>
          <a:p>
            <a:pPr marL="457200" lvl="0" indent="-381000">
              <a:spcBef>
                <a:spcPts val="600"/>
              </a:spcBef>
              <a:buClr>
                <a:srgbClr val="C7D3E6"/>
              </a:buClr>
              <a:buSzPct val="80000"/>
              <a:buFont typeface="Roboto Condensed Light"/>
              <a:buChar char="▰"/>
            </a:pPr>
            <a:r>
              <a:rPr lang="en-US" sz="1800" b="1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Problem solving phase</a:t>
            </a:r>
            <a:endParaRPr lang="en-US" sz="1800" b="1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460375"/>
            <a:r>
              <a:rPr lang="en-US" sz="20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– produce an ordered sequence of steps that describe the solution</a:t>
            </a:r>
          </a:p>
          <a:p>
            <a:pPr marL="457200" lvl="0" indent="-381000">
              <a:spcBef>
                <a:spcPts val="600"/>
              </a:spcBef>
              <a:buClr>
                <a:srgbClr val="C7D3E6"/>
              </a:buClr>
              <a:buSzPct val="80000"/>
              <a:buFont typeface="Roboto Condensed Light"/>
              <a:buChar char="▰"/>
            </a:pPr>
            <a:r>
              <a:rPr lang="en-US" sz="1800" b="1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Implementation phase</a:t>
            </a:r>
          </a:p>
          <a:p>
            <a:pPr marL="400050"/>
            <a:r>
              <a:rPr lang="en-US" sz="20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– implement the program in some programming language</a:t>
            </a:r>
          </a:p>
          <a:p>
            <a:pPr marL="457200" lvl="0" indent="-381000">
              <a:spcBef>
                <a:spcPts val="600"/>
              </a:spcBef>
              <a:buClr>
                <a:srgbClr val="C7D3E6"/>
              </a:buClr>
              <a:buSzPct val="80000"/>
              <a:buFont typeface="Roboto Condensed Light"/>
              <a:buChar char="▰"/>
            </a:pPr>
            <a:r>
              <a:rPr lang="en-US" sz="1800" b="1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Testing phase</a:t>
            </a:r>
          </a:p>
          <a:p>
            <a:pPr marL="460375"/>
            <a:r>
              <a:rPr lang="en-US" sz="2000" dirty="0">
                <a:solidFill>
                  <a:srgbClr val="262626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– verify that our code makes sense and actually works</a:t>
            </a:r>
          </a:p>
          <a:p>
            <a:pPr marL="457200" lvl="0" indent="-381000">
              <a:spcBef>
                <a:spcPts val="600"/>
              </a:spcBef>
              <a:buClr>
                <a:srgbClr val="C7D3E6"/>
              </a:buClr>
              <a:buSzPct val="80000"/>
              <a:buFont typeface="Roboto Condensed Light"/>
              <a:buChar char="▰"/>
            </a:pPr>
            <a:r>
              <a:rPr lang="en-US" sz="1800" b="1" dirty="0">
                <a:solidFill>
                  <a:srgbClr val="7F7F7F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Maintenance phase</a:t>
            </a:r>
          </a:p>
          <a:p>
            <a:pPr marL="460375"/>
            <a:r>
              <a:rPr lang="en-US" sz="2000" dirty="0">
                <a:solidFill>
                  <a:srgbClr val="7F7F7F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– verify that our code will need a minimal amount of change</a:t>
            </a:r>
            <a:endParaRPr lang="en-US" sz="2000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188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1249</Words>
  <Application>Microsoft Office PowerPoint</Application>
  <PresentationFormat>On-screen Show (16:9)</PresentationFormat>
  <Paragraphs>347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Roboto Condensed Light</vt:lpstr>
      <vt:lpstr>Arvo</vt:lpstr>
      <vt:lpstr>Arial</vt:lpstr>
      <vt:lpstr>Roboto Condensed</vt:lpstr>
      <vt:lpstr>Salerio template</vt:lpstr>
      <vt:lpstr>INTRODUCTION TO WEB DEVELOPMENT - SESSION 3 </vt:lpstr>
      <vt:lpstr>How can we think like programmers?</vt:lpstr>
      <vt:lpstr>PROGRAMMERS MINDSET</vt:lpstr>
      <vt:lpstr>Pseudocode</vt:lpstr>
      <vt:lpstr>A PROBLEM</vt:lpstr>
      <vt:lpstr>A PSEUDOCODE SOLUTION</vt:lpstr>
      <vt:lpstr>ANOTHER PSEUDOCODE SOLUTION</vt:lpstr>
      <vt:lpstr>PSEUDOCODE BUT I’VE SEEN SOME CODE</vt:lpstr>
      <vt:lpstr>Phases of making a program</vt:lpstr>
      <vt:lpstr>A PROBLEM</vt:lpstr>
      <vt:lpstr>Pseudocode (First try)</vt:lpstr>
      <vt:lpstr>Pseudocode (Second try)</vt:lpstr>
      <vt:lpstr>Pseudocode (Third try)</vt:lpstr>
      <vt:lpstr>Flowchart</vt:lpstr>
      <vt:lpstr>A flowchart solution</vt:lpstr>
      <vt:lpstr>SOME PROBLEMS PROGRAMMERS FACE</vt:lpstr>
      <vt:lpstr>Programming methodologies?</vt:lpstr>
      <vt:lpstr>SIMPLE TASK</vt:lpstr>
      <vt:lpstr>SIMPLE TASK ATTEMPT no.1</vt:lpstr>
      <vt:lpstr>SIMPLE TASK ATTEMPT no.2</vt:lpstr>
      <vt:lpstr>SIMPLE TASK ATTEMPT no.3</vt:lpstr>
      <vt:lpstr>PowerPoint Presentation</vt:lpstr>
      <vt:lpstr>MAKING DECISIONS</vt:lpstr>
      <vt:lpstr>IF - THEN - ELSE STRUCTURE</vt:lpstr>
      <vt:lpstr>PowerPoint Presentation</vt:lpstr>
      <vt:lpstr>NESTED IF - THEN - ELSE STRUCTURE</vt:lpstr>
      <vt:lpstr>MAKING DECISIONS</vt:lpstr>
      <vt:lpstr>TASK I</vt:lpstr>
      <vt:lpstr>MAKING NON-BINARY DECISIONS</vt:lpstr>
      <vt:lpstr>Switch Statement</vt:lpstr>
      <vt:lpstr>PowerPoint Presentation</vt:lpstr>
      <vt:lpstr>RUNNING CODE MORE THAN ONCE</vt:lpstr>
      <vt:lpstr>FOR STRUCTURE</vt:lpstr>
      <vt:lpstr>PowerPoint Presentation</vt:lpstr>
      <vt:lpstr>COLLECTIONS</vt:lpstr>
      <vt:lpstr>FOR STRUCTURE</vt:lpstr>
      <vt:lpstr>PowerPoint Presentation</vt:lpstr>
      <vt:lpstr>Time for questions!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- SESSION 3 </dc:title>
  <cp:lastModifiedBy>Sameer Assudani</cp:lastModifiedBy>
  <cp:revision>55</cp:revision>
  <dcterms:modified xsi:type="dcterms:W3CDTF">2018-10-28T12:33:07Z</dcterms:modified>
</cp:coreProperties>
</file>