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Arial Black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ArialBlack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ff5c4ba6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4ff5c4ba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Discussion on where the students are in the timeline of the academy ( at the start of the back-end part of the academy 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Discussion on what was learned so far and the achievements they accomplished so far.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Discussion on what comes next ( We will learn C# first, then databases, then ASP.NET for building end-to-end web solutions and finally APIs to create back-end for all sorts of devices, not just web-pages 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6FA8DC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0" name="Google Shape;10;p2"/>
          <p:cNvPicPr preferRelativeResize="0"/>
          <p:nvPr/>
        </p:nvPicPr>
        <p:blipFill rotWithShape="1">
          <a:blip r:embed="rId2">
            <a:alphaModFix amt="40000"/>
          </a:blip>
          <a:srcRect b="30859" l="0" r="0" t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rgbClr val="6FA8DC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50" name="Google Shape;50;p11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1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164145" y="4406300"/>
            <a:ext cx="23469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2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bg>
      <p:bgPr>
        <a:solidFill>
          <a:srgbClr val="6FA8DC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15" name="Google Shape;15;p4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4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9" name="Google Shape;19;p4"/>
          <p:cNvSpPr txBox="1"/>
          <p:nvPr>
            <p:ph idx="2" type="body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bg>
      <p:bgPr>
        <a:solidFill>
          <a:srgbClr val="6FA8DC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22" name="Google Shape;22;p5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Char char="▸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▹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image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0" y="0"/>
            <a:ext cx="2095200" cy="5143200"/>
          </a:xfrm>
          <a:prstGeom prst="rect">
            <a:avLst/>
          </a:prstGeom>
          <a:solidFill>
            <a:srgbClr val="073763">
              <a:alpha val="1921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">
  <p:cSld name="BLANK_1">
    <p:bg>
      <p:bgPr>
        <a:solidFill>
          <a:srgbClr val="6FA8DC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33" name="Google Shape;33;p8"/>
          <p:cNvPicPr preferRelativeResize="0"/>
          <p:nvPr/>
        </p:nvPicPr>
        <p:blipFill rotWithShape="1">
          <a:blip r:embed="rId2">
            <a:alphaModFix amt="20000"/>
          </a:blip>
          <a:srcRect b="30859" l="0" r="0" t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8"/>
          <p:cNvSpPr txBox="1"/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6FA8DC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6FA8DC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6FA8DC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6FA8DC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38" name="Google Shape;38;p9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9"/>
          <p:cNvSpPr txBox="1"/>
          <p:nvPr>
            <p:ph idx="1" type="body"/>
          </p:nvPr>
        </p:nvSpPr>
        <p:spPr>
          <a:xfrm>
            <a:off x="1784250" y="222075"/>
            <a:ext cx="6549300" cy="26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82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4000"/>
              <a:buChar char="▸"/>
              <a:defRPr b="1" i="1" sz="4000"/>
            </a:lvl1pPr>
            <a:lvl2pPr indent="-482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▹"/>
              <a:defRPr b="1" i="1" sz="4000"/>
            </a:lvl2pPr>
            <a:lvl3pPr indent="-482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■"/>
              <a:defRPr b="1" i="1" sz="4000"/>
            </a:lvl3pPr>
            <a:lvl4pPr indent="-482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  <a:defRPr b="1" i="1" sz="4000"/>
            </a:lvl4pPr>
            <a:lvl5pPr indent="-482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○"/>
              <a:defRPr b="1" i="1" sz="4000"/>
            </a:lvl5pPr>
            <a:lvl6pPr indent="-482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■"/>
              <a:defRPr b="1" i="1" sz="4000"/>
            </a:lvl6pPr>
            <a:lvl7pPr indent="-482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  <a:defRPr b="1" i="1" sz="4000"/>
            </a:lvl7pPr>
            <a:lvl8pPr indent="-482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○"/>
              <a:defRPr b="1" i="1" sz="4000"/>
            </a:lvl8pPr>
            <a:lvl9pPr indent="-482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■"/>
              <a:defRPr b="1" i="1" sz="4000"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bg>
      <p:bgPr>
        <a:solidFill>
          <a:srgbClr val="6FA8DC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emelia_icons.png" id="42" name="Google Shape;42;p10"/>
          <p:cNvPicPr preferRelativeResize="0"/>
          <p:nvPr/>
        </p:nvPicPr>
        <p:blipFill rotWithShape="1">
          <a:blip r:embed="rId2">
            <a:alphaModFix amt="20000"/>
          </a:blip>
          <a:srcRect b="0" l="38542" r="38544" t="0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/>
          <p:nvPr/>
        </p:nvSpPr>
        <p:spPr>
          <a:xfrm flipH="1">
            <a:off x="2095200" y="0"/>
            <a:ext cx="7048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0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2445100" y="275350"/>
            <a:ext cx="2066100" cy="46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2" type="body"/>
          </p:nvPr>
        </p:nvSpPr>
        <p:spPr>
          <a:xfrm>
            <a:off x="4617100" y="275350"/>
            <a:ext cx="2066100" cy="46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3" type="body"/>
          </p:nvPr>
        </p:nvSpPr>
        <p:spPr>
          <a:xfrm>
            <a:off x="6789100" y="275350"/>
            <a:ext cx="2066100" cy="46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b="0" i="0" sz="30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b="0" i="0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b="0" i="0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b="0" i="0" sz="18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b="0" i="0" sz="18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b="0" i="0" sz="18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b="0" i="0" sz="18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9600" u="none" cap="none" strike="noStrike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b="1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Relationship Id="rId4" Type="http://schemas.openxmlformats.org/officeDocument/2006/relationships/hyperlink" Target="https://1drv.ms/f/s!Avm0QTH5BvHd0BVmSnYOZgketa_9" TargetMode="External"/><Relationship Id="rId5" Type="http://schemas.openxmlformats.org/officeDocument/2006/relationships/hyperlink" Target="https://github.com/sedc-codecademy/sedc7-05-oopcsharp/tree/master/g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1147625" y="1734150"/>
            <a:ext cx="7498800" cy="16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Introduction to C# and Visual Studio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142875" y="4314963"/>
            <a:ext cx="6992216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1C4587"/>
                </a:solidFill>
                <a:latin typeface="Arial Black"/>
                <a:ea typeface="Arial Black"/>
                <a:cs typeface="Arial Black"/>
                <a:sym typeface="Arial Black"/>
              </a:rPr>
              <a:t>Trainer:</a:t>
            </a:r>
            <a:r>
              <a:rPr b="0" i="0" lang="en" sz="1800" u="none" cap="none" strike="noStrike"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0" i="0" lang="en" sz="18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Risto Panchevski – </a:t>
            </a: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risto.panchevski@gmail.com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1C4587"/>
                </a:solidFill>
                <a:latin typeface="Arial Black"/>
                <a:ea typeface="Arial Black"/>
                <a:cs typeface="Arial Black"/>
                <a:sym typeface="Arial Black"/>
              </a:rPr>
              <a:t>Assistant:</a:t>
            </a:r>
            <a:r>
              <a:rPr b="0" i="0" lang="en" sz="1800" u="none" cap="none" strike="noStrike"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0" i="0" lang="en" sz="18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Martin Panovski – </a:t>
            </a:r>
            <a:r>
              <a:rPr b="0" i="0" lang="en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panovski.martin93@gmail.com</a:t>
            </a:r>
            <a:endParaRPr b="0" i="0" sz="14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63" name="Google Shape;63;p13"/>
          <p:cNvGrpSpPr/>
          <p:nvPr/>
        </p:nvGrpSpPr>
        <p:grpSpPr>
          <a:xfrm>
            <a:off x="7237200" y="4446050"/>
            <a:ext cx="1787850" cy="585600"/>
            <a:chOff x="6701425" y="4446050"/>
            <a:chExt cx="1787850" cy="585600"/>
          </a:xfrm>
        </p:grpSpPr>
        <p:pic>
          <p:nvPicPr>
            <p:cNvPr id="64" name="Google Shape;64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01425" y="4486438"/>
              <a:ext cx="514350" cy="504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65;p13"/>
            <p:cNvSpPr txBox="1"/>
            <p:nvPr/>
          </p:nvSpPr>
          <p:spPr>
            <a:xfrm>
              <a:off x="7215775" y="4446050"/>
              <a:ext cx="12735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1C458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SEDC 2019</a:t>
              </a:r>
              <a:r>
                <a:rPr b="0" i="0" lang="en" sz="1400" u="none" cap="none" strike="noStrike">
                  <a:solidFill>
                    <a:srgbClr val="5E85B9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 </a:t>
              </a:r>
              <a:endParaRPr b="0" i="0" sz="1400" u="none" cap="none" strike="noStrike"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C# Basic</a:t>
              </a:r>
              <a:endParaRPr b="0" i="0" sz="14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idx="4294967295" type="ctrTitle"/>
          </p:nvPr>
        </p:nvSpPr>
        <p:spPr>
          <a:xfrm>
            <a:off x="1219200" y="25739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</a:pPr>
            <a:r>
              <a:rPr b="1" i="0" lang="en" sz="7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VISUAL STUDIO</a:t>
            </a:r>
            <a:endParaRPr b="1" i="0" sz="72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22"/>
          <p:cNvSpPr txBox="1"/>
          <p:nvPr>
            <p:ph idx="4294967295" type="subTitle"/>
          </p:nvPr>
        </p:nvSpPr>
        <p:spPr>
          <a:xfrm>
            <a:off x="1264100" y="3716350"/>
            <a:ext cx="6867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None/>
            </a:pPr>
            <a:r>
              <a:rPr b="0" i="0" lang="en" sz="18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One of the greatest pieces of technology ever built for developers</a:t>
            </a:r>
            <a:endParaRPr b="0" i="0" sz="1800" u="none" cap="none" strike="noStrik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2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‹#›</a:t>
            </a:fld>
            <a:endParaRPr>
              <a:solidFill>
                <a:srgbClr val="0B5394"/>
              </a:solidFill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1836939" y="98847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3" name="Google Shape;193;p22"/>
          <p:cNvGrpSpPr/>
          <p:nvPr/>
        </p:nvGrpSpPr>
        <p:grpSpPr>
          <a:xfrm>
            <a:off x="2391963" y="496450"/>
            <a:ext cx="1426316" cy="1426403"/>
            <a:chOff x="6643075" y="3664250"/>
            <a:chExt cx="407950" cy="407975"/>
          </a:xfrm>
        </p:grpSpPr>
        <p:sp>
          <p:nvSpPr>
            <p:cNvPr id="194" name="Google Shape;194;p22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" name="Google Shape;196;p22"/>
          <p:cNvGrpSpPr/>
          <p:nvPr/>
        </p:nvGrpSpPr>
        <p:grpSpPr>
          <a:xfrm>
            <a:off x="1415230" y="1774588"/>
            <a:ext cx="659664" cy="659627"/>
            <a:chOff x="576250" y="4319400"/>
            <a:chExt cx="442075" cy="442050"/>
          </a:xfrm>
        </p:grpSpPr>
        <p:sp>
          <p:nvSpPr>
            <p:cNvPr id="197" name="Google Shape;197;p22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" name="Google Shape;201;p22"/>
          <p:cNvSpPr/>
          <p:nvPr/>
        </p:nvSpPr>
        <p:spPr>
          <a:xfrm rot="6223920">
            <a:off x="3953912" y="935426"/>
            <a:ext cx="317280" cy="302951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2"/>
          <p:cNvSpPr/>
          <p:nvPr/>
        </p:nvSpPr>
        <p:spPr>
          <a:xfrm>
            <a:off x="2746847" y="2045899"/>
            <a:ext cx="250224" cy="238923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WHAT IS VISUAL STUDIO</a:t>
            </a:r>
            <a:endParaRPr sz="2400"/>
          </a:p>
        </p:txBody>
      </p:sp>
      <p:sp>
        <p:nvSpPr>
          <p:cNvPr id="208" name="Google Shape;208;p23"/>
          <p:cNvSpPr txBox="1"/>
          <p:nvPr>
            <p:ph idx="1" type="body"/>
          </p:nvPr>
        </p:nvSpPr>
        <p:spPr>
          <a:xfrm>
            <a:off x="2803200" y="589225"/>
            <a:ext cx="5769300" cy="23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Microsoft Visual Studio is an integrated development environment (IDE) from Microsoft. It is used to develop computer programs, as well as web sites, web apps, web services and mobile apps. </a:t>
            </a:r>
            <a:endParaRPr sz="2400"/>
          </a:p>
        </p:txBody>
      </p:sp>
      <p:sp>
        <p:nvSpPr>
          <p:cNvPr id="209" name="Google Shape;209;p23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0" name="Google Shape;210;p23"/>
          <p:cNvGrpSpPr/>
          <p:nvPr/>
        </p:nvGrpSpPr>
        <p:grpSpPr>
          <a:xfrm>
            <a:off x="7237200" y="4446050"/>
            <a:ext cx="1787850" cy="585600"/>
            <a:chOff x="6701425" y="4446050"/>
            <a:chExt cx="1787850" cy="585600"/>
          </a:xfrm>
        </p:grpSpPr>
        <p:pic>
          <p:nvPicPr>
            <p:cNvPr id="211" name="Google Shape;211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01425" y="4486438"/>
              <a:ext cx="514350" cy="504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" name="Google Shape;212;p23"/>
            <p:cNvSpPr txBox="1"/>
            <p:nvPr/>
          </p:nvSpPr>
          <p:spPr>
            <a:xfrm>
              <a:off x="7215775" y="4446050"/>
              <a:ext cx="12735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1C458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SEDC 2019</a:t>
              </a:r>
              <a:r>
                <a:rPr b="0" i="0" lang="en" sz="1400" u="none" cap="none" strike="noStrike">
                  <a:solidFill>
                    <a:srgbClr val="5E85B9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 </a:t>
              </a:r>
              <a:endParaRPr b="0" i="0" sz="1400" u="none" cap="none" strike="noStrike"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9FC5E8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C# Basic</a:t>
              </a:r>
              <a:endParaRPr b="0" i="0" sz="1400" u="none" cap="none" strike="noStrike">
                <a:solidFill>
                  <a:srgbClr val="9FC5E8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2872250" y="3006650"/>
            <a:ext cx="5769300" cy="14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Has a lot of features that help developers create solutions faster, better and in a more organised fashion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109075" y="1638675"/>
            <a:ext cx="19554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SOLUTION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AND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PROJECT</a:t>
            </a:r>
            <a:endParaRPr sz="2400"/>
          </a:p>
        </p:txBody>
      </p:sp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 is a structure for organizing projects in Visual Studio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solution tracks dependencies and stores configurations for our projects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project is an entity that has some output, a place where we write our code and logic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must have a solution in order to create or open a project in Visual Studio ( Even if we have only one project )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1" name="Google Shape;221;p24"/>
          <p:cNvGrpSpPr/>
          <p:nvPr/>
        </p:nvGrpSpPr>
        <p:grpSpPr>
          <a:xfrm>
            <a:off x="7237200" y="4446050"/>
            <a:ext cx="1787850" cy="585600"/>
            <a:chOff x="6701425" y="4446050"/>
            <a:chExt cx="1787850" cy="585600"/>
          </a:xfrm>
        </p:grpSpPr>
        <p:pic>
          <p:nvPicPr>
            <p:cNvPr id="222" name="Google Shape;222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01425" y="4486438"/>
              <a:ext cx="514350" cy="504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" name="Google Shape;223;p24"/>
            <p:cNvSpPr txBox="1"/>
            <p:nvPr/>
          </p:nvSpPr>
          <p:spPr>
            <a:xfrm>
              <a:off x="7215775" y="4446050"/>
              <a:ext cx="12735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1C458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SEDC 2019</a:t>
              </a:r>
              <a:r>
                <a:rPr b="0" i="0" lang="en" sz="1400" u="none" cap="none" strike="noStrike">
                  <a:solidFill>
                    <a:srgbClr val="5E85B9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 </a:t>
              </a:r>
              <a:endParaRPr b="0" i="0" sz="1400" u="none" cap="none" strike="noStrike"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9FC5E8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C# Basic</a:t>
              </a:r>
              <a:endParaRPr b="0" i="0" sz="1400" u="none" cap="none" strike="noStrike">
                <a:solidFill>
                  <a:srgbClr val="9FC5E8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ctrTitle"/>
          </p:nvPr>
        </p:nvSpPr>
        <p:spPr>
          <a:xfrm>
            <a:off x="1571650" y="192525"/>
            <a:ext cx="3881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EXERCISE 1</a:t>
            </a:r>
            <a:endParaRPr/>
          </a:p>
        </p:txBody>
      </p:sp>
      <p:sp>
        <p:nvSpPr>
          <p:cNvPr id="229" name="Google Shape;229;p25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FC5E8"/>
              </a:solidFill>
            </a:endParaRPr>
          </a:p>
        </p:txBody>
      </p:sp>
      <p:sp>
        <p:nvSpPr>
          <p:cNvPr id="230" name="Google Shape;230;p25"/>
          <p:cNvSpPr txBox="1"/>
          <p:nvPr>
            <p:ph idx="4294967295" type="body"/>
          </p:nvPr>
        </p:nvSpPr>
        <p:spPr>
          <a:xfrm>
            <a:off x="238700" y="1540575"/>
            <a:ext cx="8762400" cy="44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Visual Studio 2017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Navigate to File &gt; New &gt; Project... 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(on the left) Other Project Types &gt; Visual Studio Solutions 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the Blank Solution option, enter a name and click OK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right side right click on the solution &gt; Add &gt; New Project...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Visual C# &gt; Select Console App ( .NET Framework )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 a name and click OK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>
            <p:ph type="title"/>
          </p:nvPr>
        </p:nvSpPr>
        <p:spPr>
          <a:xfrm>
            <a:off x="168150" y="1638650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CONSOLE APP</a:t>
            </a:r>
            <a:endParaRPr sz="2400"/>
          </a:p>
        </p:txBody>
      </p:sp>
      <p:sp>
        <p:nvSpPr>
          <p:cNvPr id="236" name="Google Shape;236;p26"/>
          <p:cNvSpPr txBox="1"/>
          <p:nvPr>
            <p:ph idx="1" type="body"/>
          </p:nvPr>
        </p:nvSpPr>
        <p:spPr>
          <a:xfrm>
            <a:off x="2803200" y="589225"/>
            <a:ext cx="5769300" cy="23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A console application is an application that can execute our C# code, take input from the command line and print results in it as well</a:t>
            </a:r>
            <a:endParaRPr sz="2400"/>
          </a:p>
        </p:txBody>
      </p:sp>
      <p:sp>
        <p:nvSpPr>
          <p:cNvPr id="237" name="Google Shape;237;p2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8" name="Google Shape;238;p26"/>
          <p:cNvGrpSpPr/>
          <p:nvPr/>
        </p:nvGrpSpPr>
        <p:grpSpPr>
          <a:xfrm>
            <a:off x="7237200" y="4446050"/>
            <a:ext cx="1787850" cy="585600"/>
            <a:chOff x="6701425" y="4446050"/>
            <a:chExt cx="1787850" cy="585600"/>
          </a:xfrm>
        </p:grpSpPr>
        <p:pic>
          <p:nvPicPr>
            <p:cNvPr id="239" name="Google Shape;239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01425" y="4486438"/>
              <a:ext cx="514350" cy="504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26"/>
            <p:cNvSpPr txBox="1"/>
            <p:nvPr/>
          </p:nvSpPr>
          <p:spPr>
            <a:xfrm>
              <a:off x="7215775" y="4446050"/>
              <a:ext cx="12735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1C458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SEDC 2019</a:t>
              </a:r>
              <a:r>
                <a:rPr b="0" i="0" lang="en" sz="1400" u="none" cap="none" strike="noStrike">
                  <a:solidFill>
                    <a:srgbClr val="5E85B9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 </a:t>
              </a:r>
              <a:endParaRPr b="0" i="0" sz="1400" u="none" cap="none" strike="noStrike"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9FC5E8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C# Basic</a:t>
              </a:r>
              <a:endParaRPr b="0" i="0" sz="1400" u="none" cap="none" strike="noStrike">
                <a:solidFill>
                  <a:srgbClr val="9FC5E8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sp>
        <p:nvSpPr>
          <p:cNvPr id="241" name="Google Shape;241;p26"/>
          <p:cNvSpPr txBox="1"/>
          <p:nvPr>
            <p:ph idx="1" type="body"/>
          </p:nvPr>
        </p:nvSpPr>
        <p:spPr>
          <a:xfrm>
            <a:off x="2872250" y="2559850"/>
            <a:ext cx="57693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The Visual Studio </a:t>
            </a: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Console App ( .NET Framework ) template is a preset that creates a blank console application for us to start working on right away, without any setup or configuration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>
            <p:ph type="ctrTitle"/>
          </p:nvPr>
        </p:nvSpPr>
        <p:spPr>
          <a:xfrm>
            <a:off x="1571650" y="192525"/>
            <a:ext cx="3881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EXERCISE 2</a:t>
            </a:r>
            <a:endParaRPr/>
          </a:p>
        </p:txBody>
      </p:sp>
      <p:sp>
        <p:nvSpPr>
          <p:cNvPr id="247" name="Google Shape;247;p27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FC5E8"/>
              </a:solidFill>
            </a:endParaRPr>
          </a:p>
        </p:txBody>
      </p:sp>
      <p:sp>
        <p:nvSpPr>
          <p:cNvPr id="248" name="Google Shape;248;p27"/>
          <p:cNvSpPr txBox="1"/>
          <p:nvPr>
            <p:ph idx="4294967295" type="body"/>
          </p:nvPr>
        </p:nvSpPr>
        <p:spPr>
          <a:xfrm>
            <a:off x="238700" y="1540575"/>
            <a:ext cx="8762400" cy="44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your console application Main method write: 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Console.WriteLine(“Hello world”);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Console.ReadLine();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on the ➤Start button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ctrTitle"/>
          </p:nvPr>
        </p:nvSpPr>
        <p:spPr>
          <a:xfrm>
            <a:off x="1571650" y="192525"/>
            <a:ext cx="3881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EXERCISE 3</a:t>
            </a:r>
            <a:endParaRPr/>
          </a:p>
        </p:txBody>
      </p:sp>
      <p:sp>
        <p:nvSpPr>
          <p:cNvPr id="254" name="Google Shape;254;p28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FC5E8"/>
              </a:solidFill>
            </a:endParaRPr>
          </a:p>
        </p:txBody>
      </p:sp>
      <p:sp>
        <p:nvSpPr>
          <p:cNvPr id="255" name="Google Shape;255;p28"/>
          <p:cNvSpPr txBox="1"/>
          <p:nvPr>
            <p:ph idx="4294967295" type="body"/>
          </p:nvPr>
        </p:nvSpPr>
        <p:spPr>
          <a:xfrm>
            <a:off x="238700" y="1540575"/>
            <a:ext cx="8762400" cy="44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new console application called ‘Stars’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to create a triangle using the * character.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 Output:</a:t>
            </a:r>
            <a:b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*</a:t>
            </a:r>
            <a:b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***</a:t>
            </a:r>
            <a:b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*****</a:t>
            </a:r>
            <a:b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*******</a:t>
            </a:r>
            <a:b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*********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>
            <p:ph type="ctrTitle"/>
          </p:nvPr>
        </p:nvSpPr>
        <p:spPr>
          <a:xfrm>
            <a:off x="1571650" y="192525"/>
            <a:ext cx="4061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EXERCISE 4</a:t>
            </a:r>
            <a:endParaRPr/>
          </a:p>
        </p:txBody>
      </p:sp>
      <p:sp>
        <p:nvSpPr>
          <p:cNvPr id="261" name="Google Shape;261;p29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FC5E8"/>
              </a:solidFill>
            </a:endParaRPr>
          </a:p>
        </p:txBody>
      </p:sp>
      <p:sp>
        <p:nvSpPr>
          <p:cNvPr id="262" name="Google Shape;262;p29"/>
          <p:cNvSpPr txBox="1"/>
          <p:nvPr>
            <p:ph idx="4294967295" type="body"/>
          </p:nvPr>
        </p:nvSpPr>
        <p:spPr>
          <a:xfrm>
            <a:off x="238700" y="1492950"/>
            <a:ext cx="8762400" cy="44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to create a man using the * character.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 Output:</a:t>
            </a:r>
            <a:b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*</a:t>
            </a:r>
            <a:b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*</a:t>
            </a:r>
            <a:b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*  *  *</a:t>
            </a:r>
            <a:b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*     *     *</a:t>
            </a:r>
            <a:b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*</a:t>
            </a:r>
            <a:b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*</a:t>
            </a:r>
            <a:b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*     *</a:t>
            </a:r>
            <a:b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*         *</a:t>
            </a:r>
            <a:b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/>
          <p:nvPr>
            <p:ph type="ctrTitle"/>
          </p:nvPr>
        </p:nvSpPr>
        <p:spPr>
          <a:xfrm>
            <a:off x="2682425" y="192525"/>
            <a:ext cx="4061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/>
              <a:t>Homework</a:t>
            </a:r>
            <a:endParaRPr sz="3600"/>
          </a:p>
        </p:txBody>
      </p:sp>
      <p:sp>
        <p:nvSpPr>
          <p:cNvPr id="268" name="Google Shape;268;p30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FC5E8"/>
              </a:solidFill>
            </a:endParaRPr>
          </a:p>
        </p:txBody>
      </p:sp>
      <p:sp>
        <p:nvSpPr>
          <p:cNvPr id="269" name="Google Shape;269;p30"/>
          <p:cNvSpPr txBox="1"/>
          <p:nvPr>
            <p:ph idx="4294967295" type="body"/>
          </p:nvPr>
        </p:nvSpPr>
        <p:spPr>
          <a:xfrm>
            <a:off x="238700" y="1492950"/>
            <a:ext cx="8762400" cy="44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new console application, that will serve as a text representation of a traffic light. Print in the console messages with appropriate color 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(red for stop, yellow for prepare, green for go!) They should be displayed one after other, just like traffic light!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 need to send it, just practice the creation process of new project, new solution and console application!</a:t>
            </a:r>
            <a:endParaRPr sz="2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hoto-1434030216411-0b793f4b4173.jpg" id="274" name="Google Shape;274;p31"/>
          <p:cNvPicPr preferRelativeResize="0"/>
          <p:nvPr/>
        </p:nvPicPr>
        <p:blipFill rotWithShape="1">
          <a:blip r:embed="rId3">
            <a:alphaModFix/>
          </a:blip>
          <a:srcRect b="0" l="28831" r="30600" t="0"/>
          <a:stretch/>
        </p:blipFill>
        <p:spPr>
          <a:xfrm>
            <a:off x="0" y="0"/>
            <a:ext cx="2086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fld id="{00000000-1234-1234-1234-123412341234}" type="slidenum">
              <a:rPr lang="en">
                <a:solidFill>
                  <a:srgbClr val="073763"/>
                </a:solidFill>
              </a:rPr>
              <a:t>‹#›</a:t>
            </a:fld>
            <a:endParaRPr>
              <a:solidFill>
                <a:srgbClr val="073763"/>
              </a:solidFill>
            </a:endParaRPr>
          </a:p>
        </p:txBody>
      </p:sp>
      <p:sp>
        <p:nvSpPr>
          <p:cNvPr id="276" name="Google Shape;276;p31"/>
          <p:cNvSpPr txBox="1"/>
          <p:nvPr>
            <p:ph idx="4294967295" type="ctrTitle"/>
          </p:nvPr>
        </p:nvSpPr>
        <p:spPr>
          <a:xfrm>
            <a:off x="2643900" y="440350"/>
            <a:ext cx="6210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</a:pPr>
            <a:r>
              <a:rPr b="1" i="0" lang="en" sz="80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rPr>
              <a:t>Questions?</a:t>
            </a:r>
            <a:endParaRPr b="1" i="0" sz="8000" u="none" cap="none" strike="noStrike">
              <a:solidFill>
                <a:srgbClr val="9FC5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31"/>
          <p:cNvSpPr txBox="1"/>
          <p:nvPr>
            <p:ph idx="4294967295" type="subTitle"/>
          </p:nvPr>
        </p:nvSpPr>
        <p:spPr>
          <a:xfrm>
            <a:off x="2772175" y="1837800"/>
            <a:ext cx="5571300" cy="29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You can find us at</a:t>
            </a:r>
            <a:endParaRPr b="0" i="0" sz="2400" u="none" cap="none" strike="noStrik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▸"/>
            </a:pPr>
            <a:r>
              <a:rPr b="0" i="0" lang="en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risto.panchevski@gmail.com</a:t>
            </a:r>
            <a:endParaRPr b="0" i="0" sz="2400" u="none" cap="none" strike="noStrik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▸"/>
            </a:pPr>
            <a:r>
              <a:rPr b="0" i="0" lang="en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panovski.martin93@gmail.com</a:t>
            </a:r>
            <a:endParaRPr b="0" i="0" sz="2400" u="none" cap="none" strike="noStrik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You can find us at</a:t>
            </a:r>
            <a:endParaRPr b="0" i="0" sz="2400" u="none" cap="none" strike="noStrik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▸"/>
            </a:pPr>
            <a:r>
              <a:rPr b="0" i="0" lang="en" sz="2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Presentations Link</a:t>
            </a:r>
            <a:endParaRPr b="0" i="0" sz="2400" u="none" cap="none" strike="noStrik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▸"/>
            </a:pPr>
            <a:r>
              <a:rPr b="0" i="0" lang="en" sz="2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Repository with the code Link</a:t>
            </a:r>
            <a:endParaRPr b="0" i="0" sz="2400" u="none" cap="none" strike="noStrik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6FA8DC"/>
              </a:buClr>
              <a:buSzPts val="3000"/>
              <a:buFont typeface="Roboto"/>
              <a:buNone/>
            </a:pPr>
            <a:r>
              <a:t/>
            </a:r>
            <a:endParaRPr b="0" i="0" sz="2400" u="none" cap="none" strike="noStrik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4294967295" type="ctrTitle"/>
          </p:nvPr>
        </p:nvSpPr>
        <p:spPr>
          <a:xfrm>
            <a:off x="2667850" y="146025"/>
            <a:ext cx="5571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</a:pPr>
            <a:r>
              <a:rPr b="1" i="0" lang="en" sz="11000" u="none" cap="none" strike="noStrike">
                <a:solidFill>
                  <a:srgbClr val="9FC5E8"/>
                </a:solidFill>
                <a:latin typeface="Montserrat"/>
                <a:ea typeface="Montserrat"/>
                <a:cs typeface="Montserrat"/>
                <a:sym typeface="Montserrat"/>
              </a:rPr>
              <a:t>HELLO!</a:t>
            </a:r>
            <a:endParaRPr b="1" i="0" sz="11000" u="none" cap="none" strike="noStrike">
              <a:solidFill>
                <a:srgbClr val="9FC5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4"/>
          <p:cNvSpPr txBox="1"/>
          <p:nvPr>
            <p:ph idx="4294967295" type="subTitle"/>
          </p:nvPr>
        </p:nvSpPr>
        <p:spPr>
          <a:xfrm>
            <a:off x="2772250" y="1938350"/>
            <a:ext cx="5571300" cy="25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None/>
            </a:pPr>
            <a:r>
              <a:rPr b="1" i="0" lang="en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Risto Panchevski – </a:t>
            </a:r>
            <a:r>
              <a:rPr b="0" i="0" lang="en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Software developer at Seavus.</a:t>
            </a:r>
            <a:endParaRPr b="0" i="0" sz="2400" u="none" cap="none" strike="noStrik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Martin Panovski – </a:t>
            </a:r>
            <a:r>
              <a:rPr b="0" i="0" lang="en" sz="2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Software developer at iBorn.</a:t>
            </a:r>
            <a:endParaRPr b="1" i="0" sz="2400" u="none" cap="none" strike="noStrik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 b="0" l="36475" r="36478" t="0"/>
          <a:stretch/>
        </p:blipFill>
        <p:spPr>
          <a:xfrm>
            <a:off x="0" y="0"/>
            <a:ext cx="20866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74" name="Google Shape;74;p14"/>
          <p:cNvGrpSpPr/>
          <p:nvPr/>
        </p:nvGrpSpPr>
        <p:grpSpPr>
          <a:xfrm>
            <a:off x="7237200" y="4446050"/>
            <a:ext cx="1787850" cy="585600"/>
            <a:chOff x="6701425" y="4446050"/>
            <a:chExt cx="1787850" cy="585600"/>
          </a:xfrm>
        </p:grpSpPr>
        <p:pic>
          <p:nvPicPr>
            <p:cNvPr id="75" name="Google Shape;75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701425" y="4486438"/>
              <a:ext cx="514350" cy="504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14"/>
            <p:cNvSpPr txBox="1"/>
            <p:nvPr/>
          </p:nvSpPr>
          <p:spPr>
            <a:xfrm>
              <a:off x="7215775" y="4446050"/>
              <a:ext cx="12735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1C458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SEDC 2019</a:t>
              </a:r>
              <a:r>
                <a:rPr b="0" i="0" lang="en" sz="1400" u="none" cap="none" strike="noStrike">
                  <a:solidFill>
                    <a:srgbClr val="5E85B9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 </a:t>
              </a:r>
              <a:endParaRPr b="0" i="0" sz="1400" u="none" cap="none" strike="noStrike"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9FC5E8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C# Basic</a:t>
              </a:r>
              <a:endParaRPr b="0" i="0" sz="1400" u="none" cap="none" strike="noStrike">
                <a:solidFill>
                  <a:srgbClr val="9FC5E8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109075" y="1614800"/>
            <a:ext cx="195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Aims and goals of this course</a:t>
            </a:r>
            <a:endParaRPr sz="2400"/>
          </a:p>
        </p:txBody>
      </p:sp>
      <p:grpSp>
        <p:nvGrpSpPr>
          <p:cNvPr id="83" name="Google Shape;83;p15"/>
          <p:cNvGrpSpPr/>
          <p:nvPr/>
        </p:nvGrpSpPr>
        <p:grpSpPr>
          <a:xfrm>
            <a:off x="7237200" y="4446050"/>
            <a:ext cx="1787850" cy="585600"/>
            <a:chOff x="6701425" y="4446050"/>
            <a:chExt cx="1787850" cy="585600"/>
          </a:xfrm>
        </p:grpSpPr>
        <p:pic>
          <p:nvPicPr>
            <p:cNvPr id="84" name="Google Shape;84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01425" y="4486438"/>
              <a:ext cx="514350" cy="504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Google Shape;85;p15"/>
            <p:cNvSpPr txBox="1"/>
            <p:nvPr/>
          </p:nvSpPr>
          <p:spPr>
            <a:xfrm>
              <a:off x="7215775" y="4446050"/>
              <a:ext cx="12735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1C458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SEDC 2019</a:t>
              </a:r>
              <a:r>
                <a:rPr b="0" i="0" lang="en" sz="1400" u="none" cap="none" strike="noStrike">
                  <a:solidFill>
                    <a:srgbClr val="5E85B9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 </a:t>
              </a:r>
              <a:endParaRPr b="0" i="0" sz="1400" u="none" cap="none" strike="noStrike"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9FC5E8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C# Basic</a:t>
              </a:r>
              <a:endParaRPr b="0" i="0" sz="1400" u="none" cap="none" strike="noStrike">
                <a:solidFill>
                  <a:srgbClr val="9FC5E8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397275" y="357600"/>
            <a:ext cx="6147300" cy="44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Understanding the basics of the C# language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Learning to use Visual Studio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Solving problems in C# and Visual Studio by building applications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/>
              <a:t>Writing a lot of C# code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03875" y="1626750"/>
            <a:ext cx="17124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AGENDA FOR THIS CLASS</a:t>
            </a:r>
            <a:endParaRPr sz="2400"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874625" y="275350"/>
            <a:ext cx="5733600" cy="44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What is the Back-End part of the academy?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What is C#?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The difference between C# and .NET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Introduction to Visual Studio 2017 and some of its features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/>
              <a:t>Creating our first project </a:t>
            </a:r>
            <a:endParaRPr/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4" name="Google Shape;94;p16"/>
          <p:cNvGrpSpPr/>
          <p:nvPr/>
        </p:nvGrpSpPr>
        <p:grpSpPr>
          <a:xfrm>
            <a:off x="7237200" y="4446050"/>
            <a:ext cx="1787850" cy="585600"/>
            <a:chOff x="6701425" y="4446050"/>
            <a:chExt cx="1787850" cy="585600"/>
          </a:xfrm>
        </p:grpSpPr>
        <p:pic>
          <p:nvPicPr>
            <p:cNvPr id="95" name="Google Shape;95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01425" y="4486438"/>
              <a:ext cx="514350" cy="504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6"/>
            <p:cNvSpPr txBox="1"/>
            <p:nvPr/>
          </p:nvSpPr>
          <p:spPr>
            <a:xfrm>
              <a:off x="7215775" y="4446050"/>
              <a:ext cx="12735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1C458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SEDC 2019</a:t>
              </a:r>
              <a:r>
                <a:rPr b="0" i="0" lang="en" sz="1400" u="none" cap="none" strike="noStrike">
                  <a:solidFill>
                    <a:srgbClr val="5E85B9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 </a:t>
              </a:r>
              <a:endParaRPr b="0" i="0" sz="1400" u="none" cap="none" strike="noStrike"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9FC5E8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C# Basic</a:t>
              </a:r>
              <a:endParaRPr b="0" i="0" sz="1400" u="none" cap="none" strike="noStrike">
                <a:solidFill>
                  <a:srgbClr val="9FC5E8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4294967295" type="title"/>
          </p:nvPr>
        </p:nvSpPr>
        <p:spPr>
          <a:xfrm>
            <a:off x="208650" y="1710950"/>
            <a:ext cx="19092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WHERE ARE WE NOW?</a:t>
            </a:r>
            <a:endParaRPr/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/>
          <p:nvPr/>
        </p:nvSpPr>
        <p:spPr>
          <a:xfrm flipH="1" rot="10800000">
            <a:off x="0" y="-125"/>
            <a:ext cx="9144000" cy="1607100"/>
          </a:xfrm>
          <a:prstGeom prst="rect">
            <a:avLst/>
          </a:prstGeom>
          <a:solidFill>
            <a:srgbClr val="FFFFFF">
              <a:alpha val="3019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8"/>
          <p:cNvSpPr txBox="1"/>
          <p:nvPr>
            <p:ph idx="4294967295" type="title"/>
          </p:nvPr>
        </p:nvSpPr>
        <p:spPr>
          <a:xfrm>
            <a:off x="203875" y="18553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 WEB SOLUTION</a:t>
            </a:r>
            <a:endParaRPr/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fld id="{00000000-1234-1234-1234-123412341234}" type="slidenum">
              <a:rPr lang="en">
                <a:solidFill>
                  <a:srgbClr val="0B5394"/>
                </a:solidFill>
              </a:rPr>
              <a:t>‹#›</a:t>
            </a:fld>
            <a:endParaRPr>
              <a:solidFill>
                <a:srgbClr val="0B5394"/>
              </a:solidFill>
            </a:endParaRPr>
          </a:p>
        </p:txBody>
      </p:sp>
      <p:grpSp>
        <p:nvGrpSpPr>
          <p:cNvPr id="110" name="Google Shape;110;p18"/>
          <p:cNvGrpSpPr/>
          <p:nvPr/>
        </p:nvGrpSpPr>
        <p:grpSpPr>
          <a:xfrm>
            <a:off x="2696797" y="720917"/>
            <a:ext cx="2736683" cy="4131612"/>
            <a:chOff x="-6729413" y="-17360900"/>
            <a:chExt cx="26138326" cy="48436250"/>
          </a:xfrm>
        </p:grpSpPr>
        <p:sp>
          <p:nvSpPr>
            <p:cNvPr id="111" name="Google Shape;111;p18"/>
            <p:cNvSpPr/>
            <p:nvPr/>
          </p:nvSpPr>
          <p:spPr>
            <a:xfrm>
              <a:off x="-6729413" y="-9364662"/>
              <a:ext cx="25398299" cy="2466900"/>
            </a:xfrm>
            <a:custGeom>
              <a:rect b="b" l="l" r="r" t="t"/>
              <a:pathLst>
                <a:path extrusionOk="0" h="120000" w="12000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3276600" y="-17360900"/>
              <a:ext cx="10882200" cy="8842500"/>
            </a:xfrm>
            <a:custGeom>
              <a:rect b="b" l="l" r="r" t="t"/>
              <a:pathLst>
                <a:path extrusionOk="0" h="120000" w="12000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12576175" y="-17360900"/>
              <a:ext cx="6832500" cy="104631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-6729413" y="-9364662"/>
              <a:ext cx="2358900" cy="2466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-6729413" y="-9364662"/>
              <a:ext cx="10005900" cy="2466900"/>
            </a:xfrm>
            <a:custGeom>
              <a:rect b="b" l="l" r="r" t="t"/>
              <a:pathLst>
                <a:path extrusionOk="0" h="120000" w="12000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-6729413" y="-17360900"/>
              <a:ext cx="19305601" cy="88425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12752387" y="-9293225"/>
              <a:ext cx="5916600" cy="2395500"/>
            </a:xfrm>
            <a:custGeom>
              <a:rect b="b" l="l" r="r" t="t"/>
              <a:pathLst>
                <a:path extrusionOk="0" h="120000" w="12000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3276600" y="-8518525"/>
              <a:ext cx="4192500" cy="1620900"/>
            </a:xfrm>
            <a:custGeom>
              <a:rect b="b" l="l" r="r" t="t"/>
              <a:pathLst>
                <a:path extrusionOk="0" h="120000" w="12000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-6729413" y="-9364662"/>
              <a:ext cx="2358900" cy="2466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-6729413" y="-11442700"/>
              <a:ext cx="10005900" cy="2924100"/>
            </a:xfrm>
            <a:custGeom>
              <a:rect b="b" l="l" r="r" t="t"/>
              <a:pathLst>
                <a:path extrusionOk="0" h="120000" w="12000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14158913" y="-11938000"/>
              <a:ext cx="5250000" cy="5040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957512" y="-8518525"/>
              <a:ext cx="881100" cy="16209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11728450" y="-6897687"/>
              <a:ext cx="6940500" cy="156417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-4899025" y="-698500"/>
              <a:ext cx="6378600" cy="17613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-4370388" y="-6897687"/>
              <a:ext cx="7327800" cy="61992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9578975" y="8743950"/>
              <a:ext cx="4263900" cy="22331400"/>
            </a:xfrm>
            <a:custGeom>
              <a:rect b="b" l="l" r="r" t="t"/>
              <a:pathLst>
                <a:path extrusionOk="0" h="120000" w="12000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11728450" y="-6897687"/>
              <a:ext cx="6940500" cy="16908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3838575" y="-6897687"/>
              <a:ext cx="7890000" cy="9791700"/>
            </a:xfrm>
            <a:custGeom>
              <a:rect b="b" l="l" r="r" t="t"/>
              <a:pathLst>
                <a:path extrusionOk="0" h="120000" w="12000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-1235075" y="-698500"/>
              <a:ext cx="8242200" cy="17613300"/>
            </a:xfrm>
            <a:custGeom>
              <a:rect b="b" l="l" r="r" t="t"/>
              <a:pathLst>
                <a:path extrusionOk="0" h="120000" w="12000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-1235075" y="-5207000"/>
              <a:ext cx="12963600" cy="221217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-6305550" y="-6897687"/>
              <a:ext cx="7785000" cy="8804400"/>
            </a:xfrm>
            <a:custGeom>
              <a:rect b="b" l="l" r="r" t="t"/>
              <a:pathLst>
                <a:path extrusionOk="0" h="120000" w="12000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11728450" y="-6897687"/>
              <a:ext cx="6940500" cy="87708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1479550" y="-6897687"/>
              <a:ext cx="5527800" cy="9791700"/>
            </a:xfrm>
            <a:custGeom>
              <a:rect b="b" l="l" r="r" t="t"/>
              <a:pathLst>
                <a:path extrusionOk="0" h="120000" w="12000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-1373188" y="8743950"/>
              <a:ext cx="13101600" cy="13630199"/>
            </a:xfrm>
            <a:custGeom>
              <a:rect b="b" l="l" r="r" t="t"/>
              <a:pathLst>
                <a:path extrusionOk="0" h="120000" w="12000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2994025" y="8743950"/>
              <a:ext cx="8734500" cy="22331400"/>
            </a:xfrm>
            <a:custGeom>
              <a:rect b="b" l="l" r="r" t="t"/>
              <a:pathLst>
                <a:path extrusionOk="0" h="120000" w="12000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11728450" y="1873250"/>
              <a:ext cx="6835800" cy="13103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3276600" y="-9293225"/>
              <a:ext cx="10882200" cy="2395500"/>
            </a:xfrm>
            <a:custGeom>
              <a:rect b="b" l="l" r="r" t="t"/>
              <a:pathLst>
                <a:path extrusionOk="0" h="120000" w="12000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7469187" y="-6897687"/>
              <a:ext cx="5283300" cy="1690800"/>
            </a:xfrm>
            <a:custGeom>
              <a:rect b="b" l="l" r="r" t="t"/>
              <a:pathLst>
                <a:path extrusionOk="0" h="120000" w="12000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18"/>
          <p:cNvSpPr/>
          <p:nvPr/>
        </p:nvSpPr>
        <p:spPr>
          <a:xfrm rot="-1751328">
            <a:off x="3455538" y="673368"/>
            <a:ext cx="1219220" cy="3679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Front end</a:t>
            </a:r>
            <a:endParaRPr b="0" i="0" sz="1400" u="none" cap="none" strike="noStrik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8"/>
          <p:cNvSpPr/>
          <p:nvPr/>
        </p:nvSpPr>
        <p:spPr>
          <a:xfrm rot="-1009">
            <a:off x="2797975" y="1238819"/>
            <a:ext cx="10224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Web-page</a:t>
            </a:r>
            <a:endParaRPr b="0" i="0" sz="1400" u="none" cap="none" strike="noStrik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8"/>
          <p:cNvSpPr/>
          <p:nvPr/>
        </p:nvSpPr>
        <p:spPr>
          <a:xfrm rot="1171190">
            <a:off x="4768371" y="937587"/>
            <a:ext cx="621309" cy="3680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UI</a:t>
            </a:r>
            <a:endParaRPr b="0" i="0" sz="1400" u="none" cap="none" strike="noStrik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8"/>
          <p:cNvSpPr/>
          <p:nvPr/>
        </p:nvSpPr>
        <p:spPr>
          <a:xfrm rot="-3410">
            <a:off x="3738450" y="1113336"/>
            <a:ext cx="1512001" cy="3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Responsiveness</a:t>
            </a:r>
            <a:endParaRPr b="0" i="0" sz="1400" u="none" cap="none" strike="noStrik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8"/>
          <p:cNvSpPr/>
          <p:nvPr/>
        </p:nvSpPr>
        <p:spPr>
          <a:xfrm rot="2899318">
            <a:off x="2857899" y="3931752"/>
            <a:ext cx="1219050" cy="367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Back end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5575475" y="0"/>
            <a:ext cx="2936700" cy="24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User see and interact with it. It is built for the user's convenience</a:t>
            </a:r>
            <a:endParaRPr b="0" i="0" sz="1400" u="none" cap="none" strike="noStrik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Font typeface="Roboto"/>
              <a:buChar char="●"/>
            </a:pPr>
            <a:r>
              <a:rPr b="0" i="0" lang="en" sz="12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HTML</a:t>
            </a:r>
            <a:endParaRPr b="0" i="0" sz="1200" u="none" cap="none" strike="noStrik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Font typeface="Roboto"/>
              <a:buChar char="●"/>
            </a:pPr>
            <a:r>
              <a:rPr b="0" i="0" lang="en" sz="12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CSS</a:t>
            </a:r>
            <a:endParaRPr b="0" i="0" sz="1200" u="none" cap="none" strike="noStrik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Font typeface="Roboto"/>
              <a:buChar char="●"/>
            </a:pPr>
            <a:r>
              <a:rPr b="0" i="0" lang="en" sz="12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JavaScript</a:t>
            </a:r>
            <a:endParaRPr b="0" i="0" sz="1200" u="none" cap="none" strike="noStrik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Font typeface="Roboto"/>
              <a:buChar char="●"/>
            </a:pPr>
            <a:r>
              <a:rPr b="0" i="0" lang="en" sz="12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JavaScript Frameworks</a:t>
            </a:r>
            <a:endParaRPr b="0" i="0" sz="1200" u="none" cap="none" strike="noStrik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8"/>
          <p:cNvSpPr/>
          <p:nvPr/>
        </p:nvSpPr>
        <p:spPr>
          <a:xfrm rot="-1464746">
            <a:off x="4065825" y="786398"/>
            <a:ext cx="857243" cy="368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Design</a:t>
            </a:r>
            <a:endParaRPr b="0" i="0" sz="1400" u="none" cap="none" strike="noStrik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8"/>
          <p:cNvSpPr/>
          <p:nvPr/>
        </p:nvSpPr>
        <p:spPr>
          <a:xfrm rot="-1622005">
            <a:off x="2821462" y="2019367"/>
            <a:ext cx="1099646" cy="3682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base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8"/>
          <p:cNvSpPr/>
          <p:nvPr/>
        </p:nvSpPr>
        <p:spPr>
          <a:xfrm rot="-2698">
            <a:off x="3240850" y="2574313"/>
            <a:ext cx="1146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Server Application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8"/>
          <p:cNvSpPr/>
          <p:nvPr/>
        </p:nvSpPr>
        <p:spPr>
          <a:xfrm rot="-492183">
            <a:off x="4022175" y="1760496"/>
            <a:ext cx="1099651" cy="3682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Security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8"/>
          <p:cNvSpPr/>
          <p:nvPr/>
        </p:nvSpPr>
        <p:spPr>
          <a:xfrm rot="716121">
            <a:off x="4210234" y="2314996"/>
            <a:ext cx="1099571" cy="36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Services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8"/>
          <p:cNvSpPr/>
          <p:nvPr/>
        </p:nvSpPr>
        <p:spPr>
          <a:xfrm rot="-2271410">
            <a:off x="3446096" y="3158245"/>
            <a:ext cx="1661587" cy="3683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Authentication and Authorisation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5433475" y="2712750"/>
            <a:ext cx="3191100" cy="24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Not seen by the users. It is the foundation of the application and the business logic required</a:t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b="0" i="0" lang="en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C# / JAVA / PYTHON / PHP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b="0" i="0" lang="en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ASP.NET MVC / WebAPI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b="0" i="0" lang="en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SQL / MySQL / MongoDB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"/>
              <a:buChar char="●"/>
            </a:pPr>
            <a:r>
              <a:rPr b="0" i="0" lang="en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Entity Framework / Spring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2" name="Google Shape;152;p18"/>
          <p:cNvGrpSpPr/>
          <p:nvPr/>
        </p:nvGrpSpPr>
        <p:grpSpPr>
          <a:xfrm>
            <a:off x="7237200" y="4446050"/>
            <a:ext cx="1787850" cy="585600"/>
            <a:chOff x="6701425" y="4446050"/>
            <a:chExt cx="1787850" cy="585600"/>
          </a:xfrm>
        </p:grpSpPr>
        <p:pic>
          <p:nvPicPr>
            <p:cNvPr id="153" name="Google Shape;153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01425" y="4486438"/>
              <a:ext cx="514350" cy="504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54;p18"/>
            <p:cNvSpPr txBox="1"/>
            <p:nvPr/>
          </p:nvSpPr>
          <p:spPr>
            <a:xfrm>
              <a:off x="7215775" y="4446050"/>
              <a:ext cx="12735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1C458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SEDC 2019</a:t>
              </a:r>
              <a:r>
                <a:rPr b="0" i="0" lang="en" sz="1400" u="none" cap="none" strike="noStrike">
                  <a:solidFill>
                    <a:srgbClr val="5E85B9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 </a:t>
              </a:r>
              <a:endParaRPr b="0" i="0" sz="1400" u="none" cap="none" strike="noStrike"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C# Basic</a:t>
              </a:r>
              <a:endParaRPr b="0" i="0" sz="1400" u="none" cap="none" strike="noStrike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WHAT IS C#</a:t>
            </a:r>
            <a:endParaRPr sz="2400"/>
          </a:p>
        </p:txBody>
      </p:sp>
      <p:sp>
        <p:nvSpPr>
          <p:cNvPr id="160" name="Google Shape;160;p19"/>
          <p:cNvSpPr txBox="1"/>
          <p:nvPr>
            <p:ph idx="1" type="body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C# is an object-oriented language developed by Microsoft that enables developers to build a variety of secure and robust applications that run on the .NET Framework. With it we can create: 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Windows Client Applications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Web Services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Client-Server Applications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Mobile Applications ( VS 2017 )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Cloud solutions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Much more...</a:t>
            </a:r>
            <a:endParaRPr sz="2400"/>
          </a:p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2" name="Google Shape;162;p19"/>
          <p:cNvGrpSpPr/>
          <p:nvPr/>
        </p:nvGrpSpPr>
        <p:grpSpPr>
          <a:xfrm>
            <a:off x="7237200" y="4446050"/>
            <a:ext cx="1787850" cy="585600"/>
            <a:chOff x="6701425" y="4446050"/>
            <a:chExt cx="1787850" cy="585600"/>
          </a:xfrm>
        </p:grpSpPr>
        <p:pic>
          <p:nvPicPr>
            <p:cNvPr id="163" name="Google Shape;163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01425" y="4486438"/>
              <a:ext cx="514350" cy="504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p19"/>
            <p:cNvSpPr txBox="1"/>
            <p:nvPr/>
          </p:nvSpPr>
          <p:spPr>
            <a:xfrm>
              <a:off x="7215775" y="4446050"/>
              <a:ext cx="12735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1C458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SEDC 2019</a:t>
              </a:r>
              <a:r>
                <a:rPr b="0" i="0" lang="en" sz="1400" u="none" cap="none" strike="noStrike">
                  <a:solidFill>
                    <a:srgbClr val="5E85B9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 </a:t>
              </a:r>
              <a:endParaRPr b="0" i="0" sz="1400" u="none" cap="none" strike="noStrike"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9FC5E8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C# Basic</a:t>
              </a:r>
              <a:endParaRPr b="0" i="0" sz="1400" u="none" cap="none" strike="noStrike">
                <a:solidFill>
                  <a:srgbClr val="9FC5E8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109075" y="1638675"/>
            <a:ext cx="2015100" cy="9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OBJECT ORIENTED</a:t>
            </a:r>
            <a:endParaRPr sz="2400"/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an object-oriented language, C# supports the concepts of encapsulation, inheritance, and polymorphism. 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variables and methods, including the Main method, the application's entry point, are encapsulated within class definitions</a:t>
            </a:r>
            <a:endParaRPr sz="2400"/>
          </a:p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2" name="Google Shape;172;p20"/>
          <p:cNvGrpSpPr/>
          <p:nvPr/>
        </p:nvGrpSpPr>
        <p:grpSpPr>
          <a:xfrm>
            <a:off x="7237200" y="4446050"/>
            <a:ext cx="1787850" cy="585600"/>
            <a:chOff x="6701425" y="4446050"/>
            <a:chExt cx="1787850" cy="585600"/>
          </a:xfrm>
        </p:grpSpPr>
        <p:pic>
          <p:nvPicPr>
            <p:cNvPr id="173" name="Google Shape;173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01425" y="4486438"/>
              <a:ext cx="514350" cy="504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20"/>
            <p:cNvSpPr txBox="1"/>
            <p:nvPr/>
          </p:nvSpPr>
          <p:spPr>
            <a:xfrm>
              <a:off x="7215775" y="4446050"/>
              <a:ext cx="12735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1C458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SEDC 2019</a:t>
              </a:r>
              <a:r>
                <a:rPr b="0" i="0" lang="en" sz="1400" u="none" cap="none" strike="noStrike">
                  <a:solidFill>
                    <a:srgbClr val="5E85B9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 </a:t>
              </a:r>
              <a:endParaRPr b="0" i="0" sz="1400" u="none" cap="none" strike="noStrike"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9FC5E8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C# Basic</a:t>
              </a:r>
              <a:endParaRPr b="0" i="0" sz="1400" u="none" cap="none" strike="noStrike">
                <a:solidFill>
                  <a:srgbClr val="9FC5E8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109075" y="1638675"/>
            <a:ext cx="1653000" cy="9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.NET FRAMEWORK</a:t>
            </a:r>
            <a:endParaRPr sz="2400"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.NET (pronounced dot net) is a framework that provides a programming guidelines and platform that can be used to develop a wide range of applications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▸"/>
            </a:pPr>
            <a:r>
              <a:rPr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.NET framework can work with several programming languages such as C#, Visual Basic, C++ and F#</a:t>
            </a:r>
            <a:endParaRPr sz="2400"/>
          </a:p>
        </p:txBody>
      </p:sp>
      <p:sp>
        <p:nvSpPr>
          <p:cNvPr id="181" name="Google Shape;181;p21"/>
          <p:cNvSpPr txBox="1"/>
          <p:nvPr>
            <p:ph idx="12" type="sldNum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2" name="Google Shape;182;p21"/>
          <p:cNvGrpSpPr/>
          <p:nvPr/>
        </p:nvGrpSpPr>
        <p:grpSpPr>
          <a:xfrm>
            <a:off x="7237200" y="4446050"/>
            <a:ext cx="1787850" cy="585600"/>
            <a:chOff x="6701425" y="4446050"/>
            <a:chExt cx="1787850" cy="585600"/>
          </a:xfrm>
        </p:grpSpPr>
        <p:pic>
          <p:nvPicPr>
            <p:cNvPr id="183" name="Google Shape;183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01425" y="4486438"/>
              <a:ext cx="514350" cy="504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21"/>
            <p:cNvSpPr txBox="1"/>
            <p:nvPr/>
          </p:nvSpPr>
          <p:spPr>
            <a:xfrm>
              <a:off x="7215775" y="4446050"/>
              <a:ext cx="1273500" cy="58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1C4587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SEDC 2019</a:t>
              </a:r>
              <a:r>
                <a:rPr b="0" i="0" lang="en" sz="1400" u="none" cap="none" strike="noStrike">
                  <a:solidFill>
                    <a:srgbClr val="5E85B9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 </a:t>
              </a:r>
              <a:endParaRPr b="0" i="0" sz="1400" u="none" cap="none" strike="noStrike">
                <a:solidFill>
                  <a:srgbClr val="5E85B9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9FC5E8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C# Basic</a:t>
              </a:r>
              <a:endParaRPr b="0" i="0" sz="1400" u="none" cap="none" strike="noStrike">
                <a:solidFill>
                  <a:srgbClr val="9FC5E8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