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97" r:id="rId2"/>
    <p:sldId id="300" r:id="rId3"/>
    <p:sldId id="358" r:id="rId4"/>
    <p:sldId id="355" r:id="rId5"/>
    <p:sldId id="356" r:id="rId6"/>
    <p:sldId id="359" r:id="rId7"/>
    <p:sldId id="357" r:id="rId8"/>
    <p:sldId id="361" r:id="rId9"/>
    <p:sldId id="360"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9" r:id="rId26"/>
    <p:sldId id="380" r:id="rId27"/>
    <p:sldId id="377" r:id="rId28"/>
    <p:sldId id="378" r:id="rId29"/>
    <p:sldId id="381" r:id="rId30"/>
    <p:sldId id="382" r:id="rId31"/>
    <p:sldId id="383" r:id="rId32"/>
    <p:sldId id="384" r:id="rId33"/>
    <p:sldId id="385" r:id="rId34"/>
    <p:sldId id="345" r:id="rId35"/>
    <p:sldId id="281" r:id="rId36"/>
    <p:sldId id="282" r:id="rId37"/>
    <p:sldId id="283" r:id="rId38"/>
    <p:sldId id="353" r:id="rId39"/>
    <p:sldId id="391" r:id="rId40"/>
    <p:sldId id="352" r:id="rId41"/>
    <p:sldId id="386" r:id="rId42"/>
    <p:sldId id="387" r:id="rId43"/>
    <p:sldId id="388" r:id="rId44"/>
    <p:sldId id="389" r:id="rId45"/>
    <p:sldId id="3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F3FB5D-8415-4A51-99A8-AADF3388EC0A}">
          <p14:sldIdLst>
            <p14:sldId id="297"/>
            <p14:sldId id="300"/>
          </p14:sldIdLst>
        </p14:section>
        <p14:section name="Homework discussion" id="{C6D695D5-C5B1-40C7-960C-E8F014D5658A}">
          <p14:sldIdLst>
            <p14:sldId id="358"/>
            <p14:sldId id="355"/>
            <p14:sldId id="356"/>
          </p14:sldIdLst>
        </p14:section>
        <p14:section name="Filtering and sorting data" id="{BD2188F5-9A77-4138-9EA1-C2C5AE85EC5E}">
          <p14:sldIdLst>
            <p14:sldId id="359"/>
            <p14:sldId id="357"/>
            <p14:sldId id="361"/>
            <p14:sldId id="360"/>
            <p14:sldId id="362"/>
            <p14:sldId id="363"/>
          </p14:sldIdLst>
        </p14:section>
        <p14:section name="Combining sets (UNION, UNION ALL)" id="{1ED8C933-237F-4EFE-AEA2-BACD0BF3AB26}">
          <p14:sldIdLst>
            <p14:sldId id="364"/>
            <p14:sldId id="365"/>
            <p14:sldId id="366"/>
            <p14:sldId id="367"/>
            <p14:sldId id="368"/>
          </p14:sldIdLst>
        </p14:section>
        <p14:section name="Table constraints" id="{D2F061AD-4F0B-42EA-A1C3-EF6FCC91673A}">
          <p14:sldIdLst>
            <p14:sldId id="369"/>
            <p14:sldId id="370"/>
            <p14:sldId id="371"/>
            <p14:sldId id="372"/>
            <p14:sldId id="373"/>
          </p14:sldIdLst>
        </p14:section>
        <p14:section name="Referential integrity (Foreign Keys)" id="{4F9DED4B-7160-462C-8460-935C9663600F}">
          <p14:sldIdLst>
            <p14:sldId id="374"/>
            <p14:sldId id="375"/>
            <p14:sldId id="376"/>
            <p14:sldId id="379"/>
            <p14:sldId id="380"/>
          </p14:sldIdLst>
        </p14:section>
        <p14:section name="Join types" id="{D2C9AEA5-2CCD-4654-AFDB-7B953103F1BD}">
          <p14:sldIdLst>
            <p14:sldId id="377"/>
            <p14:sldId id="378"/>
            <p14:sldId id="381"/>
            <p14:sldId id="382"/>
            <p14:sldId id="383"/>
            <p14:sldId id="384"/>
            <p14:sldId id="385"/>
          </p14:sldIdLst>
        </p14:section>
        <p14:section name="Knowkedge check" id="{7F13F0BD-463B-4E66-B361-2CF87ADAE1D9}">
          <p14:sldIdLst>
            <p14:sldId id="345"/>
            <p14:sldId id="281"/>
            <p14:sldId id="282"/>
            <p14:sldId id="283"/>
          </p14:sldIdLst>
        </p14:section>
        <p14:section name="Homework" id="{3638468B-2668-4040-841F-6E04CB1EAC2F}">
          <p14:sldIdLst>
            <p14:sldId id="353"/>
            <p14:sldId id="391"/>
            <p14:sldId id="352"/>
            <p14:sldId id="386"/>
            <p14:sldId id="387"/>
            <p14:sldId id="388"/>
            <p14:sldId id="389"/>
            <p14:sldId id="390"/>
          </p14:sldIdLst>
        </p14:section>
        <p14:section name="for later on" id="{AE1E87DF-D089-4E11-8091-8E6F76A0EE7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636" autoAdjust="0"/>
  </p:normalViewPr>
  <p:slideViewPr>
    <p:cSldViewPr snapToGrid="0">
      <p:cViewPr varScale="1">
        <p:scale>
          <a:sx n="67" d="100"/>
          <a:sy n="67" d="100"/>
        </p:scale>
        <p:origin x="870" y="66"/>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19932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smtClean="0">
                <a:solidFill>
                  <a:schemeClr val="tx1"/>
                </a:solidFill>
              </a:rPr>
              <a:t>Welcome!</a:t>
            </a:r>
            <a:r>
              <a:rPr lang="en-US" sz="4000" dirty="0" smtClean="0"/>
              <a:t/>
            </a:r>
            <a:br>
              <a:rPr lang="en-US" sz="4000" dirty="0" smtClean="0"/>
            </a:br>
            <a:r>
              <a:rPr lang="en-US" sz="4000" dirty="0" smtClean="0"/>
              <a:t>Database Development and Design</a:t>
            </a:r>
            <a:endParaRPr lang="en-US" sz="4000" dirty="0"/>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smtClean="0"/>
              <a:t>Developing and Design of databases using SQL Server</a:t>
            </a:r>
            <a:endParaRPr lang="en-US" sz="2000" dirty="0"/>
          </a:p>
        </p:txBody>
      </p:sp>
    </p:spTree>
    <p:extLst>
      <p:ext uri="{BB962C8B-B14F-4D97-AF65-F5344CB8AC3E}">
        <p14:creationId xmlns:p14="http://schemas.microsoft.com/office/powerpoint/2010/main" val="388308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Ordering the results based on specific order</a:t>
            </a:r>
          </a:p>
          <a:p>
            <a:endParaRPr lang="en-GB" dirty="0" smtClean="0"/>
          </a:p>
          <a:p>
            <a:r>
              <a:rPr lang="en-GB" dirty="0" smtClean="0"/>
              <a:t>ORDER BY</a:t>
            </a:r>
            <a:r>
              <a:rPr lang="en-US" dirty="0" smtClean="0"/>
              <a:t> statement</a:t>
            </a:r>
          </a:p>
          <a:p>
            <a:endParaRPr lang="en-US" dirty="0"/>
          </a:p>
          <a:p>
            <a:endParaRPr lang="en-US" dirty="0" smtClean="0"/>
          </a:p>
          <a:p>
            <a:endParaRPr lang="en-US" dirty="0" smtClean="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ORDER BY</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data - Workshop</a:t>
            </a:r>
            <a:endParaRPr lang="en-US" dirty="0"/>
          </a:p>
        </p:txBody>
      </p:sp>
      <p:sp>
        <p:nvSpPr>
          <p:cNvPr id="3" name="Content Placeholder 2"/>
          <p:cNvSpPr>
            <a:spLocks noGrp="1"/>
          </p:cNvSpPr>
          <p:nvPr>
            <p:ph idx="1"/>
          </p:nvPr>
        </p:nvSpPr>
        <p:spPr>
          <a:xfrm>
            <a:off x="476166" y="1622107"/>
            <a:ext cx="8596668" cy="1399574"/>
          </a:xfrm>
        </p:spPr>
        <p:txBody>
          <a:bodyPr>
            <a:normAutofit/>
          </a:bodyPr>
          <a:lstStyle/>
          <a:p>
            <a:r>
              <a:rPr lang="en-GB" dirty="0" smtClean="0"/>
              <a:t>Find all Employees with </a:t>
            </a:r>
            <a:r>
              <a:rPr lang="en-GB" dirty="0" err="1" smtClean="0"/>
              <a:t>FirstName</a:t>
            </a:r>
            <a:r>
              <a:rPr lang="en-GB" dirty="0" smtClean="0"/>
              <a:t> = </a:t>
            </a:r>
            <a:r>
              <a:rPr lang="en-GB" dirty="0"/>
              <a:t>Aleksandar </a:t>
            </a:r>
            <a:r>
              <a:rPr lang="en-GB" dirty="0" smtClean="0"/>
              <a:t>ordered by Last Name</a:t>
            </a:r>
            <a:endParaRPr lang="en-US" dirty="0" smtClean="0"/>
          </a:p>
          <a:p>
            <a:r>
              <a:rPr lang="en-GB" dirty="0" smtClean="0"/>
              <a:t>List all </a:t>
            </a:r>
            <a:r>
              <a:rPr lang="en-GB" dirty="0"/>
              <a:t>Employees </a:t>
            </a:r>
            <a:r>
              <a:rPr lang="en-GB" dirty="0" smtClean="0"/>
              <a:t>ordered by </a:t>
            </a:r>
            <a:r>
              <a:rPr lang="en-GB" dirty="0" err="1" smtClean="0"/>
              <a:t>FirstName</a:t>
            </a:r>
            <a:endParaRPr lang="en-GB" dirty="0" smtClean="0"/>
          </a:p>
          <a:p>
            <a:r>
              <a:rPr lang="en-GB" dirty="0" smtClean="0"/>
              <a:t>Find all Male employees ordered by </a:t>
            </a:r>
            <a:r>
              <a:rPr lang="en-GB" dirty="0" err="1" smtClean="0"/>
              <a:t>HireDate</a:t>
            </a:r>
            <a:r>
              <a:rPr lang="en-GB" dirty="0" smtClean="0"/>
              <a:t>, starting from the last hired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Combining sets </a:t>
            </a:r>
            <a:endParaRPr lang="en-US" dirty="0"/>
          </a:p>
        </p:txBody>
      </p:sp>
      <p:sp>
        <p:nvSpPr>
          <p:cNvPr id="3" name="Text Placeholder 2"/>
          <p:cNvSpPr>
            <a:spLocks noGrp="1"/>
          </p:cNvSpPr>
          <p:nvPr>
            <p:ph type="body" idx="1"/>
          </p:nvPr>
        </p:nvSpPr>
        <p:spPr/>
        <p:txBody>
          <a:bodyPr/>
          <a:lstStyle/>
          <a:p>
            <a:r>
              <a:rPr lang="en-US" dirty="0" smtClean="0"/>
              <a:t>Union, Union ALL, Intersect</a:t>
            </a:r>
            <a:endParaRPr lang="en-US" dirty="0"/>
          </a:p>
        </p:txBody>
      </p:sp>
    </p:spTree>
    <p:extLst>
      <p:ext uri="{BB962C8B-B14F-4D97-AF65-F5344CB8AC3E}">
        <p14:creationId xmlns:p14="http://schemas.microsoft.com/office/powerpoint/2010/main" val="3685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t>
            </a:r>
            <a:r>
              <a:rPr lang="en-US" dirty="0"/>
              <a:t>set operator unifies the results of the two input queries. As a set operator, </a:t>
            </a:r>
            <a:r>
              <a:rPr lang="en-US" dirty="0" smtClean="0"/>
              <a:t>UNION has </a:t>
            </a:r>
            <a:r>
              <a:rPr lang="en-US" dirty="0"/>
              <a:t>an implied DISTINCT property, meaning that it does not return duplicate rows</a:t>
            </a:r>
            <a:r>
              <a:rPr lang="en-US" dirty="0" smtClean="0"/>
              <a:t>.</a:t>
            </a:r>
          </a:p>
          <a:p>
            <a:r>
              <a:rPr lang="en-US" dirty="0" smtClean="0"/>
              <a:t>Duplicates are eliminated</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52552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UNION ALL</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UNION ALL operator </a:t>
            </a:r>
            <a:r>
              <a:rPr lang="en-US" dirty="0"/>
              <a:t>unifies the results of the two input queries. As a set operator, </a:t>
            </a:r>
            <a:r>
              <a:rPr lang="en-US" dirty="0" smtClean="0"/>
              <a:t>UNION ALL doesn’t has </a:t>
            </a:r>
            <a:r>
              <a:rPr lang="en-US" dirty="0"/>
              <a:t>an implied DISTINCT property, meaning that it </a:t>
            </a:r>
            <a:r>
              <a:rPr lang="en-US" dirty="0" smtClean="0"/>
              <a:t>can return </a:t>
            </a:r>
            <a:r>
              <a:rPr lang="en-US" dirty="0"/>
              <a:t>duplicate rows</a:t>
            </a:r>
            <a:r>
              <a:rPr lang="en-US" dirty="0" smtClean="0"/>
              <a:t>.</a:t>
            </a:r>
          </a:p>
          <a:p>
            <a:r>
              <a:rPr lang="en-US" dirty="0" smtClean="0"/>
              <a:t>Duplicates remain</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Set2</a:t>
            </a:r>
            <a:endParaRPr lang="en-US" dirty="0"/>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UNION ALL</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INTERSECT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a:t>
            </a:r>
            <a:r>
              <a:rPr lang="en-US" dirty="0" smtClean="0"/>
              <a:t>other words</a:t>
            </a:r>
            <a:r>
              <a:rPr lang="en-US" dirty="0"/>
              <a:t>, if a row appears at least once in the first set and at least once in the second set, it </a:t>
            </a:r>
            <a:r>
              <a:rPr lang="en-US" dirty="0" smtClean="0"/>
              <a:t>will appear </a:t>
            </a:r>
            <a:r>
              <a:rPr lang="en-US" dirty="0"/>
              <a:t>once in the result of the INTERSECT operator</a:t>
            </a:r>
            <a:r>
              <a:rPr lang="en-US" dirty="0" smtClean="0"/>
              <a:t>.</a:t>
            </a:r>
          </a:p>
          <a:p>
            <a:r>
              <a:rPr lang="en-US" dirty="0" smtClean="0"/>
              <a:t>Pre-requisites</a:t>
            </a:r>
          </a:p>
          <a:p>
            <a:pPr lvl="1"/>
            <a:r>
              <a:rPr lang="en-US" dirty="0" smtClean="0"/>
              <a:t>All sets should have same number of columns</a:t>
            </a:r>
          </a:p>
          <a:p>
            <a:pPr lvl="1"/>
            <a:r>
              <a:rPr lang="en-US" dirty="0" smtClean="0"/>
              <a:t>Columns should be of same or compatible data type</a:t>
            </a:r>
          </a:p>
          <a:p>
            <a:pPr marL="0" indent="0">
              <a:buNone/>
            </a:pPr>
            <a:endParaRPr lang="en-US" dirty="0" smtClean="0"/>
          </a:p>
          <a:p>
            <a:pPr marL="0" indent="0">
              <a:buNone/>
            </a:pPr>
            <a:r>
              <a:rPr lang="en-US" dirty="0" smtClean="0"/>
              <a:t>Example:</a:t>
            </a:r>
          </a:p>
          <a:p>
            <a:endParaRPr lang="en-US" dirty="0"/>
          </a:p>
        </p:txBody>
      </p:sp>
      <p:grpSp>
        <p:nvGrpSpPr>
          <p:cNvPr id="5" name="Group 4"/>
          <p:cNvGrpSpPr/>
          <p:nvPr/>
        </p:nvGrpSpPr>
        <p:grpSpPr>
          <a:xfrm>
            <a:off x="7570848" y="2728269"/>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Set1</a:t>
              </a:r>
              <a:endParaRPr lang="en-US" dirty="0"/>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Set2</a:t>
              </a:r>
              <a:endParaRPr lang="en-US" dirty="0"/>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Tree>
    <p:extLst>
      <p:ext uri="{BB962C8B-B14F-4D97-AF65-F5344CB8AC3E}">
        <p14:creationId xmlns:p14="http://schemas.microsoft.com/office/powerpoint/2010/main" val="25554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sets - Workshop</a:t>
            </a:r>
            <a:endParaRPr lang="en-US" dirty="0"/>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t>
            </a:r>
            <a:r>
              <a:rPr lang="en-GB" dirty="0" smtClean="0"/>
              <a:t>all </a:t>
            </a:r>
            <a:r>
              <a:rPr lang="en-GB" dirty="0" err="1" smtClean="0"/>
              <a:t>BusinessEntity</a:t>
            </a:r>
            <a:r>
              <a:rPr lang="en-GB" dirty="0" smtClean="0"/>
              <a:t> Names and Customer Names in single result set with duplicates</a:t>
            </a:r>
          </a:p>
          <a:p>
            <a:r>
              <a:rPr lang="en-GB" dirty="0" smtClean="0"/>
              <a:t>List all regions where some </a:t>
            </a:r>
            <a:r>
              <a:rPr lang="en-GB" dirty="0" err="1" smtClean="0"/>
              <a:t>BusinessEntity</a:t>
            </a:r>
            <a:r>
              <a:rPr lang="en-GB" dirty="0" smtClean="0"/>
              <a:t> is based, or some Customer is based. Remove duplicates</a:t>
            </a:r>
          </a:p>
          <a:p>
            <a:r>
              <a:rPr lang="en-GB" dirty="0" smtClean="0"/>
              <a:t>List all regions where we have </a:t>
            </a:r>
            <a:r>
              <a:rPr lang="en-GB" dirty="0" err="1" smtClean="0"/>
              <a:t>BusinessEntities</a:t>
            </a:r>
            <a:r>
              <a:rPr lang="en-GB" dirty="0" smtClean="0"/>
              <a:t> and Customers at the </a:t>
            </a:r>
            <a:r>
              <a:rPr lang="en-GB" smtClean="0"/>
              <a:t>same </a:t>
            </a:r>
            <a:r>
              <a:rPr lang="en-GB" smtClean="0"/>
              <a:t>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constraints</a:t>
            </a:r>
            <a:endParaRPr lang="en-US" dirty="0"/>
          </a:p>
        </p:txBody>
      </p:sp>
      <p:sp>
        <p:nvSpPr>
          <p:cNvPr id="3" name="Text Placeholder 2"/>
          <p:cNvSpPr>
            <a:spLocks noGrp="1"/>
          </p:cNvSpPr>
          <p:nvPr>
            <p:ph type="body" idx="1"/>
          </p:nvPr>
        </p:nvSpPr>
        <p:spPr/>
        <p:txBody>
          <a:bodyPr/>
          <a:lstStyle/>
          <a:p>
            <a:r>
              <a:rPr lang="en-US" dirty="0" smtClean="0"/>
              <a:t>Default, Check, Unique</a:t>
            </a:r>
            <a:endParaRPr lang="en-US" dirty="0"/>
          </a:p>
        </p:txBody>
      </p:sp>
    </p:spTree>
    <p:extLst>
      <p:ext uri="{BB962C8B-B14F-4D97-AF65-F5344CB8AC3E}">
        <p14:creationId xmlns:p14="http://schemas.microsoft.com/office/powerpoint/2010/main" val="2877690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Default</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a:t>
            </a:r>
            <a:r>
              <a:rPr lang="en-US" dirty="0" smtClean="0"/>
              <a:t>you could </a:t>
            </a:r>
            <a:r>
              <a:rPr lang="en-US" dirty="0"/>
              <a:t>say default constraints don't really constrain anything at all; they just supply a </a:t>
            </a:r>
            <a:r>
              <a:rPr lang="en-US" dirty="0" smtClean="0"/>
              <a:t>default value </a:t>
            </a:r>
            <a:r>
              <a:rPr lang="en-US" dirty="0"/>
              <a:t>during an INSERT if no other value is </a:t>
            </a:r>
            <a:r>
              <a:rPr lang="en-US" dirty="0" smtClean="0"/>
              <a:t>supplied</a:t>
            </a:r>
          </a:p>
          <a:p>
            <a:r>
              <a:rPr lang="en-US" dirty="0" smtClean="0"/>
              <a:t>Can be defined during the table creation</a:t>
            </a:r>
          </a:p>
          <a:p>
            <a:r>
              <a:rPr lang="en-US" dirty="0" smtClean="0"/>
              <a:t>Table can be edited later on to support default constraint</a:t>
            </a:r>
          </a:p>
          <a:p>
            <a:r>
              <a:rPr lang="en-US" dirty="0" smtClean="0"/>
              <a:t>Example:</a:t>
            </a:r>
          </a:p>
          <a:p>
            <a:endParaRPr lang="en-US" dirty="0"/>
          </a:p>
          <a:p>
            <a:endParaRPr lang="en-US" dirty="0" smtClean="0"/>
          </a:p>
          <a:p>
            <a:endParaRPr lang="en-US" dirty="0" smtClean="0"/>
          </a:p>
          <a:p>
            <a:endParaRPr lang="en-US" dirty="0"/>
          </a:p>
          <a:p>
            <a:r>
              <a:rPr lang="en-US" dirty="0" smtClean="0"/>
              <a:t>Demo: </a:t>
            </a:r>
            <a:r>
              <a:rPr lang="fr-FR" dirty="0"/>
              <a:t>Session 2 – 02 Default </a:t>
            </a:r>
            <a:r>
              <a:rPr lang="fr-FR" dirty="0" err="1"/>
              <a:t>constraints.sql</a:t>
            </a:r>
            <a:endParaRPr lang="en-US" dirty="0" smtClean="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Product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Check</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a:t>
            </a:r>
            <a:r>
              <a:rPr lang="en-US" dirty="0" smtClean="0"/>
              <a:t>some fashion. </a:t>
            </a:r>
          </a:p>
          <a:p>
            <a:r>
              <a:rPr lang="en-US" dirty="0"/>
              <a:t>The values are already constrained by the data type, so a check constraint adds </a:t>
            </a:r>
            <a:r>
              <a:rPr lang="en-US" dirty="0" smtClean="0"/>
              <a:t>some additional </a:t>
            </a:r>
            <a:r>
              <a:rPr lang="en-US" dirty="0"/>
              <a:t>constraints on the ranges, or set of allowable values.</a:t>
            </a:r>
            <a:endParaRPr lang="en-US" dirty="0" smtClean="0"/>
          </a:p>
          <a:p>
            <a:r>
              <a:rPr lang="en-US" dirty="0" smtClean="0"/>
              <a:t>Example:</a:t>
            </a:r>
          </a:p>
          <a:p>
            <a:endParaRPr lang="en-US" dirty="0"/>
          </a:p>
          <a:p>
            <a:endParaRPr lang="en-US" dirty="0" smtClean="0"/>
          </a:p>
          <a:p>
            <a:endParaRPr lang="en-US" dirty="0"/>
          </a:p>
          <a:p>
            <a:r>
              <a:rPr lang="en-US" dirty="0" smtClean="0"/>
              <a:t>Demo: </a:t>
            </a:r>
            <a:r>
              <a:rPr lang="en-US" dirty="0"/>
              <a:t>Session 2 – 03 Check </a:t>
            </a:r>
            <a:r>
              <a:rPr lang="en-US" dirty="0" err="1"/>
              <a:t>constraints.sql</a:t>
            </a:r>
            <a:endParaRPr lang="en-US" dirty="0" smtClean="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smtClean="0"/>
              <a:t>Agenda</a:t>
            </a:r>
            <a:endParaRPr lang="en-US" dirty="0"/>
          </a:p>
        </p:txBody>
      </p:sp>
      <p:sp>
        <p:nvSpPr>
          <p:cNvPr id="3" name="Content Placeholder 2"/>
          <p:cNvSpPr>
            <a:spLocks noGrp="1"/>
          </p:cNvSpPr>
          <p:nvPr>
            <p:ph idx="1"/>
          </p:nvPr>
        </p:nvSpPr>
        <p:spPr>
          <a:xfrm>
            <a:off x="677334" y="1111348"/>
            <a:ext cx="8596668" cy="5345723"/>
          </a:xfrm>
        </p:spPr>
        <p:txBody>
          <a:bodyPr>
            <a:normAutofit fontScale="47500" lnSpcReduction="20000"/>
          </a:bodyPr>
          <a:lstStyle/>
          <a:p>
            <a:r>
              <a:rPr lang="en-US" sz="2900" dirty="0" smtClean="0"/>
              <a:t>Session 1</a:t>
            </a:r>
          </a:p>
          <a:p>
            <a:r>
              <a:rPr lang="en-US" sz="2900" u="sng" dirty="0" smtClean="0"/>
              <a:t>Session 2</a:t>
            </a:r>
          </a:p>
          <a:p>
            <a:pPr lvl="1">
              <a:buFont typeface="Wingdings" panose="05000000000000000000" pitchFamily="2" charset="2"/>
              <a:buChar char="§"/>
            </a:pPr>
            <a:r>
              <a:rPr lang="en-US" sz="2900" dirty="0" smtClean="0"/>
              <a:t>Homework discussion</a:t>
            </a:r>
          </a:p>
          <a:p>
            <a:pPr lvl="1">
              <a:buFont typeface="Wingdings" panose="05000000000000000000" pitchFamily="2" charset="2"/>
              <a:buChar char="§"/>
            </a:pPr>
            <a:r>
              <a:rPr lang="en-US" sz="2900" dirty="0" smtClean="0"/>
              <a:t>Filtering </a:t>
            </a:r>
            <a:r>
              <a:rPr lang="en-US" sz="2900" dirty="0"/>
              <a:t>and Sorting </a:t>
            </a:r>
            <a:r>
              <a:rPr lang="en-US" sz="2900" dirty="0" smtClean="0"/>
              <a:t>data</a:t>
            </a:r>
          </a:p>
          <a:p>
            <a:pPr lvl="2">
              <a:buFont typeface="Wingdings" panose="05000000000000000000" pitchFamily="2" charset="2"/>
              <a:buChar char="§"/>
            </a:pPr>
            <a:r>
              <a:rPr lang="en-US" sz="2700" dirty="0" smtClean="0"/>
              <a:t>Workshop </a:t>
            </a:r>
            <a:endParaRPr lang="en-US" sz="2700" dirty="0"/>
          </a:p>
          <a:p>
            <a:pPr lvl="1">
              <a:buFont typeface="Wingdings" panose="05000000000000000000" pitchFamily="2" charset="2"/>
              <a:buChar char="§"/>
            </a:pPr>
            <a:r>
              <a:rPr lang="en-US" sz="2900" dirty="0" smtClean="0"/>
              <a:t>Combining </a:t>
            </a:r>
            <a:r>
              <a:rPr lang="en-US" sz="2900" dirty="0"/>
              <a:t>sets (UNION, UNION </a:t>
            </a:r>
            <a:r>
              <a:rPr lang="en-US" sz="2900" dirty="0" smtClean="0"/>
              <a:t>ALL, INTERSECT)</a:t>
            </a:r>
          </a:p>
          <a:p>
            <a:pPr lvl="2">
              <a:buFont typeface="Wingdings" panose="05000000000000000000" pitchFamily="2" charset="2"/>
              <a:buChar char="§"/>
            </a:pPr>
            <a:r>
              <a:rPr lang="en-US" sz="2700" dirty="0" smtClean="0"/>
              <a:t>Workshop</a:t>
            </a:r>
            <a:endParaRPr lang="en-US" sz="2700" dirty="0"/>
          </a:p>
          <a:p>
            <a:pPr lvl="1">
              <a:buFont typeface="Wingdings" panose="05000000000000000000" pitchFamily="2" charset="2"/>
              <a:buChar char="§"/>
            </a:pPr>
            <a:r>
              <a:rPr lang="en-US" sz="2900" dirty="0" smtClean="0"/>
              <a:t>Table </a:t>
            </a:r>
            <a:r>
              <a:rPr lang="en-US" sz="2900" dirty="0"/>
              <a:t>constraints (Default, </a:t>
            </a:r>
            <a:r>
              <a:rPr lang="en-US" sz="2900" dirty="0" smtClean="0"/>
              <a:t>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Referential </a:t>
            </a:r>
            <a:r>
              <a:rPr lang="en-US" sz="2900" dirty="0"/>
              <a:t>integrity (Foreign Keys</a:t>
            </a:r>
            <a:r>
              <a:rPr lang="en-US" sz="2900" dirty="0" smtClean="0"/>
              <a:t>)</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smtClean="0"/>
              <a:t>Join </a:t>
            </a:r>
            <a:r>
              <a:rPr lang="en-US" sz="2900" dirty="0"/>
              <a:t>Types (Left, Right, Inner, Cross Join</a:t>
            </a:r>
            <a:r>
              <a:rPr lang="en-US" sz="2900" dirty="0" smtClean="0"/>
              <a:t>)</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smtClean="0"/>
              <a:t>Knowledge </a:t>
            </a:r>
            <a:r>
              <a:rPr lang="en-US" sz="2900" dirty="0"/>
              <a:t>check (Quiz, Discussion, Homework)</a:t>
            </a:r>
          </a:p>
          <a:p>
            <a:r>
              <a:rPr lang="en-US" sz="2900" dirty="0" smtClean="0"/>
              <a:t>Session 3</a:t>
            </a:r>
          </a:p>
          <a:p>
            <a:r>
              <a:rPr lang="en-US" sz="2900" dirty="0" smtClean="0"/>
              <a:t>Session 4</a:t>
            </a:r>
          </a:p>
          <a:p>
            <a:r>
              <a:rPr lang="en-US" sz="2900" dirty="0" smtClean="0"/>
              <a:t>Session 5</a:t>
            </a:r>
          </a:p>
          <a:p>
            <a:pPr lvl="1"/>
            <a:endParaRPr lang="en-US" dirty="0"/>
          </a:p>
        </p:txBody>
      </p:sp>
    </p:spTree>
    <p:extLst>
      <p:ext uri="{BB962C8B-B14F-4D97-AF65-F5344CB8AC3E}">
        <p14:creationId xmlns:p14="http://schemas.microsoft.com/office/powerpoint/2010/main" val="3468815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constraints - UNIQUE</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smtClean="0"/>
              <a:t>Unique constraints guarantee that no more then one row can have the same value for specific column(s) in the table. </a:t>
            </a:r>
          </a:p>
          <a:p>
            <a:r>
              <a:rPr lang="en-US" dirty="0" smtClean="0"/>
              <a:t>In the real world this constraints are used to prevent storing duplicate data for the same object (e.g. Table used to store the product can not have the same product inserted twice)</a:t>
            </a:r>
          </a:p>
          <a:p>
            <a:r>
              <a:rPr lang="en-US" dirty="0" smtClean="0"/>
              <a:t>Example:</a:t>
            </a:r>
          </a:p>
          <a:p>
            <a:endParaRPr lang="en-US" dirty="0"/>
          </a:p>
          <a:p>
            <a:endParaRPr lang="en-US" dirty="0" smtClean="0"/>
          </a:p>
          <a:p>
            <a:endParaRPr lang="en-US" dirty="0" smtClean="0"/>
          </a:p>
          <a:p>
            <a:r>
              <a:rPr lang="en-US" dirty="0" smtClean="0"/>
              <a:t>Demo: </a:t>
            </a:r>
            <a:r>
              <a:rPr lang="fr-FR" dirty="0"/>
              <a:t>Session 2 – 04 Unique </a:t>
            </a:r>
            <a:r>
              <a:rPr lang="fr-FR" dirty="0" err="1"/>
              <a:t>constraints.sql</a:t>
            </a:r>
            <a:endParaRPr lang="en-US" dirty="0" smtClean="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smtClean="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a:t>
            </a:r>
            <a:r>
              <a:rPr lang="en-US" dirty="0" smtClean="0"/>
              <a:t>- Workshop</a:t>
            </a:r>
            <a:endParaRPr lang="en-US" dirty="0"/>
          </a:p>
        </p:txBody>
      </p:sp>
      <p:sp>
        <p:nvSpPr>
          <p:cNvPr id="3" name="Content Placeholder 2"/>
          <p:cNvSpPr>
            <a:spLocks noGrp="1"/>
          </p:cNvSpPr>
          <p:nvPr>
            <p:ph idx="1"/>
          </p:nvPr>
        </p:nvSpPr>
        <p:spPr>
          <a:xfrm>
            <a:off x="476166" y="1622106"/>
            <a:ext cx="8596668" cy="4879278"/>
          </a:xfrm>
        </p:spPr>
        <p:txBody>
          <a:bodyPr>
            <a:normAutofit/>
          </a:bodyPr>
          <a:lstStyle/>
          <a:p>
            <a:r>
              <a:rPr lang="en-GB" dirty="0" smtClean="0"/>
              <a:t>Change Products table always to insert value 1 in price column if no price is provided on insert</a:t>
            </a:r>
          </a:p>
          <a:p>
            <a:r>
              <a:rPr lang="en-GB" dirty="0" smtClean="0"/>
              <a:t>Change Products table to prevent inserting Price that will more than 2x bigger then the cost price</a:t>
            </a:r>
          </a:p>
          <a:p>
            <a:r>
              <a:rPr lang="en-GB" dirty="0" smtClean="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Referential integrity</a:t>
            </a:r>
            <a:endParaRPr lang="en-US" dirty="0"/>
          </a:p>
        </p:txBody>
      </p:sp>
      <p:sp>
        <p:nvSpPr>
          <p:cNvPr id="3" name="Text Placeholder 2"/>
          <p:cNvSpPr>
            <a:spLocks noGrp="1"/>
          </p:cNvSpPr>
          <p:nvPr>
            <p:ph type="body" idx="1"/>
          </p:nvPr>
        </p:nvSpPr>
        <p:spPr/>
        <p:txBody>
          <a:bodyPr/>
          <a:lstStyle/>
          <a:p>
            <a:r>
              <a:rPr lang="en-US" dirty="0" smtClean="0"/>
              <a:t>Foreign keys</a:t>
            </a:r>
            <a:endParaRPr lang="en-US" dirty="0"/>
          </a:p>
        </p:txBody>
      </p:sp>
    </p:spTree>
    <p:extLst>
      <p:ext uri="{BB962C8B-B14F-4D97-AF65-F5344CB8AC3E}">
        <p14:creationId xmlns:p14="http://schemas.microsoft.com/office/powerpoint/2010/main" val="1171186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a:t>
            </a:r>
            <a:r>
              <a:rPr lang="en-US" dirty="0" smtClean="0"/>
              <a:t>look up </a:t>
            </a:r>
            <a:r>
              <a:rPr lang="en-US" dirty="0"/>
              <a:t>data in another table. </a:t>
            </a:r>
            <a:endParaRPr lang="en-US" dirty="0" smtClean="0"/>
          </a:p>
          <a:p>
            <a:r>
              <a:rPr lang="en-US" dirty="0" smtClean="0"/>
              <a:t>In </a:t>
            </a:r>
            <a:r>
              <a:rPr lang="en-US" dirty="0"/>
              <a:t>the second table, often called a lookup table, the </a:t>
            </a:r>
            <a:r>
              <a:rPr lang="en-US" dirty="0" smtClean="0"/>
              <a:t>corresponding column </a:t>
            </a:r>
            <a:r>
              <a:rPr lang="en-US" dirty="0"/>
              <a:t>or combination of columns have a primary key or unique constraint applied to </a:t>
            </a:r>
            <a:r>
              <a:rPr lang="en-US" dirty="0" smtClean="0"/>
              <a:t>them, or </a:t>
            </a:r>
            <a:r>
              <a:rPr lang="en-US" dirty="0"/>
              <a:t>a unique index. </a:t>
            </a:r>
            <a:endParaRPr lang="en-US" dirty="0" smtClean="0"/>
          </a:p>
          <a:p>
            <a:r>
              <a:rPr lang="en-US" dirty="0" smtClean="0"/>
              <a:t>So </a:t>
            </a:r>
            <a:r>
              <a:rPr lang="en-US" dirty="0"/>
              <a:t>a value in the first table may be duplicated, but in the second </a:t>
            </a:r>
            <a:r>
              <a:rPr lang="en-US" dirty="0" smtClean="0"/>
              <a:t>table where </a:t>
            </a:r>
            <a:r>
              <a:rPr lang="en-US" dirty="0"/>
              <a:t>you look up the corresponding value, it must be </a:t>
            </a:r>
            <a:r>
              <a:rPr lang="en-US" dirty="0" smtClean="0"/>
              <a:t>unique</a:t>
            </a:r>
          </a:p>
          <a:p>
            <a:r>
              <a:rPr lang="en-US" dirty="0" smtClean="0"/>
              <a:t>Example:</a:t>
            </a:r>
          </a:p>
          <a:p>
            <a:endParaRPr lang="en-US" dirty="0" smtClean="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 Workshop</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a:t>
            </a:r>
            <a:r>
              <a:rPr lang="en-US" dirty="0" smtClean="0"/>
              <a:t>keys</a:t>
            </a:r>
          </a:p>
          <a:p>
            <a:r>
              <a:rPr lang="en-US" dirty="0" smtClean="0"/>
              <a:t>Add foreign key between </a:t>
            </a:r>
            <a:r>
              <a:rPr lang="en-US" dirty="0" err="1" smtClean="0"/>
              <a:t>BusinessEntity</a:t>
            </a:r>
            <a:r>
              <a:rPr lang="en-US" dirty="0" smtClean="0"/>
              <a:t> and Order with script</a:t>
            </a:r>
            <a:endParaRPr lang="en-US" dirty="0"/>
          </a:p>
          <a:p>
            <a:r>
              <a:rPr lang="en-US" dirty="0" smtClean="0"/>
              <a:t>Open Ordering system diagram and add foreign keys manually</a:t>
            </a:r>
          </a:p>
          <a:p>
            <a:r>
              <a:rPr lang="en-US" dirty="0" smtClean="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a:t>
            </a:r>
            <a:r>
              <a:rPr lang="en-US" dirty="0" smtClean="0"/>
              <a:t>) – Most common</a:t>
            </a:r>
            <a:endParaRPr lang="en-US" dirty="0"/>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smtClean="0"/>
              <a:t>Orders, </a:t>
            </a:r>
            <a:r>
              <a:rPr lang="en-US" dirty="0" smtClean="0"/>
              <a:t>but one order is only for 1 Customer.</a:t>
            </a:r>
            <a:endParaRPr lang="en-US" dirty="0"/>
          </a:p>
          <a:p>
            <a:pPr lvl="1"/>
            <a:r>
              <a:rPr lang="en-US" dirty="0"/>
              <a:t>Many-to-Many Relationships (M:M)</a:t>
            </a:r>
          </a:p>
          <a:p>
            <a:pPr lvl="2"/>
            <a:r>
              <a:rPr lang="en-US" dirty="0"/>
              <a:t>In a many-to-many relationship, a row in table A can have many matching rows in table B, and vice versa. You create such a relationship by defining a third </a:t>
            </a:r>
            <a:r>
              <a:rPr lang="en-US" dirty="0" smtClean="0"/>
              <a:t>table - C, </a:t>
            </a:r>
            <a:r>
              <a:rPr lang="en-US" dirty="0"/>
              <a:t>called a junction table, whose primary key consists of the foreign keys from both tables A and table B</a:t>
            </a:r>
            <a:r>
              <a:rPr lang="en-US" dirty="0" smtClean="0"/>
              <a:t>.</a:t>
            </a:r>
          </a:p>
          <a:p>
            <a:pPr marL="914400" lvl="2" indent="0">
              <a:buNone/>
            </a:pPr>
            <a:r>
              <a:rPr lang="en-US" dirty="0" smtClean="0"/>
              <a:t> </a:t>
            </a:r>
            <a:r>
              <a:rPr lang="en-US" dirty="0"/>
              <a:t>For example the </a:t>
            </a:r>
            <a:r>
              <a:rPr lang="en-US" dirty="0" err="1" smtClean="0"/>
              <a:t>BusinessEntity</a:t>
            </a:r>
            <a:r>
              <a:rPr lang="en-US" dirty="0" smtClean="0"/>
              <a:t> </a:t>
            </a:r>
            <a:r>
              <a:rPr lang="en-US" dirty="0"/>
              <a:t>table and the </a:t>
            </a:r>
            <a:r>
              <a:rPr lang="en-US" dirty="0" smtClean="0"/>
              <a:t>Customer </a:t>
            </a:r>
            <a:r>
              <a:rPr lang="en-US" dirty="0"/>
              <a:t>table both have 1:M relation with </a:t>
            </a:r>
            <a:r>
              <a:rPr lang="en-US" i="1" dirty="0" smtClean="0"/>
              <a:t>Orders</a:t>
            </a:r>
            <a:r>
              <a:rPr lang="en-US" dirty="0" smtClean="0"/>
              <a:t> </a:t>
            </a:r>
            <a:r>
              <a:rPr lang="en-US" dirty="0"/>
              <a:t>table which </a:t>
            </a:r>
            <a:r>
              <a:rPr lang="en-US" dirty="0" smtClean="0"/>
              <a:t>makes the </a:t>
            </a:r>
            <a:r>
              <a:rPr lang="en-US" dirty="0"/>
              <a:t>M:M relation. </a:t>
            </a:r>
            <a:endParaRPr lang="en-US" dirty="0" smtClean="0"/>
          </a:p>
          <a:p>
            <a:pPr lvl="1"/>
            <a:r>
              <a:rPr lang="en-US" dirty="0" smtClean="0"/>
              <a:t>One-to-One Relationships (1:1)</a:t>
            </a:r>
          </a:p>
          <a:p>
            <a:pPr lvl="2"/>
            <a:r>
              <a:rPr lang="en-US" dirty="0" smtClean="0"/>
              <a:t>In </a:t>
            </a:r>
            <a:r>
              <a:rPr lang="en-US" dirty="0"/>
              <a:t>a one-to-one relationship, a row in table A can have no more than one matching row in table B, and vice versa. Example is the </a:t>
            </a:r>
            <a:r>
              <a:rPr lang="en-US" i="1" dirty="0" smtClean="0"/>
              <a:t>Customer</a:t>
            </a:r>
            <a:r>
              <a:rPr lang="en-US" dirty="0" smtClean="0"/>
              <a:t> table we have </a:t>
            </a:r>
            <a:r>
              <a:rPr lang="en-US" dirty="0" err="1" smtClean="0"/>
              <a:t>PhoneNumber</a:t>
            </a:r>
            <a:r>
              <a:rPr lang="en-US" dirty="0" smtClean="0"/>
              <a:t> column which can be placed in different table - </a:t>
            </a:r>
            <a:r>
              <a:rPr lang="en-US" dirty="0" err="1" smtClean="0"/>
              <a:t>CustomerPhone</a:t>
            </a:r>
            <a:r>
              <a:rPr lang="en-US" dirty="0" smtClean="0"/>
              <a:t>.</a:t>
            </a:r>
            <a:endParaRPr lang="en-US" dirty="0"/>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relations - explained</a:t>
            </a:r>
            <a:endParaRPr lang="en-US" dirty="0"/>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 types</a:t>
            </a:r>
            <a:endParaRPr lang="en-US" dirty="0"/>
          </a:p>
        </p:txBody>
      </p:sp>
      <p:sp>
        <p:nvSpPr>
          <p:cNvPr id="3" name="Text Placeholder 2"/>
          <p:cNvSpPr>
            <a:spLocks noGrp="1"/>
          </p:cNvSpPr>
          <p:nvPr>
            <p:ph type="body" idx="1"/>
          </p:nvPr>
        </p:nvSpPr>
        <p:spPr/>
        <p:txBody>
          <a:bodyPr/>
          <a:lstStyle/>
          <a:p>
            <a:r>
              <a:rPr lang="en-US" dirty="0" smtClean="0"/>
              <a:t>Inner, Left, Right, Cross</a:t>
            </a:r>
            <a:endParaRPr lang="en-US" dirty="0"/>
          </a:p>
        </p:txBody>
      </p:sp>
    </p:spTree>
    <p:extLst>
      <p:ext uri="{BB962C8B-B14F-4D97-AF65-F5344CB8AC3E}">
        <p14:creationId xmlns:p14="http://schemas.microsoft.com/office/powerpoint/2010/main" val="2944241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a:t>
            </a:r>
            <a:r>
              <a:rPr lang="en-US" dirty="0" smtClean="0"/>
              <a:t>normalized the </a:t>
            </a:r>
            <a:r>
              <a:rPr lang="en-US" dirty="0"/>
              <a:t>environment is, the more tables you usually have. </a:t>
            </a:r>
            <a:endParaRPr lang="en-US" dirty="0" smtClean="0"/>
          </a:p>
          <a:p>
            <a:r>
              <a:rPr lang="en-US" dirty="0" smtClean="0"/>
              <a:t>The </a:t>
            </a:r>
            <a:r>
              <a:rPr lang="en-US" dirty="0"/>
              <a:t>tables are usually related </a:t>
            </a:r>
            <a:r>
              <a:rPr lang="en-US" dirty="0" smtClean="0"/>
              <a:t>through keys</a:t>
            </a:r>
            <a:r>
              <a:rPr lang="en-US" dirty="0"/>
              <a:t>, such as a foreign key in one side and a primary key in the other. Then you can use </a:t>
            </a:r>
            <a:r>
              <a:rPr lang="en-US" dirty="0" smtClean="0"/>
              <a:t>joins to </a:t>
            </a:r>
            <a:r>
              <a:rPr lang="en-US" dirty="0"/>
              <a:t>query the data from the different tables and match the rows that need to be related. </a:t>
            </a:r>
            <a:endParaRPr lang="en-US" dirty="0" smtClean="0"/>
          </a:p>
          <a:p>
            <a:r>
              <a:rPr lang="en-US" dirty="0" smtClean="0"/>
              <a:t>This lesson </a:t>
            </a:r>
            <a:r>
              <a:rPr lang="en-US" dirty="0"/>
              <a:t>covers the different types of joins that T-SQL supports: </a:t>
            </a:r>
            <a:endParaRPr lang="en-US" dirty="0" smtClean="0"/>
          </a:p>
          <a:p>
            <a:pPr lvl="1"/>
            <a:r>
              <a:rPr lang="en-US" dirty="0" smtClean="0"/>
              <a:t>Cross</a:t>
            </a:r>
          </a:p>
          <a:p>
            <a:pPr lvl="1"/>
            <a:r>
              <a:rPr lang="en-US" dirty="0" smtClean="0"/>
              <a:t>Inner </a:t>
            </a:r>
          </a:p>
          <a:p>
            <a:pPr lvl="1"/>
            <a:r>
              <a:rPr lang="en-US" dirty="0" smtClean="0"/>
              <a:t>Outer </a:t>
            </a:r>
            <a:r>
              <a:rPr lang="en-US" dirty="0"/>
              <a:t>(Left, Right)</a:t>
            </a:r>
          </a:p>
          <a:p>
            <a:pPr lvl="1"/>
            <a:endParaRPr lang="en-US" dirty="0" smtClean="0"/>
          </a:p>
          <a:p>
            <a:endParaRPr lang="en-US" dirty="0" smtClean="0"/>
          </a:p>
        </p:txBody>
      </p:sp>
    </p:spTree>
    <p:extLst>
      <p:ext uri="{BB962C8B-B14F-4D97-AF65-F5344CB8AC3E}">
        <p14:creationId xmlns:p14="http://schemas.microsoft.com/office/powerpoint/2010/main" val="315903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Cross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a:t>
            </a:r>
            <a:r>
              <a:rPr lang="en-US" dirty="0" smtClean="0"/>
              <a:t>join performs </a:t>
            </a:r>
            <a:r>
              <a:rPr lang="en-US" dirty="0"/>
              <a:t>what’s known as a </a:t>
            </a:r>
            <a:r>
              <a:rPr lang="en-US" i="1" dirty="0"/>
              <a:t>Cartesian product </a:t>
            </a:r>
            <a:r>
              <a:rPr lang="en-US" dirty="0"/>
              <a:t>of the two input tables. In other words, </a:t>
            </a:r>
            <a:r>
              <a:rPr lang="en-US" dirty="0" smtClean="0"/>
              <a:t>it performs </a:t>
            </a:r>
            <a:r>
              <a:rPr lang="en-US" dirty="0"/>
              <a:t>a multiplication between the tables, yielding a row for each combination of </a:t>
            </a:r>
            <a:r>
              <a:rPr lang="en-US" dirty="0" smtClean="0"/>
              <a:t>rows from </a:t>
            </a:r>
            <a:r>
              <a:rPr lang="en-US" dirty="0"/>
              <a:t>both sides.</a:t>
            </a:r>
            <a:endParaRPr lang="en-US" dirty="0" smtClean="0"/>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Table A</a:t>
            </a:r>
            <a:endParaRPr lang="en-US"/>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 B</a:t>
            </a:r>
            <a:endParaRPr lang="en-US" dirty="0"/>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smtClean="0"/>
              <a:t>N rows</a:t>
            </a:r>
            <a:endParaRPr lang="en-US" dirty="0"/>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smtClean="0"/>
              <a:t>M x N rows</a:t>
            </a:r>
            <a:endParaRPr lang="en-US" dirty="0"/>
          </a:p>
        </p:txBody>
      </p:sp>
    </p:spTree>
    <p:extLst>
      <p:ext uri="{BB962C8B-B14F-4D97-AF65-F5344CB8AC3E}">
        <p14:creationId xmlns:p14="http://schemas.microsoft.com/office/powerpoint/2010/main" val="244639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discussion</a:t>
            </a:r>
            <a:r>
              <a:rPr lang="en-US" dirty="0"/>
              <a:t/>
            </a:r>
            <a:br>
              <a:rPr lang="en-US" dirty="0"/>
            </a:br>
            <a:endParaRPr lang="en-US" dirty="0"/>
          </a:p>
        </p:txBody>
      </p:sp>
    </p:spTree>
    <p:extLst>
      <p:ext uri="{BB962C8B-B14F-4D97-AF65-F5344CB8AC3E}">
        <p14:creationId xmlns:p14="http://schemas.microsoft.com/office/powerpoint/2010/main" val="361655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Inner join</a:t>
            </a:r>
            <a:endParaRPr lang="en-US" dirty="0"/>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a:t>
            </a:r>
            <a:r>
              <a:rPr lang="en-US" dirty="0" smtClean="0"/>
              <a:t>one that </a:t>
            </a:r>
            <a:r>
              <a:rPr lang="en-US" dirty="0"/>
              <a:t>compares a primary key value in one side to a foreign key value in another side</a:t>
            </a:r>
            <a:r>
              <a:rPr lang="en-US" dirty="0" smtClean="0"/>
              <a:t>.</a:t>
            </a:r>
          </a:p>
          <a:p>
            <a:r>
              <a:rPr lang="en-US" dirty="0" smtClean="0"/>
              <a:t>Inner </a:t>
            </a:r>
            <a:r>
              <a:rPr lang="en-US" dirty="0"/>
              <a:t>join returns only matching rows </a:t>
            </a:r>
            <a:r>
              <a:rPr lang="en-US" dirty="0" smtClean="0"/>
              <a:t>- rows that exists in both tables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smtClean="0"/>
              <a:t>M rows</a:t>
            </a:r>
            <a:endParaRPr lang="en-US" dirty="0"/>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smtClean="0"/>
              <a:t>N rows</a:t>
            </a:r>
            <a:endParaRPr lang="en-US" dirty="0"/>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Outer join</a:t>
            </a:r>
            <a:endParaRPr lang="en-US" dirty="0"/>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a:t>
            </a:r>
            <a:r>
              <a:rPr lang="en-US" dirty="0" smtClean="0"/>
              <a:t>never mind </a:t>
            </a:r>
            <a:r>
              <a:rPr lang="en-US" dirty="0"/>
              <a:t>if there are matching rows in the other side based on the ON predicate</a:t>
            </a:r>
            <a:r>
              <a:rPr lang="en-US" dirty="0" smtClean="0"/>
              <a:t>.</a:t>
            </a:r>
          </a:p>
          <a:p>
            <a:r>
              <a:rPr lang="en-US" dirty="0" smtClean="0"/>
              <a:t>Types: </a:t>
            </a:r>
          </a:p>
          <a:p>
            <a:endParaRPr lang="en-US" dirty="0" smtClean="0"/>
          </a:p>
          <a:p>
            <a:pPr marL="0" indent="0">
              <a:buNone/>
            </a:pPr>
            <a:r>
              <a:rPr lang="en-US" dirty="0" smtClean="0"/>
              <a:t>LEFT (OUTER) JOIN                     RIGHT </a:t>
            </a:r>
            <a:r>
              <a:rPr lang="en-US" dirty="0"/>
              <a:t>(OUTER) </a:t>
            </a:r>
            <a:r>
              <a:rPr lang="en-US" dirty="0" smtClean="0"/>
              <a:t>JOIN                            </a:t>
            </a:r>
            <a:r>
              <a:rPr lang="en-GB" dirty="0" smtClean="0"/>
              <a:t>FULL (OUTER) JOIN</a:t>
            </a:r>
            <a:endParaRPr lang="en-US" dirty="0"/>
          </a:p>
          <a:p>
            <a:pPr lvl="1"/>
            <a:endParaRPr lang="en-US" dirty="0" smtClean="0"/>
          </a:p>
          <a:p>
            <a:endParaRPr lang="en-US" b="1" dirty="0"/>
          </a:p>
          <a:p>
            <a:endParaRPr lang="en-US" b="1" dirty="0" smtClean="0"/>
          </a:p>
          <a:p>
            <a:endParaRPr lang="en-US" b="1" dirty="0"/>
          </a:p>
          <a:p>
            <a:endParaRPr lang="en-US" dirty="0" smtClean="0"/>
          </a:p>
          <a:p>
            <a:endParaRPr lang="en-US" dirty="0" smtClean="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solidFill>
                  <a:schemeClr val="tx1"/>
                </a:solidFill>
              </a:rPr>
              <a:t>Table A</a:t>
            </a:r>
            <a:endParaRPr lang="en-US">
              <a:solidFill>
                <a:schemeClr val="tx1"/>
              </a:solidFill>
            </a:endParaRP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Table A</a:t>
            </a:r>
            <a:endParaRPr lang="en-US">
              <a:solidFill>
                <a:schemeClr val="tx1"/>
              </a:solidFill>
            </a:endParaRP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B</a:t>
            </a:r>
            <a:endParaRPr lang="en-US" dirty="0">
              <a:solidFill>
                <a:schemeClr val="tx1"/>
              </a:solidFill>
            </a:endParaRP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Demo</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Create two tables (</a:t>
            </a:r>
            <a:r>
              <a:rPr lang="en-GB" dirty="0" err="1" smtClean="0"/>
              <a:t>TableA</a:t>
            </a:r>
            <a:r>
              <a:rPr lang="en-GB" dirty="0" smtClean="0"/>
              <a:t>, </a:t>
            </a:r>
            <a:r>
              <a:rPr lang="en-GB" dirty="0" err="1" smtClean="0"/>
              <a:t>TableB</a:t>
            </a:r>
            <a:r>
              <a:rPr lang="en-GB" dirty="0" smtClean="0"/>
              <a:t>)</a:t>
            </a:r>
          </a:p>
          <a:p>
            <a:r>
              <a:rPr lang="en-GB" dirty="0" smtClean="0"/>
              <a:t>Insert 2 records in each with values (1,2) ,(2,3)</a:t>
            </a:r>
          </a:p>
          <a:p>
            <a:r>
              <a:rPr lang="en-GB" dirty="0" smtClean="0"/>
              <a:t>Show all join types on this example</a:t>
            </a:r>
          </a:p>
          <a:p>
            <a:endParaRPr lang="en-US" dirty="0" smtClean="0"/>
          </a:p>
          <a:p>
            <a:r>
              <a:rPr lang="en-US" dirty="0" smtClean="0"/>
              <a:t>Demo</a:t>
            </a:r>
            <a:r>
              <a:rPr lang="en-US" dirty="0"/>
              <a:t>: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 - Workshop</a:t>
            </a:r>
            <a:endParaRPr lang="en-US" dirty="0"/>
          </a:p>
        </p:txBody>
      </p:sp>
      <p:sp>
        <p:nvSpPr>
          <p:cNvPr id="3" name="Content Placeholder 2"/>
          <p:cNvSpPr>
            <a:spLocks noGrp="1"/>
          </p:cNvSpPr>
          <p:nvPr>
            <p:ph idx="1"/>
          </p:nvPr>
        </p:nvSpPr>
        <p:spPr>
          <a:xfrm>
            <a:off x="476166" y="1622106"/>
            <a:ext cx="8596668" cy="3846005"/>
          </a:xfrm>
        </p:spPr>
        <p:txBody>
          <a:bodyPr>
            <a:normAutofit/>
          </a:bodyPr>
          <a:lstStyle/>
          <a:p>
            <a:r>
              <a:rPr lang="en-GB" dirty="0" smtClean="0"/>
              <a:t>List all possible combinations of Customer names and Product names that can be ordered from specific customer </a:t>
            </a:r>
          </a:p>
          <a:p>
            <a:r>
              <a:rPr lang="en-GB" dirty="0" smtClean="0"/>
              <a:t>List all Business Entities that has any order </a:t>
            </a:r>
            <a:endParaRPr lang="en-GB" dirty="0"/>
          </a:p>
          <a:p>
            <a:r>
              <a:rPr lang="en-GB" dirty="0" smtClean="0"/>
              <a:t>List all Entities without orders</a:t>
            </a:r>
          </a:p>
          <a:p>
            <a:r>
              <a:rPr lang="en-GB" dirty="0" smtClean="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check</a:t>
            </a:r>
            <a:endParaRPr lang="en-US" dirty="0"/>
          </a:p>
        </p:txBody>
      </p:sp>
      <p:sp>
        <p:nvSpPr>
          <p:cNvPr id="2" name="Text Placeholder 1"/>
          <p:cNvSpPr>
            <a:spLocks noGrp="1"/>
          </p:cNvSpPr>
          <p:nvPr>
            <p:ph type="body" idx="1"/>
          </p:nvPr>
        </p:nvSpPr>
        <p:spPr/>
        <p:txBody>
          <a:bodyPr/>
          <a:lstStyle/>
          <a:p>
            <a:r>
              <a:rPr lang="en-US" dirty="0"/>
              <a:t>Quiz, Discussion, Homework</a:t>
            </a:r>
          </a:p>
        </p:txBody>
      </p:sp>
    </p:spTree>
    <p:extLst>
      <p:ext uri="{BB962C8B-B14F-4D97-AF65-F5344CB8AC3E}">
        <p14:creationId xmlns:p14="http://schemas.microsoft.com/office/powerpoint/2010/main" val="2257886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Quiz</a:t>
            </a:r>
            <a:endParaRPr lang="en-US" dirty="0"/>
          </a:p>
        </p:txBody>
      </p:sp>
      <p:sp>
        <p:nvSpPr>
          <p:cNvPr id="3" name="Content Placeholder 2"/>
          <p:cNvSpPr>
            <a:spLocks noGrp="1"/>
          </p:cNvSpPr>
          <p:nvPr>
            <p:ph idx="1"/>
          </p:nvPr>
        </p:nvSpPr>
        <p:spPr>
          <a:xfrm>
            <a:off x="677334" y="1378039"/>
            <a:ext cx="8596668" cy="5203065"/>
          </a:xfrm>
        </p:spPr>
        <p:txBody>
          <a:bodyPr>
            <a:normAutofit/>
          </a:bodyPr>
          <a:lstStyle/>
          <a:p>
            <a:r>
              <a:rPr lang="en-US" dirty="0" smtClean="0"/>
              <a:t>Which SQL statement filters the resultset with additional conditions?</a:t>
            </a:r>
            <a:endParaRPr lang="en-US" dirty="0"/>
          </a:p>
          <a:p>
            <a:pPr marL="457200" lvl="1" indent="0">
              <a:buNone/>
            </a:pPr>
            <a:r>
              <a:rPr lang="en-US" b="1" dirty="0" smtClean="0"/>
              <a:t>a.</a:t>
            </a:r>
            <a:r>
              <a:rPr lang="en-US" dirty="0"/>
              <a:t> </a:t>
            </a:r>
            <a:r>
              <a:rPr lang="en-US" dirty="0" smtClean="0"/>
              <a:t>ORDER</a:t>
            </a:r>
            <a:endParaRPr lang="en-US" dirty="0"/>
          </a:p>
          <a:p>
            <a:pPr marL="457200" lvl="1" indent="0">
              <a:buNone/>
            </a:pPr>
            <a:r>
              <a:rPr lang="en-US" b="1" dirty="0"/>
              <a:t>b. </a:t>
            </a:r>
            <a:r>
              <a:rPr lang="en-US" dirty="0" smtClean="0"/>
              <a:t>FILTER</a:t>
            </a:r>
            <a:endParaRPr lang="en-US" dirty="0"/>
          </a:p>
          <a:p>
            <a:pPr marL="457200" lvl="1" indent="0">
              <a:buNone/>
            </a:pPr>
            <a:r>
              <a:rPr lang="en-US" b="1" dirty="0"/>
              <a:t>c. </a:t>
            </a:r>
            <a:r>
              <a:rPr lang="en-US" dirty="0" smtClean="0"/>
              <a:t>WHERE</a:t>
            </a:r>
            <a:endParaRPr lang="en-US" dirty="0"/>
          </a:p>
          <a:p>
            <a:pPr marL="457200" lvl="1" indent="0">
              <a:buNone/>
            </a:pPr>
            <a:r>
              <a:rPr lang="en-US" b="1" dirty="0"/>
              <a:t>d</a:t>
            </a:r>
            <a:r>
              <a:rPr lang="en-US" b="1" dirty="0" smtClean="0"/>
              <a:t>. </a:t>
            </a:r>
            <a:r>
              <a:rPr lang="en-US" dirty="0" smtClean="0"/>
              <a:t>REMOVE</a:t>
            </a:r>
          </a:p>
          <a:p>
            <a:r>
              <a:rPr lang="en-US" dirty="0" smtClean="0"/>
              <a:t>Which SQL statement defines how records are ordered in sort operations?</a:t>
            </a:r>
            <a:endParaRPr lang="en-US" dirty="0"/>
          </a:p>
          <a:p>
            <a:pPr marL="457200" lvl="1" indent="0">
              <a:buNone/>
            </a:pPr>
            <a:r>
              <a:rPr lang="en-US" b="1" dirty="0"/>
              <a:t>a. </a:t>
            </a:r>
            <a:r>
              <a:rPr lang="en-US" dirty="0" smtClean="0"/>
              <a:t>HIGHEST \ LOWEST</a:t>
            </a:r>
            <a:endParaRPr lang="en-US" dirty="0"/>
          </a:p>
          <a:p>
            <a:pPr marL="457200" lvl="1" indent="0">
              <a:buNone/>
            </a:pPr>
            <a:r>
              <a:rPr lang="en-US" b="1" dirty="0"/>
              <a:t>b. </a:t>
            </a:r>
            <a:r>
              <a:rPr lang="en-US" dirty="0" smtClean="0"/>
              <a:t>TOP \ BOTTOM</a:t>
            </a:r>
          </a:p>
          <a:p>
            <a:pPr marL="457200" lvl="1" indent="0">
              <a:buNone/>
            </a:pPr>
            <a:r>
              <a:rPr lang="en-US" b="1" dirty="0" smtClean="0"/>
              <a:t>c. </a:t>
            </a:r>
            <a:r>
              <a:rPr lang="en-US" dirty="0" smtClean="0"/>
              <a:t>ASC \ DESC</a:t>
            </a:r>
          </a:p>
          <a:p>
            <a:pPr marL="457200" lvl="1" indent="0">
              <a:buNone/>
            </a:pPr>
            <a:r>
              <a:rPr lang="en-US" b="1" dirty="0" smtClean="0"/>
              <a:t>d</a:t>
            </a:r>
            <a:r>
              <a:rPr lang="en-US" b="1" dirty="0"/>
              <a:t>. </a:t>
            </a:r>
            <a:r>
              <a:rPr lang="en-US" dirty="0" smtClean="0"/>
              <a:t>FIRST \ LAST</a:t>
            </a:r>
            <a:endParaRPr lang="en-US" dirty="0"/>
          </a:p>
        </p:txBody>
      </p:sp>
    </p:spTree>
    <p:extLst>
      <p:ext uri="{BB962C8B-B14F-4D97-AF65-F5344CB8AC3E}">
        <p14:creationId xmlns:p14="http://schemas.microsoft.com/office/powerpoint/2010/main" val="36163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smtClean="0"/>
              <a:t>How to combine two result sets in order to have result containing all data from both tables without duplicates?</a:t>
            </a:r>
            <a:endParaRPr lang="en-US" dirty="0"/>
          </a:p>
          <a:p>
            <a:pPr marL="457200" lvl="1" indent="0">
              <a:buNone/>
            </a:pPr>
            <a:r>
              <a:rPr lang="en-US" b="1" dirty="0"/>
              <a:t>a. </a:t>
            </a:r>
            <a:r>
              <a:rPr lang="en-US" dirty="0" smtClean="0"/>
              <a:t>INTERSECT</a:t>
            </a:r>
            <a:endParaRPr lang="en-US" dirty="0"/>
          </a:p>
          <a:p>
            <a:pPr marL="457200" lvl="1" indent="0">
              <a:buNone/>
            </a:pPr>
            <a:r>
              <a:rPr lang="en-US" b="1" dirty="0"/>
              <a:t>b. </a:t>
            </a:r>
            <a:r>
              <a:rPr lang="en-US" dirty="0" smtClean="0"/>
              <a:t>UNION</a:t>
            </a:r>
            <a:endParaRPr lang="en-US" dirty="0"/>
          </a:p>
          <a:p>
            <a:pPr marL="457200" lvl="1" indent="0">
              <a:buNone/>
            </a:pPr>
            <a:r>
              <a:rPr lang="en-US" b="1" dirty="0"/>
              <a:t>c. </a:t>
            </a:r>
            <a:r>
              <a:rPr lang="en-US" dirty="0" smtClean="0"/>
              <a:t>EXCEPT</a:t>
            </a:r>
            <a:endParaRPr lang="en-US" dirty="0"/>
          </a:p>
          <a:p>
            <a:pPr marL="457200" lvl="1" indent="0">
              <a:buNone/>
            </a:pPr>
            <a:r>
              <a:rPr lang="en-US" b="1" dirty="0"/>
              <a:t>d. </a:t>
            </a:r>
            <a:r>
              <a:rPr lang="en-US" dirty="0" smtClean="0"/>
              <a:t>UNION ALL</a:t>
            </a:r>
          </a:p>
          <a:p>
            <a:r>
              <a:rPr lang="en-US" dirty="0" smtClean="0"/>
              <a:t>Which type of constraint should be used in order to prevent having two or more same values in specific table column? Default</a:t>
            </a:r>
            <a:r>
              <a:rPr lang="en-US" dirty="0"/>
              <a:t>, Check, Unique</a:t>
            </a:r>
          </a:p>
          <a:p>
            <a:pPr marL="457200" lvl="1" indent="0">
              <a:buNone/>
            </a:pPr>
            <a:r>
              <a:rPr lang="en-US" b="1" dirty="0" smtClean="0"/>
              <a:t>a. </a:t>
            </a:r>
            <a:r>
              <a:rPr lang="en-US" dirty="0" smtClean="0"/>
              <a:t>DEFAULT</a:t>
            </a:r>
          </a:p>
          <a:p>
            <a:pPr marL="457200" lvl="1" indent="0">
              <a:buNone/>
            </a:pPr>
            <a:r>
              <a:rPr lang="en-US" b="1" dirty="0" smtClean="0"/>
              <a:t>b</a:t>
            </a:r>
            <a:r>
              <a:rPr lang="en-US" b="1" dirty="0"/>
              <a:t>. </a:t>
            </a:r>
            <a:r>
              <a:rPr lang="en-US" dirty="0" smtClean="0"/>
              <a:t>CHECK</a:t>
            </a:r>
            <a:endParaRPr lang="en-US" dirty="0"/>
          </a:p>
          <a:p>
            <a:pPr marL="457200" lvl="1" indent="0">
              <a:buNone/>
            </a:pPr>
            <a:r>
              <a:rPr lang="en-US" b="1" dirty="0"/>
              <a:t>c. </a:t>
            </a:r>
            <a:r>
              <a:rPr lang="en-US" dirty="0" smtClean="0"/>
              <a:t>UNIQUE</a:t>
            </a:r>
            <a:endParaRPr lang="en-US" dirty="0"/>
          </a:p>
          <a:p>
            <a:pPr marL="457200" lvl="1" indent="0">
              <a:buNone/>
            </a:pPr>
            <a:r>
              <a:rPr lang="en-US" b="1" dirty="0"/>
              <a:t>d. </a:t>
            </a:r>
            <a:r>
              <a:rPr lang="en-US" dirty="0" smtClean="0"/>
              <a:t>DISTINCT</a:t>
            </a:r>
            <a:endParaRPr lang="en-US" dirty="0"/>
          </a:p>
          <a:p>
            <a:r>
              <a:rPr lang="en-US" dirty="0" smtClean="0"/>
              <a:t>Which </a:t>
            </a:r>
            <a:r>
              <a:rPr lang="en-US" dirty="0"/>
              <a:t>of the </a:t>
            </a:r>
            <a:r>
              <a:rPr lang="en-US" dirty="0" smtClean="0"/>
              <a:t>join types returns only records that exist in both tables?</a:t>
            </a:r>
            <a:endParaRPr lang="en-US" dirty="0"/>
          </a:p>
          <a:p>
            <a:pPr marL="457200" lvl="1" indent="0">
              <a:buNone/>
            </a:pPr>
            <a:r>
              <a:rPr lang="en-US" b="1" dirty="0"/>
              <a:t>a. </a:t>
            </a:r>
            <a:r>
              <a:rPr lang="en-US" dirty="0" smtClean="0"/>
              <a:t>CROSS JOIN</a:t>
            </a:r>
            <a:endParaRPr lang="en-US" dirty="0"/>
          </a:p>
          <a:p>
            <a:pPr marL="457200" lvl="1" indent="0">
              <a:buNone/>
            </a:pPr>
            <a:r>
              <a:rPr lang="en-US" b="1" dirty="0"/>
              <a:t>b. </a:t>
            </a:r>
            <a:r>
              <a:rPr lang="en-US" dirty="0" smtClean="0"/>
              <a:t>INNER JOIN</a:t>
            </a:r>
            <a:endParaRPr lang="en-US" dirty="0"/>
          </a:p>
          <a:p>
            <a:pPr marL="457200" lvl="1" indent="0">
              <a:buNone/>
            </a:pPr>
            <a:r>
              <a:rPr lang="en-US" b="1" dirty="0"/>
              <a:t>c. </a:t>
            </a:r>
            <a:r>
              <a:rPr lang="en-US" dirty="0" smtClean="0"/>
              <a:t>LEFT JOIN</a:t>
            </a:r>
            <a:endParaRPr lang="en-US" dirty="0"/>
          </a:p>
          <a:p>
            <a:pPr marL="457200" lvl="1" indent="0">
              <a:buNone/>
            </a:pPr>
            <a:r>
              <a:rPr lang="en-US" b="1" dirty="0"/>
              <a:t>d. </a:t>
            </a:r>
            <a:r>
              <a:rPr lang="en-US" dirty="0" smtClean="0"/>
              <a:t>FULL JOIN</a:t>
            </a:r>
            <a:endParaRPr lang="en-US" dirty="0"/>
          </a:p>
        </p:txBody>
      </p:sp>
    </p:spTree>
    <p:extLst>
      <p:ext uri="{BB962C8B-B14F-4D97-AF65-F5344CB8AC3E}">
        <p14:creationId xmlns:p14="http://schemas.microsoft.com/office/powerpoint/2010/main" val="761919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smtClean="0"/>
              <a:t>What is the purpose of Foreign keys?</a:t>
            </a:r>
          </a:p>
          <a:p>
            <a:r>
              <a:rPr lang="en-US" dirty="0" smtClean="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Homework</a:t>
            </a:r>
            <a:r>
              <a:rPr lang="en-US" dirty="0"/>
              <a:t/>
            </a:r>
            <a:br>
              <a:rPr lang="en-US" dirty="0"/>
            </a:br>
            <a:endParaRPr lang="en-US" dirty="0"/>
          </a:p>
        </p:txBody>
      </p:sp>
    </p:spTree>
    <p:extLst>
      <p:ext uri="{BB962C8B-B14F-4D97-AF65-F5344CB8AC3E}">
        <p14:creationId xmlns:p14="http://schemas.microsoft.com/office/powerpoint/2010/main" val="1449113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 pre-requisite</a:t>
            </a:r>
            <a:endParaRPr lang="en-US" dirty="0"/>
          </a:p>
        </p:txBody>
      </p:sp>
      <p:sp>
        <p:nvSpPr>
          <p:cNvPr id="5" name="Content Placeholder 4"/>
          <p:cNvSpPr>
            <a:spLocks noGrp="1"/>
          </p:cNvSpPr>
          <p:nvPr>
            <p:ph idx="1"/>
          </p:nvPr>
        </p:nvSpPr>
        <p:spPr/>
        <p:txBody>
          <a:bodyPr/>
          <a:lstStyle/>
          <a:p>
            <a:r>
              <a:rPr lang="en-US" dirty="0" smtClean="0"/>
              <a:t>Provide script for inserting dummy data in already created </a:t>
            </a:r>
            <a:r>
              <a:rPr lang="en-US" dirty="0" err="1" smtClean="0"/>
              <a:t>SEDCHome</a:t>
            </a:r>
            <a:r>
              <a:rPr lang="en-US" dirty="0" smtClean="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smtClean="0"/>
              <a:t>Students, Exams, Professors, Result, </a:t>
            </a:r>
            <a:r>
              <a:rPr lang="en-US" dirty="0" err="1" smtClean="0"/>
              <a:t>ResultDetails</a:t>
            </a:r>
            <a:r>
              <a:rPr lang="en-US" dirty="0" smtClean="0"/>
              <a:t> (Marjan)</a:t>
            </a:r>
          </a:p>
        </p:txBody>
      </p:sp>
    </p:spTree>
    <p:extLst>
      <p:ext uri="{BB962C8B-B14F-4D97-AF65-F5344CB8AC3E}">
        <p14:creationId xmlns:p14="http://schemas.microsoft.com/office/powerpoint/2010/main" val="1647927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1/6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endParaRPr lang="en-US" dirty="0" smtClean="0"/>
          </a:p>
        </p:txBody>
      </p:sp>
    </p:spTree>
    <p:extLst>
      <p:ext uri="{BB962C8B-B14F-4D97-AF65-F5344CB8AC3E}">
        <p14:creationId xmlns:p14="http://schemas.microsoft.com/office/powerpoint/2010/main" val="2439904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2/6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endParaRPr lang="en-US" dirty="0" smtClean="0"/>
          </a:p>
        </p:txBody>
      </p:sp>
    </p:spTree>
    <p:extLst>
      <p:ext uri="{BB962C8B-B14F-4D97-AF65-F5344CB8AC3E}">
        <p14:creationId xmlns:p14="http://schemas.microsoft.com/office/powerpoint/2010/main" val="105153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3/6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endParaRPr lang="en-US" dirty="0" smtClean="0"/>
          </a:p>
        </p:txBody>
      </p:sp>
    </p:spTree>
    <p:extLst>
      <p:ext uri="{BB962C8B-B14F-4D97-AF65-F5344CB8AC3E}">
        <p14:creationId xmlns:p14="http://schemas.microsoft.com/office/powerpoint/2010/main" val="3381447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4/6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endParaRPr lang="en-US" dirty="0" smtClean="0"/>
          </a:p>
        </p:txBody>
      </p:sp>
    </p:spTree>
    <p:extLst>
      <p:ext uri="{BB962C8B-B14F-4D97-AF65-F5344CB8AC3E}">
        <p14:creationId xmlns:p14="http://schemas.microsoft.com/office/powerpoint/2010/main" val="75323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5/6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endParaRPr lang="en-US" dirty="0" smtClean="0"/>
          </a:p>
        </p:txBody>
      </p:sp>
    </p:spTree>
    <p:extLst>
      <p:ext uri="{BB962C8B-B14F-4D97-AF65-F5344CB8AC3E}">
        <p14:creationId xmlns:p14="http://schemas.microsoft.com/office/powerpoint/2010/main" val="935312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requirement 6/6</a:t>
            </a:r>
            <a:endParaRPr lang="en-US" dirty="0"/>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endParaRPr lang="en-US" dirty="0" smtClean="0"/>
          </a:p>
        </p:txBody>
      </p:sp>
    </p:spTree>
    <p:extLst>
      <p:ext uri="{BB962C8B-B14F-4D97-AF65-F5344CB8AC3E}">
        <p14:creationId xmlns:p14="http://schemas.microsoft.com/office/powerpoint/2010/main" val="310529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solution</a:t>
            </a:r>
            <a:endParaRPr lang="en-US" dirty="0"/>
          </a:p>
        </p:txBody>
      </p:sp>
      <p:sp>
        <p:nvSpPr>
          <p:cNvPr id="3" name="Content Placeholder 2"/>
          <p:cNvSpPr>
            <a:spLocks noGrp="1"/>
          </p:cNvSpPr>
          <p:nvPr>
            <p:ph idx="1"/>
          </p:nvPr>
        </p:nvSpPr>
        <p:spPr/>
        <p:txBody>
          <a:bodyPr/>
          <a:lstStyle/>
          <a:p>
            <a:r>
              <a:rPr lang="en-US" dirty="0" smtClean="0"/>
              <a:t>Present diagram with all tables</a:t>
            </a:r>
          </a:p>
          <a:p>
            <a:r>
              <a:rPr lang="en-US" dirty="0" smtClean="0"/>
              <a:t>New </a:t>
            </a:r>
            <a:r>
              <a:rPr lang="en-US" dirty="0"/>
              <a:t>database: </a:t>
            </a:r>
            <a:r>
              <a:rPr lang="en-US" dirty="0" err="1"/>
              <a:t>SedcHOME</a:t>
            </a:r>
            <a:endParaRPr lang="en-US" dirty="0"/>
          </a:p>
          <a:p>
            <a:r>
              <a:rPr lang="en-US" dirty="0"/>
              <a:t>Provide create </a:t>
            </a:r>
            <a:r>
              <a:rPr lang="en-US" dirty="0" smtClean="0"/>
              <a:t>script (homework folder)</a:t>
            </a:r>
            <a:endParaRPr lang="en-US" dirty="0"/>
          </a:p>
          <a:p>
            <a:r>
              <a:rPr lang="en-US" dirty="0"/>
              <a:t>Provide Insert </a:t>
            </a:r>
            <a:r>
              <a:rPr lang="en-US" dirty="0" smtClean="0"/>
              <a:t>script</a:t>
            </a:r>
            <a:r>
              <a:rPr lang="en-US" dirty="0"/>
              <a: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Filtering and Sorting data</a:t>
            </a:r>
            <a:endParaRPr lang="en-US" dirty="0"/>
          </a:p>
        </p:txBody>
      </p:sp>
    </p:spTree>
    <p:extLst>
      <p:ext uri="{BB962C8B-B14F-4D97-AF65-F5344CB8AC3E}">
        <p14:creationId xmlns:p14="http://schemas.microsoft.com/office/powerpoint/2010/main" val="2757019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database with example data</a:t>
            </a:r>
            <a:endParaRPr lang="en-US" dirty="0"/>
          </a:p>
        </p:txBody>
      </p:sp>
      <p:sp>
        <p:nvSpPr>
          <p:cNvPr id="3" name="Content Placeholder 2"/>
          <p:cNvSpPr>
            <a:spLocks noGrp="1"/>
          </p:cNvSpPr>
          <p:nvPr>
            <p:ph idx="1"/>
          </p:nvPr>
        </p:nvSpPr>
        <p:spPr/>
        <p:txBody>
          <a:bodyPr/>
          <a:lstStyle/>
          <a:p>
            <a:r>
              <a:rPr lang="en-US" dirty="0" smtClean="0"/>
              <a:t>Let’s populate the tables with example data</a:t>
            </a:r>
          </a:p>
          <a:p>
            <a:pPr lvl="1"/>
            <a:r>
              <a:rPr lang="en-US" dirty="0" smtClean="0"/>
              <a:t>Execute script: Session </a:t>
            </a:r>
            <a:r>
              <a:rPr lang="en-US" dirty="0"/>
              <a:t>2 – 01 Insert example data in SEDC </a:t>
            </a:r>
            <a:r>
              <a:rPr lang="en-US" dirty="0" err="1"/>
              <a:t>database.sql</a:t>
            </a:r>
            <a:endParaRPr lang="en-US" dirty="0" smtClean="0"/>
          </a:p>
          <a:p>
            <a:endParaRPr lang="en-US" dirty="0"/>
          </a:p>
        </p:txBody>
      </p:sp>
    </p:spTree>
    <p:extLst>
      <p:ext uri="{BB962C8B-B14F-4D97-AF65-F5344CB8AC3E}">
        <p14:creationId xmlns:p14="http://schemas.microsoft.com/office/powerpoint/2010/main" val="268352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a:t>
            </a:r>
            <a:endParaRPr lang="en-US" dirty="0"/>
          </a:p>
        </p:txBody>
      </p:sp>
      <p:sp>
        <p:nvSpPr>
          <p:cNvPr id="3" name="Content Placeholder 2"/>
          <p:cNvSpPr>
            <a:spLocks noGrp="1"/>
          </p:cNvSpPr>
          <p:nvPr>
            <p:ph idx="1"/>
          </p:nvPr>
        </p:nvSpPr>
        <p:spPr>
          <a:xfrm>
            <a:off x="677334" y="1764792"/>
            <a:ext cx="8596668" cy="4642331"/>
          </a:xfrm>
        </p:spPr>
        <p:txBody>
          <a:bodyPr/>
          <a:lstStyle/>
          <a:p>
            <a:r>
              <a:rPr lang="en-GB" dirty="0" smtClean="0"/>
              <a:t>Filtering expressions are used to reduce number of rows returned based on some criteria</a:t>
            </a:r>
            <a:endParaRPr lang="en-US" dirty="0" smtClean="0"/>
          </a:p>
          <a:p>
            <a:r>
              <a:rPr lang="en-US" dirty="0" smtClean="0"/>
              <a:t>WHERE statement</a:t>
            </a:r>
          </a:p>
          <a:p>
            <a:endParaRPr lang="en-US" dirty="0"/>
          </a:p>
          <a:p>
            <a:endParaRPr lang="en-US" dirty="0" smtClean="0"/>
          </a:p>
          <a:p>
            <a:endParaRPr lang="en-US" dirty="0"/>
          </a:p>
          <a:p>
            <a:r>
              <a:rPr lang="en-US" dirty="0" smtClean="0"/>
              <a:t>Example: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TableName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data - Workshop</a:t>
            </a:r>
            <a:endParaRPr lang="en-US" dirty="0"/>
          </a:p>
        </p:txBody>
      </p:sp>
      <p:sp>
        <p:nvSpPr>
          <p:cNvPr id="3" name="Content Placeholder 2"/>
          <p:cNvSpPr>
            <a:spLocks noGrp="1"/>
          </p:cNvSpPr>
          <p:nvPr>
            <p:ph idx="1"/>
          </p:nvPr>
        </p:nvSpPr>
        <p:spPr>
          <a:xfrm>
            <a:off x="677334" y="2066002"/>
            <a:ext cx="8596668" cy="3880773"/>
          </a:xfrm>
        </p:spPr>
        <p:txBody>
          <a:bodyPr>
            <a:normAutofit/>
          </a:bodyPr>
          <a:lstStyle/>
          <a:p>
            <a:r>
              <a:rPr lang="en-GB" dirty="0" smtClean="0"/>
              <a:t>Find all Employees with </a:t>
            </a:r>
            <a:r>
              <a:rPr lang="en-GB" dirty="0" err="1" smtClean="0"/>
              <a:t>FirstName</a:t>
            </a:r>
            <a:r>
              <a:rPr lang="en-GB" dirty="0" smtClean="0"/>
              <a:t> = </a:t>
            </a:r>
            <a:r>
              <a:rPr lang="en-GB" dirty="0"/>
              <a:t>Goran</a:t>
            </a:r>
            <a:endParaRPr lang="en-US" dirty="0" smtClean="0"/>
          </a:p>
          <a:p>
            <a:r>
              <a:rPr lang="en-GB" dirty="0"/>
              <a:t>Find </a:t>
            </a:r>
            <a:r>
              <a:rPr lang="en-GB" dirty="0" smtClean="0"/>
              <a:t>all </a:t>
            </a:r>
            <a:r>
              <a:rPr lang="en-GB" dirty="0"/>
              <a:t>Employees with </a:t>
            </a:r>
            <a:r>
              <a:rPr lang="en-GB" dirty="0" err="1" smtClean="0"/>
              <a:t>LastName</a:t>
            </a:r>
            <a:r>
              <a:rPr lang="en-GB" dirty="0" smtClean="0"/>
              <a:t> starting With ‘S’</a:t>
            </a:r>
          </a:p>
          <a:p>
            <a:r>
              <a:rPr lang="en-GB" dirty="0" smtClean="0"/>
              <a:t>Find all Employees with </a:t>
            </a:r>
            <a:r>
              <a:rPr lang="en-GB" dirty="0" err="1" smtClean="0"/>
              <a:t>DateOfBirth</a:t>
            </a:r>
            <a:r>
              <a:rPr lang="en-GB" dirty="0" smtClean="0"/>
              <a:t> greater than ‘01.01.1988’</a:t>
            </a:r>
            <a:endParaRPr lang="en-US" dirty="0"/>
          </a:p>
          <a:p>
            <a:r>
              <a:rPr lang="en-GB" dirty="0" smtClean="0"/>
              <a:t>Find all Male employees</a:t>
            </a:r>
          </a:p>
          <a:p>
            <a:r>
              <a:rPr lang="en-GB" dirty="0" smtClean="0"/>
              <a:t>Find all employees hired in January/1998</a:t>
            </a:r>
          </a:p>
          <a:p>
            <a:r>
              <a:rPr lang="en-GB" dirty="0" smtClean="0"/>
              <a:t>Find all </a:t>
            </a:r>
            <a:r>
              <a:rPr lang="en-GB" dirty="0"/>
              <a:t>Employees with </a:t>
            </a:r>
            <a:r>
              <a:rPr lang="en-GB" dirty="0" err="1"/>
              <a:t>LastName</a:t>
            </a:r>
            <a:r>
              <a:rPr lang="en-GB" dirty="0"/>
              <a:t> starting With ‘A</a:t>
            </a:r>
            <a:r>
              <a:rPr lang="en-GB" dirty="0" smtClean="0"/>
              <a:t>’ hired in </a:t>
            </a:r>
            <a:r>
              <a:rPr lang="en-GB" dirty="0"/>
              <a:t>January/2019</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9765</TotalTime>
  <Words>1986</Words>
  <Application>Microsoft Office PowerPoint</Application>
  <PresentationFormat>Widescreen</PresentationFormat>
  <Paragraphs>315</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Consolas</vt:lpstr>
      <vt:lpstr>Trebuchet MS</vt:lpstr>
      <vt:lpstr>Wingdings</vt:lpstr>
      <vt:lpstr>Wingdings 3</vt:lpstr>
      <vt:lpstr>Facet</vt:lpstr>
      <vt:lpstr>Welcome! Database Development and Design</vt:lpstr>
      <vt:lpstr>Agenda</vt:lpstr>
      <vt:lpstr>Homework discussion </vt:lpstr>
      <vt:lpstr>Homework requirement</vt:lpstr>
      <vt:lpstr>Homework - solution</vt:lpstr>
      <vt:lpstr>Filtering and Sorting data</vt:lpstr>
      <vt:lpstr>Fill database with example data</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vt:lpstr>
      <vt:lpstr>Homework – pre-requisite</vt:lpstr>
      <vt:lpstr>Homework requirement 1/6</vt:lpstr>
      <vt:lpstr>Homework requirement 2/6</vt:lpstr>
      <vt:lpstr>Homework requirement 3/6</vt:lpstr>
      <vt:lpstr>Homework requirement 4/6</vt:lpstr>
      <vt:lpstr>Homework requirement 5/6</vt:lpstr>
      <vt:lpstr>Homework requirement 6/6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Edijan Jasharovski</cp:lastModifiedBy>
  <cp:revision>194</cp:revision>
  <dcterms:created xsi:type="dcterms:W3CDTF">2016-04-05T14:42:04Z</dcterms:created>
  <dcterms:modified xsi:type="dcterms:W3CDTF">2019-05-15T17:02:08Z</dcterms:modified>
</cp:coreProperties>
</file>