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5"/>
  </p:notesMasterIdLst>
  <p:sldIdLst>
    <p:sldId id="297" r:id="rId2"/>
    <p:sldId id="300" r:id="rId3"/>
    <p:sldId id="414" r:id="rId4"/>
    <p:sldId id="358" r:id="rId5"/>
    <p:sldId id="409" r:id="rId6"/>
    <p:sldId id="410" r:id="rId7"/>
    <p:sldId id="411" r:id="rId8"/>
    <p:sldId id="412" r:id="rId9"/>
    <p:sldId id="386" r:id="rId10"/>
    <p:sldId id="387" r:id="rId11"/>
    <p:sldId id="405" r:id="rId12"/>
    <p:sldId id="388" r:id="rId13"/>
    <p:sldId id="418" r:id="rId14"/>
    <p:sldId id="419" r:id="rId15"/>
    <p:sldId id="421" r:id="rId16"/>
    <p:sldId id="422" r:id="rId17"/>
    <p:sldId id="345" r:id="rId18"/>
    <p:sldId id="281" r:id="rId19"/>
    <p:sldId id="282" r:id="rId20"/>
    <p:sldId id="400" r:id="rId21"/>
    <p:sldId id="415" r:id="rId22"/>
    <p:sldId id="416" r:id="rId23"/>
    <p:sldId id="417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2F3FB5D-8415-4A51-99A8-AADF3388EC0A}">
          <p14:sldIdLst>
            <p14:sldId id="297"/>
            <p14:sldId id="300"/>
            <p14:sldId id="414"/>
          </p14:sldIdLst>
        </p14:section>
        <p14:section name="Homework discussion" id="{C6D695D5-C5B1-40C7-960C-E8F014D5658A}">
          <p14:sldIdLst>
            <p14:sldId id="358"/>
          </p14:sldIdLst>
        </p14:section>
        <p14:section name="Built-In functions" id="{63085B62-9F4D-4A84-B4E5-9B90209CECCD}">
          <p14:sldIdLst>
            <p14:sldId id="409"/>
            <p14:sldId id="410"/>
            <p14:sldId id="411"/>
            <p14:sldId id="412"/>
          </p14:sldIdLst>
        </p14:section>
        <p14:section name="Scalar functions" id="{423DC07A-FCB8-4F39-B50C-BE2467C3633D}">
          <p14:sldIdLst>
            <p14:sldId id="386"/>
            <p14:sldId id="387"/>
            <p14:sldId id="405"/>
            <p14:sldId id="388"/>
          </p14:sldIdLst>
        </p14:section>
        <p14:section name="Table valued functions (full)" id="{BD2188F5-9A77-4138-9EA1-C2C5AE85EC5E}">
          <p14:sldIdLst/>
        </p14:section>
        <p14:section name="Table valued functions - Short" id="{2C9BB745-5468-4179-AA8F-BDD59F755917}">
          <p14:sldIdLst>
            <p14:sldId id="418"/>
            <p14:sldId id="419"/>
            <p14:sldId id="421"/>
            <p14:sldId id="422"/>
          </p14:sldIdLst>
        </p14:section>
        <p14:section name="Knowkedge check" id="{7F13F0BD-463B-4E66-B361-2CF87ADAE1D9}">
          <p14:sldIdLst>
            <p14:sldId id="345"/>
            <p14:sldId id="281"/>
            <p14:sldId id="282"/>
          </p14:sldIdLst>
        </p14:section>
        <p14:section name="Homework" id="{3638468B-2668-4040-841F-6E04CB1EAC2F}">
          <p14:sldIdLst>
            <p14:sldId id="400"/>
            <p14:sldId id="415"/>
            <p14:sldId id="416"/>
            <p14:sldId id="41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74" autoAdjust="0"/>
    <p:restoredTop sz="91636" autoAdjust="0"/>
  </p:normalViewPr>
  <p:slideViewPr>
    <p:cSldViewPr snapToGrid="0">
      <p:cViewPr varScale="1">
        <p:scale>
          <a:sx n="69" d="100"/>
          <a:sy n="69" d="100"/>
        </p:scale>
        <p:origin x="67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082" y="3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0C2AC4-95A3-4C7D-BB88-DA8C525E531F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233DEA-58EC-4007-8734-9A11230A2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443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sql/relational-databases/user-defined-functions/user-defined-functions?view=sql-server-2017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sql/relational-databases/user-defined-functions/user-defined-functions?view=sql-server-2017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sql/relational-databases/user-defined-functions/user-defined-functions?view=sql-server-2017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sql/relational-databases/user-defined-functions/user-defined-functions?view=sql-server-2017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233DEA-58EC-4007-8734-9A11230A27F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9083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233DEA-58EC-4007-8734-9A11230A27F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2617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233DEA-58EC-4007-8734-9A11230A27F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2660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https://docs.microsoft.com/en-us/sql/relational-databases/user-defined-functions/user-defined-functions?view=sql-server-2017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233DEA-58EC-4007-8734-9A11230A27F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7245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https://docs.microsoft.com/en-us/sql/relational-databases/user-defined-functions/user-defined-functions?view=sql-server-2017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233DEA-58EC-4007-8734-9A11230A27F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1737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https://docs.microsoft.com/en-us/sql/relational-databases/user-defined-functions/user-defined-functions?view=sql-server-2017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233DEA-58EC-4007-8734-9A11230A27F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5900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https://docs.microsoft.com/en-us/sql/relational-databases/user-defined-functions/user-defined-functions?view=sql-server-2017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233DEA-58EC-4007-8734-9A11230A27F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22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8946" y="2653048"/>
            <a:ext cx="8500057" cy="1397788"/>
          </a:xfrm>
        </p:spPr>
        <p:txBody>
          <a:bodyPr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Welcome!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Database Development and Design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4"/>
            <a:ext cx="7766936" cy="546924"/>
          </a:xfrm>
        </p:spPr>
        <p:txBody>
          <a:bodyPr>
            <a:normAutofit/>
          </a:bodyPr>
          <a:lstStyle/>
          <a:p>
            <a:pPr algn="ctr"/>
            <a:r>
              <a:rPr lang="en-US" sz="2000" dirty="0" smtClean="0"/>
              <a:t>Developing and Design of databases using SQL Server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8308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Scalar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20509"/>
            <a:ext cx="8596668" cy="3880773"/>
          </a:xfrm>
        </p:spPr>
        <p:txBody>
          <a:bodyPr/>
          <a:lstStyle/>
          <a:p>
            <a:r>
              <a:rPr lang="en-US" dirty="0" smtClean="0"/>
              <a:t>User-defined </a:t>
            </a:r>
            <a:r>
              <a:rPr lang="en-US" dirty="0"/>
              <a:t>functions are routines that accept parameters, perform an action, such as a complex calculation, and return the result of that action as a value</a:t>
            </a:r>
            <a:r>
              <a:rPr lang="en-US" dirty="0" smtClean="0"/>
              <a:t>.</a:t>
            </a:r>
          </a:p>
          <a:p>
            <a:r>
              <a:rPr lang="en-US" dirty="0" smtClean="0"/>
              <a:t>Scalar functions allow modular programming </a:t>
            </a:r>
          </a:p>
          <a:p>
            <a:r>
              <a:rPr lang="en-US" dirty="0" smtClean="0"/>
              <a:t>Scalar </a:t>
            </a:r>
            <a:r>
              <a:rPr lang="en-US" dirty="0"/>
              <a:t>functions return a single data value of the type defined in the RETURNS </a:t>
            </a:r>
            <a:r>
              <a:rPr lang="en-US" dirty="0" smtClean="0"/>
              <a:t>clause</a:t>
            </a:r>
          </a:p>
          <a:p>
            <a:r>
              <a:rPr lang="en-US" dirty="0" smtClean="0"/>
              <a:t>How to create:</a:t>
            </a:r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1084026" y="4247120"/>
            <a:ext cx="827943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FunctionName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ParaleterList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[datatype]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[datatype]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BEGIN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DECLARE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OutputVariable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[datatype]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SELECT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OutputVariable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OutputVariable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778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Scalar functions -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20509"/>
            <a:ext cx="8596668" cy="829499"/>
          </a:xfrm>
        </p:spPr>
        <p:txBody>
          <a:bodyPr>
            <a:normAutofit/>
          </a:bodyPr>
          <a:lstStyle/>
          <a:p>
            <a:r>
              <a:rPr lang="en-US" dirty="0"/>
              <a:t>Session </a:t>
            </a:r>
            <a:r>
              <a:rPr lang="en-US" dirty="0" smtClean="0"/>
              <a:t>4 </a:t>
            </a:r>
            <a:r>
              <a:rPr lang="en-US" dirty="0"/>
              <a:t>– 01 Scalar </a:t>
            </a:r>
            <a:r>
              <a:rPr lang="en-US" dirty="0" err="1" smtClean="0"/>
              <a:t>function.sql</a:t>
            </a:r>
            <a:endParaRPr lang="en-US" dirty="0" smtClean="0"/>
          </a:p>
          <a:p>
            <a:r>
              <a:rPr lang="en-US" dirty="0" smtClean="0"/>
              <a:t>Example for scalar function:</a:t>
            </a:r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1063752" y="2053511"/>
            <a:ext cx="8811768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fn_EmployeeFullName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NVARCHAR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2000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BEGIN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DECLARE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@Result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NVARCHAR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2000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@Result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N' 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e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Id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@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EmployeeID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@Result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77334" y="5675493"/>
            <a:ext cx="8596668" cy="4098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How to call:</a:t>
            </a:r>
          </a:p>
        </p:txBody>
      </p:sp>
      <p:sp>
        <p:nvSpPr>
          <p:cNvPr id="7" name="Rectangle 6"/>
          <p:cNvSpPr/>
          <p:nvPr/>
        </p:nvSpPr>
        <p:spPr>
          <a:xfrm>
            <a:off x="1063752" y="6005818"/>
            <a:ext cx="43636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fn_EmployeeFullName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4819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Scalar functions - </a:t>
            </a:r>
            <a:r>
              <a:rPr lang="en-US" dirty="0" smtClean="0"/>
              <a:t>Workshop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46547"/>
            <a:ext cx="8596668" cy="247856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Declare scalar function (</a:t>
            </a:r>
            <a:r>
              <a:rPr lang="en-US" dirty="0" err="1" smtClean="0"/>
              <a:t>fn_FormatProductName</a:t>
            </a:r>
            <a:r>
              <a:rPr lang="en-US" dirty="0" smtClean="0"/>
              <a:t>) for retrieving the Product description for specific </a:t>
            </a:r>
            <a:r>
              <a:rPr lang="en-US" dirty="0" err="1" smtClean="0"/>
              <a:t>ProductId</a:t>
            </a:r>
            <a:r>
              <a:rPr lang="en-US" dirty="0" smtClean="0"/>
              <a:t> in the following format:</a:t>
            </a:r>
          </a:p>
          <a:p>
            <a:pPr lvl="1"/>
            <a:r>
              <a:rPr lang="en-US" dirty="0" smtClean="0"/>
              <a:t>Second and Third character from the Code</a:t>
            </a:r>
          </a:p>
          <a:p>
            <a:pPr lvl="1"/>
            <a:r>
              <a:rPr lang="en-US" dirty="0" smtClean="0"/>
              <a:t>-</a:t>
            </a:r>
          </a:p>
          <a:p>
            <a:pPr lvl="1"/>
            <a:r>
              <a:rPr lang="en-US" dirty="0" smtClean="0"/>
              <a:t>Last three characters from the Name</a:t>
            </a:r>
          </a:p>
          <a:p>
            <a:pPr lvl="1"/>
            <a:r>
              <a:rPr lang="en-US" dirty="0" smtClean="0"/>
              <a:t>-</a:t>
            </a:r>
          </a:p>
          <a:p>
            <a:pPr lvl="1"/>
            <a:r>
              <a:rPr lang="en-US" dirty="0" smtClean="0"/>
              <a:t>Product Price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457" y="4191000"/>
            <a:ext cx="607695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4585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Table-valued functions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233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Table-valued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20509"/>
            <a:ext cx="8596668" cy="3880773"/>
          </a:xfrm>
        </p:spPr>
        <p:txBody>
          <a:bodyPr/>
          <a:lstStyle/>
          <a:p>
            <a:r>
              <a:rPr lang="en-US" dirty="0" smtClean="0"/>
              <a:t>allow modular programming </a:t>
            </a:r>
          </a:p>
          <a:p>
            <a:r>
              <a:rPr lang="en-US" dirty="0"/>
              <a:t>Allows multiple input parameters</a:t>
            </a:r>
          </a:p>
          <a:p>
            <a:r>
              <a:rPr lang="en-US" dirty="0" smtClean="0"/>
              <a:t>return table on output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662475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Table-valued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20509"/>
            <a:ext cx="8596668" cy="4990019"/>
          </a:xfrm>
        </p:spPr>
        <p:txBody>
          <a:bodyPr>
            <a:normAutofit/>
          </a:bodyPr>
          <a:lstStyle/>
          <a:p>
            <a:r>
              <a:rPr lang="en-US" dirty="0" smtClean="0"/>
              <a:t>Allows multiple SQL Statements in the function body</a:t>
            </a:r>
          </a:p>
          <a:p>
            <a:r>
              <a:rPr lang="en-US" dirty="0" smtClean="0"/>
              <a:t>How to define: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Example:</a:t>
            </a:r>
          </a:p>
          <a:p>
            <a:pPr marL="0" indent="0">
              <a:buNone/>
            </a:pPr>
            <a:r>
              <a:rPr lang="en-US" dirty="0"/>
              <a:t>Session 4 – 02 Table Valued </a:t>
            </a:r>
            <a:r>
              <a:rPr lang="en-US" dirty="0" err="1"/>
              <a:t>Functions.sql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1008888" y="2615134"/>
            <a:ext cx="6096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FunctionName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ParaleterList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[datatype]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@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TableVariable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table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Column1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Column2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,...)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BEGIN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INSERT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@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TableVariable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Column1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Column2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,...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TABLE1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781822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- Workshop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456" y="2160589"/>
            <a:ext cx="9326880" cy="1359851"/>
          </a:xfrm>
        </p:spPr>
        <p:txBody>
          <a:bodyPr>
            <a:normAutofit/>
          </a:bodyPr>
          <a:lstStyle/>
          <a:p>
            <a:r>
              <a:rPr lang="en-US" dirty="0" smtClean="0"/>
              <a:t>Create table value function that for specific </a:t>
            </a:r>
            <a:r>
              <a:rPr lang="en-US" dirty="0" err="1" smtClean="0"/>
              <a:t>BusinessEntity</a:t>
            </a:r>
            <a:r>
              <a:rPr lang="en-US" dirty="0" smtClean="0"/>
              <a:t> and Customer will return list of products sold, together with the total quantity sold and total price per product</a:t>
            </a:r>
          </a:p>
          <a:p>
            <a:r>
              <a:rPr lang="en-US" dirty="0" smtClean="0"/>
              <a:t>Example resultset: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3520440"/>
            <a:ext cx="3276600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7921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Knowledge check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Quiz, Discussion, Homework</a:t>
            </a:r>
          </a:p>
        </p:txBody>
      </p:sp>
    </p:spTree>
    <p:extLst>
      <p:ext uri="{BB962C8B-B14F-4D97-AF65-F5344CB8AC3E}">
        <p14:creationId xmlns:p14="http://schemas.microsoft.com/office/powerpoint/2010/main" val="2257886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8439"/>
          </a:xfrm>
        </p:spPr>
        <p:txBody>
          <a:bodyPr/>
          <a:lstStyle/>
          <a:p>
            <a:r>
              <a:rPr lang="en-US" dirty="0" smtClean="0"/>
              <a:t>Quiz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78039"/>
            <a:ext cx="8596668" cy="5203065"/>
          </a:xfrm>
        </p:spPr>
        <p:txBody>
          <a:bodyPr>
            <a:normAutofit/>
          </a:bodyPr>
          <a:lstStyle/>
          <a:p>
            <a:r>
              <a:rPr lang="en-US" dirty="0"/>
              <a:t>Can we assign multiple values to scalar variable?</a:t>
            </a:r>
          </a:p>
          <a:p>
            <a:pPr marL="457200" lvl="1" indent="0">
              <a:buNone/>
            </a:pPr>
            <a:r>
              <a:rPr lang="en-US" b="1" dirty="0"/>
              <a:t>a.</a:t>
            </a:r>
            <a:r>
              <a:rPr lang="en-US" dirty="0"/>
              <a:t> Yes</a:t>
            </a:r>
          </a:p>
          <a:p>
            <a:pPr marL="457200" lvl="1" indent="0">
              <a:buNone/>
            </a:pPr>
            <a:r>
              <a:rPr lang="en-US" b="1" dirty="0"/>
              <a:t>b. </a:t>
            </a:r>
            <a:r>
              <a:rPr lang="en-US" dirty="0"/>
              <a:t>No</a:t>
            </a:r>
          </a:p>
          <a:p>
            <a:r>
              <a:rPr lang="en-US" dirty="0"/>
              <a:t>Which SQL function is used to determine number of characters in the string?</a:t>
            </a:r>
          </a:p>
          <a:p>
            <a:pPr marL="457200" lvl="1" indent="0">
              <a:buNone/>
            </a:pPr>
            <a:r>
              <a:rPr lang="en-US" b="1" dirty="0"/>
              <a:t>a. </a:t>
            </a:r>
            <a:r>
              <a:rPr lang="en-US" dirty="0"/>
              <a:t>LEFT</a:t>
            </a:r>
          </a:p>
          <a:p>
            <a:pPr marL="457200" lvl="1" indent="0">
              <a:buNone/>
            </a:pPr>
            <a:r>
              <a:rPr lang="en-US" b="1" dirty="0"/>
              <a:t>b. </a:t>
            </a:r>
            <a:r>
              <a:rPr lang="en-US" dirty="0"/>
              <a:t>STRING</a:t>
            </a:r>
          </a:p>
          <a:p>
            <a:pPr marL="457200" lvl="1" indent="0">
              <a:buNone/>
            </a:pPr>
            <a:r>
              <a:rPr lang="en-US" b="1" dirty="0"/>
              <a:t>c. </a:t>
            </a:r>
            <a:r>
              <a:rPr lang="en-US" dirty="0"/>
              <a:t>STRING_SIZE</a:t>
            </a:r>
          </a:p>
          <a:p>
            <a:pPr marL="457200" lvl="1" indent="0">
              <a:buNone/>
            </a:pPr>
            <a:r>
              <a:rPr lang="en-US" b="1" dirty="0"/>
              <a:t>d. </a:t>
            </a:r>
            <a:r>
              <a:rPr lang="en-US" dirty="0"/>
              <a:t>LEN</a:t>
            </a:r>
          </a:p>
          <a:p>
            <a:r>
              <a:rPr lang="en-GB" dirty="0" smtClean="0"/>
              <a:t>Can we return single value in table-valued function</a:t>
            </a:r>
          </a:p>
          <a:p>
            <a:pPr marL="457200" lvl="1" indent="0">
              <a:buNone/>
            </a:pPr>
            <a:r>
              <a:rPr lang="en-US" b="1" dirty="0"/>
              <a:t>a.</a:t>
            </a:r>
            <a:r>
              <a:rPr lang="en-US" dirty="0"/>
              <a:t> Yes</a:t>
            </a:r>
          </a:p>
          <a:p>
            <a:pPr marL="457200" lvl="1" indent="0">
              <a:buNone/>
            </a:pPr>
            <a:r>
              <a:rPr lang="en-US" b="1" dirty="0"/>
              <a:t>b. </a:t>
            </a:r>
            <a:r>
              <a:rPr lang="en-US" dirty="0"/>
              <a:t>No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3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1318"/>
          </a:xfrm>
        </p:spPr>
        <p:txBody>
          <a:bodyPr/>
          <a:lstStyle/>
          <a:p>
            <a:r>
              <a:rPr lang="en-US" dirty="0"/>
              <a:t>Quiz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90919"/>
            <a:ext cx="8596668" cy="5254580"/>
          </a:xfrm>
        </p:spPr>
        <p:txBody>
          <a:bodyPr>
            <a:normAutofit/>
          </a:bodyPr>
          <a:lstStyle/>
          <a:p>
            <a:r>
              <a:rPr lang="en-US" dirty="0" smtClean="0"/>
              <a:t>Can we return two records in scalar function?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  a</a:t>
            </a:r>
            <a:r>
              <a:rPr lang="en-US" b="1" dirty="0"/>
              <a:t>. </a:t>
            </a:r>
            <a:r>
              <a:rPr lang="en-US" dirty="0" smtClean="0"/>
              <a:t>Yes</a:t>
            </a:r>
            <a:endParaRPr lang="en-US" dirty="0"/>
          </a:p>
          <a:p>
            <a:pPr marL="457200" lvl="1" indent="0">
              <a:buNone/>
            </a:pPr>
            <a:r>
              <a:rPr lang="en-US" b="1" dirty="0"/>
              <a:t>b. </a:t>
            </a:r>
            <a:r>
              <a:rPr lang="en-US" dirty="0" smtClean="0"/>
              <a:t>No</a:t>
            </a:r>
            <a:endParaRPr lang="en-US" dirty="0"/>
          </a:p>
          <a:p>
            <a:r>
              <a:rPr lang="en-US" dirty="0" smtClean="0"/>
              <a:t>Can we insert data in some table by using table valued function?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	a</a:t>
            </a:r>
            <a:r>
              <a:rPr lang="en-US" b="1" dirty="0"/>
              <a:t>. </a:t>
            </a:r>
            <a:r>
              <a:rPr lang="en-US" dirty="0"/>
              <a:t>Yes</a:t>
            </a:r>
          </a:p>
          <a:p>
            <a:pPr marL="457200" lvl="1" indent="0">
              <a:buNone/>
            </a:pPr>
            <a:r>
              <a:rPr lang="en-US" b="1" dirty="0"/>
              <a:t>b. </a:t>
            </a:r>
            <a:r>
              <a:rPr lang="en-US" dirty="0" smtClean="0"/>
              <a:t>No</a:t>
            </a:r>
          </a:p>
          <a:p>
            <a:r>
              <a:rPr lang="en-US" dirty="0"/>
              <a:t>Can we insert data in some table by using </a:t>
            </a:r>
            <a:r>
              <a:rPr lang="en-US" dirty="0" smtClean="0"/>
              <a:t>scalar </a:t>
            </a:r>
            <a:r>
              <a:rPr lang="en-US" dirty="0"/>
              <a:t>function</a:t>
            </a:r>
            <a:r>
              <a:rPr lang="en-US" dirty="0" smtClean="0"/>
              <a:t>?</a:t>
            </a:r>
          </a:p>
          <a:p>
            <a:pPr marL="0" indent="0">
              <a:buNone/>
            </a:pPr>
            <a:r>
              <a:rPr lang="en-US" b="1" dirty="0"/>
              <a:t> 	a. </a:t>
            </a:r>
            <a:r>
              <a:rPr lang="en-US" dirty="0"/>
              <a:t>Yes</a:t>
            </a:r>
          </a:p>
          <a:p>
            <a:pPr marL="457200" lvl="1" indent="0">
              <a:buNone/>
            </a:pPr>
            <a:r>
              <a:rPr lang="en-US" b="1" dirty="0"/>
              <a:t>b. </a:t>
            </a:r>
            <a:r>
              <a:rPr lang="en-US" dirty="0" smtClean="0"/>
              <a:t>No</a:t>
            </a:r>
          </a:p>
          <a:p>
            <a:r>
              <a:rPr lang="en-US" dirty="0" smtClean="0"/>
              <a:t>What is the main difference between temp table and table variable?</a:t>
            </a:r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919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84517"/>
            <a:ext cx="8596668" cy="955964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111348"/>
            <a:ext cx="8596668" cy="5345723"/>
          </a:xfrm>
        </p:spPr>
        <p:txBody>
          <a:bodyPr>
            <a:normAutofit fontScale="77500" lnSpcReduction="20000"/>
          </a:bodyPr>
          <a:lstStyle/>
          <a:p>
            <a:r>
              <a:rPr lang="en-US" sz="2400" dirty="0" smtClean="0"/>
              <a:t>Session 1</a:t>
            </a:r>
          </a:p>
          <a:p>
            <a:r>
              <a:rPr lang="en-US" sz="2400" dirty="0" smtClean="0"/>
              <a:t>Session 2</a:t>
            </a:r>
          </a:p>
          <a:p>
            <a:r>
              <a:rPr lang="en-US" sz="2400" dirty="0"/>
              <a:t>Session </a:t>
            </a:r>
            <a:r>
              <a:rPr lang="en-US" sz="2400" dirty="0" smtClean="0"/>
              <a:t>3</a:t>
            </a:r>
            <a:endParaRPr lang="en-US" sz="2400" dirty="0"/>
          </a:p>
          <a:p>
            <a:r>
              <a:rPr lang="en-US" sz="2400" u="sng" dirty="0" smtClean="0"/>
              <a:t>Session 4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Homework </a:t>
            </a:r>
            <a:r>
              <a:rPr lang="en-US" sz="2400" dirty="0"/>
              <a:t>discussion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Built-In functions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400" dirty="0" smtClean="0"/>
              <a:t>Workshop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Scalar functions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100" dirty="0" smtClean="0"/>
              <a:t>Workshop</a:t>
            </a:r>
            <a:endParaRPr lang="en-US" sz="24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Table valued functions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100" dirty="0"/>
              <a:t>Inline table-valued function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100" dirty="0"/>
              <a:t>Multi-statement table-valued functions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100" dirty="0" smtClean="0"/>
              <a:t>Workshop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Knowledge </a:t>
            </a:r>
            <a:r>
              <a:rPr lang="en-US" sz="2400" dirty="0"/>
              <a:t>check (Quiz, Discussion, Homework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Session 5</a:t>
            </a:r>
          </a:p>
          <a:p>
            <a:endParaRPr lang="en-US" sz="2900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815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Homework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0468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xmlns="" id="{3690DD6E-F5FF-4271-B244-CE0F9FF27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Homework requirement</a:t>
            </a:r>
            <a:r>
              <a:rPr lang="mk-MK" dirty="0"/>
              <a:t> </a:t>
            </a:r>
            <a:r>
              <a:rPr lang="en-US" dirty="0"/>
              <a:t>1</a:t>
            </a:r>
            <a:r>
              <a:rPr lang="mk-MK" dirty="0"/>
              <a:t>/</a:t>
            </a:r>
            <a:r>
              <a:rPr lang="en-US" dirty="0"/>
              <a:t>3</a:t>
            </a:r>
            <a:endParaRPr lang="mk-MK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851E1D9F-67D9-434C-953E-120DC7BE5B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240211"/>
          </a:xfrm>
        </p:spPr>
        <p:txBody>
          <a:bodyPr/>
          <a:lstStyle/>
          <a:p>
            <a:r>
              <a:rPr lang="en-US" dirty="0"/>
              <a:t>Declare scalar variable for storing FirstName values</a:t>
            </a:r>
          </a:p>
          <a:p>
            <a:pPr lvl="1"/>
            <a:r>
              <a:rPr lang="en-US" dirty="0"/>
              <a:t>Assign value ‘Antonio’ to the FirstName variable</a:t>
            </a:r>
          </a:p>
          <a:p>
            <a:pPr lvl="1"/>
            <a:r>
              <a:rPr lang="en-US" dirty="0"/>
              <a:t>Find all Students having FirstName same as the variable</a:t>
            </a:r>
          </a:p>
          <a:p>
            <a:r>
              <a:rPr lang="en-US" dirty="0"/>
              <a:t>Declare table variable that will contain </a:t>
            </a:r>
            <a:r>
              <a:rPr lang="en-US" dirty="0" err="1"/>
              <a:t>StudentId</a:t>
            </a:r>
            <a:r>
              <a:rPr lang="en-US" dirty="0"/>
              <a:t>, </a:t>
            </a:r>
            <a:r>
              <a:rPr lang="en-US" dirty="0" err="1"/>
              <a:t>StudentName</a:t>
            </a:r>
            <a:r>
              <a:rPr lang="en-US" dirty="0"/>
              <a:t> and </a:t>
            </a:r>
            <a:r>
              <a:rPr lang="en-US" dirty="0" err="1"/>
              <a:t>DateOfBirth</a:t>
            </a:r>
            <a:endParaRPr lang="en-US" dirty="0"/>
          </a:p>
          <a:p>
            <a:pPr lvl="1"/>
            <a:r>
              <a:rPr lang="en-US" dirty="0"/>
              <a:t>Fill the table variable with all Female students</a:t>
            </a:r>
          </a:p>
          <a:p>
            <a:r>
              <a:rPr lang="en-US" dirty="0"/>
              <a:t>Declare temp table that will contain </a:t>
            </a:r>
            <a:r>
              <a:rPr lang="en-US" dirty="0" err="1"/>
              <a:t>LastName</a:t>
            </a:r>
            <a:r>
              <a:rPr lang="en-US" dirty="0"/>
              <a:t> and </a:t>
            </a:r>
            <a:r>
              <a:rPr lang="en-US" dirty="0" err="1"/>
              <a:t>EnrolledDate</a:t>
            </a:r>
            <a:r>
              <a:rPr lang="en-US" dirty="0"/>
              <a:t> columns</a:t>
            </a:r>
          </a:p>
          <a:p>
            <a:pPr lvl="1"/>
            <a:r>
              <a:rPr lang="en-US" dirty="0"/>
              <a:t>Fill the temp table with all Male students having First Name starting with ‘A’</a:t>
            </a:r>
          </a:p>
          <a:p>
            <a:pPr lvl="1"/>
            <a:r>
              <a:rPr lang="en-GB" dirty="0"/>
              <a:t>Retrieve the students from the table which last name is with 7 characters</a:t>
            </a:r>
          </a:p>
          <a:p>
            <a:r>
              <a:rPr lang="en-US" dirty="0"/>
              <a:t>Find all teachers whose FirstName length is less than 5 and</a:t>
            </a:r>
          </a:p>
          <a:p>
            <a:pPr lvl="1"/>
            <a:r>
              <a:rPr lang="en-US" dirty="0"/>
              <a:t>the first 3 characters of their FirstName and </a:t>
            </a:r>
            <a:r>
              <a:rPr lang="en-US" dirty="0" err="1"/>
              <a:t>LastName</a:t>
            </a:r>
            <a:r>
              <a:rPr lang="en-US" dirty="0"/>
              <a:t> are the same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2074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xmlns="" id="{3690DD6E-F5FF-4271-B244-CE0F9FF27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Homework requirement</a:t>
            </a:r>
            <a:r>
              <a:rPr lang="mk-MK" dirty="0"/>
              <a:t> </a:t>
            </a:r>
            <a:r>
              <a:rPr lang="en-US" dirty="0"/>
              <a:t>2</a:t>
            </a:r>
            <a:r>
              <a:rPr lang="mk-MK" dirty="0"/>
              <a:t>/</a:t>
            </a:r>
            <a:r>
              <a:rPr lang="en-US" dirty="0"/>
              <a:t>3</a:t>
            </a:r>
            <a:endParaRPr lang="mk-MK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871D8C4C-5526-4DF4-A095-5377B10FA9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46547"/>
            <a:ext cx="8596668" cy="247856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Declare scalar function (</a:t>
            </a:r>
            <a:r>
              <a:rPr lang="en-US" dirty="0" err="1"/>
              <a:t>fn_FormatStudentName</a:t>
            </a:r>
            <a:r>
              <a:rPr lang="en-US" dirty="0"/>
              <a:t>) for retrieving the Student description for specific </a:t>
            </a:r>
            <a:r>
              <a:rPr lang="en-US" dirty="0" err="1"/>
              <a:t>StudentId</a:t>
            </a:r>
            <a:r>
              <a:rPr lang="en-US" dirty="0"/>
              <a:t> in the following format:</a:t>
            </a:r>
          </a:p>
          <a:p>
            <a:pPr lvl="1"/>
            <a:r>
              <a:rPr lang="en-US" dirty="0" err="1"/>
              <a:t>StudentCardNumber</a:t>
            </a:r>
            <a:r>
              <a:rPr lang="en-US" dirty="0"/>
              <a:t> without “</a:t>
            </a:r>
            <a:r>
              <a:rPr lang="en-US" dirty="0" err="1"/>
              <a:t>sc</a:t>
            </a:r>
            <a:r>
              <a:rPr lang="en-US" dirty="0"/>
              <a:t>-”</a:t>
            </a:r>
          </a:p>
          <a:p>
            <a:pPr lvl="1"/>
            <a:r>
              <a:rPr lang="en-US" dirty="0"/>
              <a:t>“ – “</a:t>
            </a:r>
          </a:p>
          <a:p>
            <a:pPr lvl="1"/>
            <a:r>
              <a:rPr lang="en-US" dirty="0"/>
              <a:t>First character of student FirstName</a:t>
            </a:r>
          </a:p>
          <a:p>
            <a:pPr lvl="1"/>
            <a:r>
              <a:rPr lang="en-US" dirty="0"/>
              <a:t>“.”</a:t>
            </a:r>
          </a:p>
          <a:p>
            <a:pPr lvl="1"/>
            <a:r>
              <a:rPr lang="en-US" dirty="0"/>
              <a:t>Student </a:t>
            </a:r>
            <a:r>
              <a:rPr lang="en-US" dirty="0" err="1"/>
              <a:t>LastName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1A26D2AB-8B7B-4089-BDA1-1E2A74FDF9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818" y="4325113"/>
            <a:ext cx="7505700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2210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xmlns="" id="{3690DD6E-F5FF-4271-B244-CE0F9FF27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Homework requirement</a:t>
            </a:r>
            <a:r>
              <a:rPr lang="mk-MK" dirty="0"/>
              <a:t> </a:t>
            </a:r>
            <a:r>
              <a:rPr lang="en-US" dirty="0"/>
              <a:t>3</a:t>
            </a:r>
            <a:r>
              <a:rPr lang="mk-MK" dirty="0"/>
              <a:t>/</a:t>
            </a:r>
            <a:r>
              <a:rPr lang="en-US" dirty="0"/>
              <a:t>3</a:t>
            </a:r>
            <a:endParaRPr lang="mk-MK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9700FD0A-2F06-401C-B59C-A43AC7B69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869002" cy="1359851"/>
          </a:xfrm>
        </p:spPr>
        <p:txBody>
          <a:bodyPr>
            <a:normAutofit/>
          </a:bodyPr>
          <a:lstStyle/>
          <a:p>
            <a:r>
              <a:rPr lang="en-US" dirty="0"/>
              <a:t>Create </a:t>
            </a:r>
            <a:r>
              <a:rPr lang="en-US" dirty="0" smtClean="0"/>
              <a:t>table </a:t>
            </a:r>
            <a:r>
              <a:rPr lang="en-US" dirty="0"/>
              <a:t>value function that for specific Teacher and Course will return list of students (FirstName, </a:t>
            </a:r>
            <a:r>
              <a:rPr lang="en-US" dirty="0" err="1"/>
              <a:t>LastName</a:t>
            </a:r>
            <a:r>
              <a:rPr lang="en-US" dirty="0"/>
              <a:t>) who passed the exam, together with Grade and </a:t>
            </a:r>
            <a:r>
              <a:rPr lang="en-US" dirty="0" err="1"/>
              <a:t>CreatedDate</a:t>
            </a:r>
            <a:endParaRPr lang="en-US" dirty="0"/>
          </a:p>
          <a:p>
            <a:r>
              <a:rPr lang="en-US" dirty="0"/>
              <a:t>Example resultset: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16069BD6-97AF-40AF-B3A7-34E70F770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385" y="4010025"/>
            <a:ext cx="3981450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661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84517"/>
            <a:ext cx="8596668" cy="955964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111348"/>
            <a:ext cx="8596668" cy="5345723"/>
          </a:xfrm>
        </p:spPr>
        <p:txBody>
          <a:bodyPr>
            <a:normAutofit/>
          </a:bodyPr>
          <a:lstStyle/>
          <a:p>
            <a:r>
              <a:rPr lang="en-US" dirty="0" smtClean="0"/>
              <a:t>Session 1</a:t>
            </a:r>
          </a:p>
          <a:p>
            <a:r>
              <a:rPr lang="en-US" dirty="0" smtClean="0"/>
              <a:t>Session 2</a:t>
            </a:r>
          </a:p>
          <a:p>
            <a:r>
              <a:rPr lang="en-US" dirty="0"/>
              <a:t>Session </a:t>
            </a:r>
            <a:r>
              <a:rPr lang="en-US" dirty="0" smtClean="0"/>
              <a:t>3</a:t>
            </a:r>
          </a:p>
          <a:p>
            <a:r>
              <a:rPr lang="en-US" dirty="0"/>
              <a:t>Session </a:t>
            </a:r>
            <a:r>
              <a:rPr lang="en-US" dirty="0" smtClean="0"/>
              <a:t>4</a:t>
            </a:r>
            <a:endParaRPr lang="en-US" dirty="0"/>
          </a:p>
          <a:p>
            <a:r>
              <a:rPr lang="en-US" u="sng" dirty="0" smtClean="0"/>
              <a:t>Session </a:t>
            </a:r>
            <a:r>
              <a:rPr lang="en-US" u="sng" dirty="0"/>
              <a:t>5</a:t>
            </a:r>
            <a:endParaRPr lang="en-US" u="sng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 smtClean="0"/>
              <a:t>Homework </a:t>
            </a:r>
            <a:r>
              <a:rPr lang="en-US" sz="1800" dirty="0"/>
              <a:t>discussion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 smtClean="0"/>
              <a:t>Stored procedures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800" dirty="0" smtClean="0"/>
              <a:t>Workshop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 smtClean="0"/>
              <a:t>Error handling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600" dirty="0" smtClean="0"/>
              <a:t>Workshop</a:t>
            </a:r>
            <a:endParaRPr lang="en-US" sz="18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 smtClean="0"/>
              <a:t>Knowledge </a:t>
            </a:r>
            <a:r>
              <a:rPr lang="en-US" sz="1800" dirty="0"/>
              <a:t>check (Quiz, Discussion, Homework</a:t>
            </a:r>
            <a:r>
              <a:rPr lang="en-US" sz="1800" dirty="0" smtClean="0"/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 smtClean="0"/>
              <a:t>Summary</a:t>
            </a:r>
            <a:endParaRPr lang="en-US" sz="1800" dirty="0"/>
          </a:p>
          <a:p>
            <a:pPr lvl="1">
              <a:buFont typeface="Wingdings" panose="05000000000000000000" pitchFamily="2" charset="2"/>
              <a:buChar char="§"/>
            </a:pPr>
            <a:endParaRPr lang="en-US" sz="2400" dirty="0" smtClean="0"/>
          </a:p>
          <a:p>
            <a:pPr marL="0" indent="0">
              <a:buNone/>
            </a:pPr>
            <a:endParaRPr lang="en-US" sz="2900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261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discussion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551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Built-In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801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</a:t>
            </a:r>
            <a:r>
              <a:rPr lang="en-US" dirty="0" smtClean="0"/>
              <a:t>functions - Declarations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20509"/>
            <a:ext cx="8596668" cy="3880773"/>
          </a:xfrm>
        </p:spPr>
        <p:txBody>
          <a:bodyPr/>
          <a:lstStyle/>
          <a:p>
            <a:r>
              <a:rPr lang="en-US" dirty="0" smtClean="0"/>
              <a:t>Scalar variable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Table variable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US" dirty="0" smtClean="0"/>
          </a:p>
          <a:p>
            <a:r>
              <a:rPr lang="en-US" dirty="0" smtClean="0"/>
              <a:t>Temp table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74228" y="3081684"/>
            <a:ext cx="871423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DECLARE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@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TABLE </a:t>
            </a:r>
            <a:endParaRPr lang="en-US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NVARCHAR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100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NVARCHAR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100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));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INSERT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@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EmployeeList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74228" y="5045853"/>
            <a:ext cx="905732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#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EmployeeList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endParaRPr lang="en-US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NVARCHAR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100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NVARCHAR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100</a:t>
            </a: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));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INSERT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#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EmployeeList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74228" y="184501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DECLARE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@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@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805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</a:t>
            </a:r>
            <a:r>
              <a:rPr lang="en-US" dirty="0" smtClean="0"/>
              <a:t>functions – String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49693"/>
            <a:ext cx="8596668" cy="3880773"/>
          </a:xfrm>
        </p:spPr>
        <p:txBody>
          <a:bodyPr>
            <a:normAutofit/>
          </a:bodyPr>
          <a:lstStyle/>
          <a:p>
            <a:r>
              <a:rPr lang="en-US" dirty="0"/>
              <a:t>LEFT(), RIGHT(), LEN</a:t>
            </a:r>
            <a:r>
              <a:rPr lang="en-US" dirty="0" smtClean="0"/>
              <a:t>()</a:t>
            </a:r>
          </a:p>
          <a:p>
            <a:r>
              <a:rPr lang="en-US" dirty="0" smtClean="0"/>
              <a:t>SUBSTRING</a:t>
            </a:r>
            <a:endParaRPr lang="en-US" dirty="0"/>
          </a:p>
          <a:p>
            <a:pPr lvl="1"/>
            <a:r>
              <a:rPr lang="en-US" dirty="0"/>
              <a:t>SUBSTRING ( expression ,start , length )</a:t>
            </a:r>
          </a:p>
          <a:p>
            <a:r>
              <a:rPr lang="en-US" dirty="0"/>
              <a:t>REPLACE</a:t>
            </a:r>
          </a:p>
          <a:p>
            <a:pPr lvl="1"/>
            <a:r>
              <a:rPr lang="en-US" dirty="0"/>
              <a:t>REPLACE ( </a:t>
            </a:r>
            <a:r>
              <a:rPr lang="en-US" dirty="0" err="1"/>
              <a:t>string_expression</a:t>
            </a:r>
            <a:r>
              <a:rPr lang="en-US" dirty="0"/>
              <a:t> , </a:t>
            </a:r>
            <a:r>
              <a:rPr lang="en-US" dirty="0" err="1"/>
              <a:t>string_pattern</a:t>
            </a:r>
            <a:r>
              <a:rPr lang="en-US" dirty="0"/>
              <a:t> , </a:t>
            </a:r>
            <a:r>
              <a:rPr lang="en-US" dirty="0" err="1"/>
              <a:t>string_replacement</a:t>
            </a:r>
            <a:r>
              <a:rPr lang="en-US" dirty="0"/>
              <a:t> </a:t>
            </a:r>
            <a:r>
              <a:rPr lang="en-US" dirty="0" smtClean="0"/>
              <a:t>)</a:t>
            </a:r>
          </a:p>
          <a:p>
            <a:r>
              <a:rPr lang="en-US" dirty="0" smtClean="0"/>
              <a:t>Example: </a:t>
            </a:r>
            <a:endParaRPr lang="en-US" dirty="0"/>
          </a:p>
          <a:p>
            <a:endParaRPr lang="en-GB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83208" y="4120587"/>
            <a:ext cx="890320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LEFT(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LeftFunction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RIGHT(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RightFunction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</a:rPr>
              <a:t>LEN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LenFunction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</a:rPr>
              <a:t>SUBSTRING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SubstringFunction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</a:rPr>
              <a:t>REPLACE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Ale'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'X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-'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ReplaceFunction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445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Built-in functions - Workshop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066002"/>
            <a:ext cx="8596668" cy="3880773"/>
          </a:xfrm>
        </p:spPr>
        <p:txBody>
          <a:bodyPr>
            <a:normAutofit/>
          </a:bodyPr>
          <a:lstStyle/>
          <a:p>
            <a:r>
              <a:rPr lang="en-US" dirty="0" smtClean="0"/>
              <a:t>Declare scalar variable for storing </a:t>
            </a:r>
            <a:r>
              <a:rPr lang="en-US" dirty="0" err="1" smtClean="0"/>
              <a:t>FirstName</a:t>
            </a:r>
            <a:r>
              <a:rPr lang="en-US" dirty="0" smtClean="0"/>
              <a:t> values</a:t>
            </a:r>
          </a:p>
          <a:p>
            <a:pPr lvl="1"/>
            <a:r>
              <a:rPr lang="en-US" dirty="0" smtClean="0"/>
              <a:t>Assign value ‘Aleksandar’ to the </a:t>
            </a:r>
            <a:r>
              <a:rPr lang="en-US" dirty="0" err="1" smtClean="0"/>
              <a:t>FirstName</a:t>
            </a:r>
            <a:r>
              <a:rPr lang="en-US" dirty="0" smtClean="0"/>
              <a:t> variable</a:t>
            </a:r>
          </a:p>
          <a:p>
            <a:pPr lvl="1"/>
            <a:r>
              <a:rPr lang="en-US" dirty="0" smtClean="0"/>
              <a:t>Find all Employees having </a:t>
            </a:r>
            <a:r>
              <a:rPr lang="en-US" dirty="0" err="1" smtClean="0"/>
              <a:t>FirstName</a:t>
            </a:r>
            <a:r>
              <a:rPr lang="en-US" dirty="0" smtClean="0"/>
              <a:t> same as the variable</a:t>
            </a:r>
          </a:p>
          <a:p>
            <a:r>
              <a:rPr lang="en-US" dirty="0" smtClean="0"/>
              <a:t>Declare table variable that will contain </a:t>
            </a:r>
            <a:r>
              <a:rPr lang="en-US" dirty="0" err="1" smtClean="0"/>
              <a:t>EmployeeId</a:t>
            </a:r>
            <a:r>
              <a:rPr lang="en-US" dirty="0" smtClean="0"/>
              <a:t> and </a:t>
            </a:r>
            <a:r>
              <a:rPr lang="en-US" dirty="0" err="1" smtClean="0"/>
              <a:t>DateOfBirth</a:t>
            </a:r>
            <a:endParaRPr lang="en-US" dirty="0" smtClean="0"/>
          </a:p>
          <a:p>
            <a:pPr lvl="1"/>
            <a:r>
              <a:rPr lang="en-US" dirty="0" smtClean="0"/>
              <a:t>Fill the table variable with all Female employees</a:t>
            </a:r>
          </a:p>
          <a:p>
            <a:r>
              <a:rPr lang="en-US" dirty="0" smtClean="0"/>
              <a:t>Declare temp table that will contain </a:t>
            </a:r>
            <a:r>
              <a:rPr lang="en-US" dirty="0" err="1" smtClean="0"/>
              <a:t>LastName</a:t>
            </a:r>
            <a:r>
              <a:rPr lang="en-US" dirty="0" smtClean="0"/>
              <a:t> and </a:t>
            </a:r>
            <a:r>
              <a:rPr lang="en-US" dirty="0" err="1" smtClean="0"/>
              <a:t>HireDate</a:t>
            </a:r>
            <a:r>
              <a:rPr lang="en-US" dirty="0" smtClean="0"/>
              <a:t> columns</a:t>
            </a:r>
          </a:p>
          <a:p>
            <a:pPr lvl="1"/>
            <a:r>
              <a:rPr lang="en-US" dirty="0" smtClean="0"/>
              <a:t>Fill the temp table with all Male employees having First Name starting with ‘A’</a:t>
            </a:r>
          </a:p>
          <a:p>
            <a:pPr lvl="1"/>
            <a:r>
              <a:rPr lang="en-GB" dirty="0" smtClean="0"/>
              <a:t>Retrieve the employees from the table which last name is with 7 characters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8714" y="274320"/>
            <a:ext cx="4019550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708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Scalar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0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14794</TotalTime>
  <Words>884</Words>
  <Application>Microsoft Office PowerPoint</Application>
  <PresentationFormat>Widescreen</PresentationFormat>
  <Paragraphs>208</Paragraphs>
  <Slides>23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Consolas</vt:lpstr>
      <vt:lpstr>Trebuchet MS</vt:lpstr>
      <vt:lpstr>Wingdings</vt:lpstr>
      <vt:lpstr>Wingdings 3</vt:lpstr>
      <vt:lpstr>Facet</vt:lpstr>
      <vt:lpstr>Welcome! Database Development and Design</vt:lpstr>
      <vt:lpstr>Agenda</vt:lpstr>
      <vt:lpstr>Agenda</vt:lpstr>
      <vt:lpstr>Homework discussion </vt:lpstr>
      <vt:lpstr>Built-In functions</vt:lpstr>
      <vt:lpstr>Built-In functions - Declarations</vt:lpstr>
      <vt:lpstr>Built-In functions – String functions</vt:lpstr>
      <vt:lpstr>Built-in functions - Workshop</vt:lpstr>
      <vt:lpstr>Scalar functions</vt:lpstr>
      <vt:lpstr>Scalar functions</vt:lpstr>
      <vt:lpstr>Scalar functions - example</vt:lpstr>
      <vt:lpstr>Scalar functions - Workshop</vt:lpstr>
      <vt:lpstr>Table-valued functions</vt:lpstr>
      <vt:lpstr>Table-valued functions</vt:lpstr>
      <vt:lpstr>Table-valued functions</vt:lpstr>
      <vt:lpstr>Functions - Workshop</vt:lpstr>
      <vt:lpstr>Knowledge check</vt:lpstr>
      <vt:lpstr>Quiz</vt:lpstr>
      <vt:lpstr>Quiz</vt:lpstr>
      <vt:lpstr> Homework </vt:lpstr>
      <vt:lpstr>Homework requirement 1/3</vt:lpstr>
      <vt:lpstr>Homework requirement 2/3</vt:lpstr>
      <vt:lpstr>Homework requirement 3/3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Development and Design</dc:title>
  <dc:creator>Igor Micev</dc:creator>
  <cp:lastModifiedBy>Berzat Museski</cp:lastModifiedBy>
  <cp:revision>254</cp:revision>
  <dcterms:created xsi:type="dcterms:W3CDTF">2016-04-05T14:42:04Z</dcterms:created>
  <dcterms:modified xsi:type="dcterms:W3CDTF">2019-05-22T14:01:01Z</dcterms:modified>
</cp:coreProperties>
</file>