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834F26-B9A4-4E72-9E4E-8174CB8A17E0}">
  <a:tblStyle styleId="{87834F26-B9A4-4E72-9E4E-8174CB8A17E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4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3.xml"/><Relationship Id="rId21" Type="http://schemas.openxmlformats.org/officeDocument/2006/relationships/font" Target="fonts/ProximaNov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3b6c78e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73b6c78ed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17a5c35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517a5c35c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a121f8d6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5a121f8d6e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a121f8d6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5a121f8d6e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620bf3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a1620bf3c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a121f8d6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a121f8d6e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1620bf3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5a1620bf3c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a1620bf3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a1620bf3c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a1620bf3c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a1620bf3c_1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a1620bf3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a1620bf3c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a1620bf3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5a1620bf3c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17a5c35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517a5c35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4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74" name="Google Shape;74;p14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5" name="Google Shape;75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9" name="Google Shape;79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81" name="Google Shape;81;p14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83" name="Google Shape;83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4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13" name="Google Shape;113;p18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2" type="body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54" name="Google Shape;154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9" name="Google Shape;169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7" name="Google Shape;5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" name="Google Shape;59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63" name="Google Shape;63;p13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rainer@domain.com" TargetMode="External"/><Relationship Id="rId4" Type="http://schemas.openxmlformats.org/officeDocument/2006/relationships/hyperlink" Target="mailto:trainer@domain.com" TargetMode="External"/><Relationship Id="rId5" Type="http://schemas.openxmlformats.org/officeDocument/2006/relationships/hyperlink" Target="mailto:trainer@domain.com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ctrTitle"/>
          </p:nvPr>
        </p:nvSpPr>
        <p:spPr>
          <a:xfrm>
            <a:off x="1130350" y="2450825"/>
            <a:ext cx="58251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 sz="5000"/>
              <a:t>Model</a:t>
            </a:r>
            <a:endParaRPr sz="5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 sz="5000"/>
              <a:t>View</a:t>
            </a:r>
            <a:endParaRPr sz="5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 sz="5000"/>
              <a:t>Controller</a:t>
            </a:r>
            <a:endParaRPr sz="5000"/>
          </a:p>
        </p:txBody>
      </p:sp>
      <p:sp>
        <p:nvSpPr>
          <p:cNvPr id="194" name="Google Shape;194;p30"/>
          <p:cNvSpPr txBox="1"/>
          <p:nvPr>
            <p:ph idx="1" type="subTitle"/>
          </p:nvPr>
        </p:nvSpPr>
        <p:spPr>
          <a:xfrm>
            <a:off x="1130300" y="3565961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Trainer </a:t>
            </a:r>
            <a:r>
              <a:rPr lang="en" u="sng">
                <a:solidFill>
                  <a:schemeClr val="hlink"/>
                </a:solidFill>
                <a:hlinkClick r:id="rId3"/>
              </a:rPr>
              <a:t>xhevat.ibraimi@gmail</a:t>
            </a:r>
            <a:r>
              <a:rPr lang="en" u="sng">
                <a:solidFill>
                  <a:schemeClr val="hlink"/>
                </a:solidFill>
                <a:hlinkClick r:id="rId4"/>
              </a:rPr>
              <a:t>.com</a:t>
            </a:r>
            <a:endParaRPr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/>
              <a:t>Assistant </a:t>
            </a:r>
            <a:r>
              <a:rPr lang="en" u="sng">
                <a:solidFill>
                  <a:schemeClr val="hlink"/>
                </a:solidFill>
                <a:hlinkClick r:id="rId5"/>
              </a:rPr>
              <a:t>dejan.obradovikj@seavus.com</a:t>
            </a:r>
            <a:r>
              <a:rPr b="1" lang="en"/>
              <a:t> </a:t>
            </a:r>
            <a:r>
              <a:rPr lang="en"/>
              <a:t> </a:t>
            </a:r>
            <a:endParaRPr/>
          </a:p>
        </p:txBody>
      </p:sp>
      <p:pic>
        <p:nvPicPr>
          <p:cNvPr descr="http://www.sedc.mk/wp-content/uploads/2016/05/logo.png" id="195" name="Google Shape;19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6348" y="366294"/>
            <a:ext cx="1993106" cy="3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Partial Views and HTML Helpers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Partial views</a:t>
            </a:r>
            <a:endParaRPr sz="2100"/>
          </a:p>
          <a:p>
            <a:pPr indent="-285750" lvl="0" marL="2540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100"/>
              <a:t>Allow reusability of razor code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It's a good practice to reuse the code using partial view</a:t>
            </a:r>
            <a:endParaRPr sz="2100"/>
          </a:p>
          <a:p>
            <a:pPr indent="-3238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Are the lowest element in Views Hierarchy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HTML helpers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Various of html helpers come along with the framework by default(validation,forms,display)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You can create your own custom html helpers</a:t>
            </a:r>
            <a:endParaRPr sz="2100"/>
          </a:p>
        </p:txBody>
      </p:sp>
      <p:pic>
        <p:nvPicPr>
          <p:cNvPr descr="http://www.sedc.mk/wp-content/uploads/2016/05/logo.png"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b="0" i="0" sz="9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Naming Convention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540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100"/>
              <a:t>Controllers</a:t>
            </a:r>
            <a:endParaRPr sz="2100"/>
          </a:p>
          <a:p>
            <a:pPr indent="-285750" lvl="1" marL="558800" rtl="0" algn="l">
              <a:spcBef>
                <a:spcPts val="0"/>
              </a:spcBef>
              <a:spcAft>
                <a:spcPts val="0"/>
              </a:spcAft>
              <a:buSzPts val="2100"/>
              <a:buChar char="o"/>
            </a:pPr>
            <a:r>
              <a:rPr lang="en" sz="2100"/>
              <a:t>path: /Controllers/</a:t>
            </a:r>
            <a:endParaRPr sz="2100"/>
          </a:p>
          <a:p>
            <a:pPr indent="-298450" lvl="1" marL="558800" rtl="0" algn="l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100"/>
              <a:t>pattern: [ControllerName]Controller.cs</a:t>
            </a:r>
            <a:endParaRPr sz="2100"/>
          </a:p>
          <a:p>
            <a:pPr indent="-285750" lvl="1" marL="558800" rtl="0" algn="l">
              <a:spcBef>
                <a:spcPts val="0"/>
              </a:spcBef>
              <a:spcAft>
                <a:spcPts val="0"/>
              </a:spcAft>
              <a:buSzPts val="2100"/>
              <a:buChar char="o"/>
            </a:pPr>
            <a:r>
              <a:rPr lang="en" sz="2100"/>
              <a:t>example: MonstersController.cs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Views</a:t>
            </a:r>
            <a:endParaRPr sz="2100"/>
          </a:p>
          <a:p>
            <a:pPr indent="-285750" lvl="1" marL="558800" rtl="0" algn="l">
              <a:spcBef>
                <a:spcPts val="0"/>
              </a:spcBef>
              <a:spcAft>
                <a:spcPts val="0"/>
              </a:spcAft>
              <a:buSzPts val="2100"/>
              <a:buChar char="o"/>
            </a:pPr>
            <a:r>
              <a:rPr lang="en" sz="2100"/>
              <a:t>path: </a:t>
            </a:r>
            <a:r>
              <a:rPr lang="en" sz="2100"/>
              <a:t>/Views/</a:t>
            </a:r>
            <a:r>
              <a:rPr lang="en" sz="2100"/>
              <a:t>[ControllerName]/actionName</a:t>
            </a:r>
            <a:endParaRPr sz="2100"/>
          </a:p>
          <a:p>
            <a:pPr indent="-285750" lvl="1" marL="558800" rtl="0" algn="l">
              <a:spcBef>
                <a:spcPts val="0"/>
              </a:spcBef>
              <a:spcAft>
                <a:spcPts val="0"/>
              </a:spcAft>
              <a:buSzPts val="2100"/>
              <a:buChar char="o"/>
            </a:pPr>
            <a:r>
              <a:rPr lang="en" sz="2100"/>
              <a:t>pattern: [ActionName].cshtml</a:t>
            </a:r>
            <a:endParaRPr sz="2100"/>
          </a:p>
          <a:p>
            <a:pPr indent="-285750" lvl="1" marL="558800" rtl="0" algn="l">
              <a:spcBef>
                <a:spcPts val="0"/>
              </a:spcBef>
              <a:spcAft>
                <a:spcPts val="0"/>
              </a:spcAft>
              <a:buSzPts val="2100"/>
              <a:buChar char="o"/>
            </a:pPr>
            <a:r>
              <a:rPr lang="en" sz="2100"/>
              <a:t>example: /Views/Monsters/EditMonster.cshtml</a:t>
            </a:r>
            <a:endParaRPr sz="2100"/>
          </a:p>
          <a:p>
            <a:pPr indent="-285750" lvl="1" marL="558800" rtl="0" algn="l">
              <a:spcBef>
                <a:spcPts val="0"/>
              </a:spcBef>
              <a:spcAft>
                <a:spcPts val="0"/>
              </a:spcAft>
              <a:buSzPts val="2100"/>
              <a:buChar char="o"/>
            </a:pPr>
            <a:r>
              <a:rPr lang="en" sz="2100"/>
              <a:t>can have different name than</a:t>
            </a:r>
            <a:endParaRPr sz="2100"/>
          </a:p>
        </p:txBody>
      </p:sp>
      <p:pic>
        <p:nvPicPr>
          <p:cNvPr descr="http://www.sedc.mk/wp-content/uploads/2016/05/logo.png" id="283" name="Google Shape;2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b="0" i="0" sz="9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3045550" y="1242450"/>
            <a:ext cx="11028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0000"/>
              <a:t>?</a:t>
            </a:r>
            <a:endParaRPr sz="20000"/>
          </a:p>
        </p:txBody>
      </p:sp>
      <p:pic>
        <p:nvPicPr>
          <p:cNvPr descr="http://www.sedc.mk/wp-content/uploads/2016/05/logo.png" id="291" name="Google Shape;2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b="0" i="0" sz="9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Module Contents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2540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MVC Concept</a:t>
            </a:r>
            <a:endParaRPr sz="2300"/>
          </a:p>
          <a:p>
            <a:pPr indent="-336550" lvl="0" marL="2540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Controllers</a:t>
            </a:r>
            <a:endParaRPr sz="2300"/>
          </a:p>
          <a:p>
            <a:pPr indent="-336550" lvl="0" marL="2540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Controller Actions</a:t>
            </a:r>
            <a:endParaRPr sz="2300"/>
          </a:p>
          <a:p>
            <a:pPr indent="-336550" lvl="0" marL="2540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Controller Action Return Types</a:t>
            </a:r>
            <a:endParaRPr sz="2300"/>
          </a:p>
          <a:p>
            <a:pPr indent="-336550" lvl="0" marL="2540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Views</a:t>
            </a:r>
            <a:endParaRPr sz="2300"/>
          </a:p>
          <a:p>
            <a:pPr indent="-336550" lvl="0" marL="2540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Razor View Engine</a:t>
            </a:r>
            <a:endParaRPr sz="2300"/>
          </a:p>
          <a:p>
            <a:pPr indent="-336550" lvl="0" marL="2540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Partial Views And HTML Helpers</a:t>
            </a:r>
            <a:endParaRPr sz="2300"/>
          </a:p>
          <a:p>
            <a:pPr indent="-336550" lvl="0" marL="2540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Naming Convention</a:t>
            </a:r>
            <a:endParaRPr sz="2300"/>
          </a:p>
          <a:p>
            <a:pPr indent="-139700" lvl="0" marL="254000" rtl="0" algn="l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300"/>
          </a:p>
        </p:txBody>
      </p:sp>
      <p:pic>
        <p:nvPicPr>
          <p:cNvPr descr="http://www.sedc.mk/wp-content/uploads/2016/05/logo.png"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b="0" i="0" sz="9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MVC Concept</a:t>
            </a:r>
            <a:endParaRPr/>
          </a:p>
        </p:txBody>
      </p:sp>
      <p:pic>
        <p:nvPicPr>
          <p:cNvPr descr="http://www.sedc.mk/wp-content/uploads/2016/05/logo.png"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b="0" i="0" sz="9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44" y="1061700"/>
            <a:ext cx="6084619" cy="342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Controllers</a:t>
            </a:r>
            <a:endParaRPr/>
          </a:p>
        </p:txBody>
      </p:sp>
      <p:pic>
        <p:nvPicPr>
          <p:cNvPr descr="http://www.sedc.mk/wp-content/uploads/2016/05/logo.png"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b="0" i="0" sz="9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769" y="1130625"/>
            <a:ext cx="5378368" cy="342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Controller Actions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Represent an endpoint of the Web Application</a:t>
            </a:r>
            <a:endParaRPr sz="2100"/>
          </a:p>
          <a:p>
            <a:pPr indent="-285750" lvl="0" marL="2540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100"/>
              <a:t>Controller can also have multiple actions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Can be used for routing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Can take binded parameters from the http request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Can have various return types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descr="http://www.sedc.mk/wp-content/uploads/2016/05/logo.png" id="229" name="Google Shape;2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b="0" i="0" sz="9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Controller Action Return Types</a:t>
            </a:r>
            <a:endParaRPr/>
          </a:p>
        </p:txBody>
      </p:sp>
      <p:pic>
        <p:nvPicPr>
          <p:cNvPr descr="http://www.sedc.mk/wp-content/uploads/2016/05/logo.png" id="237" name="Google Shape;2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b="0" i="0" sz="9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40" name="Google Shape;240;p35"/>
          <p:cNvGraphicFramePr/>
          <p:nvPr/>
        </p:nvGraphicFramePr>
        <p:xfrm>
          <a:off x="508000" y="106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{87834F26-B9A4-4E72-9E4E-8174CB8A17E0}</a:tableStyleId>
              </a:tblPr>
              <a:tblGrid>
                <a:gridCol w="2841175"/>
                <a:gridCol w="2841175"/>
              </a:tblGrid>
              <a:tr h="30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Result Class</a:t>
                      </a:r>
                      <a:endParaRPr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A9E0"/>
                    </a:solidFill>
                  </a:tcPr>
                </a:tc>
              </a:tr>
              <a:tr h="28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ViewResult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Represents HTML and markup.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EmptyResult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Represents No response.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ContentResult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Represents string literal.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FileContentResult/ FilePathResult/ FileStreamResult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Represents the content of a file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JavaScriptResult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 a JavaScript script.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JsonResult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 JSON that can be used in AJAX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RedirectResult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Represents a redirection to a new URL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RedirectToRouteResult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 another action of same or other controller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PartialViewResult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1414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HTML from Partial view</a:t>
                      </a:r>
                      <a:endParaRPr sz="700">
                        <a:solidFill>
                          <a:srgbClr val="41414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540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100"/>
              <a:t>Controller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Controller Action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Create View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Check for other return types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Create controller from templates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descr="http://www.sedc.mk/wp-content/uploads/2016/05/logo.png" id="247" name="Google Shape;2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b="0" i="0" sz="9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540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100"/>
              <a:t>In ASP.NET MVC, the View is a template for </a:t>
            </a:r>
            <a:r>
              <a:rPr lang="en" sz="2100"/>
              <a:t>generating HTML as response of the http request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Contains mix of C#/VB and HTML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File extensions: </a:t>
            </a:r>
            <a:r>
              <a:rPr i="1" lang="en" sz="2100"/>
              <a:t>.cshtml</a:t>
            </a:r>
            <a:r>
              <a:rPr lang="en" sz="2100"/>
              <a:t> or </a:t>
            </a:r>
            <a:r>
              <a:rPr i="1" lang="en" sz="2100"/>
              <a:t>.vbhtml</a:t>
            </a:r>
            <a:endParaRPr i="1"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Views allow model binding (...more on this later)</a:t>
            </a:r>
            <a:endParaRPr sz="2100"/>
          </a:p>
        </p:txBody>
      </p:sp>
      <p:pic>
        <p:nvPicPr>
          <p:cNvPr descr="http://www.sedc.mk/wp-content/uploads/2016/05/logo.png" id="256" name="Google Shape;2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b="0" i="0" sz="9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Razor View Engine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540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100"/>
              <a:t>Master Layout views are supported in Aspnet</a:t>
            </a:r>
            <a:endParaRPr sz="2100"/>
          </a:p>
          <a:p>
            <a:pPr indent="-285750" lvl="0" marL="2540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100"/>
              <a:t>Allows combination of HTML and C#(or VB) code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@ indicates server side C# or VB code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File extension is </a:t>
            </a:r>
            <a:r>
              <a:rPr i="1" lang="en" sz="2100"/>
              <a:t>.cshtml</a:t>
            </a:r>
            <a:r>
              <a:rPr lang="en" sz="2100"/>
              <a:t> or </a:t>
            </a:r>
            <a:r>
              <a:rPr i="1" lang="en" sz="2100"/>
              <a:t>.vbhtml</a:t>
            </a:r>
            <a:endParaRPr sz="2100"/>
          </a:p>
          <a:p>
            <a:pPr indent="-2730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Views should contain as less server side code as possible</a:t>
            </a:r>
            <a:endParaRPr sz="2100"/>
          </a:p>
        </p:txBody>
      </p:sp>
      <p:pic>
        <p:nvPicPr>
          <p:cNvPr descr="http://www.sedc.mk/wp-content/uploads/2016/05/logo.png"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b="0" i="0" sz="9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