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60" r:id="rId6"/>
    <p:sldId id="261" r:id="rId7"/>
    <p:sldId id="262" r:id="rId8"/>
    <p:sldId id="263" r:id="rId9"/>
    <p:sldId id="264" r:id="rId10"/>
    <p:sldId id="265" r:id="rId11"/>
    <p:sldId id="266" r:id="rId12"/>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cxnId="{36C641BD-F7DF-4DF1-A839-109834998E69}" type="parTrans">
      <dgm:prSet/>
      <dgm:spPr/>
      <dgm:t>
        <a:bodyPr/>
        <a:lstStyle/>
        <a:p>
          <a:endParaRPr lang="en-IN"/>
        </a:p>
      </dgm:t>
    </dgm:pt>
    <dgm:pt modelId="{FB666919-084D-4327-91C2-7C35021E6529}" cxnId="{36C641BD-F7DF-4DF1-A839-109834998E69}" type="sibTrans">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cxnId="{2F45672E-3E86-4173-9623-90BBA48FB1B4}" type="parTrans">
      <dgm:prSet/>
      <dgm:spPr/>
      <dgm:t>
        <a:bodyPr/>
        <a:lstStyle/>
        <a:p>
          <a:endParaRPr lang="en-IN"/>
        </a:p>
      </dgm:t>
    </dgm:pt>
    <dgm:pt modelId="{1FB5C5A0-6E9E-4CCE-ABDE-AB89BBAF169A}" cxnId="{2F45672E-3E86-4173-9623-90BBA48FB1B4}" type="sibTrans">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cxnId="{41483859-7EC2-47FD-8873-D0211E86361B}" type="parTrans">
      <dgm:prSet/>
      <dgm:spPr/>
      <dgm:t>
        <a:bodyPr/>
        <a:lstStyle/>
        <a:p>
          <a:endParaRPr lang="en-IN"/>
        </a:p>
      </dgm:t>
    </dgm:pt>
    <dgm:pt modelId="{C71F0CFE-253F-489E-BCB6-6E1A5CB619F6}" cxnId="{41483859-7EC2-47FD-8873-D0211E86361B}" type="sibTrans">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cxnId="{A2111BDA-1532-41C6-AD2B-E1987CE9F0D7}" type="parTrans">
      <dgm:prSet/>
      <dgm:spPr/>
      <dgm:t>
        <a:bodyPr/>
        <a:lstStyle/>
        <a:p>
          <a:endParaRPr lang="en-IN"/>
        </a:p>
      </dgm:t>
    </dgm:pt>
    <dgm:pt modelId="{263236C4-7DF2-4631-AE1E-B8B876BEE81E}" cxnId="{A2111BDA-1532-41C6-AD2B-E1987CE9F0D7}" type="sibTrans">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cxnId="{E18A9305-91A0-4FB8-AD46-D74A4ADB56EF}" type="parTrans">
      <dgm:prSet/>
      <dgm:spPr/>
      <dgm:t>
        <a:bodyPr/>
        <a:lstStyle/>
        <a:p>
          <a:endParaRPr lang="en-IN"/>
        </a:p>
      </dgm:t>
    </dgm:pt>
    <dgm:pt modelId="{A7208B2A-6D36-4886-AAC4-D9BEA8EE8562}" cxnId="{E18A9305-91A0-4FB8-AD46-D74A4ADB56EF}" type="sibTrans">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cxnId="{BF9BF496-C5ED-4BEB-9AEF-BD6A25A24FC7}" type="parTrans">
      <dgm:prSet/>
      <dgm:spPr/>
      <dgm:t>
        <a:bodyPr/>
        <a:lstStyle/>
        <a:p>
          <a:endParaRPr lang="en-IN"/>
        </a:p>
      </dgm:t>
    </dgm:pt>
    <dgm:pt modelId="{DC4C381D-A777-4155-B913-2C8B4E3FAF59}" cxnId="{BF9BF496-C5ED-4BEB-9AEF-BD6A25A24FC7}" type="sibTrans">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cxnId="{9F5B7053-8F24-40A5-AD33-81E0947D25E1}" type="parTrans">
      <dgm:prSet/>
      <dgm:spPr/>
      <dgm:t>
        <a:bodyPr/>
        <a:lstStyle/>
        <a:p>
          <a:endParaRPr lang="en-IN"/>
        </a:p>
      </dgm:t>
    </dgm:pt>
    <dgm:pt modelId="{925F4C72-E967-493B-AA5D-FFDD838D902E}" cxnId="{9F5B7053-8F24-40A5-AD33-81E0947D25E1}" type="sibTrans">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cxnId="{E064EA00-E0DE-45E9-BE9D-98B715DBDDFB}" type="parTrans">
      <dgm:prSet/>
      <dgm:spPr/>
      <dgm:t>
        <a:bodyPr/>
        <a:lstStyle/>
        <a:p>
          <a:endParaRPr lang="en-IN"/>
        </a:p>
      </dgm:t>
    </dgm:pt>
    <dgm:pt modelId="{A4E73DA2-2320-4163-8227-C40ED6F745F1}" cxnId="{E064EA00-E0DE-45E9-BE9D-98B715DBDDFB}" type="sibTrans">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2095893"/>
        <a:chOff x="0" y="0"/>
        <a:chExt cx="10058400" cy="2095893"/>
      </a:xfrm>
    </dsp:grpSpPr>
    <dsp:sp modelId="{D7382D3E-6F29-4974-8F9D-8075582475C6}">
      <dsp:nvSpPr>
        <dsp:cNvPr id="3" name="Oval 2"/>
        <dsp:cNvSpPr/>
      </dsp:nvSpPr>
      <dsp:spPr bwMode="white">
        <a:xfrm>
          <a:off x="8876035" y="1414243"/>
          <a:ext cx="1193932" cy="1194449"/>
        </a:xfrm>
        <a:prstGeom prst="ellipse">
          <a:avLst/>
        </a:prstGeom>
        <a:sp3d prstMaterial="dkEdge">
          <a:bevelT w="8200" h="38100"/>
        </a:sp3d>
      </dsp:spPr>
      <dsp:style>
        <a:lnRef idx="0">
          <a:schemeClr val="lt1"/>
        </a:lnRef>
        <a:fillRef idx="2">
          <a:schemeClr val="accent1">
            <a:shade val="50000"/>
            <a:hueOff val="0"/>
            <a:satOff val="0"/>
            <a:lumOff val="0"/>
            <a:alpha val="100000"/>
          </a:schemeClr>
        </a:fillRef>
        <a:effectRef idx="1">
          <a:scrgbClr r="0" g="0" b="0"/>
        </a:effectRef>
        <a:fontRef idx="minor">
          <a:schemeClr val="dk1"/>
        </a:fontRef>
      </dsp:style>
      <dsp:txXfrm>
        <a:off x="8876035" y="1414243"/>
        <a:ext cx="1193932" cy="1194449"/>
      </dsp:txXfrm>
    </dsp:sp>
    <dsp:sp modelId="{DB90073F-2185-47A1-B698-F12F814965C4}">
      <dsp:nvSpPr>
        <dsp:cNvPr id="4" name="Oval 3"/>
        <dsp:cNvSpPr/>
      </dsp:nvSpPr>
      <dsp:spPr bwMode="white">
        <a:xfrm>
          <a:off x="8915263" y="1454065"/>
          <a:ext cx="1114471" cy="1114805"/>
        </a:xfrm>
        <a:prstGeom prst="ellipse">
          <a:avLst/>
        </a:prstGeom>
      </dsp:spPr>
      <dsp:style>
        <a:lnRef idx="1">
          <a:schemeClr val="accent1">
            <a:shade val="50000"/>
            <a:hueOff val="0"/>
            <a:satOff val="0"/>
            <a:lumOff val="0"/>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Removing outliers</a:t>
          </a:r>
          <a:endParaRPr>
            <a:solidFill>
              <a:schemeClr val="tx1"/>
            </a:solidFill>
          </a:endParaRPr>
        </a:p>
      </dsp:txBody>
      <dsp:txXfrm>
        <a:off x="8915263" y="1454065"/>
        <a:ext cx="1114471" cy="1114805"/>
      </dsp:txXfrm>
    </dsp:sp>
    <dsp:sp modelId="{2BE9F39C-235E-411C-BF8E-8A13D173AE9E}">
      <dsp:nvSpPr>
        <dsp:cNvPr id="5" name="Teardrop 4"/>
        <dsp:cNvSpPr/>
      </dsp:nvSpPr>
      <dsp:spPr bwMode="white">
        <a:xfrm rot="2700000">
          <a:off x="7640747" y="1414280"/>
          <a:ext cx="1194166" cy="1194166"/>
        </a:xfrm>
        <a:prstGeom prst="teardrop">
          <a:avLst>
            <a:gd name="adj" fmla="val 100000"/>
          </a:avLst>
        </a:prstGeom>
        <a:sp3d prstMaterial="dkEdge">
          <a:bevelT w="8200" h="38100"/>
        </a:sp3d>
      </dsp:spPr>
      <dsp:style>
        <a:lnRef idx="0">
          <a:schemeClr val="lt1"/>
        </a:lnRef>
        <a:fillRef idx="2">
          <a:schemeClr val="accent1">
            <a:shade val="50000"/>
            <a:hueOff val="-180000"/>
            <a:satOff val="-4999"/>
            <a:lumOff val="11961"/>
            <a:alpha val="100000"/>
          </a:schemeClr>
        </a:fillRef>
        <a:effectRef idx="1">
          <a:scrgbClr r="0" g="0" b="0"/>
        </a:effectRef>
        <a:fontRef idx="minor">
          <a:schemeClr val="dk1"/>
        </a:fontRef>
      </dsp:style>
      <dsp:txXfrm rot="2700000">
        <a:off x="7640747" y="1414280"/>
        <a:ext cx="1194166" cy="1194166"/>
      </dsp:txXfrm>
    </dsp:sp>
    <dsp:sp modelId="{3BE64DAB-3AC6-4A3B-A1E2-9E92E31E6FA5}">
      <dsp:nvSpPr>
        <dsp:cNvPr id="6" name="Oval 5"/>
        <dsp:cNvSpPr/>
      </dsp:nvSpPr>
      <dsp:spPr bwMode="white">
        <a:xfrm>
          <a:off x="7681097" y="1454065"/>
          <a:ext cx="1114471" cy="1114805"/>
        </a:xfrm>
        <a:prstGeom prst="ellipse">
          <a:avLst/>
        </a:prstGeom>
      </dsp:spPr>
      <dsp:style>
        <a:lnRef idx="1">
          <a:schemeClr val="accent1">
            <a:shade val="50000"/>
            <a:hueOff val="-180000"/>
            <a:satOff val="-4999"/>
            <a:lumOff val="11961"/>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Filter Data for requirement.</a:t>
          </a:r>
          <a:endParaRPr>
            <a:solidFill>
              <a:schemeClr val="tx1"/>
            </a:solidFill>
          </a:endParaRPr>
        </a:p>
      </dsp:txBody>
      <dsp:txXfrm>
        <a:off x="7681097" y="1454065"/>
        <a:ext cx="1114471" cy="1114805"/>
      </dsp:txXfrm>
    </dsp:sp>
    <dsp:sp modelId="{1F3ABD3F-CEAA-40E1-9225-2D69D88D1AFD}">
      <dsp:nvSpPr>
        <dsp:cNvPr id="7" name="Teardrop 6"/>
        <dsp:cNvSpPr/>
      </dsp:nvSpPr>
      <dsp:spPr bwMode="white">
        <a:xfrm rot="2700000">
          <a:off x="6406581" y="1414280"/>
          <a:ext cx="1194166" cy="1194166"/>
        </a:xfrm>
        <a:prstGeom prst="teardrop">
          <a:avLst>
            <a:gd name="adj" fmla="val 100000"/>
          </a:avLst>
        </a:prstGeom>
        <a:sp3d prstMaterial="dkEdge">
          <a:bevelT w="8200" h="38100"/>
        </a:sp3d>
      </dsp:spPr>
      <dsp:style>
        <a:lnRef idx="0">
          <a:schemeClr val="lt1"/>
        </a:lnRef>
        <a:fillRef idx="2">
          <a:schemeClr val="accent1">
            <a:shade val="50000"/>
            <a:hueOff val="-360000"/>
            <a:satOff val="-9999"/>
            <a:lumOff val="23922"/>
            <a:alpha val="100000"/>
          </a:schemeClr>
        </a:fillRef>
        <a:effectRef idx="1">
          <a:scrgbClr r="0" g="0" b="0"/>
        </a:effectRef>
        <a:fontRef idx="minor">
          <a:schemeClr val="dk1"/>
        </a:fontRef>
      </dsp:style>
      <dsp:txXfrm rot="2700000">
        <a:off x="6406581" y="1414280"/>
        <a:ext cx="1194166" cy="1194166"/>
      </dsp:txXfrm>
    </dsp:sp>
    <dsp:sp modelId="{66F3890C-83D3-4C43-9938-3E5E482DE637}">
      <dsp:nvSpPr>
        <dsp:cNvPr id="8" name="Oval 7"/>
        <dsp:cNvSpPr/>
      </dsp:nvSpPr>
      <dsp:spPr bwMode="white">
        <a:xfrm>
          <a:off x="6446931" y="1454065"/>
          <a:ext cx="1114471" cy="1114805"/>
        </a:xfrm>
        <a:prstGeom prst="ellipse">
          <a:avLst/>
        </a:prstGeom>
      </dsp:spPr>
      <dsp:style>
        <a:lnRef idx="1">
          <a:schemeClr val="accent1">
            <a:shade val="50000"/>
            <a:hueOff val="-360000"/>
            <a:satOff val="-9999"/>
            <a:lumOff val="23922"/>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Correcting data types and deriving new columns</a:t>
          </a:r>
          <a:endParaRPr>
            <a:solidFill>
              <a:schemeClr val="tx1"/>
            </a:solidFill>
          </a:endParaRPr>
        </a:p>
      </dsp:txBody>
      <dsp:txXfrm>
        <a:off x="6446931" y="1454065"/>
        <a:ext cx="1114471" cy="1114805"/>
      </dsp:txXfrm>
    </dsp:sp>
    <dsp:sp modelId="{16824EEA-A689-4234-B17B-2A61F9008F8F}">
      <dsp:nvSpPr>
        <dsp:cNvPr id="9" name="Teardrop 8"/>
        <dsp:cNvSpPr/>
      </dsp:nvSpPr>
      <dsp:spPr bwMode="white">
        <a:xfrm rot="2700000">
          <a:off x="5172415" y="1414280"/>
          <a:ext cx="1194166" cy="1194166"/>
        </a:xfrm>
        <a:prstGeom prst="teardrop">
          <a:avLst>
            <a:gd name="adj" fmla="val 100000"/>
          </a:avLst>
        </a:prstGeom>
        <a:sp3d prstMaterial="dkEdge">
          <a:bevelT w="8200" h="38100"/>
        </a:sp3d>
      </dsp:spPr>
      <dsp:style>
        <a:lnRef idx="0">
          <a:schemeClr val="lt1"/>
        </a:lnRef>
        <a:fillRef idx="2">
          <a:schemeClr val="accent1">
            <a:shade val="50000"/>
            <a:hueOff val="-540000"/>
            <a:satOff val="-14999"/>
            <a:lumOff val="35882"/>
            <a:alpha val="100000"/>
          </a:schemeClr>
        </a:fillRef>
        <a:effectRef idx="1">
          <a:scrgbClr r="0" g="0" b="0"/>
        </a:effectRef>
        <a:fontRef idx="minor">
          <a:schemeClr val="dk1"/>
        </a:fontRef>
      </dsp:style>
      <dsp:txXfrm rot="2700000">
        <a:off x="5172415" y="1414280"/>
        <a:ext cx="1194166" cy="1194166"/>
      </dsp:txXfrm>
    </dsp:sp>
    <dsp:sp modelId="{AD9B1121-BF9C-4074-B3EC-DD8B1E34B145}">
      <dsp:nvSpPr>
        <dsp:cNvPr id="10" name="Oval 9"/>
        <dsp:cNvSpPr/>
      </dsp:nvSpPr>
      <dsp:spPr bwMode="white">
        <a:xfrm>
          <a:off x="5212766" y="1454065"/>
          <a:ext cx="1114471" cy="1114805"/>
        </a:xfrm>
        <a:prstGeom prst="ellipse">
          <a:avLst/>
        </a:prstGeom>
      </dsp:spPr>
      <dsp:style>
        <a:lnRef idx="1">
          <a:schemeClr val="accent1">
            <a:shade val="50000"/>
            <a:hueOff val="-540000"/>
            <a:satOff val="-14999"/>
            <a:lumOff val="35882"/>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Removing/Fixing null values</a:t>
          </a:r>
          <a:endParaRPr>
            <a:solidFill>
              <a:schemeClr val="tx1"/>
            </a:solidFill>
          </a:endParaRPr>
        </a:p>
      </dsp:txBody>
      <dsp:txXfrm>
        <a:off x="5212766" y="1454065"/>
        <a:ext cx="1114471" cy="1114805"/>
      </dsp:txXfrm>
    </dsp:sp>
    <dsp:sp modelId="{BDD731B0-50CA-4E29-9754-BDCB1EBC4DBA}">
      <dsp:nvSpPr>
        <dsp:cNvPr id="11" name="Teardrop 10"/>
        <dsp:cNvSpPr/>
      </dsp:nvSpPr>
      <dsp:spPr bwMode="white">
        <a:xfrm rot="2700000">
          <a:off x="3938250" y="1414280"/>
          <a:ext cx="1194166" cy="1194166"/>
        </a:xfrm>
        <a:prstGeom prst="teardrop">
          <a:avLst>
            <a:gd name="adj" fmla="val 100000"/>
          </a:avLst>
        </a:prstGeom>
        <a:sp3d prstMaterial="dkEdge">
          <a:bevelT w="8200" h="38100"/>
        </a:sp3d>
      </dsp:spPr>
      <dsp:style>
        <a:lnRef idx="0">
          <a:schemeClr val="lt1"/>
        </a:lnRef>
        <a:fillRef idx="2">
          <a:schemeClr val="accent1">
            <a:shade val="50000"/>
            <a:hueOff val="-720000"/>
            <a:satOff val="-19999"/>
            <a:lumOff val="47843"/>
            <a:alpha val="100000"/>
          </a:schemeClr>
        </a:fillRef>
        <a:effectRef idx="1">
          <a:scrgbClr r="0" g="0" b="0"/>
        </a:effectRef>
        <a:fontRef idx="minor">
          <a:schemeClr val="dk1"/>
        </a:fontRef>
      </dsp:style>
      <dsp:txXfrm rot="2700000">
        <a:off x="3938250" y="1414280"/>
        <a:ext cx="1194166" cy="1194166"/>
      </dsp:txXfrm>
    </dsp:sp>
    <dsp:sp modelId="{14FE1DC8-1ACC-4C51-8D78-8809CE3D8ACB}">
      <dsp:nvSpPr>
        <dsp:cNvPr id="12" name="Oval 11"/>
        <dsp:cNvSpPr/>
      </dsp:nvSpPr>
      <dsp:spPr bwMode="white">
        <a:xfrm>
          <a:off x="3978600" y="1454065"/>
          <a:ext cx="1114471" cy="1114805"/>
        </a:xfrm>
        <a:prstGeom prst="ellipse">
          <a:avLst/>
        </a:prstGeom>
      </dsp:spPr>
      <dsp:style>
        <a:lnRef idx="1">
          <a:schemeClr val="accent1">
            <a:shade val="50000"/>
            <a:hueOff val="-720000"/>
            <a:satOff val="-19999"/>
            <a:lumOff val="47843"/>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Removing irrelevant columns</a:t>
          </a:r>
          <a:endParaRPr>
            <a:solidFill>
              <a:schemeClr val="tx1"/>
            </a:solidFill>
          </a:endParaRPr>
        </a:p>
      </dsp:txBody>
      <dsp:txXfrm>
        <a:off x="3978600" y="1454065"/>
        <a:ext cx="1114471" cy="1114805"/>
      </dsp:txXfrm>
    </dsp:sp>
    <dsp:sp modelId="{B691AD74-CB7C-411B-B530-375303D136AA}">
      <dsp:nvSpPr>
        <dsp:cNvPr id="13" name="Teardrop 12"/>
        <dsp:cNvSpPr/>
      </dsp:nvSpPr>
      <dsp:spPr bwMode="white">
        <a:xfrm rot="2700000">
          <a:off x="2704084" y="1414280"/>
          <a:ext cx="1194166" cy="1194166"/>
        </a:xfrm>
        <a:prstGeom prst="teardrop">
          <a:avLst>
            <a:gd name="adj" fmla="val 100000"/>
          </a:avLst>
        </a:prstGeom>
        <a:sp3d prstMaterial="dkEdge">
          <a:bevelT w="8200" h="38100"/>
        </a:sp3d>
      </dsp:spPr>
      <dsp:style>
        <a:lnRef idx="0">
          <a:schemeClr val="lt1"/>
        </a:lnRef>
        <a:fillRef idx="2">
          <a:schemeClr val="accent1">
            <a:tint val="55000"/>
            <a:hueOff val="180000"/>
            <a:satOff val="5000"/>
            <a:lumOff val="-11960"/>
            <a:alpha val="100000"/>
          </a:schemeClr>
        </a:fillRef>
        <a:effectRef idx="1">
          <a:scrgbClr r="0" g="0" b="0"/>
        </a:effectRef>
        <a:fontRef idx="minor">
          <a:schemeClr val="dk1"/>
        </a:fontRef>
      </dsp:style>
      <dsp:txXfrm rot="2700000">
        <a:off x="2704084" y="1414280"/>
        <a:ext cx="1194166" cy="1194166"/>
      </dsp:txXfrm>
    </dsp:sp>
    <dsp:sp modelId="{8E0A8684-00A6-4A21-A804-575A7B187691}">
      <dsp:nvSpPr>
        <dsp:cNvPr id="14" name="Oval 13"/>
        <dsp:cNvSpPr/>
      </dsp:nvSpPr>
      <dsp:spPr bwMode="white">
        <a:xfrm>
          <a:off x="2744434" y="1454065"/>
          <a:ext cx="1114471" cy="1114805"/>
        </a:xfrm>
        <a:prstGeom prst="ellipse">
          <a:avLst/>
        </a:prstGeom>
      </dsp:spPr>
      <dsp:style>
        <a:lnRef idx="1">
          <a:schemeClr val="accent1">
            <a:tint val="55000"/>
            <a:hueOff val="180000"/>
            <a:satOff val="5000"/>
            <a:lumOff val="-11960"/>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Removing Duplicate Data</a:t>
          </a:r>
          <a:endParaRPr>
            <a:solidFill>
              <a:schemeClr val="tx1"/>
            </a:solidFill>
          </a:endParaRPr>
        </a:p>
      </dsp:txBody>
      <dsp:txXfrm>
        <a:off x="2744434" y="1454065"/>
        <a:ext cx="1114471" cy="1114805"/>
      </dsp:txXfrm>
    </dsp:sp>
    <dsp:sp modelId="{EA7B42BF-893D-4FB3-9F39-7041EDA2C69B}">
      <dsp:nvSpPr>
        <dsp:cNvPr id="15" name="Teardrop 14"/>
        <dsp:cNvSpPr/>
      </dsp:nvSpPr>
      <dsp:spPr bwMode="white">
        <a:xfrm rot="2700000">
          <a:off x="1469918" y="1414280"/>
          <a:ext cx="1194166" cy="1194166"/>
        </a:xfrm>
        <a:prstGeom prst="teardrop">
          <a:avLst>
            <a:gd name="adj" fmla="val 100000"/>
          </a:avLst>
        </a:prstGeom>
        <a:sp3d prstMaterial="dkEdge">
          <a:bevelT w="8200" h="38100"/>
        </a:sp3d>
      </dsp:spPr>
      <dsp:style>
        <a:lnRef idx="0">
          <a:schemeClr val="lt1"/>
        </a:lnRef>
        <a:fillRef idx="2">
          <a:schemeClr val="accent1">
            <a:tint val="55000"/>
            <a:hueOff val="360000"/>
            <a:satOff val="10000"/>
            <a:lumOff val="-23921"/>
            <a:alpha val="100000"/>
          </a:schemeClr>
        </a:fillRef>
        <a:effectRef idx="1">
          <a:scrgbClr r="0" g="0" b="0"/>
        </a:effectRef>
        <a:fontRef idx="minor">
          <a:schemeClr val="dk1"/>
        </a:fontRef>
      </dsp:style>
      <dsp:txXfrm rot="2700000">
        <a:off x="1469918" y="1414280"/>
        <a:ext cx="1194166" cy="1194166"/>
      </dsp:txXfrm>
    </dsp:sp>
    <dsp:sp modelId="{A07BB201-FE5F-4451-BFF1-64798F25C5C1}">
      <dsp:nvSpPr>
        <dsp:cNvPr id="16" name="Oval 15"/>
        <dsp:cNvSpPr/>
      </dsp:nvSpPr>
      <dsp:spPr bwMode="white">
        <a:xfrm>
          <a:off x="1510269" y="1454065"/>
          <a:ext cx="1114471" cy="1114805"/>
        </a:xfrm>
        <a:prstGeom prst="ellipse">
          <a:avLst/>
        </a:prstGeom>
      </dsp:spPr>
      <dsp:style>
        <a:lnRef idx="1">
          <a:schemeClr val="accent1">
            <a:tint val="55000"/>
            <a:hueOff val="360000"/>
            <a:satOff val="10000"/>
            <a:lumOff val="-23921"/>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Removing large null value columns</a:t>
          </a:r>
          <a:endParaRPr>
            <a:solidFill>
              <a:schemeClr val="tx1"/>
            </a:solidFill>
          </a:endParaRPr>
        </a:p>
      </dsp:txBody>
      <dsp:txXfrm>
        <a:off x="1510269" y="1454065"/>
        <a:ext cx="1114471" cy="1114805"/>
      </dsp:txXfrm>
    </dsp:sp>
    <dsp:sp modelId="{2800F6E6-7C9D-4AD0-8A95-9F2EECE35CE5}">
      <dsp:nvSpPr>
        <dsp:cNvPr id="17" name="Teardrop 16"/>
        <dsp:cNvSpPr/>
      </dsp:nvSpPr>
      <dsp:spPr bwMode="white">
        <a:xfrm rot="2700000">
          <a:off x="235753" y="1414280"/>
          <a:ext cx="1194166" cy="1194166"/>
        </a:xfrm>
        <a:prstGeom prst="teardrop">
          <a:avLst>
            <a:gd name="adj" fmla="val 100000"/>
          </a:avLst>
        </a:prstGeom>
        <a:sp3d prstMaterial="dkEdge">
          <a:bevelT w="8200" h="38100"/>
        </a:sp3d>
      </dsp:spPr>
      <dsp:style>
        <a:lnRef idx="0">
          <a:schemeClr val="lt1"/>
        </a:lnRef>
        <a:fillRef idx="2">
          <a:schemeClr val="accent1">
            <a:tint val="55000"/>
            <a:hueOff val="540000"/>
            <a:satOff val="15000"/>
            <a:lumOff val="-35881"/>
            <a:alpha val="100000"/>
          </a:schemeClr>
        </a:fillRef>
        <a:effectRef idx="1">
          <a:scrgbClr r="0" g="0" b="0"/>
        </a:effectRef>
        <a:fontRef idx="minor">
          <a:schemeClr val="dk1"/>
        </a:fontRef>
      </dsp:style>
      <dsp:txXfrm rot="2700000">
        <a:off x="235753" y="1414280"/>
        <a:ext cx="1194166" cy="1194166"/>
      </dsp:txXfrm>
    </dsp:sp>
    <dsp:sp modelId="{DB418493-11A7-4203-8111-DACEBAA162ED}">
      <dsp:nvSpPr>
        <dsp:cNvPr id="18" name="Oval 17"/>
        <dsp:cNvSpPr/>
      </dsp:nvSpPr>
      <dsp:spPr bwMode="white">
        <a:xfrm>
          <a:off x="276103" y="1454065"/>
          <a:ext cx="1114471" cy="1114805"/>
        </a:xfrm>
        <a:prstGeom prst="ellipse">
          <a:avLst/>
        </a:prstGeom>
      </dsp:spPr>
      <dsp:style>
        <a:lnRef idx="1">
          <a:schemeClr val="accent1">
            <a:tint val="55000"/>
            <a:hueOff val="540000"/>
            <a:satOff val="15000"/>
            <a:lumOff val="-35881"/>
            <a:alpha val="100000"/>
          </a:schemeClr>
        </a:lnRef>
        <a:fillRef idx="1">
          <a:schemeClr val="lt1">
            <a:alpha val="90000"/>
          </a:schemeClr>
        </a:fillRef>
        <a:effectRef idx="0">
          <a:scrgbClr r="0" g="0" b="0"/>
        </a:effectRef>
        <a:fontRef idx="minor"/>
      </dsp:style>
      <dsp:txBody>
        <a:bodyPr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r>
            <a:rPr lang="en-IN" dirty="0">
              <a:solidFill>
                <a:schemeClr val="tx1"/>
              </a:solidFill>
            </a:rPr>
            <a:t>Importing the Data</a:t>
          </a:r>
          <a:endParaRPr>
            <a:solidFill>
              <a:schemeClr val="tx1"/>
            </a:solidFill>
          </a:endParaRPr>
        </a:p>
      </dsp:txBody>
      <dsp:txXfrm>
        <a:off x="276103" y="1454065"/>
        <a:ext cx="1114471" cy="111480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endParaRPr lang="en-IN" sz="6000" dirty="0">
              <a:latin typeface="Lucida Sans" panose="020B0602030504020204" pitchFamily="34" charset="0"/>
            </a:endParaRPr>
          </a:p>
        </p:txBody>
      </p:sp>
      <p:sp>
        <p:nvSpPr>
          <p:cNvPr id="11" name="TextBox 10"/>
          <p:cNvSpPr txBox="1"/>
          <p:nvPr/>
        </p:nvSpPr>
        <p:spPr>
          <a:xfrm>
            <a:off x="1197008" y="4508844"/>
            <a:ext cx="3489158" cy="1383665"/>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Sameer Lingeri and Pradeep Samuel Daniel</a:t>
            </a:r>
            <a:endParaRPr lang="en-IN" sz="2800" dirty="0">
              <a:solidFill>
                <a:schemeClr val="tx1">
                  <a:lumMod val="65000"/>
                  <a:lumOff val="35000"/>
                </a:schemeClr>
              </a:solidFill>
              <a:latin typeface="Lucida Sans" panose="020B0602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Loan Trend over years</a:t>
            </a:r>
            <a:endParaRPr lang="en-IN" dirty="0"/>
          </a:p>
        </p:txBody>
      </p:sp>
      <p:sp>
        <p:nvSpPr>
          <p:cNvPr id="4" name="Content Placeholder 2"/>
          <p:cNvSpPr txBox="1"/>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endParaRPr lang="en-IN" dirty="0"/>
          </a:p>
        </p:txBody>
      </p:sp>
      <p:sp>
        <p:nvSpPr>
          <p:cNvPr id="5"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endParaRPr lang="en-IN" dirty="0"/>
          </a:p>
        </p:txBody>
      </p:sp>
      <p:pic>
        <p:nvPicPr>
          <p:cNvPr id="11" name="Picture 10"/>
          <p:cNvPicPr>
            <a:picLocks noChangeAspect="1"/>
          </p:cNvPicPr>
          <p:nvPr/>
        </p:nvPicPr>
        <p:blipFill>
          <a:blip r:embed="rId1"/>
          <a:stretch>
            <a:fillRect/>
          </a:stretch>
        </p:blipFill>
        <p:spPr>
          <a:xfrm>
            <a:off x="6035041" y="1896910"/>
            <a:ext cx="5877745" cy="3115110"/>
          </a:xfrm>
          <a:prstGeom prst="rect">
            <a:avLst/>
          </a:prstGeom>
        </p:spPr>
      </p:pic>
      <p:pic>
        <p:nvPicPr>
          <p:cNvPr id="15" name="Picture 14"/>
          <p:cNvPicPr>
            <a:picLocks noChangeAspect="1"/>
          </p:cNvPicPr>
          <p:nvPr/>
        </p:nvPicPr>
        <p:blipFill>
          <a:blip r:embed="rId2"/>
          <a:stretch>
            <a:fillRect/>
          </a:stretch>
        </p:blipFill>
        <p:spPr>
          <a:xfrm>
            <a:off x="279214" y="1896910"/>
            <a:ext cx="5820587" cy="31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Location Based </a:t>
            </a:r>
            <a:endParaRPr lang="en-IN" dirty="0"/>
          </a:p>
        </p:txBody>
      </p:sp>
      <p:sp>
        <p:nvSpPr>
          <p:cNvPr id="5" name="Content Placeholder 2"/>
          <p:cNvSpPr txBox="1"/>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p:cNvPicPr>
            <a:picLocks noChangeAspect="1"/>
          </p:cNvPicPr>
          <p:nvPr/>
        </p:nvPicPr>
        <p:blipFill>
          <a:blip r:embed="rId1"/>
          <a:stretch>
            <a:fillRect/>
          </a:stretch>
        </p:blipFill>
        <p:spPr>
          <a:xfrm>
            <a:off x="721895" y="1866682"/>
            <a:ext cx="10611851" cy="31246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endParaRPr lang="en-IN" dirty="0"/>
          </a:p>
        </p:txBody>
      </p:sp>
      <p:sp>
        <p:nvSpPr>
          <p:cNvPr id="7" name="TextBox 6"/>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endParaRPr lang="en-US" sz="2000" dirty="0">
              <a:solidFill>
                <a:schemeClr val="tx1">
                  <a:lumMod val="75000"/>
                  <a:lumOff val="25000"/>
                </a:schemeClr>
              </a:solidFill>
            </a:endParaRPr>
          </a:p>
          <a:p>
            <a:r>
              <a:rPr lang="en-US" sz="2000" dirty="0">
                <a:solidFill>
                  <a:schemeClr val="tx1">
                    <a:lumMod val="75000"/>
                    <a:lumOff val="25000"/>
                  </a:schemeClr>
                </a:solidFill>
              </a:rPr>
              <a:t>Major Driving factor which can be used to predict the chance of defaulting and avoiding Credit Loss:</a:t>
            </a:r>
            <a:endParaRPr lang="en-US" sz="2000" dirty="0">
              <a:solidFill>
                <a:schemeClr val="tx1">
                  <a:lumMod val="75000"/>
                  <a:lumOff val="25000"/>
                </a:schemeClr>
              </a:solidFill>
            </a:endParaRPr>
          </a:p>
          <a:p>
            <a:r>
              <a:rPr lang="en-US" sz="2000" dirty="0">
                <a:solidFill>
                  <a:schemeClr val="tx1">
                    <a:lumMod val="75000"/>
                    <a:lumOff val="25000"/>
                  </a:schemeClr>
                </a:solidFill>
              </a:rPr>
              <a:t>    1. DTI </a:t>
            </a:r>
            <a:endParaRPr lang="en-US" sz="2000" dirty="0">
              <a:solidFill>
                <a:schemeClr val="tx1">
                  <a:lumMod val="75000"/>
                  <a:lumOff val="25000"/>
                </a:schemeClr>
              </a:solidFill>
            </a:endParaRPr>
          </a:p>
          <a:p>
            <a:r>
              <a:rPr lang="en-US" sz="2000" dirty="0">
                <a:solidFill>
                  <a:schemeClr val="tx1">
                    <a:lumMod val="75000"/>
                    <a:lumOff val="25000"/>
                  </a:schemeClr>
                </a:solidFill>
              </a:rPr>
              <a:t>    2. Grades</a:t>
            </a:r>
            <a:endParaRPr lang="en-US" sz="2000" dirty="0">
              <a:solidFill>
                <a:schemeClr val="tx1">
                  <a:lumMod val="75000"/>
                  <a:lumOff val="25000"/>
                </a:schemeClr>
              </a:solidFill>
            </a:endParaRPr>
          </a:p>
          <a:p>
            <a:r>
              <a:rPr lang="en-US" sz="2000" dirty="0">
                <a:solidFill>
                  <a:schemeClr val="tx1">
                    <a:lumMod val="75000"/>
                    <a:lumOff val="25000"/>
                  </a:schemeClr>
                </a:solidFill>
              </a:rPr>
              <a:t>    3. Verification Status</a:t>
            </a:r>
            <a:endParaRPr lang="en-US" sz="2000" dirty="0">
              <a:solidFill>
                <a:schemeClr val="tx1">
                  <a:lumMod val="75000"/>
                  <a:lumOff val="25000"/>
                </a:schemeClr>
              </a:solidFill>
            </a:endParaRPr>
          </a:p>
          <a:p>
            <a:r>
              <a:rPr lang="en-US" sz="2000" dirty="0">
                <a:solidFill>
                  <a:schemeClr val="tx1">
                    <a:lumMod val="75000"/>
                    <a:lumOff val="25000"/>
                  </a:schemeClr>
                </a:solidFill>
              </a:rPr>
              <a:t>    4. Annual income</a:t>
            </a:r>
            <a:endParaRPr lang="en-US" sz="2000" dirty="0">
              <a:solidFill>
                <a:schemeClr val="tx1">
                  <a:lumMod val="75000"/>
                  <a:lumOff val="25000"/>
                </a:schemeClr>
              </a:solidFill>
            </a:endParaRP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endParaRPr lang="en-US" sz="2000" dirty="0">
              <a:solidFill>
                <a:schemeClr val="tx1">
                  <a:lumMod val="75000"/>
                  <a:lumOff val="25000"/>
                </a:schemeClr>
              </a:solidFill>
            </a:endParaRP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endParaRPr lang="en-US" sz="2000" dirty="0">
              <a:solidFill>
                <a:schemeClr val="tx1">
                  <a:lumMod val="75000"/>
                  <a:lumOff val="25000"/>
                </a:schemeClr>
              </a:solidFill>
            </a:endParaRPr>
          </a:p>
          <a:p>
            <a:r>
              <a:rPr lang="en-US" sz="2000" dirty="0">
                <a:solidFill>
                  <a:schemeClr val="tx1">
                    <a:lumMod val="75000"/>
                    <a:lumOff val="25000"/>
                  </a:schemeClr>
                </a:solidFill>
              </a:rPr>
              <a:t>    2. Burrowers having annual income in the range 50000-100000.</a:t>
            </a:r>
            <a:endParaRPr lang="en-US" sz="2000" dirty="0">
              <a:solidFill>
                <a:schemeClr val="tx1">
                  <a:lumMod val="75000"/>
                  <a:lumOff val="25000"/>
                </a:schemeClr>
              </a:solidFill>
            </a:endParaRPr>
          </a:p>
          <a:p>
            <a:r>
              <a:rPr lang="en-US" sz="2000" dirty="0">
                <a:solidFill>
                  <a:schemeClr val="tx1">
                    <a:lumMod val="75000"/>
                    <a:lumOff val="25000"/>
                  </a:schemeClr>
                </a:solidFill>
              </a:rPr>
              <a:t>    3. Burrowers having Public Recorded Bankruptcy.</a:t>
            </a:r>
            <a:endParaRPr lang="en-US" sz="2000" dirty="0">
              <a:solidFill>
                <a:schemeClr val="tx1">
                  <a:lumMod val="75000"/>
                  <a:lumOff val="25000"/>
                </a:schemeClr>
              </a:solidFill>
            </a:endParaRPr>
          </a:p>
          <a:p>
            <a:r>
              <a:rPr lang="en-US" sz="2000" dirty="0">
                <a:solidFill>
                  <a:schemeClr val="tx1">
                    <a:lumMod val="75000"/>
                    <a:lumOff val="25000"/>
                  </a:schemeClr>
                </a:solidFill>
              </a:rPr>
              <a:t>    4. Burrowers with least grades like E,F,G which indicates high risk.</a:t>
            </a:r>
            <a:endParaRPr lang="en-US" sz="2000" dirty="0">
              <a:solidFill>
                <a:schemeClr val="tx1">
                  <a:lumMod val="75000"/>
                  <a:lumOff val="25000"/>
                </a:schemeClr>
              </a:solidFill>
            </a:endParaRPr>
          </a:p>
          <a:p>
            <a:r>
              <a:rPr lang="en-US" sz="2000" dirty="0">
                <a:solidFill>
                  <a:schemeClr val="tx1">
                    <a:lumMod val="75000"/>
                    <a:lumOff val="25000"/>
                  </a:schemeClr>
                </a:solidFill>
              </a:rPr>
              <a:t>    5. Burrowers with very high Debt to Income value.</a:t>
            </a:r>
            <a:endParaRPr lang="en-US" sz="2000" dirty="0">
              <a:solidFill>
                <a:schemeClr val="tx1">
                  <a:lumMod val="75000"/>
                  <a:lumOff val="25000"/>
                </a:schemeClr>
              </a:solidFill>
            </a:endParaRPr>
          </a:p>
          <a:p>
            <a:r>
              <a:rPr lang="en-US" sz="2000" dirty="0">
                <a:solidFill>
                  <a:schemeClr val="tx1">
                    <a:lumMod val="75000"/>
                    <a:lumOff val="25000"/>
                  </a:schemeClr>
                </a:solidFill>
              </a:rPr>
              <a:t>    6. Burrowers with working experience 10+ years.</a:t>
            </a:r>
            <a:endParaRPr lang="en-US" sz="20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4" name="TextBox 3"/>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endParaRPr lang="en-IN" sz="2000" dirty="0"/>
          </a:p>
          <a:p>
            <a:endParaRPr lang="en-IN" sz="2000" dirty="0"/>
          </a:p>
          <a:p>
            <a:r>
              <a:rPr lang="en-IN" sz="2000" dirty="0"/>
              <a:t>Benefits of the case study:</a:t>
            </a:r>
            <a:endParaRPr lang="en-IN" sz="2000" dirty="0"/>
          </a:p>
          <a:p>
            <a:pPr marL="285750" indent="-285750">
              <a:buFont typeface="Wingdings" panose="05000000000000000000" pitchFamily="2" charset="2"/>
              <a:buChar char="Ø"/>
            </a:pPr>
            <a:r>
              <a:rPr lang="en-IN" sz="2000" dirty="0"/>
              <a:t>Gives a idea about how EDA is used in real life business problems.</a:t>
            </a:r>
            <a:endParaRPr lang="en-IN" sz="2000" dirty="0"/>
          </a:p>
          <a:p>
            <a:pPr marL="285750" indent="-285750">
              <a:buFont typeface="Wingdings" panose="05000000000000000000" pitchFamily="2" charset="2"/>
              <a:buChar char="Ø"/>
            </a:pPr>
            <a:r>
              <a:rPr lang="en-IN" sz="2000" dirty="0"/>
              <a:t>It also develops a basic understanding of risk analytics in banking and financial services.</a:t>
            </a:r>
            <a:endParaRPr lang="en-IN" sz="2000" dirty="0"/>
          </a:p>
          <a:p>
            <a:pPr marL="285750" indent="-285750">
              <a:buFont typeface="Wingdings" panose="05000000000000000000" pitchFamily="2" charset="2"/>
              <a:buChar char="Ø"/>
            </a:pPr>
            <a:r>
              <a:rPr lang="en-IN" sz="2000" dirty="0"/>
              <a:t>How the data is used to minimize loss of money while lending it to clients.</a:t>
            </a:r>
            <a:endParaRPr lang="en-IN" sz="2000" dirty="0"/>
          </a:p>
          <a:p>
            <a:pPr marL="285750" indent="-285750">
              <a:buFont typeface="Wingdings" panose="05000000000000000000" pitchFamily="2" charset="2"/>
              <a:buChar char="Ø"/>
            </a:pPr>
            <a:r>
              <a:rPr lang="en-IN" sz="2000" dirty="0"/>
              <a:t>It improves our understating of visualization and what charts to use for real life data.</a:t>
            </a:r>
            <a:endParaRPr lang="en-IN" sz="2000" dirty="0"/>
          </a:p>
        </p:txBody>
      </p:sp>
      <p:sp>
        <p:nvSpPr>
          <p:cNvPr id="6" name="Content Placeholder 5"/>
          <p:cNvSpPr>
            <a:spLocks noGrp="1"/>
          </p:cNvSpPr>
          <p:nvPr>
            <p:ph idx="1"/>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Understanding</a:t>
            </a:r>
            <a:endParaRPr lang="en-IN" dirty="0"/>
          </a:p>
        </p:txBody>
      </p:sp>
      <p:sp>
        <p:nvSpPr>
          <p:cNvPr id="3" name="Content Placeholder 2"/>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endParaRPr lang="en-IN" sz="1800" dirty="0"/>
          </a:p>
          <a:p>
            <a:pPr marL="0" indent="0">
              <a:buNone/>
            </a:pPr>
            <a:r>
              <a:rPr lang="en-IN" sz="1800" b="1" dirty="0"/>
              <a:t>Dataset Details</a:t>
            </a:r>
            <a:r>
              <a:rPr lang="en-IN" sz="1800" dirty="0"/>
              <a:t>:</a:t>
            </a:r>
            <a:endParaRPr lang="en-IN" sz="1800" dirty="0"/>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endParaRPr lang="en-US" sz="1800" b="0" i="0" dirty="0">
              <a:solidFill>
                <a:srgbClr val="091E42"/>
              </a:solidFill>
              <a:effectLst/>
              <a:latin typeface="freight-text-pro"/>
            </a:endParaRP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p:cNvGraphicFramePr/>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Loan Status and Amount</a:t>
            </a:r>
            <a:endParaRPr lang="en-IN" dirty="0"/>
          </a:p>
        </p:txBody>
      </p:sp>
      <p:sp>
        <p:nvSpPr>
          <p:cNvPr id="3" name="Content Placeholder 2"/>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p:cNvPicPr>
            <a:picLocks noChangeAspect="1"/>
          </p:cNvPicPr>
          <p:nvPr/>
        </p:nvPicPr>
        <p:blipFill>
          <a:blip r:embed="rId1"/>
          <a:stretch>
            <a:fillRect/>
          </a:stretch>
        </p:blipFill>
        <p:spPr>
          <a:xfrm>
            <a:off x="842212" y="1812372"/>
            <a:ext cx="4635366" cy="3124636"/>
          </a:xfrm>
          <a:prstGeom prst="rect">
            <a:avLst/>
          </a:prstGeom>
        </p:spPr>
      </p:pic>
      <p:sp>
        <p:nvSpPr>
          <p:cNvPr id="8" name="Content Placeholder 2"/>
          <p:cNvSpPr txBox="1"/>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endParaRPr lang="en-IN" dirty="0"/>
          </a:p>
          <a:p>
            <a:pPr>
              <a:buFont typeface="Wingdings" panose="05000000000000000000" pitchFamily="2" charset="2"/>
              <a:buChar char="§"/>
            </a:pPr>
            <a:endParaRPr lang="en-IN" dirty="0"/>
          </a:p>
        </p:txBody>
      </p:sp>
      <p:pic>
        <p:nvPicPr>
          <p:cNvPr id="6" name="Picture 5"/>
          <p:cNvPicPr>
            <a:picLocks noChangeAspect="1"/>
          </p:cNvPicPr>
          <p:nvPr/>
        </p:nvPicPr>
        <p:blipFill>
          <a:blip r:embed="rId2"/>
          <a:stretch>
            <a:fillRect/>
          </a:stretch>
        </p:blipFill>
        <p:spPr>
          <a:xfrm>
            <a:off x="6096001" y="1828937"/>
            <a:ext cx="5502442" cy="3086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 and Interest Rate</a:t>
            </a:r>
            <a:endParaRPr lang="en-IN" dirty="0"/>
          </a:p>
        </p:txBody>
      </p:sp>
      <p:sp>
        <p:nvSpPr>
          <p:cNvPr id="3" name="Content Placeholder 2"/>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endParaRPr lang="en-IN" dirty="0"/>
          </a:p>
        </p:txBody>
      </p:sp>
      <p:pic>
        <p:nvPicPr>
          <p:cNvPr id="13" name="Picture 12"/>
          <p:cNvPicPr>
            <a:picLocks noChangeAspect="1"/>
          </p:cNvPicPr>
          <p:nvPr/>
        </p:nvPicPr>
        <p:blipFill>
          <a:blip r:embed="rId1"/>
          <a:stretch>
            <a:fillRect/>
          </a:stretch>
        </p:blipFill>
        <p:spPr>
          <a:xfrm>
            <a:off x="108663" y="1887384"/>
            <a:ext cx="5906324" cy="3124636"/>
          </a:xfrm>
          <a:prstGeom prst="rect">
            <a:avLst/>
          </a:prstGeom>
        </p:spPr>
      </p:pic>
      <p:pic>
        <p:nvPicPr>
          <p:cNvPr id="15" name="Picture 14"/>
          <p:cNvPicPr>
            <a:picLocks noChangeAspect="1"/>
          </p:cNvPicPr>
          <p:nvPr/>
        </p:nvPicPr>
        <p:blipFill>
          <a:blip r:embed="rId2"/>
          <a:stretch>
            <a:fillRect/>
          </a:stretch>
        </p:blipFill>
        <p:spPr>
          <a:xfrm>
            <a:off x="6096000" y="1887384"/>
            <a:ext cx="5858693" cy="31436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Grade and Sub-Grade</a:t>
            </a:r>
            <a:endParaRPr lang="en-IN" dirty="0"/>
          </a:p>
        </p:txBody>
      </p:sp>
      <p:sp>
        <p:nvSpPr>
          <p:cNvPr id="3" name="Content Placeholder 2"/>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endParaRPr lang="en-IN" dirty="0"/>
          </a:p>
        </p:txBody>
      </p:sp>
      <p:pic>
        <p:nvPicPr>
          <p:cNvPr id="13" name="Picture 12"/>
          <p:cNvPicPr>
            <a:picLocks noChangeAspect="1"/>
          </p:cNvPicPr>
          <p:nvPr/>
        </p:nvPicPr>
        <p:blipFill>
          <a:blip r:embed="rId1"/>
          <a:stretch>
            <a:fillRect/>
          </a:stretch>
        </p:blipFill>
        <p:spPr>
          <a:xfrm>
            <a:off x="6126480" y="1860256"/>
            <a:ext cx="5858693" cy="3124636"/>
          </a:xfrm>
          <a:prstGeom prst="rect">
            <a:avLst/>
          </a:prstGeom>
        </p:spPr>
      </p:pic>
      <p:pic>
        <p:nvPicPr>
          <p:cNvPr id="17" name="Picture 16"/>
          <p:cNvPicPr>
            <a:picLocks noChangeAspect="1"/>
          </p:cNvPicPr>
          <p:nvPr/>
        </p:nvPicPr>
        <p:blipFill>
          <a:blip r:embed="rId2"/>
          <a:stretch>
            <a:fillRect/>
          </a:stretch>
        </p:blipFill>
        <p:spPr>
          <a:xfrm>
            <a:off x="196102" y="1817135"/>
            <a:ext cx="5801535" cy="3115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424"/>
            <a:ext cx="10058400" cy="1450757"/>
          </a:xfrm>
        </p:spPr>
        <p:txBody>
          <a:bodyPr/>
          <a:lstStyle/>
          <a:p>
            <a:r>
              <a:rPr lang="en-IN" dirty="0"/>
              <a:t>Employment Length &amp; Homeownership</a:t>
            </a:r>
            <a:endParaRPr lang="en-IN" dirty="0"/>
          </a:p>
        </p:txBody>
      </p:sp>
      <p:sp>
        <p:nvSpPr>
          <p:cNvPr id="3" name="Content Placeholder 2"/>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endParaRPr lang="en-IN" dirty="0"/>
          </a:p>
        </p:txBody>
      </p:sp>
      <p:pic>
        <p:nvPicPr>
          <p:cNvPr id="12" name="Picture 11"/>
          <p:cNvPicPr>
            <a:picLocks noChangeAspect="1"/>
          </p:cNvPicPr>
          <p:nvPr/>
        </p:nvPicPr>
        <p:blipFill>
          <a:blip r:embed="rId1"/>
          <a:stretch>
            <a:fillRect/>
          </a:stretch>
        </p:blipFill>
        <p:spPr>
          <a:xfrm>
            <a:off x="6096000" y="1869642"/>
            <a:ext cx="5877745" cy="3143689"/>
          </a:xfrm>
          <a:prstGeom prst="rect">
            <a:avLst/>
          </a:prstGeom>
        </p:spPr>
      </p:pic>
      <p:pic>
        <p:nvPicPr>
          <p:cNvPr id="15" name="Picture 14"/>
          <p:cNvPicPr>
            <a:picLocks noChangeAspect="1"/>
          </p:cNvPicPr>
          <p:nvPr/>
        </p:nvPicPr>
        <p:blipFill>
          <a:blip r:embed="rId2"/>
          <a:stretch>
            <a:fillRect/>
          </a:stretch>
        </p:blipFill>
        <p:spPr>
          <a:xfrm>
            <a:off x="115395" y="1807609"/>
            <a:ext cx="5849166" cy="31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Annual Income &amp; Purpose</a:t>
            </a:r>
            <a:endParaRPr lang="en-IN" dirty="0"/>
          </a:p>
        </p:txBody>
      </p:sp>
      <p:sp>
        <p:nvSpPr>
          <p:cNvPr id="3" name="Content Placeholder 2"/>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endParaRPr lang="en-IN" dirty="0"/>
          </a:p>
        </p:txBody>
      </p:sp>
      <p:pic>
        <p:nvPicPr>
          <p:cNvPr id="13" name="Picture 12"/>
          <p:cNvPicPr>
            <a:picLocks noChangeAspect="1"/>
          </p:cNvPicPr>
          <p:nvPr/>
        </p:nvPicPr>
        <p:blipFill>
          <a:blip r:embed="rId1"/>
          <a:stretch>
            <a:fillRect/>
          </a:stretch>
        </p:blipFill>
        <p:spPr>
          <a:xfrm>
            <a:off x="5894046" y="1823602"/>
            <a:ext cx="5915851" cy="3115110"/>
          </a:xfrm>
          <a:prstGeom prst="rect">
            <a:avLst/>
          </a:prstGeom>
        </p:spPr>
      </p:pic>
      <p:pic>
        <p:nvPicPr>
          <p:cNvPr id="15" name="Picture 14"/>
          <p:cNvPicPr>
            <a:picLocks noChangeAspect="1"/>
          </p:cNvPicPr>
          <p:nvPr/>
        </p:nvPicPr>
        <p:blipFill>
          <a:blip r:embed="rId2"/>
          <a:stretch>
            <a:fillRect/>
          </a:stretch>
        </p:blipFill>
        <p:spPr>
          <a:xfrm>
            <a:off x="457199" y="1818113"/>
            <a:ext cx="5269833" cy="31436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DTI ratio &amp; Bankruptcy</a:t>
            </a:r>
            <a:endParaRPr lang="en-IN" dirty="0"/>
          </a:p>
        </p:txBody>
      </p:sp>
      <p:sp>
        <p:nvSpPr>
          <p:cNvPr id="3" name="Content Placeholder 2"/>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endParaRPr lang="en-IN" dirty="0"/>
          </a:p>
        </p:txBody>
      </p:sp>
      <p:sp>
        <p:nvSpPr>
          <p:cNvPr id="8"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endParaRPr lang="en-IN" dirty="0"/>
          </a:p>
        </p:txBody>
      </p:sp>
      <p:pic>
        <p:nvPicPr>
          <p:cNvPr id="10" name="Picture 9"/>
          <p:cNvPicPr>
            <a:picLocks noChangeAspect="1"/>
          </p:cNvPicPr>
          <p:nvPr/>
        </p:nvPicPr>
        <p:blipFill>
          <a:blip r:embed="rId1"/>
          <a:stretch>
            <a:fillRect/>
          </a:stretch>
        </p:blipFill>
        <p:spPr>
          <a:xfrm>
            <a:off x="6096000" y="1777367"/>
            <a:ext cx="5868219" cy="3115110"/>
          </a:xfrm>
          <a:prstGeom prst="rect">
            <a:avLst/>
          </a:prstGeom>
        </p:spPr>
      </p:pic>
      <p:pic>
        <p:nvPicPr>
          <p:cNvPr id="13" name="Picture 12"/>
          <p:cNvPicPr>
            <a:picLocks noChangeAspect="1"/>
          </p:cNvPicPr>
          <p:nvPr/>
        </p:nvPicPr>
        <p:blipFill>
          <a:blip r:embed="rId2"/>
          <a:stretch>
            <a:fillRect/>
          </a:stretch>
        </p:blipFill>
        <p:spPr>
          <a:xfrm>
            <a:off x="613611" y="1845980"/>
            <a:ext cx="5472863" cy="31246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4031</Words>
  <Application>WPS Presentation</Application>
  <PresentationFormat>Widescreen</PresentationFormat>
  <Paragraphs>85</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vt:lpstr>
      <vt:lpstr>Lucida Sans</vt:lpstr>
      <vt:lpstr>freight-text-pro</vt:lpstr>
      <vt:lpstr>Segoe Print</vt:lpstr>
      <vt:lpstr>Microsoft YaHei</vt:lpstr>
      <vt:lpstr>Arial Unicode MS</vt:lpstr>
      <vt:lpstr>Calibri Light</vt:lpstr>
      <vt:lpstr>Retrospect</vt:lpstr>
      <vt:lpstr>PowerPoint 演示文稿</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Sameer</cp:lastModifiedBy>
  <cp:revision>51</cp:revision>
  <dcterms:created xsi:type="dcterms:W3CDTF">2022-06-06T16:58:00Z</dcterms:created>
  <dcterms:modified xsi:type="dcterms:W3CDTF">2024-08-27T17:36:29Z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AD6E8819492A4ECAB013B1FD2F7D0A64_13</vt:lpwstr>
  </property>
  <property fmtid="{D5CDD505-2E9C-101B-9397-08002B2CF9AE}" pid="3" name="KSOProductBuildVer">
    <vt:lpwstr>1033-12.2.0.17562</vt:lpwstr>
  </property>
</Properties>
</file>