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3" r:id="rId1"/>
  </p:sldMasterIdLst>
  <p:notesMasterIdLst>
    <p:notesMasterId r:id="rId27"/>
  </p:notesMasterIdLst>
  <p:sldIdLst>
    <p:sldId id="256" r:id="rId2"/>
    <p:sldId id="296" r:id="rId3"/>
    <p:sldId id="259" r:id="rId4"/>
    <p:sldId id="260" r:id="rId5"/>
    <p:sldId id="261" r:id="rId6"/>
    <p:sldId id="275" r:id="rId7"/>
    <p:sldId id="276" r:id="rId8"/>
    <p:sldId id="277" r:id="rId9"/>
    <p:sldId id="267" r:id="rId10"/>
    <p:sldId id="278" r:id="rId11"/>
    <p:sldId id="279" r:id="rId12"/>
    <p:sldId id="280" r:id="rId13"/>
    <p:sldId id="272" r:id="rId14"/>
    <p:sldId id="273" r:id="rId15"/>
    <p:sldId id="281" r:id="rId16"/>
    <p:sldId id="282" r:id="rId17"/>
    <p:sldId id="284" r:id="rId18"/>
    <p:sldId id="283" r:id="rId19"/>
    <p:sldId id="295" r:id="rId20"/>
    <p:sldId id="294" r:id="rId21"/>
    <p:sldId id="293" r:id="rId22"/>
    <p:sldId id="292" r:id="rId23"/>
    <p:sldId id="291" r:id="rId24"/>
    <p:sldId id="290" r:id="rId25"/>
    <p:sldId id="289" r:id="rId26"/>
  </p:sldIdLst>
  <p:sldSz cx="9144000" cy="5143500" type="screen16x9"/>
  <p:notesSz cx="6858000" cy="9144000"/>
  <p:embeddedFontLst>
    <p:embeddedFont>
      <p:font typeface="Century Gothic" panose="020B0502020202020204" pitchFamily="34" charset="0"/>
      <p:regular r:id="rId28"/>
      <p:bold r:id="rId29"/>
      <p:italic r:id="rId30"/>
      <p:boldItalic r:id="rId31"/>
    </p:embeddedFont>
    <p:embeddedFont>
      <p:font typeface="Josefin Sans" pitchFamily="2" charset="0"/>
      <p:regular r:id="rId32"/>
      <p:bold r:id="rId33"/>
    </p:embeddedFont>
    <p:embeddedFont>
      <p:font typeface="Wingdings 3" panose="050401020108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0D2BC8-5067-40F2-AE05-3DBC832C82B0}"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28364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D2BC8-5067-40F2-AE05-3DBC832C82B0}"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47137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D2BC8-5067-40F2-AE05-3DBC832C82B0}"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94056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0D2BC8-5067-40F2-AE05-3DBC832C82B0}"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35231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0D2BC8-5067-40F2-AE05-3DBC832C82B0}"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58408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0D2BC8-5067-40F2-AE05-3DBC832C82B0}"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26431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D2BC8-5067-40F2-AE05-3DBC832C82B0}"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14248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D2BC8-5067-40F2-AE05-3DBC832C82B0}"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337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D2BC8-5067-40F2-AE05-3DBC832C82B0}"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98390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D2BC8-5067-40F2-AE05-3DBC832C82B0}"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54036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D2BC8-5067-40F2-AE05-3DBC832C82B0}"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24136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D2BC8-5067-40F2-AE05-3DBC832C82B0}" type="datetimeFigureOut">
              <a:rPr lang="en-US" smtClean="0"/>
              <a:t>8/23/2024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42300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D2BC8-5067-40F2-AE05-3DBC832C82B0}" type="datetimeFigureOut">
              <a:rPr lang="en-US" smtClean="0"/>
              <a:t>8/23/2024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93562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D2BC8-5067-40F2-AE05-3DBC832C82B0}" type="datetimeFigureOut">
              <a:rPr lang="en-US" smtClean="0"/>
              <a:t>8/23/2024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136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A0D2BC8-5067-40F2-AE05-3DBC832C82B0}"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70445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A0D2BC8-5067-40F2-AE05-3DBC832C82B0}"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24284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A0D2BC8-5067-40F2-AE05-3DBC832C82B0}" type="datetimeFigureOut">
              <a:rPr lang="en-US" smtClean="0"/>
              <a:t>8/23/2024</a:t>
            </a:fld>
            <a:endParaRPr lang="en-US"/>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564258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342900" rtl="0" eaLnBrk="1" latinLnBrk="0" hangingPunct="1">
        <a:spcBef>
          <a:spcPct val="0"/>
        </a:spcBef>
        <a:buNone/>
        <a:defRPr sz="27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2472954" y="158460"/>
            <a:ext cx="4597695" cy="2042480"/>
          </a:xfrm>
          <a:prstGeom prst="rect">
            <a:avLst/>
          </a:prstGeom>
          <a:noFill/>
          <a:ln>
            <a:noFill/>
          </a:ln>
        </p:spPr>
      </p:pic>
      <p:sp>
        <p:nvSpPr>
          <p:cNvPr id="129" name="Google Shape;129;p13"/>
          <p:cNvSpPr txBox="1"/>
          <p:nvPr/>
        </p:nvSpPr>
        <p:spPr>
          <a:xfrm>
            <a:off x="2067975" y="2078315"/>
            <a:ext cx="5490000" cy="1112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 sz="1500" b="1" dirty="0"/>
              <a:t>Emertxe Information Technologies (P) Ltd</a:t>
            </a:r>
            <a:endParaRPr sz="1500" b="1" dirty="0"/>
          </a:p>
          <a:p>
            <a:pPr marL="0" lvl="0" indent="0" algn="ctr" rtl="0">
              <a:lnSpc>
                <a:spcPct val="100000"/>
              </a:lnSpc>
              <a:spcBef>
                <a:spcPts val="0"/>
              </a:spcBef>
              <a:spcAft>
                <a:spcPts val="0"/>
              </a:spcAft>
              <a:buNone/>
            </a:pPr>
            <a:r>
              <a:rPr lang="en" sz="1900" b="1" dirty="0"/>
              <a:t>IOT based Home Automation Solution </a:t>
            </a:r>
            <a:r>
              <a:rPr lang="en" sz="1100" dirty="0"/>
              <a:t> </a:t>
            </a:r>
            <a:endParaRPr sz="1100" dirty="0"/>
          </a:p>
          <a:p>
            <a:pPr marL="0" lvl="0" indent="0" algn="l" rtl="0">
              <a:spcBef>
                <a:spcPts val="1200"/>
              </a:spcBef>
              <a:spcAft>
                <a:spcPts val="0"/>
              </a:spcAft>
              <a:buNone/>
            </a:pPr>
            <a:endParaRPr dirty="0">
              <a:latin typeface="Calibri"/>
              <a:ea typeface="Calibri"/>
              <a:cs typeface="Calibri"/>
              <a:sym typeface="Calibri"/>
            </a:endParaRPr>
          </a:p>
        </p:txBody>
      </p:sp>
      <p:sp>
        <p:nvSpPr>
          <p:cNvPr id="130" name="Google Shape;130;p13"/>
          <p:cNvSpPr txBox="1"/>
          <p:nvPr/>
        </p:nvSpPr>
        <p:spPr>
          <a:xfrm>
            <a:off x="4812975" y="3509398"/>
            <a:ext cx="3976500"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Presented by: </a:t>
            </a:r>
            <a:r>
              <a:rPr lang="en" b="1" dirty="0">
                <a:latin typeface="Calibri"/>
                <a:ea typeface="Calibri"/>
                <a:cs typeface="Calibri"/>
                <a:sym typeface="Calibri"/>
              </a:rPr>
              <a:t>SAMEER RABINDRA PANDA</a:t>
            </a:r>
            <a:endParaRPr b="1"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4</a:t>
            </a:r>
            <a:r>
              <a:rPr lang="en" baseline="30000" dirty="0">
                <a:latin typeface="Calibri"/>
                <a:ea typeface="Calibri"/>
                <a:cs typeface="Calibri"/>
                <a:sym typeface="Calibri"/>
              </a:rPr>
              <a:t>th</a:t>
            </a:r>
            <a:r>
              <a:rPr lang="en" dirty="0">
                <a:latin typeface="Calibri"/>
                <a:ea typeface="Calibri"/>
                <a:cs typeface="Calibri"/>
                <a:sym typeface="Calibri"/>
              </a:rPr>
              <a:t> year B.E. in Electronics and Computer Science, Pillai HOC College Of Engineering And Technology</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4" name="Google Shape;130;p13">
            <a:extLst>
              <a:ext uri="{FF2B5EF4-FFF2-40B4-BE49-F238E27FC236}">
                <a16:creationId xmlns:a16="http://schemas.microsoft.com/office/drawing/2014/main" id="{9F2434A3-0BA4-619C-4628-91BC50C4F5E5}"/>
              </a:ext>
            </a:extLst>
          </p:cNvPr>
          <p:cNvSpPr txBox="1"/>
          <p:nvPr/>
        </p:nvSpPr>
        <p:spPr>
          <a:xfrm>
            <a:off x="2349795" y="3002574"/>
            <a:ext cx="4944021"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00000"/>
                </a:solidFill>
                <a:latin typeface="Josefin Sans"/>
                <a:ea typeface="Josefin Sans"/>
                <a:cs typeface="Josefin Sans"/>
                <a:sym typeface="Josefin Sans"/>
              </a:rPr>
              <a:t>Project Guide:  JAYALAXMI N. DHANYAL</a:t>
            </a:r>
            <a:endParaRPr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09928" y="1113281"/>
            <a:ext cx="5832729" cy="30746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7589" y="140398"/>
            <a:ext cx="2769416" cy="530273"/>
          </a:xfrm>
          <a:prstGeom prst="rect">
            <a:avLst/>
          </a:prstGeom>
        </p:spPr>
        <p:txBody>
          <a:bodyPr spcFirstLastPara="1" vert="horz" wrap="square" lIns="0" tIns="9525" rIns="0" bIns="0" rtlCol="0" anchor="t" anchorCtr="0">
            <a:spAutoFit/>
          </a:bodyPr>
          <a:lstStyle/>
          <a:p>
            <a:pPr marL="9525">
              <a:spcBef>
                <a:spcPts val="75"/>
              </a:spcBef>
            </a:pPr>
            <a:r>
              <a:rPr sz="3300" u="heavy" spc="-4" dirty="0">
                <a:solidFill>
                  <a:schemeClr val="tx1">
                    <a:lumMod val="95000"/>
                    <a:lumOff val="5000"/>
                  </a:schemeClr>
                </a:solidFill>
                <a:uFill>
                  <a:solidFill>
                    <a:srgbClr val="FFFFFF"/>
                  </a:solidFill>
                </a:uFill>
              </a:rPr>
              <a:t>ETH</a:t>
            </a:r>
            <a:r>
              <a:rPr sz="3300" u="heavy" spc="-56" dirty="0">
                <a:solidFill>
                  <a:schemeClr val="tx1">
                    <a:lumMod val="95000"/>
                    <a:lumOff val="5000"/>
                  </a:schemeClr>
                </a:solidFill>
                <a:uFill>
                  <a:solidFill>
                    <a:srgbClr val="FFFFFF"/>
                  </a:solidFill>
                </a:uFill>
              </a:rPr>
              <a:t> </a:t>
            </a:r>
            <a:r>
              <a:rPr sz="3300" u="heavy" dirty="0">
                <a:solidFill>
                  <a:schemeClr val="tx1">
                    <a:lumMod val="95000"/>
                    <a:lumOff val="5000"/>
                  </a:schemeClr>
                </a:solidFill>
                <a:uFill>
                  <a:solidFill>
                    <a:srgbClr val="FFFFFF"/>
                  </a:solidFill>
                </a:uFill>
              </a:rPr>
              <a:t>W5500</a:t>
            </a:r>
            <a:endParaRPr sz="3300" dirty="0">
              <a:solidFill>
                <a:schemeClr val="tx1">
                  <a:lumMod val="95000"/>
                  <a:lumOff val="5000"/>
                </a:schemeClr>
              </a:solidFill>
            </a:endParaRPr>
          </a:p>
        </p:txBody>
      </p:sp>
      <p:sp>
        <p:nvSpPr>
          <p:cNvPr id="3" name="object 3"/>
          <p:cNvSpPr txBox="1"/>
          <p:nvPr/>
        </p:nvSpPr>
        <p:spPr>
          <a:xfrm>
            <a:off x="1390650" y="797433"/>
            <a:ext cx="6351270" cy="4193168"/>
          </a:xfrm>
          <a:prstGeom prst="rect">
            <a:avLst/>
          </a:prstGeom>
        </p:spPr>
        <p:txBody>
          <a:bodyPr vert="horz" wrap="square" lIns="0" tIns="9049" rIns="0" bIns="0" rtlCol="0">
            <a:spAutoFit/>
          </a:bodyPr>
          <a:lstStyle/>
          <a:p>
            <a:pPr marL="352425" marR="634841" indent="-342900">
              <a:spcBef>
                <a:spcPts val="71"/>
              </a:spcBef>
              <a:buFont typeface="Arial MT"/>
              <a:buChar char="•"/>
              <a:tabLst>
                <a:tab pos="351949" algn="l"/>
                <a:tab pos="352425" algn="l"/>
              </a:tabLst>
            </a:pPr>
            <a:r>
              <a:rPr sz="2100" spc="-8" dirty="0">
                <a:solidFill>
                  <a:schemeClr val="tx1">
                    <a:lumMod val="95000"/>
                    <a:lumOff val="5000"/>
                  </a:schemeClr>
                </a:solidFill>
                <a:latin typeface="Calibri"/>
                <a:cs typeface="Calibri"/>
              </a:rPr>
              <a:t>The</a:t>
            </a:r>
            <a:r>
              <a:rPr sz="2100" spc="-4" dirty="0">
                <a:solidFill>
                  <a:schemeClr val="tx1">
                    <a:lumMod val="95000"/>
                    <a:lumOff val="5000"/>
                  </a:schemeClr>
                </a:solidFill>
                <a:latin typeface="Calibri"/>
                <a:cs typeface="Calibri"/>
              </a:rPr>
              <a:t> W5500</a:t>
            </a:r>
            <a:r>
              <a:rPr sz="2100" spc="41"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chip</a:t>
            </a:r>
            <a:r>
              <a:rPr sz="2100" spc="15"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is</a:t>
            </a:r>
            <a:r>
              <a:rPr sz="2100"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a</a:t>
            </a:r>
            <a:r>
              <a:rPr sz="2100" spc="8"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Hardwired</a:t>
            </a:r>
            <a:r>
              <a:rPr sz="2100" spc="19" dirty="0">
                <a:solidFill>
                  <a:schemeClr val="tx1">
                    <a:lumMod val="95000"/>
                    <a:lumOff val="5000"/>
                  </a:schemeClr>
                </a:solidFill>
                <a:latin typeface="Calibri"/>
                <a:cs typeface="Calibri"/>
              </a:rPr>
              <a:t> </a:t>
            </a:r>
            <a:r>
              <a:rPr sz="2100" spc="-30" dirty="0">
                <a:solidFill>
                  <a:schemeClr val="tx1">
                    <a:lumMod val="95000"/>
                    <a:lumOff val="5000"/>
                  </a:schemeClr>
                </a:solidFill>
                <a:latin typeface="Calibri"/>
                <a:cs typeface="Calibri"/>
              </a:rPr>
              <a:t>TCP/IP</a:t>
            </a:r>
            <a:r>
              <a:rPr sz="2100" spc="8"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embedded </a:t>
            </a:r>
            <a:r>
              <a:rPr sz="2100" spc="-461"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Ethernet</a:t>
            </a:r>
            <a:r>
              <a:rPr sz="2100" spc="11"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controller</a:t>
            </a:r>
            <a:r>
              <a:rPr sz="2100" spc="19"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that</a:t>
            </a:r>
            <a:r>
              <a:rPr sz="2100"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provides</a:t>
            </a:r>
            <a:r>
              <a:rPr sz="2100" spc="23"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easier</a:t>
            </a:r>
            <a:r>
              <a:rPr sz="2100" spc="4"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Internet </a:t>
            </a:r>
            <a:r>
              <a:rPr sz="2100" spc="-8"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connection</a:t>
            </a:r>
            <a:r>
              <a:rPr sz="2100" spc="15"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to</a:t>
            </a:r>
            <a:r>
              <a:rPr sz="2100" spc="-4" dirty="0">
                <a:solidFill>
                  <a:schemeClr val="tx1">
                    <a:lumMod val="95000"/>
                    <a:lumOff val="5000"/>
                  </a:schemeClr>
                </a:solidFill>
                <a:latin typeface="Calibri"/>
                <a:cs typeface="Calibri"/>
              </a:rPr>
              <a:t> embedded</a:t>
            </a:r>
            <a:r>
              <a:rPr sz="2100" spc="26" dirty="0">
                <a:solidFill>
                  <a:schemeClr val="tx1">
                    <a:lumMod val="95000"/>
                    <a:lumOff val="5000"/>
                  </a:schemeClr>
                </a:solidFill>
                <a:latin typeface="Calibri"/>
                <a:cs typeface="Calibri"/>
              </a:rPr>
              <a:t> </a:t>
            </a:r>
            <a:r>
              <a:rPr sz="2100" spc="-19" dirty="0">
                <a:solidFill>
                  <a:schemeClr val="tx1">
                    <a:lumMod val="95000"/>
                    <a:lumOff val="5000"/>
                  </a:schemeClr>
                </a:solidFill>
                <a:latin typeface="Calibri"/>
                <a:cs typeface="Calibri"/>
              </a:rPr>
              <a:t>system.</a:t>
            </a:r>
            <a:endParaRPr sz="2100" dirty="0">
              <a:solidFill>
                <a:schemeClr val="tx1">
                  <a:lumMod val="95000"/>
                  <a:lumOff val="5000"/>
                </a:schemeClr>
              </a:solidFill>
              <a:latin typeface="Calibri"/>
              <a:cs typeface="Calibri"/>
            </a:endParaRPr>
          </a:p>
          <a:p>
            <a:pPr>
              <a:spcBef>
                <a:spcPts val="4"/>
              </a:spcBef>
              <a:buClr>
                <a:srgbClr val="FFFFFF"/>
              </a:buClr>
              <a:buFont typeface="Arial MT"/>
              <a:buChar char="•"/>
            </a:pPr>
            <a:endParaRPr sz="2063" dirty="0">
              <a:solidFill>
                <a:schemeClr val="tx1">
                  <a:lumMod val="95000"/>
                  <a:lumOff val="5000"/>
                </a:schemeClr>
              </a:solidFill>
              <a:latin typeface="Calibri"/>
              <a:cs typeface="Calibri"/>
            </a:endParaRPr>
          </a:p>
          <a:p>
            <a:pPr marL="352425" marR="83820" indent="-342900">
              <a:buFont typeface="Arial MT"/>
              <a:buChar char="•"/>
              <a:tabLst>
                <a:tab pos="351949" algn="l"/>
                <a:tab pos="352425" algn="l"/>
              </a:tabLst>
            </a:pPr>
            <a:r>
              <a:rPr sz="2100" spc="-4" dirty="0">
                <a:solidFill>
                  <a:schemeClr val="tx1">
                    <a:lumMod val="95000"/>
                    <a:lumOff val="5000"/>
                  </a:schemeClr>
                </a:solidFill>
                <a:latin typeface="Calibri"/>
                <a:cs typeface="Calibri"/>
              </a:rPr>
              <a:t>W5500</a:t>
            </a:r>
            <a:r>
              <a:rPr sz="2100" spc="26"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enables</a:t>
            </a:r>
            <a:r>
              <a:rPr sz="2100" spc="19"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users</a:t>
            </a:r>
            <a:r>
              <a:rPr sz="2100" spc="19"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to</a:t>
            </a:r>
            <a:r>
              <a:rPr sz="2100" dirty="0">
                <a:solidFill>
                  <a:schemeClr val="tx1">
                    <a:lumMod val="95000"/>
                    <a:lumOff val="5000"/>
                  </a:schemeClr>
                </a:solidFill>
                <a:latin typeface="Calibri"/>
                <a:cs typeface="Calibri"/>
              </a:rPr>
              <a:t> </a:t>
            </a:r>
            <a:r>
              <a:rPr sz="2100" spc="-19" dirty="0">
                <a:solidFill>
                  <a:schemeClr val="tx1">
                    <a:lumMod val="95000"/>
                    <a:lumOff val="5000"/>
                  </a:schemeClr>
                </a:solidFill>
                <a:latin typeface="Calibri"/>
                <a:cs typeface="Calibri"/>
              </a:rPr>
              <a:t>have</a:t>
            </a:r>
            <a:r>
              <a:rPr sz="2100"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the</a:t>
            </a:r>
            <a:r>
              <a:rPr sz="2100" spc="11"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Internet</a:t>
            </a:r>
            <a:r>
              <a:rPr sz="2100"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connectivity </a:t>
            </a:r>
            <a:r>
              <a:rPr sz="2100" spc="-465"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in</a:t>
            </a:r>
            <a:r>
              <a:rPr sz="2100"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their</a:t>
            </a:r>
            <a:r>
              <a:rPr sz="2100" spc="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applications</a:t>
            </a:r>
            <a:r>
              <a:rPr sz="2100" spc="23"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just</a:t>
            </a:r>
            <a:r>
              <a:rPr sz="2100" spc="26"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by</a:t>
            </a:r>
            <a:r>
              <a:rPr sz="2100" spc="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using</a:t>
            </a:r>
            <a:r>
              <a:rPr sz="2100" spc="19"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the</a:t>
            </a:r>
            <a:r>
              <a:rPr sz="2100" spc="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single</a:t>
            </a:r>
            <a:r>
              <a:rPr sz="2100" spc="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chip</a:t>
            </a:r>
            <a:r>
              <a:rPr sz="2100" spc="11"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in </a:t>
            </a:r>
            <a:r>
              <a:rPr sz="2100"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which</a:t>
            </a:r>
            <a:r>
              <a:rPr sz="2100" spc="19" dirty="0">
                <a:solidFill>
                  <a:schemeClr val="tx1">
                    <a:lumMod val="95000"/>
                    <a:lumOff val="5000"/>
                  </a:schemeClr>
                </a:solidFill>
                <a:latin typeface="Calibri"/>
                <a:cs typeface="Calibri"/>
              </a:rPr>
              <a:t> </a:t>
            </a:r>
            <a:r>
              <a:rPr sz="2100" spc="-30" dirty="0">
                <a:solidFill>
                  <a:schemeClr val="tx1">
                    <a:lumMod val="95000"/>
                    <a:lumOff val="5000"/>
                  </a:schemeClr>
                </a:solidFill>
                <a:latin typeface="Calibri"/>
                <a:cs typeface="Calibri"/>
              </a:rPr>
              <a:t>TCP/IP</a:t>
            </a:r>
            <a:r>
              <a:rPr sz="2100" spc="4"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stack,</a:t>
            </a:r>
            <a:r>
              <a:rPr sz="2100" spc="11"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10/100</a:t>
            </a:r>
            <a:r>
              <a:rPr sz="2100" spc="41"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Ethernet</a:t>
            </a:r>
            <a:r>
              <a:rPr sz="2100" spc="8"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MAC</a:t>
            </a:r>
            <a:r>
              <a:rPr sz="2100" spc="15"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and</a:t>
            </a:r>
            <a:r>
              <a:rPr sz="2100" spc="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PHY </a:t>
            </a:r>
            <a:r>
              <a:rPr sz="2100" spc="-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embedded.</a:t>
            </a:r>
            <a:endParaRPr sz="2100" dirty="0">
              <a:solidFill>
                <a:schemeClr val="tx1">
                  <a:lumMod val="95000"/>
                  <a:lumOff val="5000"/>
                </a:schemeClr>
              </a:solidFill>
              <a:latin typeface="Calibri"/>
              <a:cs typeface="Calibri"/>
            </a:endParaRPr>
          </a:p>
          <a:p>
            <a:pPr>
              <a:spcBef>
                <a:spcPts val="4"/>
              </a:spcBef>
              <a:buClr>
                <a:srgbClr val="FFFFFF"/>
              </a:buClr>
              <a:buFont typeface="Arial MT"/>
              <a:buChar char="•"/>
            </a:pPr>
            <a:endParaRPr sz="2063" dirty="0">
              <a:solidFill>
                <a:schemeClr val="tx1">
                  <a:lumMod val="95000"/>
                  <a:lumOff val="5000"/>
                </a:schemeClr>
              </a:solidFill>
              <a:latin typeface="Calibri"/>
              <a:cs typeface="Calibri"/>
            </a:endParaRPr>
          </a:p>
          <a:p>
            <a:pPr marL="352425" indent="-342900">
              <a:buFont typeface="Arial MT"/>
              <a:buChar char="•"/>
              <a:tabLst>
                <a:tab pos="351949" algn="l"/>
                <a:tab pos="352425" algn="l"/>
              </a:tabLst>
            </a:pPr>
            <a:r>
              <a:rPr sz="2100" spc="-8" dirty="0">
                <a:solidFill>
                  <a:schemeClr val="tx1">
                    <a:lumMod val="95000"/>
                    <a:lumOff val="5000"/>
                  </a:schemeClr>
                </a:solidFill>
                <a:latin typeface="Calibri"/>
                <a:cs typeface="Calibri"/>
              </a:rPr>
              <a:t>Supports</a:t>
            </a:r>
            <a:r>
              <a:rPr sz="2100" spc="23" dirty="0">
                <a:solidFill>
                  <a:schemeClr val="tx1">
                    <a:lumMod val="95000"/>
                    <a:lumOff val="5000"/>
                  </a:schemeClr>
                </a:solidFill>
                <a:latin typeface="Calibri"/>
                <a:cs typeface="Calibri"/>
              </a:rPr>
              <a:t> </a:t>
            </a:r>
            <a:r>
              <a:rPr sz="2100" spc="-19" dirty="0">
                <a:solidFill>
                  <a:schemeClr val="tx1">
                    <a:lumMod val="95000"/>
                    <a:lumOff val="5000"/>
                  </a:schemeClr>
                </a:solidFill>
                <a:latin typeface="Calibri"/>
                <a:cs typeface="Calibri"/>
              </a:rPr>
              <a:t>Power</a:t>
            </a:r>
            <a:r>
              <a:rPr sz="2100"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down</a:t>
            </a:r>
            <a:r>
              <a:rPr sz="2100" spc="8"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mode.</a:t>
            </a:r>
            <a:endParaRPr sz="2100" dirty="0">
              <a:solidFill>
                <a:schemeClr val="tx1">
                  <a:lumMod val="95000"/>
                  <a:lumOff val="5000"/>
                </a:schemeClr>
              </a:solidFill>
              <a:latin typeface="Calibri"/>
              <a:cs typeface="Calibri"/>
            </a:endParaRPr>
          </a:p>
          <a:p>
            <a:pPr>
              <a:spcBef>
                <a:spcPts val="4"/>
              </a:spcBef>
              <a:buClr>
                <a:srgbClr val="FFFFFF"/>
              </a:buClr>
              <a:buFont typeface="Arial MT"/>
              <a:buChar char="•"/>
            </a:pPr>
            <a:endParaRPr sz="2063" dirty="0">
              <a:solidFill>
                <a:schemeClr val="tx1">
                  <a:lumMod val="95000"/>
                  <a:lumOff val="5000"/>
                </a:schemeClr>
              </a:solidFill>
              <a:latin typeface="Calibri"/>
              <a:cs typeface="Calibri"/>
            </a:endParaRPr>
          </a:p>
          <a:p>
            <a:pPr marL="352425" marR="3810" indent="-342900">
              <a:buFont typeface="Arial MT"/>
              <a:buChar char="•"/>
              <a:tabLst>
                <a:tab pos="351949" algn="l"/>
                <a:tab pos="352425" algn="l"/>
              </a:tabLst>
            </a:pPr>
            <a:r>
              <a:rPr sz="2100" spc="-8" dirty="0">
                <a:solidFill>
                  <a:schemeClr val="tx1">
                    <a:lumMod val="95000"/>
                    <a:lumOff val="5000"/>
                  </a:schemeClr>
                </a:solidFill>
                <a:latin typeface="Calibri"/>
                <a:cs typeface="Calibri"/>
              </a:rPr>
              <a:t>Supports</a:t>
            </a:r>
            <a:r>
              <a:rPr sz="2100" spc="30" dirty="0">
                <a:solidFill>
                  <a:schemeClr val="tx1">
                    <a:lumMod val="95000"/>
                    <a:lumOff val="5000"/>
                  </a:schemeClr>
                </a:solidFill>
                <a:latin typeface="Calibri"/>
                <a:cs typeface="Calibri"/>
              </a:rPr>
              <a:t> </a:t>
            </a:r>
            <a:r>
              <a:rPr sz="2100" spc="-38" dirty="0">
                <a:solidFill>
                  <a:schemeClr val="tx1">
                    <a:lumMod val="95000"/>
                    <a:lumOff val="5000"/>
                  </a:schemeClr>
                </a:solidFill>
                <a:latin typeface="Calibri"/>
                <a:cs typeface="Calibri"/>
              </a:rPr>
              <a:t>Wake</a:t>
            </a:r>
            <a:r>
              <a:rPr sz="2100" spc="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on</a:t>
            </a:r>
            <a:r>
              <a:rPr sz="2100"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LAN</a:t>
            </a:r>
            <a:r>
              <a:rPr sz="2100" spc="15"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over</a:t>
            </a:r>
            <a:r>
              <a:rPr sz="2100"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UDP</a:t>
            </a:r>
            <a:r>
              <a:rPr sz="2100" spc="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a:t>
            </a:r>
            <a:r>
              <a:rPr sz="2100" spc="11"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Supports</a:t>
            </a:r>
            <a:r>
              <a:rPr sz="2100" spc="3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High</a:t>
            </a:r>
            <a:r>
              <a:rPr sz="2100" spc="8"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Speed </a:t>
            </a:r>
            <a:r>
              <a:rPr sz="2100" spc="-465"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Serial</a:t>
            </a:r>
            <a:r>
              <a:rPr sz="2100" spc="-4"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Peripheral</a:t>
            </a:r>
            <a:r>
              <a:rPr sz="2100" spc="23"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Interface(SPI</a:t>
            </a:r>
            <a:r>
              <a:rPr sz="2100"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MODE</a:t>
            </a:r>
            <a:r>
              <a:rPr sz="2100" spc="15"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0,3).</a:t>
            </a:r>
            <a:endParaRPr sz="2100" dirty="0">
              <a:solidFill>
                <a:schemeClr val="tx1">
                  <a:lumMod val="95000"/>
                  <a:lumOff val="5000"/>
                </a:schemeClr>
              </a:solidFill>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3614" y="346425"/>
            <a:ext cx="2265679" cy="530754"/>
          </a:xfrm>
          <a:prstGeom prst="rect">
            <a:avLst/>
          </a:prstGeom>
        </p:spPr>
        <p:txBody>
          <a:bodyPr spcFirstLastPara="1" vert="horz" wrap="square" lIns="0" tIns="10001" rIns="0" bIns="0" rtlCol="0" anchor="t" anchorCtr="0">
            <a:spAutoFit/>
          </a:bodyPr>
          <a:lstStyle/>
          <a:p>
            <a:pPr marL="9525">
              <a:spcBef>
                <a:spcPts val="79"/>
              </a:spcBef>
            </a:pPr>
            <a:r>
              <a:rPr sz="3300" u="heavy" dirty="0">
                <a:solidFill>
                  <a:schemeClr val="tx1">
                    <a:lumMod val="95000"/>
                    <a:lumOff val="5000"/>
                  </a:schemeClr>
                </a:solidFill>
                <a:uFill>
                  <a:solidFill>
                    <a:srgbClr val="FFFFFF"/>
                  </a:solidFill>
                </a:uFill>
              </a:rPr>
              <a:t>PCF</a:t>
            </a:r>
            <a:r>
              <a:rPr sz="3300" u="heavy" spc="-49" dirty="0">
                <a:solidFill>
                  <a:schemeClr val="tx1">
                    <a:lumMod val="95000"/>
                    <a:lumOff val="5000"/>
                  </a:schemeClr>
                </a:solidFill>
                <a:uFill>
                  <a:solidFill>
                    <a:srgbClr val="FFFFFF"/>
                  </a:solidFill>
                </a:uFill>
              </a:rPr>
              <a:t> </a:t>
            </a:r>
            <a:r>
              <a:rPr sz="3300" u="heavy" spc="-4" dirty="0">
                <a:solidFill>
                  <a:schemeClr val="tx1">
                    <a:lumMod val="95000"/>
                    <a:lumOff val="5000"/>
                  </a:schemeClr>
                </a:solidFill>
                <a:uFill>
                  <a:solidFill>
                    <a:srgbClr val="FFFFFF"/>
                  </a:solidFill>
                </a:uFill>
              </a:rPr>
              <a:t>8574</a:t>
            </a:r>
            <a:endParaRPr sz="3300" dirty="0">
              <a:solidFill>
                <a:schemeClr val="tx1">
                  <a:lumMod val="95000"/>
                  <a:lumOff val="5000"/>
                </a:schemeClr>
              </a:solidFill>
            </a:endParaRPr>
          </a:p>
        </p:txBody>
      </p:sp>
      <p:sp>
        <p:nvSpPr>
          <p:cNvPr id="3" name="object 3"/>
          <p:cNvSpPr txBox="1"/>
          <p:nvPr/>
        </p:nvSpPr>
        <p:spPr>
          <a:xfrm>
            <a:off x="1498777" y="1015746"/>
            <a:ext cx="6171248" cy="1937197"/>
          </a:xfrm>
          <a:prstGeom prst="rect">
            <a:avLst/>
          </a:prstGeom>
        </p:spPr>
        <p:txBody>
          <a:bodyPr vert="horz" wrap="square" lIns="0" tIns="9525" rIns="0" bIns="0" rtlCol="0">
            <a:spAutoFit/>
          </a:bodyPr>
          <a:lstStyle/>
          <a:p>
            <a:pPr marL="266700" indent="-257175">
              <a:spcBef>
                <a:spcPts val="75"/>
              </a:spcBef>
              <a:buFont typeface="Arial MT"/>
              <a:buChar char="•"/>
              <a:tabLst>
                <a:tab pos="266224" algn="l"/>
                <a:tab pos="266700" algn="l"/>
              </a:tabLst>
            </a:pPr>
            <a:r>
              <a:rPr sz="1800" spc="-4" dirty="0">
                <a:solidFill>
                  <a:schemeClr val="tx1">
                    <a:lumMod val="95000"/>
                    <a:lumOff val="5000"/>
                  </a:schemeClr>
                </a:solidFill>
                <a:latin typeface="Calibri"/>
                <a:cs typeface="Calibri"/>
              </a:rPr>
              <a:t>The PCF8574</a:t>
            </a:r>
            <a:r>
              <a:rPr sz="1800" spc="-23"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is</a:t>
            </a:r>
            <a:r>
              <a:rPr sz="1800" spc="-4"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a</a:t>
            </a:r>
            <a:r>
              <a:rPr sz="1800" spc="-19"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silicon</a:t>
            </a:r>
            <a:r>
              <a:rPr sz="1800" spc="-11"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CMOS</a:t>
            </a:r>
            <a:r>
              <a:rPr sz="1800" spc="-15"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circuit</a:t>
            </a:r>
            <a:endParaRPr sz="1800">
              <a:solidFill>
                <a:schemeClr val="tx1">
                  <a:lumMod val="95000"/>
                  <a:lumOff val="5000"/>
                </a:schemeClr>
              </a:solidFill>
              <a:latin typeface="Calibri"/>
              <a:cs typeface="Calibri"/>
            </a:endParaRPr>
          </a:p>
          <a:p>
            <a:pPr>
              <a:spcBef>
                <a:spcPts val="8"/>
              </a:spcBef>
              <a:buClr>
                <a:srgbClr val="FFFFFF"/>
              </a:buClr>
              <a:buFont typeface="Arial MT"/>
              <a:buChar char="•"/>
            </a:pPr>
            <a:endParaRPr sz="1763">
              <a:solidFill>
                <a:schemeClr val="tx1">
                  <a:lumMod val="95000"/>
                  <a:lumOff val="5000"/>
                </a:schemeClr>
              </a:solidFill>
              <a:latin typeface="Calibri"/>
              <a:cs typeface="Calibri"/>
            </a:endParaRPr>
          </a:p>
          <a:p>
            <a:pPr marL="266700" indent="-257175">
              <a:buFont typeface="Arial MT"/>
              <a:buChar char="•"/>
              <a:tabLst>
                <a:tab pos="266224" algn="l"/>
                <a:tab pos="266700" algn="l"/>
              </a:tabLst>
            </a:pPr>
            <a:r>
              <a:rPr sz="1800" dirty="0">
                <a:solidFill>
                  <a:schemeClr val="tx1">
                    <a:lumMod val="95000"/>
                    <a:lumOff val="5000"/>
                  </a:schemeClr>
                </a:solidFill>
                <a:latin typeface="Calibri"/>
                <a:cs typeface="Calibri"/>
              </a:rPr>
              <a:t>It</a:t>
            </a:r>
            <a:r>
              <a:rPr sz="1800" spc="-23"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provides</a:t>
            </a:r>
            <a:r>
              <a:rPr sz="1800" spc="4"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general</a:t>
            </a:r>
            <a:r>
              <a:rPr sz="1800"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purpose </a:t>
            </a:r>
            <a:r>
              <a:rPr sz="1800" spc="-11" dirty="0">
                <a:solidFill>
                  <a:schemeClr val="tx1">
                    <a:lumMod val="95000"/>
                    <a:lumOff val="5000"/>
                  </a:schemeClr>
                </a:solidFill>
                <a:latin typeface="Calibri"/>
                <a:cs typeface="Calibri"/>
              </a:rPr>
              <a:t>remote</a:t>
            </a:r>
            <a:r>
              <a:rPr sz="1800" spc="-8"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I/O</a:t>
            </a:r>
            <a:r>
              <a:rPr sz="1800" spc="-8" dirty="0">
                <a:solidFill>
                  <a:schemeClr val="tx1">
                    <a:lumMod val="95000"/>
                    <a:lumOff val="5000"/>
                  </a:schemeClr>
                </a:solidFill>
                <a:latin typeface="Calibri"/>
                <a:cs typeface="Calibri"/>
              </a:rPr>
              <a:t> expansion</a:t>
            </a:r>
            <a:r>
              <a:rPr sz="1800" spc="-4" dirty="0">
                <a:solidFill>
                  <a:schemeClr val="tx1">
                    <a:lumMod val="95000"/>
                    <a:lumOff val="5000"/>
                  </a:schemeClr>
                </a:solidFill>
                <a:latin typeface="Calibri"/>
                <a:cs typeface="Calibri"/>
              </a:rPr>
              <a:t> </a:t>
            </a:r>
            <a:r>
              <a:rPr sz="1800" spc="-15" dirty="0">
                <a:solidFill>
                  <a:schemeClr val="tx1">
                    <a:lumMod val="95000"/>
                    <a:lumOff val="5000"/>
                  </a:schemeClr>
                </a:solidFill>
                <a:latin typeface="Calibri"/>
                <a:cs typeface="Calibri"/>
              </a:rPr>
              <a:t>for</a:t>
            </a:r>
            <a:r>
              <a:rPr sz="1800" spc="-8" dirty="0">
                <a:solidFill>
                  <a:schemeClr val="tx1">
                    <a:lumMod val="95000"/>
                    <a:lumOff val="5000"/>
                  </a:schemeClr>
                </a:solidFill>
                <a:latin typeface="Calibri"/>
                <a:cs typeface="Calibri"/>
              </a:rPr>
              <a:t> most</a:t>
            </a:r>
            <a:endParaRPr sz="1800">
              <a:solidFill>
                <a:schemeClr val="tx1">
                  <a:lumMod val="95000"/>
                  <a:lumOff val="5000"/>
                </a:schemeClr>
              </a:solidFill>
              <a:latin typeface="Calibri"/>
              <a:cs typeface="Calibri"/>
            </a:endParaRPr>
          </a:p>
          <a:p>
            <a:pPr marL="266700"/>
            <a:r>
              <a:rPr sz="1800" spc="-8" dirty="0">
                <a:solidFill>
                  <a:schemeClr val="tx1">
                    <a:lumMod val="95000"/>
                    <a:lumOff val="5000"/>
                  </a:schemeClr>
                </a:solidFill>
                <a:latin typeface="Calibri"/>
                <a:cs typeface="Calibri"/>
              </a:rPr>
              <a:t>microcontroller</a:t>
            </a:r>
            <a:r>
              <a:rPr sz="1800" spc="-34"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families</a:t>
            </a:r>
            <a:r>
              <a:rPr sz="1800" spc="-4" dirty="0">
                <a:solidFill>
                  <a:schemeClr val="tx1">
                    <a:lumMod val="95000"/>
                    <a:lumOff val="5000"/>
                  </a:schemeClr>
                </a:solidFill>
                <a:latin typeface="Calibri"/>
                <a:cs typeface="Calibri"/>
              </a:rPr>
              <a:t> via</a:t>
            </a:r>
            <a:r>
              <a:rPr sz="1800" dirty="0">
                <a:solidFill>
                  <a:schemeClr val="tx1">
                    <a:lumMod val="95000"/>
                    <a:lumOff val="5000"/>
                  </a:schemeClr>
                </a:solidFill>
                <a:latin typeface="Calibri"/>
                <a:cs typeface="Calibri"/>
              </a:rPr>
              <a:t> the</a:t>
            </a:r>
            <a:r>
              <a:rPr sz="1800" spc="-11"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two-line</a:t>
            </a:r>
            <a:r>
              <a:rPr sz="1800"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bidirectional</a:t>
            </a:r>
            <a:r>
              <a:rPr sz="1800" spc="-15"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bus (12C).</a:t>
            </a:r>
            <a:endParaRPr sz="1800">
              <a:solidFill>
                <a:schemeClr val="tx1">
                  <a:lumMod val="95000"/>
                  <a:lumOff val="5000"/>
                </a:schemeClr>
              </a:solidFill>
              <a:latin typeface="Calibri"/>
              <a:cs typeface="Calibri"/>
            </a:endParaRPr>
          </a:p>
          <a:p>
            <a:pPr>
              <a:spcBef>
                <a:spcPts val="8"/>
              </a:spcBef>
            </a:pPr>
            <a:endParaRPr sz="1763">
              <a:solidFill>
                <a:schemeClr val="tx1">
                  <a:lumMod val="95000"/>
                  <a:lumOff val="5000"/>
                </a:schemeClr>
              </a:solidFill>
              <a:latin typeface="Calibri"/>
              <a:cs typeface="Calibri"/>
            </a:endParaRPr>
          </a:p>
          <a:p>
            <a:pPr marL="266700" marR="205264" indent="-257175">
              <a:spcBef>
                <a:spcPts val="4"/>
              </a:spcBef>
              <a:buFont typeface="Arial MT"/>
              <a:buChar char="•"/>
              <a:tabLst>
                <a:tab pos="266224" algn="l"/>
                <a:tab pos="266700" algn="l"/>
              </a:tabLst>
            </a:pPr>
            <a:r>
              <a:rPr sz="1800" spc="-4" dirty="0">
                <a:solidFill>
                  <a:schemeClr val="tx1">
                    <a:lumMod val="95000"/>
                    <a:lumOff val="5000"/>
                  </a:schemeClr>
                </a:solidFill>
                <a:latin typeface="Calibri"/>
                <a:cs typeface="Calibri"/>
              </a:rPr>
              <a:t>The device </a:t>
            </a:r>
            <a:r>
              <a:rPr sz="1800" spc="-8" dirty="0">
                <a:solidFill>
                  <a:schemeClr val="tx1">
                    <a:lumMod val="95000"/>
                    <a:lumOff val="5000"/>
                  </a:schemeClr>
                </a:solidFill>
                <a:latin typeface="Calibri"/>
                <a:cs typeface="Calibri"/>
              </a:rPr>
              <a:t>consists </a:t>
            </a:r>
            <a:r>
              <a:rPr sz="1800" spc="-4" dirty="0">
                <a:solidFill>
                  <a:schemeClr val="tx1">
                    <a:lumMod val="95000"/>
                    <a:lumOff val="5000"/>
                  </a:schemeClr>
                </a:solidFill>
                <a:latin typeface="Calibri"/>
                <a:cs typeface="Calibri"/>
              </a:rPr>
              <a:t>of </a:t>
            </a:r>
            <a:r>
              <a:rPr sz="1800" dirty="0">
                <a:solidFill>
                  <a:schemeClr val="tx1">
                    <a:lumMod val="95000"/>
                    <a:lumOff val="5000"/>
                  </a:schemeClr>
                </a:solidFill>
                <a:latin typeface="Calibri"/>
                <a:cs typeface="Calibri"/>
              </a:rPr>
              <a:t>an </a:t>
            </a:r>
            <a:r>
              <a:rPr sz="1800" spc="-4" dirty="0">
                <a:solidFill>
                  <a:schemeClr val="tx1">
                    <a:lumMod val="95000"/>
                    <a:lumOff val="5000"/>
                  </a:schemeClr>
                </a:solidFill>
                <a:latin typeface="Calibri"/>
                <a:cs typeface="Calibri"/>
              </a:rPr>
              <a:t>8-bit quasi-bidirectional port </a:t>
            </a:r>
            <a:r>
              <a:rPr sz="1800" dirty="0">
                <a:solidFill>
                  <a:schemeClr val="tx1">
                    <a:lumMod val="95000"/>
                    <a:lumOff val="5000"/>
                  </a:schemeClr>
                </a:solidFill>
                <a:latin typeface="Calibri"/>
                <a:cs typeface="Calibri"/>
              </a:rPr>
              <a:t>and an </a:t>
            </a:r>
            <a:r>
              <a:rPr sz="1800" spc="-398"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I2C-bus</a:t>
            </a:r>
            <a:r>
              <a:rPr sz="1800" spc="-15"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interface.</a:t>
            </a:r>
            <a:endParaRPr sz="1800">
              <a:solidFill>
                <a:schemeClr val="tx1">
                  <a:lumMod val="95000"/>
                  <a:lumOff val="5000"/>
                </a:schemeClr>
              </a:solidFill>
              <a:latin typeface="Calibri"/>
              <a:cs typeface="Calibri"/>
            </a:endParaRPr>
          </a:p>
        </p:txBody>
      </p:sp>
      <p:pic>
        <p:nvPicPr>
          <p:cNvPr id="4" name="object 4"/>
          <p:cNvPicPr/>
          <p:nvPr/>
        </p:nvPicPr>
        <p:blipFill>
          <a:blip r:embed="rId2" cstate="print"/>
          <a:stretch>
            <a:fillRect/>
          </a:stretch>
        </p:blipFill>
        <p:spPr>
          <a:xfrm>
            <a:off x="2411729" y="3227832"/>
            <a:ext cx="3995928" cy="13075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5176" y="346425"/>
            <a:ext cx="5167713" cy="530754"/>
          </a:xfrm>
          <a:prstGeom prst="rect">
            <a:avLst/>
          </a:prstGeom>
        </p:spPr>
        <p:txBody>
          <a:bodyPr spcFirstLastPara="1" vert="horz" wrap="square" lIns="0" tIns="10001" rIns="0" bIns="0" rtlCol="0" anchor="t" anchorCtr="0">
            <a:spAutoFit/>
          </a:bodyPr>
          <a:lstStyle/>
          <a:p>
            <a:pPr marL="9525">
              <a:spcBef>
                <a:spcPts val="79"/>
              </a:spcBef>
            </a:pPr>
            <a:r>
              <a:rPr sz="3300" u="heavy" spc="-26" dirty="0">
                <a:solidFill>
                  <a:schemeClr val="tx1">
                    <a:lumMod val="95000"/>
                    <a:lumOff val="5000"/>
                  </a:schemeClr>
                </a:solidFill>
                <a:uFill>
                  <a:solidFill>
                    <a:srgbClr val="FFFFFF"/>
                  </a:solidFill>
                </a:uFill>
              </a:rPr>
              <a:t>TEMPERATURE</a:t>
            </a:r>
            <a:r>
              <a:rPr sz="3300" u="heavy" spc="-49" dirty="0">
                <a:solidFill>
                  <a:schemeClr val="tx1">
                    <a:lumMod val="95000"/>
                    <a:lumOff val="5000"/>
                  </a:schemeClr>
                </a:solidFill>
                <a:uFill>
                  <a:solidFill>
                    <a:srgbClr val="FFFFFF"/>
                  </a:solidFill>
                </a:uFill>
              </a:rPr>
              <a:t> </a:t>
            </a:r>
            <a:r>
              <a:rPr sz="3300" u="heavy" spc="-4" dirty="0">
                <a:solidFill>
                  <a:schemeClr val="tx1">
                    <a:lumMod val="95000"/>
                    <a:lumOff val="5000"/>
                  </a:schemeClr>
                </a:solidFill>
                <a:uFill>
                  <a:solidFill>
                    <a:srgbClr val="FFFFFF"/>
                  </a:solidFill>
                </a:uFill>
              </a:rPr>
              <a:t>SENSOR</a:t>
            </a:r>
            <a:endParaRPr sz="3300" dirty="0">
              <a:solidFill>
                <a:schemeClr val="tx1">
                  <a:lumMod val="95000"/>
                  <a:lumOff val="5000"/>
                </a:schemeClr>
              </a:solidFill>
            </a:endParaRPr>
          </a:p>
        </p:txBody>
      </p:sp>
      <p:sp>
        <p:nvSpPr>
          <p:cNvPr id="3" name="object 3"/>
          <p:cNvSpPr txBox="1"/>
          <p:nvPr/>
        </p:nvSpPr>
        <p:spPr>
          <a:xfrm>
            <a:off x="1498777" y="1339882"/>
            <a:ext cx="6234113" cy="1117614"/>
          </a:xfrm>
          <a:prstGeom prst="rect">
            <a:avLst/>
          </a:prstGeom>
        </p:spPr>
        <p:txBody>
          <a:bodyPr vert="horz" wrap="square" lIns="0" tIns="9525" rIns="0" bIns="0" rtlCol="0">
            <a:spAutoFit/>
          </a:bodyPr>
          <a:lstStyle/>
          <a:p>
            <a:pPr marL="266700" marR="3810" indent="-257175">
              <a:spcBef>
                <a:spcPts val="75"/>
              </a:spcBef>
              <a:buFont typeface="Arial MT"/>
              <a:buChar char="•"/>
              <a:tabLst>
                <a:tab pos="266224" algn="l"/>
                <a:tab pos="266700" algn="l"/>
              </a:tabLst>
            </a:pPr>
            <a:r>
              <a:rPr sz="1800" dirty="0">
                <a:solidFill>
                  <a:schemeClr val="tx1">
                    <a:lumMod val="95000"/>
                    <a:lumOff val="5000"/>
                  </a:schemeClr>
                </a:solidFill>
                <a:latin typeface="Calibri"/>
                <a:cs typeface="Calibri"/>
              </a:rPr>
              <a:t>A </a:t>
            </a:r>
            <a:r>
              <a:rPr sz="1800" spc="-23" dirty="0">
                <a:solidFill>
                  <a:schemeClr val="tx1">
                    <a:lumMod val="95000"/>
                    <a:lumOff val="5000"/>
                  </a:schemeClr>
                </a:solidFill>
                <a:latin typeface="Calibri"/>
                <a:cs typeface="Calibri"/>
              </a:rPr>
              <a:t>Temperature </a:t>
            </a:r>
            <a:r>
              <a:rPr sz="1800" spc="-4" dirty="0">
                <a:solidFill>
                  <a:schemeClr val="tx1">
                    <a:lumMod val="95000"/>
                    <a:lumOff val="5000"/>
                  </a:schemeClr>
                </a:solidFill>
                <a:latin typeface="Calibri"/>
                <a:cs typeface="Calibri"/>
              </a:rPr>
              <a:t>sensor </a:t>
            </a:r>
            <a:r>
              <a:rPr sz="1800" dirty="0">
                <a:solidFill>
                  <a:schemeClr val="tx1">
                    <a:lumMod val="95000"/>
                    <a:lumOff val="5000"/>
                  </a:schemeClr>
                </a:solidFill>
                <a:latin typeface="Calibri"/>
                <a:cs typeface="Calibri"/>
              </a:rPr>
              <a:t>is an </a:t>
            </a:r>
            <a:r>
              <a:rPr sz="1800" spc="-4" dirty="0">
                <a:solidFill>
                  <a:schemeClr val="tx1">
                    <a:lumMod val="95000"/>
                    <a:lumOff val="5000"/>
                  </a:schemeClr>
                </a:solidFill>
                <a:latin typeface="Calibri"/>
                <a:cs typeface="Calibri"/>
              </a:rPr>
              <a:t>electronic device that measure </a:t>
            </a:r>
            <a:r>
              <a:rPr sz="1800" dirty="0">
                <a:solidFill>
                  <a:schemeClr val="tx1">
                    <a:lumMod val="95000"/>
                    <a:lumOff val="5000"/>
                  </a:schemeClr>
                </a:solidFill>
                <a:latin typeface="Calibri"/>
                <a:cs typeface="Calibri"/>
              </a:rPr>
              <a:t>the </a:t>
            </a:r>
            <a:r>
              <a:rPr sz="1800" spc="4" dirty="0">
                <a:solidFill>
                  <a:schemeClr val="tx1">
                    <a:lumMod val="95000"/>
                    <a:lumOff val="5000"/>
                  </a:schemeClr>
                </a:solidFill>
                <a:latin typeface="Calibri"/>
                <a:cs typeface="Calibri"/>
              </a:rPr>
              <a:t> </a:t>
            </a:r>
            <a:r>
              <a:rPr sz="1800" spc="-11" dirty="0">
                <a:solidFill>
                  <a:schemeClr val="tx1">
                    <a:lumMod val="95000"/>
                    <a:lumOff val="5000"/>
                  </a:schemeClr>
                </a:solidFill>
                <a:latin typeface="Calibri"/>
                <a:cs typeface="Calibri"/>
              </a:rPr>
              <a:t>temperature</a:t>
            </a:r>
            <a:r>
              <a:rPr sz="1800" spc="-8"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of </a:t>
            </a:r>
            <a:r>
              <a:rPr sz="1800" dirty="0">
                <a:solidFill>
                  <a:schemeClr val="tx1">
                    <a:lumMod val="95000"/>
                    <a:lumOff val="5000"/>
                  </a:schemeClr>
                </a:solidFill>
                <a:latin typeface="Calibri"/>
                <a:cs typeface="Calibri"/>
              </a:rPr>
              <a:t>its</a:t>
            </a:r>
            <a:r>
              <a:rPr sz="1800" spc="-11" dirty="0">
                <a:solidFill>
                  <a:schemeClr val="tx1">
                    <a:lumMod val="95000"/>
                    <a:lumOff val="5000"/>
                  </a:schemeClr>
                </a:solidFill>
                <a:latin typeface="Calibri"/>
                <a:cs typeface="Calibri"/>
              </a:rPr>
              <a:t> environment</a:t>
            </a:r>
            <a:r>
              <a:rPr sz="1800" spc="4"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and </a:t>
            </a:r>
            <a:r>
              <a:rPr sz="1800" spc="-11" dirty="0">
                <a:solidFill>
                  <a:schemeClr val="tx1">
                    <a:lumMod val="95000"/>
                    <a:lumOff val="5000"/>
                  </a:schemeClr>
                </a:solidFill>
                <a:latin typeface="Calibri"/>
                <a:cs typeface="Calibri"/>
              </a:rPr>
              <a:t>converts</a:t>
            </a:r>
            <a:r>
              <a:rPr sz="1800" dirty="0">
                <a:solidFill>
                  <a:schemeClr val="tx1">
                    <a:lumMod val="95000"/>
                    <a:lumOff val="5000"/>
                  </a:schemeClr>
                </a:solidFill>
                <a:latin typeface="Calibri"/>
                <a:cs typeface="Calibri"/>
              </a:rPr>
              <a:t> the</a:t>
            </a:r>
            <a:r>
              <a:rPr sz="1800" spc="4"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input</a:t>
            </a:r>
            <a:r>
              <a:rPr sz="1800" spc="-8" dirty="0">
                <a:solidFill>
                  <a:schemeClr val="tx1">
                    <a:lumMod val="95000"/>
                    <a:lumOff val="5000"/>
                  </a:schemeClr>
                </a:solidFill>
                <a:latin typeface="Calibri"/>
                <a:cs typeface="Calibri"/>
              </a:rPr>
              <a:t> </a:t>
            </a:r>
            <a:r>
              <a:rPr sz="1800" spc="-11" dirty="0">
                <a:solidFill>
                  <a:schemeClr val="tx1">
                    <a:lumMod val="95000"/>
                    <a:lumOff val="5000"/>
                  </a:schemeClr>
                </a:solidFill>
                <a:latin typeface="Calibri"/>
                <a:cs typeface="Calibri"/>
              </a:rPr>
              <a:t>data into </a:t>
            </a:r>
            <a:r>
              <a:rPr sz="1800" spc="-394"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electronic </a:t>
            </a:r>
            <a:r>
              <a:rPr sz="1800" spc="-11" dirty="0">
                <a:solidFill>
                  <a:schemeClr val="tx1">
                    <a:lumMod val="95000"/>
                    <a:lumOff val="5000"/>
                  </a:schemeClr>
                </a:solidFill>
                <a:latin typeface="Calibri"/>
                <a:cs typeface="Calibri"/>
              </a:rPr>
              <a:t>data to record, </a:t>
            </a:r>
            <a:r>
              <a:rPr sz="1800" spc="-26" dirty="0">
                <a:solidFill>
                  <a:schemeClr val="tx1">
                    <a:lumMod val="95000"/>
                    <a:lumOff val="5000"/>
                  </a:schemeClr>
                </a:solidFill>
                <a:latin typeface="Calibri"/>
                <a:cs typeface="Calibri"/>
              </a:rPr>
              <a:t>monitor, </a:t>
            </a:r>
            <a:r>
              <a:rPr sz="1800" spc="-4" dirty="0">
                <a:solidFill>
                  <a:schemeClr val="tx1">
                    <a:lumMod val="95000"/>
                    <a:lumOff val="5000"/>
                  </a:schemeClr>
                </a:solidFill>
                <a:latin typeface="Calibri"/>
                <a:cs typeface="Calibri"/>
              </a:rPr>
              <a:t>or signal </a:t>
            </a:r>
            <a:r>
              <a:rPr sz="1800" spc="-23" dirty="0">
                <a:solidFill>
                  <a:schemeClr val="tx1">
                    <a:lumMod val="95000"/>
                    <a:lumOff val="5000"/>
                  </a:schemeClr>
                </a:solidFill>
                <a:latin typeface="Calibri"/>
                <a:cs typeface="Calibri"/>
              </a:rPr>
              <a:t>Temperature </a:t>
            </a:r>
            <a:r>
              <a:rPr sz="1800" spc="-19"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changes.</a:t>
            </a:r>
            <a:endParaRPr sz="1800">
              <a:solidFill>
                <a:schemeClr val="tx1">
                  <a:lumMod val="95000"/>
                  <a:lumOff val="5000"/>
                </a:schemeClr>
              </a:solidFill>
              <a:latin typeface="Calibri"/>
              <a:cs typeface="Calibri"/>
            </a:endParaRPr>
          </a:p>
        </p:txBody>
      </p:sp>
      <p:pic>
        <p:nvPicPr>
          <p:cNvPr id="4" name="object 4"/>
          <p:cNvPicPr/>
          <p:nvPr/>
        </p:nvPicPr>
        <p:blipFill>
          <a:blip r:embed="rId2" cstate="print"/>
          <a:stretch>
            <a:fillRect/>
          </a:stretch>
        </p:blipFill>
        <p:spPr>
          <a:xfrm>
            <a:off x="2304288" y="2734056"/>
            <a:ext cx="3995927" cy="18356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6423" y="346425"/>
            <a:ext cx="2983111" cy="530754"/>
          </a:xfrm>
          <a:prstGeom prst="rect">
            <a:avLst/>
          </a:prstGeom>
        </p:spPr>
        <p:txBody>
          <a:bodyPr spcFirstLastPara="1" vert="horz" wrap="square" lIns="0" tIns="10001" rIns="0" bIns="0" rtlCol="0" anchor="t" anchorCtr="0">
            <a:spAutoFit/>
          </a:bodyPr>
          <a:lstStyle/>
          <a:p>
            <a:pPr marL="9525">
              <a:spcBef>
                <a:spcPts val="79"/>
              </a:spcBef>
            </a:pPr>
            <a:r>
              <a:rPr sz="3300" u="heavy" spc="-15" dirty="0">
                <a:solidFill>
                  <a:schemeClr val="tx1">
                    <a:lumMod val="95000"/>
                    <a:lumOff val="5000"/>
                  </a:schemeClr>
                </a:solidFill>
                <a:uFill>
                  <a:solidFill>
                    <a:srgbClr val="FFFFFF"/>
                  </a:solidFill>
                </a:uFill>
              </a:rPr>
              <a:t>LCD</a:t>
            </a:r>
            <a:endParaRPr sz="3300" dirty="0">
              <a:solidFill>
                <a:schemeClr val="tx1">
                  <a:lumMod val="95000"/>
                  <a:lumOff val="5000"/>
                </a:schemeClr>
              </a:solidFill>
            </a:endParaRPr>
          </a:p>
        </p:txBody>
      </p:sp>
      <p:sp>
        <p:nvSpPr>
          <p:cNvPr id="3" name="object 3"/>
          <p:cNvSpPr txBox="1">
            <a:spLocks noGrp="1"/>
          </p:cNvSpPr>
          <p:nvPr>
            <p:ph idx="1"/>
          </p:nvPr>
        </p:nvSpPr>
        <p:spPr>
          <a:xfrm>
            <a:off x="2599812" y="1200150"/>
            <a:ext cx="4943989" cy="1458156"/>
          </a:xfrm>
          <a:prstGeom prst="rect">
            <a:avLst/>
          </a:prstGeom>
        </p:spPr>
        <p:txBody>
          <a:bodyPr spcFirstLastPara="1" vert="horz" wrap="square" lIns="0" tIns="9525" rIns="0" bIns="0" rtlCol="0" anchor="t" anchorCtr="0">
            <a:spAutoFit/>
          </a:bodyPr>
          <a:lstStyle/>
          <a:p>
            <a:pPr marL="271939" indent="-257175">
              <a:lnSpc>
                <a:spcPct val="100000"/>
              </a:lnSpc>
              <a:spcBef>
                <a:spcPts val="75"/>
              </a:spcBef>
              <a:buFont typeface="Arial MT"/>
              <a:buChar char="•"/>
              <a:tabLst>
                <a:tab pos="271939" algn="l"/>
                <a:tab pos="272415" algn="l"/>
              </a:tabLst>
            </a:pPr>
            <a:r>
              <a:rPr spc="-8" dirty="0">
                <a:solidFill>
                  <a:schemeClr val="tx1">
                    <a:lumMod val="95000"/>
                    <a:lumOff val="5000"/>
                  </a:schemeClr>
                </a:solidFill>
              </a:rPr>
              <a:t>LCD</a:t>
            </a:r>
            <a:r>
              <a:rPr spc="-11" dirty="0">
                <a:solidFill>
                  <a:schemeClr val="tx1">
                    <a:lumMod val="95000"/>
                    <a:lumOff val="5000"/>
                  </a:schemeClr>
                </a:solidFill>
              </a:rPr>
              <a:t> </a:t>
            </a:r>
            <a:r>
              <a:rPr spc="-4" dirty="0">
                <a:solidFill>
                  <a:schemeClr val="tx1">
                    <a:lumMod val="95000"/>
                    <a:lumOff val="5000"/>
                  </a:schemeClr>
                </a:solidFill>
              </a:rPr>
              <a:t>HD44780</a:t>
            </a:r>
            <a:r>
              <a:rPr spc="-8" dirty="0">
                <a:solidFill>
                  <a:schemeClr val="tx1">
                    <a:lumMod val="95000"/>
                    <a:lumOff val="5000"/>
                  </a:schemeClr>
                </a:solidFill>
              </a:rPr>
              <a:t> </a:t>
            </a:r>
            <a:r>
              <a:rPr dirty="0">
                <a:solidFill>
                  <a:schemeClr val="tx1">
                    <a:lumMod val="95000"/>
                    <a:lumOff val="5000"/>
                  </a:schemeClr>
                </a:solidFill>
              </a:rPr>
              <a:t>is </a:t>
            </a:r>
            <a:r>
              <a:rPr spc="-4" dirty="0">
                <a:solidFill>
                  <a:schemeClr val="tx1">
                    <a:lumMod val="95000"/>
                    <a:lumOff val="5000"/>
                  </a:schemeClr>
                </a:solidFill>
              </a:rPr>
              <a:t>dot-matrix</a:t>
            </a:r>
            <a:r>
              <a:rPr spc="-19" dirty="0">
                <a:solidFill>
                  <a:schemeClr val="tx1">
                    <a:lumMod val="95000"/>
                    <a:lumOff val="5000"/>
                  </a:schemeClr>
                </a:solidFill>
              </a:rPr>
              <a:t> </a:t>
            </a:r>
            <a:r>
              <a:rPr dirty="0">
                <a:solidFill>
                  <a:schemeClr val="tx1">
                    <a:lumMod val="95000"/>
                    <a:lumOff val="5000"/>
                  </a:schemeClr>
                </a:solidFill>
              </a:rPr>
              <a:t>liquid</a:t>
            </a:r>
            <a:r>
              <a:rPr spc="-4" dirty="0">
                <a:solidFill>
                  <a:schemeClr val="tx1">
                    <a:lumMod val="95000"/>
                    <a:lumOff val="5000"/>
                  </a:schemeClr>
                </a:solidFill>
              </a:rPr>
              <a:t> </a:t>
            </a:r>
            <a:r>
              <a:rPr spc="-8" dirty="0">
                <a:solidFill>
                  <a:schemeClr val="tx1">
                    <a:lumMod val="95000"/>
                    <a:lumOff val="5000"/>
                  </a:schemeClr>
                </a:solidFill>
              </a:rPr>
              <a:t>crystal</a:t>
            </a:r>
            <a:r>
              <a:rPr spc="-23" dirty="0">
                <a:solidFill>
                  <a:schemeClr val="tx1">
                    <a:lumMod val="95000"/>
                    <a:lumOff val="5000"/>
                  </a:schemeClr>
                </a:solidFill>
              </a:rPr>
              <a:t> </a:t>
            </a:r>
            <a:r>
              <a:rPr spc="-11" dirty="0">
                <a:solidFill>
                  <a:schemeClr val="tx1">
                    <a:lumMod val="95000"/>
                    <a:lumOff val="5000"/>
                  </a:schemeClr>
                </a:solidFill>
              </a:rPr>
              <a:t>display</a:t>
            </a:r>
            <a:r>
              <a:rPr spc="-4" dirty="0">
                <a:solidFill>
                  <a:schemeClr val="tx1">
                    <a:lumMod val="95000"/>
                    <a:lumOff val="5000"/>
                  </a:schemeClr>
                </a:solidFill>
              </a:rPr>
              <a:t> </a:t>
            </a:r>
            <a:r>
              <a:rPr spc="-11" dirty="0">
                <a:solidFill>
                  <a:schemeClr val="tx1">
                    <a:lumMod val="95000"/>
                    <a:lumOff val="5000"/>
                  </a:schemeClr>
                </a:solidFill>
              </a:rPr>
              <a:t>controller</a:t>
            </a:r>
            <a:r>
              <a:rPr spc="-15" dirty="0">
                <a:solidFill>
                  <a:schemeClr val="tx1">
                    <a:lumMod val="95000"/>
                    <a:lumOff val="5000"/>
                  </a:schemeClr>
                </a:solidFill>
              </a:rPr>
              <a:t> </a:t>
            </a:r>
            <a:r>
              <a:rPr dirty="0">
                <a:solidFill>
                  <a:schemeClr val="tx1">
                    <a:lumMod val="95000"/>
                    <a:lumOff val="5000"/>
                  </a:schemeClr>
                </a:solidFill>
              </a:rPr>
              <a:t>and</a:t>
            </a:r>
          </a:p>
          <a:p>
            <a:pPr marL="271939">
              <a:lnSpc>
                <a:spcPct val="100000"/>
              </a:lnSpc>
              <a:spcBef>
                <a:spcPts val="4"/>
              </a:spcBef>
            </a:pPr>
            <a:r>
              <a:rPr spc="-8" dirty="0">
                <a:solidFill>
                  <a:schemeClr val="tx1">
                    <a:lumMod val="95000"/>
                    <a:lumOff val="5000"/>
                  </a:schemeClr>
                </a:solidFill>
              </a:rPr>
              <a:t>driver</a:t>
            </a:r>
            <a:r>
              <a:rPr spc="-4" dirty="0">
                <a:solidFill>
                  <a:schemeClr val="tx1">
                    <a:lumMod val="95000"/>
                    <a:lumOff val="5000"/>
                  </a:schemeClr>
                </a:solidFill>
              </a:rPr>
              <a:t> LSI</a:t>
            </a:r>
            <a:r>
              <a:rPr spc="-8" dirty="0">
                <a:solidFill>
                  <a:schemeClr val="tx1">
                    <a:lumMod val="95000"/>
                    <a:lumOff val="5000"/>
                  </a:schemeClr>
                </a:solidFill>
              </a:rPr>
              <a:t> </a:t>
            </a:r>
            <a:r>
              <a:rPr spc="-11" dirty="0">
                <a:solidFill>
                  <a:schemeClr val="tx1">
                    <a:lumMod val="95000"/>
                    <a:lumOff val="5000"/>
                  </a:schemeClr>
                </a:solidFill>
              </a:rPr>
              <a:t>displays </a:t>
            </a:r>
            <a:r>
              <a:rPr dirty="0">
                <a:solidFill>
                  <a:schemeClr val="tx1">
                    <a:lumMod val="95000"/>
                    <a:lumOff val="5000"/>
                  </a:schemeClr>
                </a:solidFill>
              </a:rPr>
              <a:t>alphanumeric</a:t>
            </a:r>
            <a:r>
              <a:rPr spc="-23" dirty="0">
                <a:solidFill>
                  <a:schemeClr val="tx1">
                    <a:lumMod val="95000"/>
                    <a:lumOff val="5000"/>
                  </a:schemeClr>
                </a:solidFill>
              </a:rPr>
              <a:t> </a:t>
            </a:r>
            <a:r>
              <a:rPr dirty="0">
                <a:solidFill>
                  <a:schemeClr val="tx1">
                    <a:lumMod val="95000"/>
                    <a:lumOff val="5000"/>
                  </a:schemeClr>
                </a:solidFill>
              </a:rPr>
              <a:t>and</a:t>
            </a:r>
            <a:r>
              <a:rPr spc="-11" dirty="0">
                <a:solidFill>
                  <a:schemeClr val="tx1">
                    <a:lumMod val="95000"/>
                    <a:lumOff val="5000"/>
                  </a:schemeClr>
                </a:solidFill>
              </a:rPr>
              <a:t> </a:t>
            </a:r>
            <a:r>
              <a:rPr spc="-8" dirty="0">
                <a:solidFill>
                  <a:schemeClr val="tx1">
                    <a:lumMod val="95000"/>
                    <a:lumOff val="5000"/>
                  </a:schemeClr>
                </a:solidFill>
              </a:rPr>
              <a:t>symbols</a:t>
            </a:r>
            <a:r>
              <a:rPr spc="-11" dirty="0">
                <a:solidFill>
                  <a:schemeClr val="tx1">
                    <a:lumMod val="95000"/>
                    <a:lumOff val="5000"/>
                  </a:schemeClr>
                </a:solidFill>
              </a:rPr>
              <a:t> </a:t>
            </a:r>
            <a:r>
              <a:rPr dirty="0">
                <a:solidFill>
                  <a:schemeClr val="tx1">
                    <a:lumMod val="95000"/>
                    <a:lumOff val="5000"/>
                  </a:schemeClr>
                </a:solidFill>
              </a:rPr>
              <a:t>.</a:t>
            </a:r>
          </a:p>
          <a:p>
            <a:pPr marL="5239">
              <a:lnSpc>
                <a:spcPct val="100000"/>
              </a:lnSpc>
              <a:spcBef>
                <a:spcPts val="8"/>
              </a:spcBef>
            </a:pPr>
            <a:endParaRPr sz="1763">
              <a:solidFill>
                <a:schemeClr val="tx1">
                  <a:lumMod val="95000"/>
                  <a:lumOff val="5000"/>
                </a:schemeClr>
              </a:solidFill>
            </a:endParaRPr>
          </a:p>
          <a:p>
            <a:pPr marL="271939" marR="50006" indent="-257175">
              <a:lnSpc>
                <a:spcPct val="100000"/>
              </a:lnSpc>
              <a:buFont typeface="Arial MT"/>
              <a:buChar char="•"/>
              <a:tabLst>
                <a:tab pos="271939" algn="l"/>
                <a:tab pos="272415" algn="l"/>
              </a:tabLst>
            </a:pPr>
            <a:r>
              <a:rPr dirty="0">
                <a:solidFill>
                  <a:schemeClr val="tx1">
                    <a:lumMod val="95000"/>
                    <a:lumOff val="5000"/>
                  </a:schemeClr>
                </a:solidFill>
              </a:rPr>
              <a:t>It</a:t>
            </a:r>
            <a:r>
              <a:rPr spc="-11" dirty="0">
                <a:solidFill>
                  <a:schemeClr val="tx1">
                    <a:lumMod val="95000"/>
                    <a:lumOff val="5000"/>
                  </a:schemeClr>
                </a:solidFill>
              </a:rPr>
              <a:t> </a:t>
            </a:r>
            <a:r>
              <a:rPr spc="-8" dirty="0">
                <a:solidFill>
                  <a:schemeClr val="tx1">
                    <a:lumMod val="95000"/>
                    <a:lumOff val="5000"/>
                  </a:schemeClr>
                </a:solidFill>
              </a:rPr>
              <a:t>can</a:t>
            </a:r>
            <a:r>
              <a:rPr dirty="0">
                <a:solidFill>
                  <a:schemeClr val="tx1">
                    <a:lumMod val="95000"/>
                    <a:lumOff val="5000"/>
                  </a:schemeClr>
                </a:solidFill>
              </a:rPr>
              <a:t> </a:t>
            </a:r>
            <a:r>
              <a:rPr spc="-4" dirty="0">
                <a:solidFill>
                  <a:schemeClr val="tx1">
                    <a:lumMod val="95000"/>
                    <a:lumOff val="5000"/>
                  </a:schemeClr>
                </a:solidFill>
              </a:rPr>
              <a:t>be</a:t>
            </a:r>
            <a:r>
              <a:rPr dirty="0">
                <a:solidFill>
                  <a:schemeClr val="tx1">
                    <a:lumMod val="95000"/>
                    <a:lumOff val="5000"/>
                  </a:schemeClr>
                </a:solidFill>
              </a:rPr>
              <a:t> </a:t>
            </a:r>
            <a:r>
              <a:rPr spc="-11" dirty="0">
                <a:solidFill>
                  <a:schemeClr val="tx1">
                    <a:lumMod val="95000"/>
                    <a:lumOff val="5000"/>
                  </a:schemeClr>
                </a:solidFill>
              </a:rPr>
              <a:t>configured</a:t>
            </a:r>
            <a:r>
              <a:rPr spc="4" dirty="0">
                <a:solidFill>
                  <a:schemeClr val="tx1">
                    <a:lumMod val="95000"/>
                    <a:lumOff val="5000"/>
                  </a:schemeClr>
                </a:solidFill>
              </a:rPr>
              <a:t> </a:t>
            </a:r>
            <a:r>
              <a:rPr spc="-11" dirty="0">
                <a:solidFill>
                  <a:schemeClr val="tx1">
                    <a:lumMod val="95000"/>
                    <a:lumOff val="5000"/>
                  </a:schemeClr>
                </a:solidFill>
              </a:rPr>
              <a:t>to</a:t>
            </a:r>
            <a:r>
              <a:rPr spc="-4" dirty="0">
                <a:solidFill>
                  <a:schemeClr val="tx1">
                    <a:lumMod val="95000"/>
                    <a:lumOff val="5000"/>
                  </a:schemeClr>
                </a:solidFill>
              </a:rPr>
              <a:t> </a:t>
            </a:r>
            <a:r>
              <a:rPr spc="-8" dirty="0">
                <a:solidFill>
                  <a:schemeClr val="tx1">
                    <a:lumMod val="95000"/>
                    <a:lumOff val="5000"/>
                  </a:schemeClr>
                </a:solidFill>
              </a:rPr>
              <a:t>drive</a:t>
            </a:r>
            <a:r>
              <a:rPr spc="8" dirty="0">
                <a:solidFill>
                  <a:schemeClr val="tx1">
                    <a:lumMod val="95000"/>
                    <a:lumOff val="5000"/>
                  </a:schemeClr>
                </a:solidFill>
              </a:rPr>
              <a:t> </a:t>
            </a:r>
            <a:r>
              <a:rPr dirty="0">
                <a:solidFill>
                  <a:schemeClr val="tx1">
                    <a:lumMod val="95000"/>
                    <a:lumOff val="5000"/>
                  </a:schemeClr>
                </a:solidFill>
              </a:rPr>
              <a:t>a </a:t>
            </a:r>
            <a:r>
              <a:rPr spc="-4" dirty="0">
                <a:solidFill>
                  <a:schemeClr val="tx1">
                    <a:lumMod val="95000"/>
                    <a:lumOff val="5000"/>
                  </a:schemeClr>
                </a:solidFill>
              </a:rPr>
              <a:t>dot-matrix</a:t>
            </a:r>
            <a:r>
              <a:rPr spc="-11" dirty="0">
                <a:solidFill>
                  <a:schemeClr val="tx1">
                    <a:lumMod val="95000"/>
                    <a:lumOff val="5000"/>
                  </a:schemeClr>
                </a:solidFill>
              </a:rPr>
              <a:t> </a:t>
            </a:r>
            <a:r>
              <a:rPr spc="-4" dirty="0">
                <a:solidFill>
                  <a:schemeClr val="tx1">
                    <a:lumMod val="95000"/>
                    <a:lumOff val="5000"/>
                  </a:schemeClr>
                </a:solidFill>
              </a:rPr>
              <a:t>liquid</a:t>
            </a:r>
            <a:r>
              <a:rPr spc="4" dirty="0">
                <a:solidFill>
                  <a:schemeClr val="tx1">
                    <a:lumMod val="95000"/>
                    <a:lumOff val="5000"/>
                  </a:schemeClr>
                </a:solidFill>
              </a:rPr>
              <a:t> </a:t>
            </a:r>
            <a:r>
              <a:rPr spc="-8" dirty="0">
                <a:solidFill>
                  <a:schemeClr val="tx1">
                    <a:lumMod val="95000"/>
                    <a:lumOff val="5000"/>
                  </a:schemeClr>
                </a:solidFill>
              </a:rPr>
              <a:t>crystal</a:t>
            </a:r>
            <a:r>
              <a:rPr spc="-11" dirty="0">
                <a:solidFill>
                  <a:schemeClr val="tx1">
                    <a:lumMod val="95000"/>
                    <a:lumOff val="5000"/>
                  </a:schemeClr>
                </a:solidFill>
              </a:rPr>
              <a:t> </a:t>
            </a:r>
            <a:r>
              <a:rPr spc="-8" dirty="0">
                <a:solidFill>
                  <a:schemeClr val="tx1">
                    <a:lumMod val="95000"/>
                    <a:lumOff val="5000"/>
                  </a:schemeClr>
                </a:solidFill>
              </a:rPr>
              <a:t>display </a:t>
            </a:r>
            <a:r>
              <a:rPr spc="-394" dirty="0">
                <a:solidFill>
                  <a:schemeClr val="tx1">
                    <a:lumMod val="95000"/>
                    <a:lumOff val="5000"/>
                  </a:schemeClr>
                </a:solidFill>
              </a:rPr>
              <a:t> </a:t>
            </a:r>
            <a:r>
              <a:rPr spc="-4" dirty="0">
                <a:solidFill>
                  <a:schemeClr val="tx1">
                    <a:lumMod val="95000"/>
                    <a:lumOff val="5000"/>
                  </a:schemeClr>
                </a:solidFill>
              </a:rPr>
              <a:t>under</a:t>
            </a:r>
            <a:r>
              <a:rPr spc="-8" dirty="0">
                <a:solidFill>
                  <a:schemeClr val="tx1">
                    <a:lumMod val="95000"/>
                    <a:lumOff val="5000"/>
                  </a:schemeClr>
                </a:solidFill>
              </a:rPr>
              <a:t> </a:t>
            </a:r>
            <a:r>
              <a:rPr dirty="0">
                <a:solidFill>
                  <a:schemeClr val="tx1">
                    <a:lumMod val="95000"/>
                    <a:lumOff val="5000"/>
                  </a:schemeClr>
                </a:solidFill>
              </a:rPr>
              <a:t>the </a:t>
            </a:r>
            <a:r>
              <a:rPr spc="-11" dirty="0">
                <a:solidFill>
                  <a:schemeClr val="tx1">
                    <a:lumMod val="95000"/>
                    <a:lumOff val="5000"/>
                  </a:schemeClr>
                </a:solidFill>
              </a:rPr>
              <a:t>control</a:t>
            </a:r>
            <a:r>
              <a:rPr spc="-19" dirty="0">
                <a:solidFill>
                  <a:schemeClr val="tx1">
                    <a:lumMod val="95000"/>
                    <a:lumOff val="5000"/>
                  </a:schemeClr>
                </a:solidFill>
              </a:rPr>
              <a:t> </a:t>
            </a:r>
            <a:r>
              <a:rPr spc="-4" dirty="0">
                <a:solidFill>
                  <a:schemeClr val="tx1">
                    <a:lumMod val="95000"/>
                    <a:lumOff val="5000"/>
                  </a:schemeClr>
                </a:solidFill>
              </a:rPr>
              <a:t>of </a:t>
            </a:r>
            <a:r>
              <a:rPr dirty="0">
                <a:solidFill>
                  <a:schemeClr val="tx1">
                    <a:lumMod val="95000"/>
                    <a:lumOff val="5000"/>
                  </a:schemeClr>
                </a:solidFill>
              </a:rPr>
              <a:t>a</a:t>
            </a:r>
            <a:r>
              <a:rPr spc="-11" dirty="0">
                <a:solidFill>
                  <a:schemeClr val="tx1">
                    <a:lumMod val="95000"/>
                    <a:lumOff val="5000"/>
                  </a:schemeClr>
                </a:solidFill>
              </a:rPr>
              <a:t> </a:t>
            </a:r>
            <a:r>
              <a:rPr dirty="0">
                <a:solidFill>
                  <a:schemeClr val="tx1">
                    <a:lumMod val="95000"/>
                    <a:lumOff val="5000"/>
                  </a:schemeClr>
                </a:solidFill>
              </a:rPr>
              <a:t>4</a:t>
            </a:r>
            <a:r>
              <a:rPr spc="-8" dirty="0">
                <a:solidFill>
                  <a:schemeClr val="tx1">
                    <a:lumMod val="95000"/>
                    <a:lumOff val="5000"/>
                  </a:schemeClr>
                </a:solidFill>
              </a:rPr>
              <a:t> </a:t>
            </a:r>
            <a:r>
              <a:rPr spc="-4" dirty="0">
                <a:solidFill>
                  <a:schemeClr val="tx1">
                    <a:lumMod val="95000"/>
                    <a:lumOff val="5000"/>
                  </a:schemeClr>
                </a:solidFill>
              </a:rPr>
              <a:t>or</a:t>
            </a:r>
            <a:r>
              <a:rPr spc="-8" dirty="0">
                <a:solidFill>
                  <a:schemeClr val="tx1">
                    <a:lumMod val="95000"/>
                    <a:lumOff val="5000"/>
                  </a:schemeClr>
                </a:solidFill>
              </a:rPr>
              <a:t> </a:t>
            </a:r>
            <a:r>
              <a:rPr dirty="0">
                <a:solidFill>
                  <a:schemeClr val="tx1">
                    <a:lumMod val="95000"/>
                    <a:lumOff val="5000"/>
                  </a:schemeClr>
                </a:solidFill>
              </a:rPr>
              <a:t>8-bit</a:t>
            </a:r>
            <a:r>
              <a:rPr spc="-4" dirty="0">
                <a:solidFill>
                  <a:schemeClr val="tx1">
                    <a:lumMod val="95000"/>
                    <a:lumOff val="5000"/>
                  </a:schemeClr>
                </a:solidFill>
              </a:rPr>
              <a:t> </a:t>
            </a:r>
            <a:r>
              <a:rPr spc="-8" dirty="0">
                <a:solidFill>
                  <a:schemeClr val="tx1">
                    <a:lumMod val="95000"/>
                    <a:lumOff val="5000"/>
                  </a:schemeClr>
                </a:solidFill>
              </a:rPr>
              <a:t>microprocessor</a:t>
            </a:r>
            <a:r>
              <a:rPr sz="1500" spc="-8" dirty="0">
                <a:solidFill>
                  <a:schemeClr val="tx1">
                    <a:lumMod val="95000"/>
                    <a:lumOff val="5000"/>
                  </a:schemeClr>
                </a:solidFill>
              </a:rPr>
              <a:t>.</a:t>
            </a:r>
            <a:endParaRPr sz="1500">
              <a:solidFill>
                <a:schemeClr val="tx1">
                  <a:lumMod val="95000"/>
                  <a:lumOff val="5000"/>
                </a:schemeClr>
              </a:solidFill>
            </a:endParaRPr>
          </a:p>
        </p:txBody>
      </p:sp>
      <p:pic>
        <p:nvPicPr>
          <p:cNvPr id="4" name="object 4"/>
          <p:cNvPicPr/>
          <p:nvPr/>
        </p:nvPicPr>
        <p:blipFill>
          <a:blip r:embed="rId2" cstate="print"/>
          <a:stretch>
            <a:fillRect/>
          </a:stretch>
        </p:blipFill>
        <p:spPr>
          <a:xfrm>
            <a:off x="2304287" y="3057525"/>
            <a:ext cx="4211955" cy="13933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0438" y="346425"/>
            <a:ext cx="2857832" cy="530754"/>
          </a:xfrm>
          <a:prstGeom prst="rect">
            <a:avLst/>
          </a:prstGeom>
        </p:spPr>
        <p:txBody>
          <a:bodyPr spcFirstLastPara="1" vert="horz" wrap="square" lIns="0" tIns="10001" rIns="0" bIns="0" rtlCol="0" anchor="t" anchorCtr="0">
            <a:spAutoFit/>
          </a:bodyPr>
          <a:lstStyle/>
          <a:p>
            <a:pPr marL="9525">
              <a:spcBef>
                <a:spcPts val="79"/>
              </a:spcBef>
            </a:pPr>
            <a:r>
              <a:rPr sz="3300" u="heavy" spc="-4" dirty="0">
                <a:solidFill>
                  <a:schemeClr val="tx1">
                    <a:lumMod val="95000"/>
                    <a:lumOff val="5000"/>
                  </a:schemeClr>
                </a:solidFill>
                <a:uFill>
                  <a:solidFill>
                    <a:srgbClr val="FFFFFF"/>
                  </a:solidFill>
                </a:uFill>
              </a:rPr>
              <a:t>LDR</a:t>
            </a:r>
            <a:r>
              <a:rPr sz="3300" u="heavy" spc="-56" dirty="0">
                <a:solidFill>
                  <a:schemeClr val="tx1">
                    <a:lumMod val="95000"/>
                    <a:lumOff val="5000"/>
                  </a:schemeClr>
                </a:solidFill>
                <a:uFill>
                  <a:solidFill>
                    <a:srgbClr val="FFFFFF"/>
                  </a:solidFill>
                </a:uFill>
              </a:rPr>
              <a:t> </a:t>
            </a:r>
            <a:r>
              <a:rPr sz="3300" u="heavy" spc="-4" dirty="0">
                <a:solidFill>
                  <a:schemeClr val="tx1">
                    <a:lumMod val="95000"/>
                    <a:lumOff val="5000"/>
                  </a:schemeClr>
                </a:solidFill>
                <a:uFill>
                  <a:solidFill>
                    <a:srgbClr val="FFFFFF"/>
                  </a:solidFill>
                </a:uFill>
              </a:rPr>
              <a:t>SENSOR</a:t>
            </a:r>
            <a:endParaRPr sz="3300" dirty="0">
              <a:solidFill>
                <a:schemeClr val="tx1">
                  <a:lumMod val="95000"/>
                  <a:lumOff val="5000"/>
                </a:schemeClr>
              </a:solidFill>
            </a:endParaRPr>
          </a:p>
        </p:txBody>
      </p:sp>
      <p:sp>
        <p:nvSpPr>
          <p:cNvPr id="3" name="object 3"/>
          <p:cNvSpPr txBox="1"/>
          <p:nvPr/>
        </p:nvSpPr>
        <p:spPr>
          <a:xfrm>
            <a:off x="1491919" y="1177862"/>
            <a:ext cx="5849303" cy="1942904"/>
          </a:xfrm>
          <a:prstGeom prst="rect">
            <a:avLst/>
          </a:prstGeom>
        </p:spPr>
        <p:txBody>
          <a:bodyPr vert="horz" wrap="square" lIns="0" tIns="9525" rIns="0" bIns="0" rtlCol="0">
            <a:spAutoFit/>
          </a:bodyPr>
          <a:lstStyle/>
          <a:p>
            <a:pPr marL="266700" marR="3810" indent="-257175">
              <a:spcBef>
                <a:spcPts val="75"/>
              </a:spcBef>
              <a:buFont typeface="Arial MT"/>
              <a:buChar char="•"/>
              <a:tabLst>
                <a:tab pos="266224" algn="l"/>
                <a:tab pos="266700" algn="l"/>
              </a:tabLst>
            </a:pPr>
            <a:r>
              <a:rPr sz="1800" dirty="0">
                <a:solidFill>
                  <a:schemeClr val="tx1">
                    <a:lumMod val="95000"/>
                    <a:lumOff val="5000"/>
                  </a:schemeClr>
                </a:solidFill>
                <a:latin typeface="Calibri"/>
                <a:cs typeface="Calibri"/>
              </a:rPr>
              <a:t>An </a:t>
            </a:r>
            <a:r>
              <a:rPr sz="1800" spc="-4" dirty="0">
                <a:solidFill>
                  <a:schemeClr val="tx1">
                    <a:lumMod val="95000"/>
                    <a:lumOff val="5000"/>
                  </a:schemeClr>
                </a:solidFill>
                <a:latin typeface="Calibri"/>
                <a:cs typeface="Calibri"/>
              </a:rPr>
              <a:t>LDR </a:t>
            </a:r>
            <a:r>
              <a:rPr sz="1800" dirty="0">
                <a:solidFill>
                  <a:schemeClr val="tx1">
                    <a:lumMod val="95000"/>
                    <a:lumOff val="5000"/>
                  </a:schemeClr>
                </a:solidFill>
                <a:latin typeface="Calibri"/>
                <a:cs typeface="Calibri"/>
              </a:rPr>
              <a:t>is a </a:t>
            </a:r>
            <a:r>
              <a:rPr sz="1800" spc="-8" dirty="0">
                <a:solidFill>
                  <a:schemeClr val="tx1">
                    <a:lumMod val="95000"/>
                    <a:lumOff val="5000"/>
                  </a:schemeClr>
                </a:solidFill>
                <a:latin typeface="Calibri"/>
                <a:cs typeface="Calibri"/>
              </a:rPr>
              <a:t>component that </a:t>
            </a:r>
            <a:r>
              <a:rPr sz="1800" spc="-4" dirty="0">
                <a:solidFill>
                  <a:schemeClr val="tx1">
                    <a:lumMod val="95000"/>
                    <a:lumOff val="5000"/>
                  </a:schemeClr>
                </a:solidFill>
                <a:latin typeface="Calibri"/>
                <a:cs typeface="Calibri"/>
              </a:rPr>
              <a:t>has </a:t>
            </a:r>
            <a:r>
              <a:rPr sz="1800" dirty="0">
                <a:solidFill>
                  <a:schemeClr val="tx1">
                    <a:lumMod val="95000"/>
                    <a:lumOff val="5000"/>
                  </a:schemeClr>
                </a:solidFill>
                <a:latin typeface="Calibri"/>
                <a:cs typeface="Calibri"/>
              </a:rPr>
              <a:t>a </a:t>
            </a:r>
            <a:r>
              <a:rPr sz="1800" spc="-8" dirty="0">
                <a:solidFill>
                  <a:schemeClr val="tx1">
                    <a:lumMod val="95000"/>
                    <a:lumOff val="5000"/>
                  </a:schemeClr>
                </a:solidFill>
                <a:latin typeface="Calibri"/>
                <a:cs typeface="Calibri"/>
              </a:rPr>
              <a:t>(variable) resistance that </a:t>
            </a:r>
            <a:r>
              <a:rPr sz="1800" spc="-4" dirty="0">
                <a:solidFill>
                  <a:schemeClr val="tx1">
                    <a:lumMod val="95000"/>
                    <a:lumOff val="5000"/>
                  </a:schemeClr>
                </a:solidFill>
                <a:latin typeface="Calibri"/>
                <a:cs typeface="Calibri"/>
              </a:rPr>
              <a:t> changes </a:t>
            </a:r>
            <a:r>
              <a:rPr sz="1800" dirty="0">
                <a:solidFill>
                  <a:schemeClr val="tx1">
                    <a:lumMod val="95000"/>
                    <a:lumOff val="5000"/>
                  </a:schemeClr>
                </a:solidFill>
                <a:latin typeface="Calibri"/>
                <a:cs typeface="Calibri"/>
              </a:rPr>
              <a:t>with the </a:t>
            </a:r>
            <a:r>
              <a:rPr sz="1800" spc="-4" dirty="0">
                <a:solidFill>
                  <a:schemeClr val="tx1">
                    <a:lumMod val="95000"/>
                    <a:lumOff val="5000"/>
                  </a:schemeClr>
                </a:solidFill>
                <a:latin typeface="Calibri"/>
                <a:cs typeface="Calibri"/>
              </a:rPr>
              <a:t>light </a:t>
            </a:r>
            <a:r>
              <a:rPr sz="1800" spc="-8" dirty="0">
                <a:solidFill>
                  <a:schemeClr val="tx1">
                    <a:lumMod val="95000"/>
                    <a:lumOff val="5000"/>
                  </a:schemeClr>
                </a:solidFill>
                <a:latin typeface="Calibri"/>
                <a:cs typeface="Calibri"/>
              </a:rPr>
              <a:t>intensity that falls </a:t>
            </a:r>
            <a:r>
              <a:rPr sz="1800" spc="-4" dirty="0">
                <a:solidFill>
                  <a:schemeClr val="tx1">
                    <a:lumMod val="95000"/>
                    <a:lumOff val="5000"/>
                  </a:schemeClr>
                </a:solidFill>
                <a:latin typeface="Calibri"/>
                <a:cs typeface="Calibri"/>
              </a:rPr>
              <a:t>upon </a:t>
            </a:r>
            <a:r>
              <a:rPr sz="1800" dirty="0">
                <a:solidFill>
                  <a:schemeClr val="tx1">
                    <a:lumMod val="95000"/>
                    <a:lumOff val="5000"/>
                  </a:schemeClr>
                </a:solidFill>
                <a:latin typeface="Calibri"/>
                <a:cs typeface="Calibri"/>
              </a:rPr>
              <a:t>it. </a:t>
            </a:r>
            <a:r>
              <a:rPr sz="1800" spc="-4" dirty="0">
                <a:solidFill>
                  <a:schemeClr val="tx1">
                    <a:lumMod val="95000"/>
                    <a:lumOff val="5000"/>
                  </a:schemeClr>
                </a:solidFill>
                <a:latin typeface="Calibri"/>
                <a:cs typeface="Calibri"/>
              </a:rPr>
              <a:t>This </a:t>
            </a:r>
            <a:r>
              <a:rPr sz="1800" spc="-8" dirty="0">
                <a:solidFill>
                  <a:schemeClr val="tx1">
                    <a:lumMod val="95000"/>
                    <a:lumOff val="5000"/>
                  </a:schemeClr>
                </a:solidFill>
                <a:latin typeface="Calibri"/>
                <a:cs typeface="Calibri"/>
              </a:rPr>
              <a:t>allows </a:t>
            </a:r>
            <a:r>
              <a:rPr sz="1800" spc="-398"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them</a:t>
            </a:r>
            <a:r>
              <a:rPr sz="1800" spc="-11" dirty="0">
                <a:solidFill>
                  <a:schemeClr val="tx1">
                    <a:lumMod val="95000"/>
                    <a:lumOff val="5000"/>
                  </a:schemeClr>
                </a:solidFill>
                <a:latin typeface="Calibri"/>
                <a:cs typeface="Calibri"/>
              </a:rPr>
              <a:t> to</a:t>
            </a:r>
            <a:r>
              <a:rPr sz="1800" spc="-8"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be used </a:t>
            </a:r>
            <a:r>
              <a:rPr sz="1800" dirty="0">
                <a:solidFill>
                  <a:schemeClr val="tx1">
                    <a:lumMod val="95000"/>
                    <a:lumOff val="5000"/>
                  </a:schemeClr>
                </a:solidFill>
                <a:latin typeface="Calibri"/>
                <a:cs typeface="Calibri"/>
              </a:rPr>
              <a:t>in</a:t>
            </a:r>
            <a:r>
              <a:rPr sz="1800" spc="-4"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light</a:t>
            </a:r>
            <a:r>
              <a:rPr sz="1800" spc="-11"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sensing circuits</a:t>
            </a:r>
            <a:r>
              <a:rPr sz="1800" spc="-19"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a:t>
            </a:r>
          </a:p>
          <a:p>
            <a:pPr>
              <a:spcBef>
                <a:spcPts val="8"/>
              </a:spcBef>
              <a:buClr>
                <a:srgbClr val="FFFFFF"/>
              </a:buClr>
              <a:buFont typeface="Arial MT"/>
              <a:buChar char="•"/>
            </a:pPr>
            <a:endParaRPr sz="1763" dirty="0">
              <a:solidFill>
                <a:schemeClr val="tx1">
                  <a:lumMod val="95000"/>
                  <a:lumOff val="5000"/>
                </a:schemeClr>
              </a:solidFill>
              <a:latin typeface="Calibri"/>
              <a:cs typeface="Calibri"/>
            </a:endParaRPr>
          </a:p>
          <a:p>
            <a:pPr marL="266700" marR="65723" indent="-257175">
              <a:buFont typeface="Arial MT"/>
              <a:buChar char="•"/>
              <a:tabLst>
                <a:tab pos="266224" algn="l"/>
                <a:tab pos="266700" algn="l"/>
              </a:tabLst>
            </a:pPr>
            <a:r>
              <a:rPr sz="1800" spc="-4" dirty="0">
                <a:solidFill>
                  <a:schemeClr val="tx1">
                    <a:lumMod val="95000"/>
                    <a:lumOff val="5000"/>
                  </a:schemeClr>
                </a:solidFill>
                <a:latin typeface="Calibri"/>
                <a:cs typeface="Calibri"/>
              </a:rPr>
              <a:t>The </a:t>
            </a:r>
            <a:r>
              <a:rPr sz="1800" spc="-8" dirty="0">
                <a:solidFill>
                  <a:schemeClr val="tx1">
                    <a:lumMod val="95000"/>
                    <a:lumOff val="5000"/>
                  </a:schemeClr>
                </a:solidFill>
                <a:latin typeface="Calibri"/>
                <a:cs typeface="Calibri"/>
              </a:rPr>
              <a:t>resistance </a:t>
            </a:r>
            <a:r>
              <a:rPr sz="1800" spc="-4" dirty="0">
                <a:solidFill>
                  <a:schemeClr val="tx1">
                    <a:lumMod val="95000"/>
                    <a:lumOff val="5000"/>
                  </a:schemeClr>
                </a:solidFill>
                <a:latin typeface="Calibri"/>
                <a:cs typeface="Calibri"/>
              </a:rPr>
              <a:t>of </a:t>
            </a:r>
            <a:r>
              <a:rPr sz="1800" dirty="0">
                <a:solidFill>
                  <a:schemeClr val="tx1">
                    <a:lumMod val="95000"/>
                    <a:lumOff val="5000"/>
                  </a:schemeClr>
                </a:solidFill>
                <a:latin typeface="Calibri"/>
                <a:cs typeface="Calibri"/>
              </a:rPr>
              <a:t>a </a:t>
            </a:r>
            <a:r>
              <a:rPr sz="1800" spc="-8" dirty="0">
                <a:solidFill>
                  <a:schemeClr val="tx1">
                    <a:lumMod val="95000"/>
                    <a:lumOff val="5000"/>
                  </a:schemeClr>
                </a:solidFill>
                <a:latin typeface="Calibri"/>
                <a:cs typeface="Calibri"/>
              </a:rPr>
              <a:t>Photo </a:t>
            </a:r>
            <a:r>
              <a:rPr sz="1800" spc="-11" dirty="0">
                <a:solidFill>
                  <a:schemeClr val="tx1">
                    <a:lumMod val="95000"/>
                    <a:lumOff val="5000"/>
                  </a:schemeClr>
                </a:solidFill>
                <a:latin typeface="Calibri"/>
                <a:cs typeface="Calibri"/>
              </a:rPr>
              <a:t>resistor </a:t>
            </a:r>
            <a:r>
              <a:rPr sz="1800" spc="-4" dirty="0">
                <a:solidFill>
                  <a:schemeClr val="tx1">
                    <a:lumMod val="95000"/>
                    <a:lumOff val="5000"/>
                  </a:schemeClr>
                </a:solidFill>
                <a:latin typeface="Calibri"/>
                <a:cs typeface="Calibri"/>
              </a:rPr>
              <a:t>decreases </a:t>
            </a:r>
            <a:r>
              <a:rPr sz="1800" dirty="0">
                <a:solidFill>
                  <a:schemeClr val="tx1">
                    <a:lumMod val="95000"/>
                    <a:lumOff val="5000"/>
                  </a:schemeClr>
                </a:solidFill>
                <a:latin typeface="Calibri"/>
                <a:cs typeface="Calibri"/>
              </a:rPr>
              <a:t>with </a:t>
            </a:r>
            <a:r>
              <a:rPr sz="1800" spc="-4" dirty="0">
                <a:solidFill>
                  <a:schemeClr val="tx1">
                    <a:lumMod val="95000"/>
                    <a:lumOff val="5000"/>
                  </a:schemeClr>
                </a:solidFill>
                <a:latin typeface="Calibri"/>
                <a:cs typeface="Calibri"/>
              </a:rPr>
              <a:t>increasing </a:t>
            </a:r>
            <a:r>
              <a:rPr sz="1800" spc="-398"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incident </a:t>
            </a:r>
            <a:r>
              <a:rPr sz="1800" spc="-8" dirty="0">
                <a:solidFill>
                  <a:schemeClr val="tx1">
                    <a:lumMod val="95000"/>
                    <a:lumOff val="5000"/>
                  </a:schemeClr>
                </a:solidFill>
                <a:latin typeface="Calibri"/>
                <a:cs typeface="Calibri"/>
              </a:rPr>
              <a:t>light </a:t>
            </a:r>
            <a:r>
              <a:rPr sz="1800" spc="-15" dirty="0">
                <a:solidFill>
                  <a:schemeClr val="tx1">
                    <a:lumMod val="95000"/>
                    <a:lumOff val="5000"/>
                  </a:schemeClr>
                </a:solidFill>
                <a:latin typeface="Calibri"/>
                <a:cs typeface="Calibri"/>
              </a:rPr>
              <a:t>intensity. </a:t>
            </a:r>
            <a:r>
              <a:rPr sz="1800" dirty="0">
                <a:solidFill>
                  <a:schemeClr val="tx1">
                    <a:lumMod val="95000"/>
                    <a:lumOff val="5000"/>
                  </a:schemeClr>
                </a:solidFill>
                <a:latin typeface="Calibri"/>
                <a:cs typeface="Calibri"/>
              </a:rPr>
              <a:t>In </a:t>
            </a:r>
            <a:r>
              <a:rPr sz="1800" spc="-4" dirty="0">
                <a:solidFill>
                  <a:schemeClr val="tx1">
                    <a:lumMod val="95000"/>
                    <a:lumOff val="5000"/>
                  </a:schemeClr>
                </a:solidFill>
                <a:latin typeface="Calibri"/>
                <a:cs typeface="Calibri"/>
              </a:rPr>
              <a:t>other </a:t>
            </a:r>
            <a:r>
              <a:rPr sz="1800" spc="-11" dirty="0">
                <a:solidFill>
                  <a:schemeClr val="tx1">
                    <a:lumMod val="95000"/>
                    <a:lumOff val="5000"/>
                  </a:schemeClr>
                </a:solidFill>
                <a:latin typeface="Calibri"/>
                <a:cs typeface="Calibri"/>
              </a:rPr>
              <a:t>words, </a:t>
            </a:r>
            <a:r>
              <a:rPr sz="1800" dirty="0">
                <a:solidFill>
                  <a:schemeClr val="tx1">
                    <a:lumMod val="95000"/>
                    <a:lumOff val="5000"/>
                  </a:schemeClr>
                </a:solidFill>
                <a:latin typeface="Calibri"/>
                <a:cs typeface="Calibri"/>
              </a:rPr>
              <a:t>it </a:t>
            </a:r>
            <a:r>
              <a:rPr sz="1800" spc="-8" dirty="0">
                <a:solidFill>
                  <a:schemeClr val="tx1">
                    <a:lumMod val="95000"/>
                    <a:lumOff val="5000"/>
                  </a:schemeClr>
                </a:solidFill>
                <a:latin typeface="Calibri"/>
                <a:cs typeface="Calibri"/>
              </a:rPr>
              <a:t>exhibits </a:t>
            </a:r>
            <a:r>
              <a:rPr sz="1800" spc="-4" dirty="0">
                <a:solidFill>
                  <a:schemeClr val="tx1">
                    <a:lumMod val="95000"/>
                    <a:lumOff val="5000"/>
                  </a:schemeClr>
                </a:solidFill>
                <a:latin typeface="Calibri"/>
                <a:cs typeface="Calibri"/>
              </a:rPr>
              <a:t> </a:t>
            </a:r>
            <a:r>
              <a:rPr sz="1800" spc="-15" dirty="0">
                <a:solidFill>
                  <a:schemeClr val="tx1">
                    <a:lumMod val="95000"/>
                    <a:lumOff val="5000"/>
                  </a:schemeClr>
                </a:solidFill>
                <a:latin typeface="Calibri"/>
                <a:cs typeface="Calibri"/>
              </a:rPr>
              <a:t>photoconductivity.</a:t>
            </a:r>
            <a:endParaRPr sz="1800" dirty="0">
              <a:solidFill>
                <a:schemeClr val="tx1">
                  <a:lumMod val="95000"/>
                  <a:lumOff val="5000"/>
                </a:schemeClr>
              </a:solidFill>
              <a:latin typeface="Calibri"/>
              <a:cs typeface="Calibri"/>
            </a:endParaRPr>
          </a:p>
        </p:txBody>
      </p:sp>
      <p:pic>
        <p:nvPicPr>
          <p:cNvPr id="4" name="object 4"/>
          <p:cNvPicPr/>
          <p:nvPr/>
        </p:nvPicPr>
        <p:blipFill>
          <a:blip r:embed="rId2" cstate="print"/>
          <a:stretch>
            <a:fillRect/>
          </a:stretch>
        </p:blipFill>
        <p:spPr>
          <a:xfrm>
            <a:off x="2141981" y="3362706"/>
            <a:ext cx="4481703" cy="14641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3B27-DC93-B9C3-C605-47B9DA00CA6B}"/>
              </a:ext>
            </a:extLst>
          </p:cNvPr>
          <p:cNvSpPr>
            <a:spLocks noGrp="1"/>
          </p:cNvSpPr>
          <p:nvPr>
            <p:ph type="title"/>
          </p:nvPr>
        </p:nvSpPr>
        <p:spPr/>
        <p:txBody>
          <a:bodyPr/>
          <a:lstStyle/>
          <a:p>
            <a:r>
              <a:rPr lang="en" dirty="0"/>
              <a:t>Abstract:</a:t>
            </a:r>
            <a:endParaRPr lang="en-US" dirty="0"/>
          </a:p>
        </p:txBody>
      </p:sp>
      <p:sp>
        <p:nvSpPr>
          <p:cNvPr id="3" name="Content Placeholder 2">
            <a:extLst>
              <a:ext uri="{FF2B5EF4-FFF2-40B4-BE49-F238E27FC236}">
                <a16:creationId xmlns:a16="http://schemas.microsoft.com/office/drawing/2014/main" id="{4099F18C-E220-08B6-5E22-1A1C00C28D64}"/>
              </a:ext>
            </a:extLst>
          </p:cNvPr>
          <p:cNvSpPr>
            <a:spLocks noGrp="1"/>
          </p:cNvSpPr>
          <p:nvPr>
            <p:ph idx="1"/>
          </p:nvPr>
        </p:nvSpPr>
        <p:spPr/>
        <p:txBody>
          <a:bodyPr>
            <a:noAutofit/>
          </a:bodyPr>
          <a:lstStyle/>
          <a:p>
            <a:pPr marL="457200" lvl="0" indent="-330200" algn="l" rtl="0">
              <a:spcBef>
                <a:spcPts val="0"/>
              </a:spcBef>
              <a:spcAft>
                <a:spcPts val="0"/>
              </a:spcAft>
              <a:buSzPts val="1600"/>
              <a:buChar char="●"/>
            </a:pPr>
            <a:r>
              <a:rPr lang="en-US" sz="1800" dirty="0">
                <a:solidFill>
                  <a:schemeClr val="tx1">
                    <a:lumMod val="85000"/>
                    <a:lumOff val="15000"/>
                  </a:schemeClr>
                </a:solidFill>
              </a:rPr>
              <a:t>Home Automation using Arduino (</a:t>
            </a:r>
            <a:r>
              <a:rPr lang="en-US" sz="1800" dirty="0" err="1">
                <a:solidFill>
                  <a:schemeClr val="tx1">
                    <a:lumMod val="85000"/>
                    <a:lumOff val="15000"/>
                  </a:schemeClr>
                </a:solidFill>
              </a:rPr>
              <a:t>picsimlab</a:t>
            </a:r>
            <a:r>
              <a:rPr lang="en-US" sz="1800" dirty="0">
                <a:solidFill>
                  <a:schemeClr val="tx1">
                    <a:lumMod val="85000"/>
                    <a:lumOff val="15000"/>
                  </a:schemeClr>
                </a:solidFill>
              </a:rPr>
              <a:t>)and Blynk application. </a:t>
            </a:r>
          </a:p>
          <a:p>
            <a:pPr marL="457200" lvl="0" indent="-330200" algn="l" rtl="0">
              <a:spcBef>
                <a:spcPts val="0"/>
              </a:spcBef>
              <a:spcAft>
                <a:spcPts val="0"/>
              </a:spcAft>
              <a:buSzPts val="1600"/>
              <a:buChar char="●"/>
            </a:pPr>
            <a:r>
              <a:rPr lang="en-US" sz="1800" dirty="0">
                <a:solidFill>
                  <a:schemeClr val="tx1">
                    <a:lumMod val="85000"/>
                    <a:lumOff val="15000"/>
                  </a:schemeClr>
                </a:solidFill>
              </a:rPr>
              <a:t>Controlling Garden Lights based on whether it is a Day or Night.</a:t>
            </a:r>
          </a:p>
          <a:p>
            <a:pPr marL="457200" lvl="0" indent="-330200" algn="l" rtl="0">
              <a:spcBef>
                <a:spcPts val="0"/>
              </a:spcBef>
              <a:spcAft>
                <a:spcPts val="0"/>
              </a:spcAft>
              <a:buSzPts val="1600"/>
              <a:buChar char="●"/>
            </a:pPr>
            <a:r>
              <a:rPr lang="en-US" sz="1800" dirty="0">
                <a:solidFill>
                  <a:schemeClr val="tx1">
                    <a:lumMod val="85000"/>
                    <a:lumOff val="15000"/>
                  </a:schemeClr>
                </a:solidFill>
              </a:rPr>
              <a:t>Controlling fans and heater based on whether it is a Hot or Cold and also sending respective notifications to LCD and application.</a:t>
            </a:r>
          </a:p>
          <a:p>
            <a:pPr marL="457200" lvl="0" indent="-330200" algn="l" rtl="0">
              <a:spcBef>
                <a:spcPts val="0"/>
              </a:spcBef>
              <a:spcAft>
                <a:spcPts val="0"/>
              </a:spcAft>
              <a:buSzPts val="1600"/>
              <a:buChar char="●"/>
            </a:pPr>
            <a:r>
              <a:rPr lang="en-US" sz="1800" dirty="0">
                <a:solidFill>
                  <a:schemeClr val="tx1">
                    <a:lumMod val="85000"/>
                    <a:lumOff val="15000"/>
                  </a:schemeClr>
                </a:solidFill>
              </a:rPr>
              <a:t>Controlling water level of the tank based on its capacity and also sending respective notifications to LCD and application.</a:t>
            </a:r>
          </a:p>
          <a:p>
            <a:pPr marL="457200" lvl="0" indent="0" algn="l" rtl="0">
              <a:spcBef>
                <a:spcPts val="1200"/>
              </a:spcBef>
              <a:spcAft>
                <a:spcPts val="1200"/>
              </a:spcAft>
              <a:buNone/>
            </a:pPr>
            <a:endParaRPr lang="en-US" sz="1800" dirty="0">
              <a:solidFill>
                <a:schemeClr val="tx1">
                  <a:lumMod val="85000"/>
                  <a:lumOff val="15000"/>
                </a:schemeClr>
              </a:solidFill>
            </a:endParaRPr>
          </a:p>
          <a:p>
            <a:endParaRPr lang="en-US" sz="1800" dirty="0">
              <a:solidFill>
                <a:schemeClr val="tx1">
                  <a:lumMod val="85000"/>
                  <a:lumOff val="15000"/>
                </a:schemeClr>
              </a:solidFill>
            </a:endParaRPr>
          </a:p>
        </p:txBody>
      </p:sp>
    </p:spTree>
    <p:extLst>
      <p:ext uri="{BB962C8B-B14F-4D97-AF65-F5344CB8AC3E}">
        <p14:creationId xmlns:p14="http://schemas.microsoft.com/office/powerpoint/2010/main" val="276437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3684-CAB5-0FED-CAE7-E1A7F3256034}"/>
              </a:ext>
            </a:extLst>
          </p:cNvPr>
          <p:cNvSpPr>
            <a:spLocks noGrp="1"/>
          </p:cNvSpPr>
          <p:nvPr>
            <p:ph type="title"/>
          </p:nvPr>
        </p:nvSpPr>
        <p:spPr/>
        <p:txBody>
          <a:bodyPr/>
          <a:lstStyle/>
          <a:p>
            <a:r>
              <a:rPr lang="en" dirty="0"/>
              <a:t> Functional Requirements</a:t>
            </a:r>
            <a:endParaRPr lang="en-US" dirty="0"/>
          </a:p>
        </p:txBody>
      </p:sp>
      <p:pic>
        <p:nvPicPr>
          <p:cNvPr id="4" name="Google Shape;167;p19">
            <a:extLst>
              <a:ext uri="{FF2B5EF4-FFF2-40B4-BE49-F238E27FC236}">
                <a16:creationId xmlns:a16="http://schemas.microsoft.com/office/drawing/2014/main" id="{913D4363-9B19-0F90-E4A8-B6F3477A12DE}"/>
              </a:ext>
            </a:extLst>
          </p:cNvPr>
          <p:cNvPicPr preferRelativeResize="0">
            <a:picLocks noGrp="1"/>
          </p:cNvPicPr>
          <p:nvPr>
            <p:ph idx="1"/>
          </p:nvPr>
        </p:nvPicPr>
        <p:blipFill>
          <a:blip r:embed="rId2">
            <a:alphaModFix/>
          </a:blip>
          <a:stretch>
            <a:fillRect/>
          </a:stretch>
        </p:blipFill>
        <p:spPr>
          <a:xfrm>
            <a:off x="2103438" y="1616869"/>
            <a:ext cx="6362700" cy="2800350"/>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2649083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73;p20">
            <a:extLst>
              <a:ext uri="{FF2B5EF4-FFF2-40B4-BE49-F238E27FC236}">
                <a16:creationId xmlns:a16="http://schemas.microsoft.com/office/drawing/2014/main" id="{3BAAFA23-0DA4-2E9C-0693-AAD10C19ADAA}"/>
              </a:ext>
            </a:extLst>
          </p:cNvPr>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lnSpc>
                <a:spcPct val="115000"/>
              </a:lnSpc>
              <a:spcBef>
                <a:spcPts val="1800"/>
              </a:spcBef>
              <a:spcAft>
                <a:spcPts val="0"/>
              </a:spcAft>
              <a:buNone/>
            </a:pPr>
            <a:r>
              <a:rPr lang="en" sz="1700" b="1" dirty="0">
                <a:solidFill>
                  <a:srgbClr val="000000"/>
                </a:solidFill>
                <a:latin typeface="Arial"/>
                <a:ea typeface="Arial"/>
                <a:cs typeface="Arial"/>
                <a:sym typeface="Arial"/>
              </a:rPr>
              <a:t>Garden lights control</a:t>
            </a:r>
            <a:endParaRPr sz="1700" b="1" dirty="0">
              <a:solidFill>
                <a:srgbClr val="000000"/>
              </a:solidFill>
              <a:latin typeface="Arial"/>
              <a:ea typeface="Arial"/>
              <a:cs typeface="Arial"/>
              <a:sym typeface="Arial"/>
            </a:endParaRPr>
          </a:p>
          <a:p>
            <a:pPr marL="0" lvl="0" indent="0" algn="l" rtl="0">
              <a:spcBef>
                <a:spcPts val="400"/>
              </a:spcBef>
              <a:spcAft>
                <a:spcPts val="0"/>
              </a:spcAft>
              <a:buNone/>
            </a:pPr>
            <a:endParaRPr dirty="0"/>
          </a:p>
        </p:txBody>
      </p:sp>
      <p:sp>
        <p:nvSpPr>
          <p:cNvPr id="8" name="Google Shape;174;p20">
            <a:extLst>
              <a:ext uri="{FF2B5EF4-FFF2-40B4-BE49-F238E27FC236}">
                <a16:creationId xmlns:a16="http://schemas.microsoft.com/office/drawing/2014/main" id="{F6642457-7EA7-FF7E-3366-8C39646219E5}"/>
              </a:ext>
            </a:extLst>
          </p:cNvPr>
          <p:cNvSpPr txBox="1">
            <a:spLocks/>
          </p:cNvSpPr>
          <p:nvPr/>
        </p:nvSpPr>
        <p:spPr>
          <a:xfrm>
            <a:off x="819150" y="1347750"/>
            <a:ext cx="7505700" cy="2448000"/>
          </a:xfrm>
          <a:prstGeom prst="rect">
            <a:avLst/>
          </a:prstGeom>
        </p:spPr>
        <p:txBody>
          <a:bodyPr spcFirstLastPara="1" vert="horz" wrap="square" lIns="91425" tIns="91425" rIns="91425" bIns="91425" rtlCol="0" anchor="t" anchorCtr="0">
            <a:normAutofit/>
          </a:bodyPr>
          <a:lst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a:lstStyle>
          <a:p>
            <a:pPr marL="0" indent="0">
              <a:spcBef>
                <a:spcPts val="1200"/>
              </a:spcBef>
              <a:buFont typeface="Wingdings 3" charset="2"/>
              <a:buNone/>
            </a:pPr>
            <a:r>
              <a:rPr lang="en-US" sz="1400" dirty="0">
                <a:solidFill>
                  <a:srgbClr val="000000"/>
                </a:solidFill>
                <a:latin typeface="Arial"/>
                <a:ea typeface="Arial"/>
                <a:cs typeface="Arial"/>
                <a:sym typeface="Arial"/>
              </a:rPr>
              <a:t>Description :</a:t>
            </a:r>
          </a:p>
          <a:p>
            <a:pPr marL="0" indent="457200">
              <a:spcBef>
                <a:spcPts val="1200"/>
              </a:spcBef>
              <a:buFont typeface="Wingdings 3" charset="2"/>
              <a:buNone/>
            </a:pPr>
            <a:r>
              <a:rPr lang="en-US" sz="1400" dirty="0">
                <a:solidFill>
                  <a:srgbClr val="000000"/>
                </a:solidFill>
                <a:latin typeface="Arial"/>
                <a:ea typeface="Arial"/>
                <a:cs typeface="Arial"/>
                <a:sym typeface="Arial"/>
              </a:rPr>
              <a:t>Read the LDR sensor value, based on the reading from LDR, vary the brightness of the LED, which resembles controlling garden lights based on the availability of sunlight.</a:t>
            </a:r>
          </a:p>
          <a:p>
            <a:pPr marL="0" indent="0">
              <a:spcBef>
                <a:spcPts val="1200"/>
              </a:spcBef>
              <a:spcAft>
                <a:spcPts val="1200"/>
              </a:spcAft>
              <a:buFont typeface="Wingdings 3" charset="2"/>
              <a:buNone/>
            </a:pPr>
            <a:endParaRPr lang="en-US" sz="1400" dirty="0"/>
          </a:p>
        </p:txBody>
      </p:sp>
      <p:pic>
        <p:nvPicPr>
          <p:cNvPr id="9" name="Google Shape;175;p20">
            <a:extLst>
              <a:ext uri="{FF2B5EF4-FFF2-40B4-BE49-F238E27FC236}">
                <a16:creationId xmlns:a16="http://schemas.microsoft.com/office/drawing/2014/main" id="{31D55F87-2708-7F60-41F0-CBCE4EA587D4}"/>
              </a:ext>
            </a:extLst>
          </p:cNvPr>
          <p:cNvPicPr preferRelativeResize="0"/>
          <p:nvPr/>
        </p:nvPicPr>
        <p:blipFill>
          <a:blip r:embed="rId2">
            <a:alphaModFix/>
          </a:blip>
          <a:stretch>
            <a:fillRect/>
          </a:stretch>
        </p:blipFill>
        <p:spPr>
          <a:xfrm>
            <a:off x="1400316" y="2571750"/>
            <a:ext cx="6078651" cy="2281025"/>
          </a:xfrm>
          <a:prstGeom prst="rect">
            <a:avLst/>
          </a:prstGeom>
          <a:noFill/>
          <a:ln>
            <a:noFill/>
          </a:ln>
        </p:spPr>
      </p:pic>
    </p:spTree>
    <p:extLst>
      <p:ext uri="{BB962C8B-B14F-4D97-AF65-F5344CB8AC3E}">
        <p14:creationId xmlns:p14="http://schemas.microsoft.com/office/powerpoint/2010/main" val="3312911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0;p21">
            <a:extLst>
              <a:ext uri="{FF2B5EF4-FFF2-40B4-BE49-F238E27FC236}">
                <a16:creationId xmlns:a16="http://schemas.microsoft.com/office/drawing/2014/main" id="{4A9AFF48-D6D0-42E3-3919-A589EDD18725}"/>
              </a:ext>
            </a:extLst>
          </p:cNvPr>
          <p:cNvSpPr txBox="1">
            <a:spLocks noGrp="1"/>
          </p:cNvSpPr>
          <p:nvPr>
            <p:ph type="title"/>
          </p:nvPr>
        </p:nvSpPr>
        <p:spPr>
          <a:xfrm>
            <a:off x="819150" y="508700"/>
            <a:ext cx="7505700" cy="954600"/>
          </a:xfrm>
          <a:prstGeom prst="rect">
            <a:avLst/>
          </a:prstGeom>
        </p:spPr>
        <p:txBody>
          <a:bodyPr spcFirstLastPara="1" wrap="square" lIns="91425" tIns="91425" rIns="91425" bIns="91425" anchor="t" anchorCtr="0">
            <a:normAutofit/>
          </a:bodyPr>
          <a:lstStyle/>
          <a:p>
            <a:pPr marL="0" lvl="0" indent="0" algn="ctr" rtl="0">
              <a:lnSpc>
                <a:spcPct val="115000"/>
              </a:lnSpc>
              <a:spcBef>
                <a:spcPts val="1800"/>
              </a:spcBef>
              <a:spcAft>
                <a:spcPts val="0"/>
              </a:spcAft>
              <a:buNone/>
            </a:pPr>
            <a:r>
              <a:rPr lang="en" sz="1700" b="1" dirty="0">
                <a:solidFill>
                  <a:srgbClr val="000000"/>
                </a:solidFill>
                <a:latin typeface="Arial"/>
                <a:ea typeface="Arial"/>
                <a:cs typeface="Arial"/>
                <a:sym typeface="Arial"/>
              </a:rPr>
              <a:t> Temperature Control System</a:t>
            </a:r>
            <a:endParaRPr sz="1700" b="1" dirty="0">
              <a:solidFill>
                <a:srgbClr val="000000"/>
              </a:solidFill>
              <a:latin typeface="Arial"/>
              <a:ea typeface="Arial"/>
              <a:cs typeface="Arial"/>
              <a:sym typeface="Arial"/>
            </a:endParaRPr>
          </a:p>
          <a:p>
            <a:pPr marL="0" lvl="0" indent="0" algn="l" rtl="0">
              <a:spcBef>
                <a:spcPts val="400"/>
              </a:spcBef>
              <a:spcAft>
                <a:spcPts val="0"/>
              </a:spcAft>
              <a:buNone/>
            </a:pPr>
            <a:endParaRPr dirty="0"/>
          </a:p>
        </p:txBody>
      </p:sp>
      <p:sp>
        <p:nvSpPr>
          <p:cNvPr id="3" name="Google Shape;181;p21">
            <a:extLst>
              <a:ext uri="{FF2B5EF4-FFF2-40B4-BE49-F238E27FC236}">
                <a16:creationId xmlns:a16="http://schemas.microsoft.com/office/drawing/2014/main" id="{AFD519E9-56FE-AAED-B4F3-27CB7CF579AD}"/>
              </a:ext>
            </a:extLst>
          </p:cNvPr>
          <p:cNvSpPr txBox="1">
            <a:spLocks/>
          </p:cNvSpPr>
          <p:nvPr/>
        </p:nvSpPr>
        <p:spPr>
          <a:xfrm>
            <a:off x="819150" y="845225"/>
            <a:ext cx="7505700" cy="2448000"/>
          </a:xfrm>
          <a:prstGeom prst="rect">
            <a:avLst/>
          </a:prstGeom>
        </p:spPr>
        <p:txBody>
          <a:bodyPr spcFirstLastPara="1" vert="horz" wrap="square" lIns="91425" tIns="91425" rIns="91425" bIns="91425" rtlCol="0" anchor="t" anchorCtr="0">
            <a:normAutofit/>
          </a:bodyPr>
          <a:lst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a:lstStyle>
          <a:p>
            <a:pPr marL="0" indent="0">
              <a:spcBef>
                <a:spcPts val="1200"/>
              </a:spcBef>
              <a:buFont typeface="Wingdings 3" charset="2"/>
              <a:buNone/>
            </a:pPr>
            <a:r>
              <a:rPr lang="en-US" sz="1400" dirty="0">
                <a:solidFill>
                  <a:srgbClr val="000000"/>
                </a:solidFill>
                <a:latin typeface="Arial"/>
                <a:ea typeface="Arial"/>
                <a:cs typeface="Arial"/>
                <a:sym typeface="Arial"/>
              </a:rPr>
              <a:t>Description :</a:t>
            </a:r>
          </a:p>
          <a:p>
            <a:pPr marL="0" indent="457200" algn="just">
              <a:spcBef>
                <a:spcPts val="1200"/>
              </a:spcBef>
              <a:spcAft>
                <a:spcPts val="1200"/>
              </a:spcAft>
              <a:buFont typeface="Wingdings 3" charset="2"/>
              <a:buNone/>
            </a:pPr>
            <a:r>
              <a:rPr lang="en-US" sz="1400" dirty="0">
                <a:solidFill>
                  <a:srgbClr val="000000"/>
                </a:solidFill>
                <a:highlight>
                  <a:srgbClr val="FFFFFF"/>
                </a:highlight>
                <a:latin typeface="Arial"/>
                <a:ea typeface="Arial"/>
                <a:cs typeface="Arial"/>
                <a:sym typeface="Arial"/>
              </a:rPr>
              <a:t>The temperature control system consists of a heating resistor, an LM35 temperature sensor, and a cooler. Which resembles the temperature control system at home. Read the temperature from the temperature sensor LM35 and display it on the CLCD. Control the temperature of the system by turning ON/OFF the heater and cooler through the Blynk IOT mobile app .</a:t>
            </a:r>
          </a:p>
        </p:txBody>
      </p:sp>
      <p:pic>
        <p:nvPicPr>
          <p:cNvPr id="4" name="Google Shape;182;p21">
            <a:extLst>
              <a:ext uri="{FF2B5EF4-FFF2-40B4-BE49-F238E27FC236}">
                <a16:creationId xmlns:a16="http://schemas.microsoft.com/office/drawing/2014/main" id="{8EE0A539-E524-AD39-8809-DFCA540D1EE0}"/>
              </a:ext>
            </a:extLst>
          </p:cNvPr>
          <p:cNvPicPr preferRelativeResize="0"/>
          <p:nvPr/>
        </p:nvPicPr>
        <p:blipFill>
          <a:blip r:embed="rId2">
            <a:alphaModFix/>
          </a:blip>
          <a:stretch>
            <a:fillRect/>
          </a:stretch>
        </p:blipFill>
        <p:spPr>
          <a:xfrm>
            <a:off x="2023413" y="2302223"/>
            <a:ext cx="4994525" cy="2289500"/>
          </a:xfrm>
          <a:prstGeom prst="rect">
            <a:avLst/>
          </a:prstGeom>
          <a:noFill/>
          <a:ln>
            <a:noFill/>
          </a:ln>
        </p:spPr>
      </p:pic>
    </p:spTree>
    <p:extLst>
      <p:ext uri="{BB962C8B-B14F-4D97-AF65-F5344CB8AC3E}">
        <p14:creationId xmlns:p14="http://schemas.microsoft.com/office/powerpoint/2010/main" val="111853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1A6A-D59C-9EE8-647A-F49864E7334F}"/>
              </a:ext>
            </a:extLst>
          </p:cNvPr>
          <p:cNvSpPr>
            <a:spLocks noGrp="1"/>
          </p:cNvSpPr>
          <p:nvPr>
            <p:ph type="title"/>
          </p:nvPr>
        </p:nvSpPr>
        <p:spPr/>
        <p:txBody>
          <a:bodyPr/>
          <a:lstStyle/>
          <a:p>
            <a:r>
              <a:rPr lang="en-US" sz="2800" u="heavy" spc="-19" dirty="0">
                <a:solidFill>
                  <a:schemeClr val="tx1">
                    <a:lumMod val="95000"/>
                    <a:lumOff val="5000"/>
                  </a:schemeClr>
                </a:solidFill>
                <a:uFill>
                  <a:solidFill>
                    <a:srgbClr val="FFFFFF"/>
                  </a:solidFill>
                </a:uFill>
              </a:rPr>
              <a:t>TOPICS</a:t>
            </a:r>
            <a:r>
              <a:rPr lang="en-US" sz="2800" u="heavy" spc="-15" dirty="0">
                <a:solidFill>
                  <a:schemeClr val="tx1">
                    <a:lumMod val="95000"/>
                    <a:lumOff val="5000"/>
                  </a:schemeClr>
                </a:solidFill>
                <a:uFill>
                  <a:solidFill>
                    <a:srgbClr val="FFFFFF"/>
                  </a:solidFill>
                </a:uFill>
              </a:rPr>
              <a:t> </a:t>
            </a:r>
            <a:r>
              <a:rPr lang="en-US" sz="2800" u="heavy" spc="-8" dirty="0">
                <a:solidFill>
                  <a:schemeClr val="tx1">
                    <a:lumMod val="95000"/>
                    <a:lumOff val="5000"/>
                  </a:schemeClr>
                </a:solidFill>
                <a:uFill>
                  <a:solidFill>
                    <a:srgbClr val="FFFFFF"/>
                  </a:solidFill>
                </a:uFill>
              </a:rPr>
              <a:t>LEARNT</a:t>
            </a:r>
            <a:r>
              <a:rPr lang="en-US" sz="2800" u="heavy" dirty="0">
                <a:solidFill>
                  <a:schemeClr val="tx1">
                    <a:lumMod val="95000"/>
                    <a:lumOff val="5000"/>
                  </a:schemeClr>
                </a:solidFill>
                <a:uFill>
                  <a:solidFill>
                    <a:srgbClr val="FFFFFF"/>
                  </a:solidFill>
                </a:uFill>
              </a:rPr>
              <a:t> </a:t>
            </a:r>
            <a:r>
              <a:rPr lang="en-US" sz="2800" u="heavy" spc="-8" dirty="0">
                <a:solidFill>
                  <a:schemeClr val="tx1">
                    <a:lumMod val="95000"/>
                    <a:lumOff val="5000"/>
                  </a:schemeClr>
                </a:solidFill>
                <a:uFill>
                  <a:solidFill>
                    <a:srgbClr val="FFFFFF"/>
                  </a:solidFill>
                </a:uFill>
              </a:rPr>
              <a:t>DURING</a:t>
            </a:r>
            <a:r>
              <a:rPr lang="en-US" sz="2800" u="heavy" spc="-4" dirty="0">
                <a:solidFill>
                  <a:schemeClr val="tx1">
                    <a:lumMod val="95000"/>
                    <a:lumOff val="5000"/>
                  </a:schemeClr>
                </a:solidFill>
                <a:uFill>
                  <a:solidFill>
                    <a:srgbClr val="FFFFFF"/>
                  </a:solidFill>
                </a:uFill>
              </a:rPr>
              <a:t> INTERNSHIP</a:t>
            </a:r>
            <a:endParaRPr lang="en-US" dirty="0"/>
          </a:p>
        </p:txBody>
      </p:sp>
      <p:sp>
        <p:nvSpPr>
          <p:cNvPr id="3" name="Content Placeholder 2">
            <a:extLst>
              <a:ext uri="{FF2B5EF4-FFF2-40B4-BE49-F238E27FC236}">
                <a16:creationId xmlns:a16="http://schemas.microsoft.com/office/drawing/2014/main" id="{7D653CEC-C8C2-D890-1099-1B28DDE43AFE}"/>
              </a:ext>
            </a:extLst>
          </p:cNvPr>
          <p:cNvSpPr>
            <a:spLocks noGrp="1"/>
          </p:cNvSpPr>
          <p:nvPr>
            <p:ph idx="1"/>
          </p:nvPr>
        </p:nvSpPr>
        <p:spPr/>
        <p:txBody>
          <a:bodyPr>
            <a:normAutofit lnSpcReduction="10000"/>
          </a:bodyPr>
          <a:lstStyle/>
          <a:p>
            <a:pPr marL="12700">
              <a:lnSpc>
                <a:spcPct val="100000"/>
              </a:lnSpc>
              <a:spcBef>
                <a:spcPts val="1620"/>
              </a:spcBef>
            </a:pPr>
            <a:r>
              <a:rPr lang="en-US" sz="2000" dirty="0">
                <a:solidFill>
                  <a:schemeClr val="tx1">
                    <a:lumMod val="95000"/>
                    <a:lumOff val="5000"/>
                  </a:schemeClr>
                </a:solidFill>
                <a:latin typeface="Calibri"/>
                <a:cs typeface="Calibri"/>
              </a:rPr>
              <a:t>C</a:t>
            </a:r>
            <a:r>
              <a:rPr lang="en-US" sz="2000" spc="-30" dirty="0">
                <a:solidFill>
                  <a:schemeClr val="tx1">
                    <a:lumMod val="95000"/>
                    <a:lumOff val="5000"/>
                  </a:schemeClr>
                </a:solidFill>
                <a:latin typeface="Calibri"/>
                <a:cs typeface="Calibri"/>
              </a:rPr>
              <a:t> </a:t>
            </a:r>
            <a:r>
              <a:rPr lang="en-US" sz="2000" spc="-15" dirty="0">
                <a:solidFill>
                  <a:schemeClr val="tx1">
                    <a:lumMod val="95000"/>
                    <a:lumOff val="5000"/>
                  </a:schemeClr>
                </a:solidFill>
                <a:latin typeface="Calibri"/>
                <a:cs typeface="Calibri"/>
              </a:rPr>
              <a:t>Programming</a:t>
            </a:r>
            <a:endParaRPr lang="en-US" sz="2000" dirty="0">
              <a:solidFill>
                <a:schemeClr val="tx1">
                  <a:lumMod val="95000"/>
                  <a:lumOff val="5000"/>
                </a:schemeClr>
              </a:solidFill>
              <a:latin typeface="Calibri"/>
              <a:cs typeface="Calibri"/>
            </a:endParaRPr>
          </a:p>
          <a:p>
            <a:pPr marL="330200">
              <a:lnSpc>
                <a:spcPct val="100000"/>
              </a:lnSpc>
              <a:spcBef>
                <a:spcPts val="1325"/>
              </a:spcBef>
            </a:pPr>
            <a:r>
              <a:rPr lang="en-US" sz="1800" spc="-20" dirty="0">
                <a:solidFill>
                  <a:schemeClr val="tx1">
                    <a:lumMod val="95000"/>
                    <a:lumOff val="5000"/>
                  </a:schemeClr>
                </a:solidFill>
                <a:latin typeface="Calibri"/>
                <a:cs typeface="Calibri"/>
              </a:rPr>
              <a:t>Keywords</a:t>
            </a:r>
            <a:endParaRPr lang="en-US" sz="1800" dirty="0">
              <a:solidFill>
                <a:schemeClr val="tx1">
                  <a:lumMod val="95000"/>
                  <a:lumOff val="5000"/>
                </a:schemeClr>
              </a:solidFill>
              <a:latin typeface="Calibri"/>
              <a:cs typeface="Calibri"/>
            </a:endParaRPr>
          </a:p>
          <a:p>
            <a:pPr marL="330200" marR="1393190">
              <a:lnSpc>
                <a:spcPct val="100000"/>
              </a:lnSpc>
            </a:pPr>
            <a:r>
              <a:rPr lang="en-US" sz="1800" spc="-5" dirty="0">
                <a:solidFill>
                  <a:schemeClr val="tx1">
                    <a:lumMod val="95000"/>
                    <a:lumOff val="5000"/>
                  </a:schemeClr>
                </a:solidFill>
                <a:latin typeface="Calibri"/>
                <a:cs typeface="Calibri"/>
              </a:rPr>
              <a:t>Basic </a:t>
            </a:r>
            <a:r>
              <a:rPr lang="en-US" sz="1800" spc="-20" dirty="0">
                <a:solidFill>
                  <a:schemeClr val="tx1">
                    <a:lumMod val="95000"/>
                    <a:lumOff val="5000"/>
                  </a:schemeClr>
                </a:solidFill>
                <a:latin typeface="Calibri"/>
                <a:cs typeface="Calibri"/>
              </a:rPr>
              <a:t>data</a:t>
            </a:r>
            <a:r>
              <a:rPr lang="en-US" sz="1800" dirty="0">
                <a:solidFill>
                  <a:schemeClr val="tx1">
                    <a:lumMod val="95000"/>
                    <a:lumOff val="5000"/>
                  </a:schemeClr>
                </a:solidFill>
                <a:latin typeface="Calibri"/>
                <a:cs typeface="Calibri"/>
              </a:rPr>
              <a:t> </a:t>
            </a:r>
            <a:r>
              <a:rPr lang="en-US" sz="1800" spc="-5" dirty="0">
                <a:solidFill>
                  <a:schemeClr val="tx1">
                    <a:lumMod val="95000"/>
                    <a:lumOff val="5000"/>
                  </a:schemeClr>
                </a:solidFill>
                <a:latin typeface="Calibri"/>
                <a:cs typeface="Calibri"/>
              </a:rPr>
              <a:t>types</a:t>
            </a:r>
            <a:r>
              <a:rPr lang="en-US" sz="1800" spc="25" dirty="0">
                <a:solidFill>
                  <a:schemeClr val="tx1">
                    <a:lumMod val="95000"/>
                    <a:lumOff val="5000"/>
                  </a:schemeClr>
                </a:solidFill>
                <a:latin typeface="Calibri"/>
                <a:cs typeface="Calibri"/>
              </a:rPr>
              <a:t> </a:t>
            </a:r>
            <a:r>
              <a:rPr lang="en-US" sz="1800" spc="-5" dirty="0">
                <a:solidFill>
                  <a:schemeClr val="tx1">
                    <a:lumMod val="95000"/>
                    <a:lumOff val="5000"/>
                  </a:schemeClr>
                </a:solidFill>
                <a:latin typeface="Calibri"/>
                <a:cs typeface="Calibri"/>
              </a:rPr>
              <a:t>---</a:t>
            </a:r>
            <a:r>
              <a:rPr lang="en-US" sz="1800" spc="35" dirty="0">
                <a:solidFill>
                  <a:schemeClr val="tx1">
                    <a:lumMod val="95000"/>
                    <a:lumOff val="5000"/>
                  </a:schemeClr>
                </a:solidFill>
                <a:latin typeface="Calibri"/>
                <a:cs typeface="Calibri"/>
              </a:rPr>
              <a:t> </a:t>
            </a:r>
            <a:r>
              <a:rPr lang="en-US" sz="1800" spc="-15" dirty="0">
                <a:solidFill>
                  <a:schemeClr val="tx1">
                    <a:lumMod val="95000"/>
                    <a:lumOff val="5000"/>
                  </a:schemeClr>
                </a:solidFill>
                <a:latin typeface="Calibri"/>
                <a:cs typeface="Calibri"/>
              </a:rPr>
              <a:t>int,</a:t>
            </a:r>
            <a:r>
              <a:rPr lang="en-US" sz="1800" spc="15" dirty="0">
                <a:solidFill>
                  <a:schemeClr val="tx1">
                    <a:lumMod val="95000"/>
                    <a:lumOff val="5000"/>
                  </a:schemeClr>
                </a:solidFill>
                <a:latin typeface="Calibri"/>
                <a:cs typeface="Calibri"/>
              </a:rPr>
              <a:t> </a:t>
            </a:r>
            <a:r>
              <a:rPr lang="en-US" sz="1800" spc="-50" dirty="0">
                <a:solidFill>
                  <a:schemeClr val="tx1">
                    <a:lumMod val="95000"/>
                    <a:lumOff val="5000"/>
                  </a:schemeClr>
                </a:solidFill>
                <a:latin typeface="Calibri"/>
                <a:cs typeface="Calibri"/>
              </a:rPr>
              <a:t>char,</a:t>
            </a:r>
            <a:r>
              <a:rPr lang="en-US" sz="1800" spc="10" dirty="0">
                <a:solidFill>
                  <a:schemeClr val="tx1">
                    <a:lumMod val="95000"/>
                    <a:lumOff val="5000"/>
                  </a:schemeClr>
                </a:solidFill>
                <a:latin typeface="Calibri"/>
                <a:cs typeface="Calibri"/>
              </a:rPr>
              <a:t> </a:t>
            </a:r>
            <a:r>
              <a:rPr lang="en-US" sz="1800" spc="-10" dirty="0">
                <a:solidFill>
                  <a:schemeClr val="tx1">
                    <a:lumMod val="95000"/>
                    <a:lumOff val="5000"/>
                  </a:schemeClr>
                </a:solidFill>
                <a:latin typeface="Calibri"/>
                <a:cs typeface="Calibri"/>
              </a:rPr>
              <a:t>float,</a:t>
            </a:r>
            <a:r>
              <a:rPr lang="en-US" sz="1800" spc="-5" dirty="0">
                <a:solidFill>
                  <a:schemeClr val="tx1">
                    <a:lumMod val="95000"/>
                    <a:lumOff val="5000"/>
                  </a:schemeClr>
                </a:solidFill>
                <a:latin typeface="Calibri"/>
                <a:cs typeface="Calibri"/>
              </a:rPr>
              <a:t> double,</a:t>
            </a:r>
            <a:r>
              <a:rPr lang="en-US" sz="1800" spc="30" dirty="0">
                <a:solidFill>
                  <a:schemeClr val="tx1">
                    <a:lumMod val="95000"/>
                    <a:lumOff val="5000"/>
                  </a:schemeClr>
                </a:solidFill>
                <a:latin typeface="Calibri"/>
                <a:cs typeface="Calibri"/>
              </a:rPr>
              <a:t> </a:t>
            </a:r>
            <a:r>
              <a:rPr lang="en-US" sz="1800" spc="-15" dirty="0">
                <a:solidFill>
                  <a:schemeClr val="tx1">
                    <a:lumMod val="95000"/>
                    <a:lumOff val="5000"/>
                  </a:schemeClr>
                </a:solidFill>
                <a:latin typeface="Calibri"/>
                <a:cs typeface="Calibri"/>
              </a:rPr>
              <a:t>void </a:t>
            </a:r>
            <a:r>
              <a:rPr lang="en-US" sz="1800" spc="-620" dirty="0">
                <a:solidFill>
                  <a:schemeClr val="tx1">
                    <a:lumMod val="95000"/>
                    <a:lumOff val="5000"/>
                  </a:schemeClr>
                </a:solidFill>
                <a:latin typeface="Calibri"/>
                <a:cs typeface="Calibri"/>
              </a:rPr>
              <a:t> </a:t>
            </a:r>
            <a:r>
              <a:rPr lang="en-US" sz="1800" spc="-25" dirty="0">
                <a:solidFill>
                  <a:schemeClr val="tx1">
                    <a:lumMod val="95000"/>
                    <a:lumOff val="5000"/>
                  </a:schemeClr>
                </a:solidFill>
                <a:latin typeface="Calibri"/>
                <a:cs typeface="Calibri"/>
              </a:rPr>
              <a:t>Operators</a:t>
            </a:r>
            <a:endParaRPr lang="en-US" sz="1800" dirty="0">
              <a:solidFill>
                <a:schemeClr val="tx1">
                  <a:lumMod val="95000"/>
                  <a:lumOff val="5000"/>
                </a:schemeClr>
              </a:solidFill>
              <a:latin typeface="Calibri"/>
              <a:cs typeface="Calibri"/>
            </a:endParaRPr>
          </a:p>
          <a:p>
            <a:pPr marL="330200" marR="1692275">
              <a:lnSpc>
                <a:spcPct val="100000"/>
              </a:lnSpc>
            </a:pPr>
            <a:r>
              <a:rPr lang="en-US" sz="1800" spc="-10" dirty="0">
                <a:solidFill>
                  <a:schemeClr val="tx1">
                    <a:lumMod val="95000"/>
                    <a:lumOff val="5000"/>
                  </a:schemeClr>
                </a:solidFill>
                <a:latin typeface="Calibri"/>
                <a:cs typeface="Calibri"/>
              </a:rPr>
              <a:t>Conditional</a:t>
            </a:r>
            <a:r>
              <a:rPr lang="en-US" sz="1800" spc="30" dirty="0">
                <a:solidFill>
                  <a:schemeClr val="tx1">
                    <a:lumMod val="95000"/>
                    <a:lumOff val="5000"/>
                  </a:schemeClr>
                </a:solidFill>
                <a:latin typeface="Calibri"/>
                <a:cs typeface="Calibri"/>
              </a:rPr>
              <a:t> </a:t>
            </a:r>
            <a:r>
              <a:rPr lang="en-US" sz="1800" spc="-10" dirty="0">
                <a:solidFill>
                  <a:schemeClr val="tx1">
                    <a:lumMod val="95000"/>
                    <a:lumOff val="5000"/>
                  </a:schemeClr>
                </a:solidFill>
                <a:latin typeface="Calibri"/>
                <a:cs typeface="Calibri"/>
              </a:rPr>
              <a:t>constructs</a:t>
            </a:r>
            <a:r>
              <a:rPr lang="en-US" sz="1800" spc="50" dirty="0">
                <a:solidFill>
                  <a:schemeClr val="tx1">
                    <a:lumMod val="95000"/>
                    <a:lumOff val="5000"/>
                  </a:schemeClr>
                </a:solidFill>
                <a:latin typeface="Calibri"/>
                <a:cs typeface="Calibri"/>
              </a:rPr>
              <a:t> </a:t>
            </a:r>
            <a:r>
              <a:rPr lang="en-US" sz="1800" spc="-5" dirty="0">
                <a:solidFill>
                  <a:schemeClr val="tx1">
                    <a:lumMod val="95000"/>
                    <a:lumOff val="5000"/>
                  </a:schemeClr>
                </a:solidFill>
                <a:latin typeface="Calibri"/>
                <a:cs typeface="Calibri"/>
              </a:rPr>
              <a:t>and</a:t>
            </a:r>
            <a:r>
              <a:rPr lang="en-US" sz="1800" spc="10" dirty="0">
                <a:solidFill>
                  <a:schemeClr val="tx1">
                    <a:lumMod val="95000"/>
                    <a:lumOff val="5000"/>
                  </a:schemeClr>
                </a:solidFill>
                <a:latin typeface="Calibri"/>
                <a:cs typeface="Calibri"/>
              </a:rPr>
              <a:t> </a:t>
            </a:r>
            <a:r>
              <a:rPr lang="en-US" sz="1800" spc="-10" dirty="0">
                <a:solidFill>
                  <a:schemeClr val="tx1">
                    <a:lumMod val="95000"/>
                    <a:lumOff val="5000"/>
                  </a:schemeClr>
                </a:solidFill>
                <a:latin typeface="Calibri"/>
                <a:cs typeface="Calibri"/>
              </a:rPr>
              <a:t>Looping</a:t>
            </a:r>
            <a:r>
              <a:rPr lang="en-US" sz="1800" spc="5" dirty="0">
                <a:solidFill>
                  <a:schemeClr val="tx1">
                    <a:lumMod val="95000"/>
                    <a:lumOff val="5000"/>
                  </a:schemeClr>
                </a:solidFill>
                <a:latin typeface="Calibri"/>
                <a:cs typeface="Calibri"/>
              </a:rPr>
              <a:t> </a:t>
            </a:r>
            <a:r>
              <a:rPr lang="en-US" sz="1800" spc="-10" dirty="0">
                <a:solidFill>
                  <a:schemeClr val="tx1">
                    <a:lumMod val="95000"/>
                    <a:lumOff val="5000"/>
                  </a:schemeClr>
                </a:solidFill>
                <a:latin typeface="Calibri"/>
                <a:cs typeface="Calibri"/>
              </a:rPr>
              <a:t>concepts </a:t>
            </a:r>
            <a:r>
              <a:rPr lang="en-US" sz="1800" spc="-620" dirty="0">
                <a:solidFill>
                  <a:schemeClr val="tx1">
                    <a:lumMod val="95000"/>
                    <a:lumOff val="5000"/>
                  </a:schemeClr>
                </a:solidFill>
                <a:latin typeface="Calibri"/>
                <a:cs typeface="Calibri"/>
              </a:rPr>
              <a:t> </a:t>
            </a:r>
            <a:r>
              <a:rPr lang="en-US" sz="1800" spc="-30" dirty="0">
                <a:solidFill>
                  <a:schemeClr val="tx1">
                    <a:lumMod val="95000"/>
                    <a:lumOff val="5000"/>
                  </a:schemeClr>
                </a:solidFill>
                <a:latin typeface="Calibri"/>
                <a:cs typeface="Calibri"/>
              </a:rPr>
              <a:t>Arrays</a:t>
            </a:r>
            <a:endParaRPr lang="en-US" sz="1800" dirty="0">
              <a:solidFill>
                <a:schemeClr val="tx1">
                  <a:lumMod val="95000"/>
                  <a:lumOff val="5000"/>
                </a:schemeClr>
              </a:solidFill>
              <a:latin typeface="Calibri"/>
              <a:cs typeface="Calibri"/>
            </a:endParaRPr>
          </a:p>
          <a:p>
            <a:pPr marL="330200" marR="1404620">
              <a:lnSpc>
                <a:spcPct val="100000"/>
              </a:lnSpc>
            </a:pPr>
            <a:r>
              <a:rPr lang="en-US" sz="1800" spc="-30" dirty="0">
                <a:solidFill>
                  <a:schemeClr val="tx1">
                    <a:lumMod val="95000"/>
                    <a:lumOff val="5000"/>
                  </a:schemeClr>
                </a:solidFill>
                <a:latin typeface="Calibri"/>
                <a:cs typeface="Calibri"/>
              </a:rPr>
              <a:t>Pointers</a:t>
            </a:r>
            <a:r>
              <a:rPr lang="en-US" sz="1800" spc="20" dirty="0">
                <a:solidFill>
                  <a:schemeClr val="tx1">
                    <a:lumMod val="95000"/>
                    <a:lumOff val="5000"/>
                  </a:schemeClr>
                </a:solidFill>
                <a:latin typeface="Calibri"/>
                <a:cs typeface="Calibri"/>
              </a:rPr>
              <a:t> </a:t>
            </a:r>
            <a:r>
              <a:rPr lang="en-US" sz="1800" spc="-10" dirty="0">
                <a:solidFill>
                  <a:schemeClr val="tx1">
                    <a:lumMod val="95000"/>
                    <a:lumOff val="5000"/>
                  </a:schemeClr>
                </a:solidFill>
                <a:latin typeface="Calibri"/>
                <a:cs typeface="Calibri"/>
              </a:rPr>
              <a:t>Functions</a:t>
            </a:r>
            <a:r>
              <a:rPr lang="en-US" sz="1800" spc="65" dirty="0">
                <a:solidFill>
                  <a:schemeClr val="tx1">
                    <a:lumMod val="95000"/>
                    <a:lumOff val="5000"/>
                  </a:schemeClr>
                </a:solidFill>
                <a:latin typeface="Calibri"/>
                <a:cs typeface="Calibri"/>
              </a:rPr>
              <a:t> </a:t>
            </a:r>
            <a:r>
              <a:rPr lang="en-US" sz="1800" spc="-5" dirty="0">
                <a:solidFill>
                  <a:schemeClr val="tx1">
                    <a:lumMod val="95000"/>
                    <a:lumOff val="5000"/>
                  </a:schemeClr>
                </a:solidFill>
                <a:latin typeface="Calibri"/>
                <a:cs typeface="Calibri"/>
              </a:rPr>
              <a:t>---</a:t>
            </a:r>
            <a:r>
              <a:rPr lang="en-US" sz="1800" spc="40" dirty="0">
                <a:solidFill>
                  <a:schemeClr val="tx1">
                    <a:lumMod val="95000"/>
                    <a:lumOff val="5000"/>
                  </a:schemeClr>
                </a:solidFill>
                <a:latin typeface="Calibri"/>
                <a:cs typeface="Calibri"/>
              </a:rPr>
              <a:t> </a:t>
            </a:r>
            <a:r>
              <a:rPr lang="en-US" sz="1800" spc="-5" dirty="0">
                <a:solidFill>
                  <a:schemeClr val="tx1">
                    <a:lumMod val="95000"/>
                    <a:lumOff val="5000"/>
                  </a:schemeClr>
                </a:solidFill>
                <a:latin typeface="Calibri"/>
                <a:cs typeface="Calibri"/>
              </a:rPr>
              <a:t>Built-in</a:t>
            </a:r>
            <a:r>
              <a:rPr lang="en-US" sz="1800" spc="30" dirty="0">
                <a:solidFill>
                  <a:schemeClr val="tx1">
                    <a:lumMod val="95000"/>
                    <a:lumOff val="5000"/>
                  </a:schemeClr>
                </a:solidFill>
                <a:latin typeface="Calibri"/>
                <a:cs typeface="Calibri"/>
              </a:rPr>
              <a:t> </a:t>
            </a:r>
            <a:r>
              <a:rPr lang="en-US" sz="1800" spc="-5" dirty="0">
                <a:solidFill>
                  <a:schemeClr val="tx1">
                    <a:lumMod val="95000"/>
                    <a:lumOff val="5000"/>
                  </a:schemeClr>
                </a:solidFill>
                <a:latin typeface="Calibri"/>
                <a:cs typeface="Calibri"/>
              </a:rPr>
              <a:t>and</a:t>
            </a:r>
            <a:r>
              <a:rPr lang="en-US" sz="1800" spc="20" dirty="0">
                <a:solidFill>
                  <a:schemeClr val="tx1">
                    <a:lumMod val="95000"/>
                    <a:lumOff val="5000"/>
                  </a:schemeClr>
                </a:solidFill>
                <a:latin typeface="Calibri"/>
                <a:cs typeface="Calibri"/>
              </a:rPr>
              <a:t> </a:t>
            </a:r>
            <a:r>
              <a:rPr lang="en-US" sz="1800" spc="-5" dirty="0">
                <a:solidFill>
                  <a:schemeClr val="tx1">
                    <a:lumMod val="95000"/>
                    <a:lumOff val="5000"/>
                  </a:schemeClr>
                </a:solidFill>
                <a:latin typeface="Calibri"/>
                <a:cs typeface="Calibri"/>
              </a:rPr>
              <a:t>User</a:t>
            </a:r>
            <a:r>
              <a:rPr lang="en-US" sz="1800" spc="5" dirty="0">
                <a:solidFill>
                  <a:schemeClr val="tx1">
                    <a:lumMod val="95000"/>
                    <a:lumOff val="5000"/>
                  </a:schemeClr>
                </a:solidFill>
                <a:latin typeface="Calibri"/>
                <a:cs typeface="Calibri"/>
              </a:rPr>
              <a:t> </a:t>
            </a:r>
            <a:r>
              <a:rPr lang="en-US" sz="1800" spc="-15" dirty="0">
                <a:solidFill>
                  <a:schemeClr val="tx1">
                    <a:lumMod val="95000"/>
                    <a:lumOff val="5000"/>
                  </a:schemeClr>
                </a:solidFill>
                <a:latin typeface="Calibri"/>
                <a:cs typeface="Calibri"/>
              </a:rPr>
              <a:t>defined </a:t>
            </a:r>
            <a:r>
              <a:rPr lang="en-US" sz="1800" spc="-615" dirty="0">
                <a:solidFill>
                  <a:schemeClr val="tx1">
                    <a:lumMod val="95000"/>
                    <a:lumOff val="5000"/>
                  </a:schemeClr>
                </a:solidFill>
                <a:latin typeface="Calibri"/>
                <a:cs typeface="Calibri"/>
              </a:rPr>
              <a:t> </a:t>
            </a:r>
            <a:r>
              <a:rPr lang="en-US" sz="1800" spc="-5" dirty="0">
                <a:solidFill>
                  <a:schemeClr val="tx1">
                    <a:lumMod val="95000"/>
                    <a:lumOff val="5000"/>
                  </a:schemeClr>
                </a:solidFill>
                <a:latin typeface="Calibri"/>
                <a:cs typeface="Calibri"/>
              </a:rPr>
              <a:t>functions</a:t>
            </a:r>
            <a:endParaRPr lang="en-US" sz="1800" dirty="0">
              <a:solidFill>
                <a:schemeClr val="tx1">
                  <a:lumMod val="95000"/>
                  <a:lumOff val="5000"/>
                </a:schemeClr>
              </a:solidFill>
              <a:latin typeface="Calibri"/>
              <a:cs typeface="Calibri"/>
            </a:endParaRPr>
          </a:p>
          <a:p>
            <a:pPr marL="330200">
              <a:lnSpc>
                <a:spcPct val="100000"/>
              </a:lnSpc>
              <a:spcBef>
                <a:spcPts val="5"/>
              </a:spcBef>
            </a:pPr>
            <a:r>
              <a:rPr lang="en-US" sz="1800" spc="-20" dirty="0">
                <a:solidFill>
                  <a:schemeClr val="tx1">
                    <a:lumMod val="95000"/>
                    <a:lumOff val="5000"/>
                  </a:schemeClr>
                </a:solidFill>
                <a:latin typeface="Calibri"/>
                <a:cs typeface="Calibri"/>
              </a:rPr>
              <a:t>Storage</a:t>
            </a:r>
            <a:r>
              <a:rPr lang="en-US" sz="1800" spc="-5" dirty="0">
                <a:solidFill>
                  <a:schemeClr val="tx1">
                    <a:lumMod val="95000"/>
                    <a:lumOff val="5000"/>
                  </a:schemeClr>
                </a:solidFill>
                <a:latin typeface="Calibri"/>
                <a:cs typeface="Calibri"/>
              </a:rPr>
              <a:t> Classes</a:t>
            </a:r>
            <a:r>
              <a:rPr lang="en-US" sz="1800" spc="15" dirty="0">
                <a:solidFill>
                  <a:schemeClr val="tx1">
                    <a:lumMod val="95000"/>
                    <a:lumOff val="5000"/>
                  </a:schemeClr>
                </a:solidFill>
                <a:latin typeface="Calibri"/>
                <a:cs typeface="Calibri"/>
              </a:rPr>
              <a:t> </a:t>
            </a:r>
            <a:r>
              <a:rPr lang="en-US" sz="1800" spc="-15" dirty="0">
                <a:solidFill>
                  <a:schemeClr val="tx1">
                    <a:lumMod val="95000"/>
                    <a:lumOff val="5000"/>
                  </a:schemeClr>
                </a:solidFill>
                <a:latin typeface="Calibri"/>
                <a:cs typeface="Calibri"/>
              </a:rPr>
              <a:t>Pre-processor</a:t>
            </a:r>
            <a:r>
              <a:rPr lang="en-US" sz="1800" spc="55" dirty="0">
                <a:solidFill>
                  <a:schemeClr val="tx1">
                    <a:lumMod val="95000"/>
                    <a:lumOff val="5000"/>
                  </a:schemeClr>
                </a:solidFill>
                <a:latin typeface="Calibri"/>
                <a:cs typeface="Calibri"/>
              </a:rPr>
              <a:t> </a:t>
            </a:r>
            <a:r>
              <a:rPr lang="en-US" sz="1800" spc="-15" dirty="0">
                <a:solidFill>
                  <a:schemeClr val="tx1">
                    <a:lumMod val="95000"/>
                    <a:lumOff val="5000"/>
                  </a:schemeClr>
                </a:solidFill>
                <a:latin typeface="Calibri"/>
                <a:cs typeface="Calibri"/>
              </a:rPr>
              <a:t>directives</a:t>
            </a:r>
            <a:r>
              <a:rPr lang="en-US" sz="1800" spc="20" dirty="0">
                <a:solidFill>
                  <a:schemeClr val="tx1">
                    <a:lumMod val="95000"/>
                    <a:lumOff val="5000"/>
                  </a:schemeClr>
                </a:solidFill>
                <a:latin typeface="Calibri"/>
                <a:cs typeface="Calibri"/>
              </a:rPr>
              <a:t> </a:t>
            </a:r>
            <a:r>
              <a:rPr lang="en-US" sz="1800" spc="-5" dirty="0">
                <a:solidFill>
                  <a:schemeClr val="tx1">
                    <a:lumMod val="95000"/>
                    <a:lumOff val="5000"/>
                  </a:schemeClr>
                </a:solidFill>
                <a:latin typeface="Calibri"/>
                <a:cs typeface="Calibri"/>
              </a:rPr>
              <a:t>and</a:t>
            </a:r>
            <a:r>
              <a:rPr lang="en-US" sz="1800" spc="10" dirty="0">
                <a:solidFill>
                  <a:schemeClr val="tx1">
                    <a:lumMod val="95000"/>
                    <a:lumOff val="5000"/>
                  </a:schemeClr>
                </a:solidFill>
                <a:latin typeface="Calibri"/>
                <a:cs typeface="Calibri"/>
              </a:rPr>
              <a:t> </a:t>
            </a:r>
            <a:r>
              <a:rPr lang="en-US" sz="1800" spc="-10" dirty="0">
                <a:solidFill>
                  <a:schemeClr val="tx1">
                    <a:lumMod val="95000"/>
                    <a:lumOff val="5000"/>
                  </a:schemeClr>
                </a:solidFill>
                <a:latin typeface="Calibri"/>
                <a:cs typeface="Calibri"/>
              </a:rPr>
              <a:t>header</a:t>
            </a:r>
            <a:r>
              <a:rPr lang="en-US" sz="1800" spc="15" dirty="0">
                <a:solidFill>
                  <a:schemeClr val="tx1">
                    <a:lumMod val="95000"/>
                    <a:lumOff val="5000"/>
                  </a:schemeClr>
                </a:solidFill>
                <a:latin typeface="Calibri"/>
                <a:cs typeface="Calibri"/>
              </a:rPr>
              <a:t> </a:t>
            </a:r>
            <a:r>
              <a:rPr lang="en-US" sz="1800" spc="-10" dirty="0">
                <a:solidFill>
                  <a:schemeClr val="tx1">
                    <a:lumMod val="95000"/>
                    <a:lumOff val="5000"/>
                  </a:schemeClr>
                </a:solidFill>
                <a:latin typeface="Calibri"/>
                <a:cs typeface="Calibri"/>
              </a:rPr>
              <a:t>files</a:t>
            </a:r>
            <a:endParaRPr lang="en-US" sz="1800" dirty="0">
              <a:solidFill>
                <a:schemeClr val="tx1">
                  <a:lumMod val="95000"/>
                  <a:lumOff val="5000"/>
                </a:schemeClr>
              </a:solidFill>
              <a:latin typeface="Calibri"/>
              <a:cs typeface="Calibri"/>
            </a:endParaRPr>
          </a:p>
          <a:p>
            <a:endParaRPr lang="en-US" sz="1600" dirty="0">
              <a:solidFill>
                <a:schemeClr val="tx1">
                  <a:lumMod val="95000"/>
                  <a:lumOff val="5000"/>
                </a:schemeClr>
              </a:solidFill>
            </a:endParaRPr>
          </a:p>
        </p:txBody>
      </p:sp>
    </p:spTree>
    <p:extLst>
      <p:ext uri="{BB962C8B-B14F-4D97-AF65-F5344CB8AC3E}">
        <p14:creationId xmlns:p14="http://schemas.microsoft.com/office/powerpoint/2010/main" val="3243977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p22">
            <a:extLst>
              <a:ext uri="{FF2B5EF4-FFF2-40B4-BE49-F238E27FC236}">
                <a16:creationId xmlns:a16="http://schemas.microsoft.com/office/drawing/2014/main" id="{59046E31-03B1-E321-B0A8-4B5400DF5B17}"/>
              </a:ext>
            </a:extLst>
          </p:cNvPr>
          <p:cNvSpPr txBox="1">
            <a:spLocks noGrp="1"/>
          </p:cNvSpPr>
          <p:nvPr>
            <p:ph type="title"/>
          </p:nvPr>
        </p:nvSpPr>
        <p:spPr>
          <a:xfrm>
            <a:off x="829783" y="509292"/>
            <a:ext cx="7505700" cy="954600"/>
          </a:xfrm>
          <a:prstGeom prst="rect">
            <a:avLst/>
          </a:prstGeom>
        </p:spPr>
        <p:txBody>
          <a:bodyPr spcFirstLastPara="1" wrap="square" lIns="91425" tIns="91425" rIns="91425" bIns="91425" anchor="t" anchorCtr="0">
            <a:normAutofit/>
          </a:bodyPr>
          <a:lstStyle/>
          <a:p>
            <a:pPr marL="0" lvl="0" indent="0" algn="ctr" rtl="0">
              <a:lnSpc>
                <a:spcPct val="115000"/>
              </a:lnSpc>
              <a:spcBef>
                <a:spcPts val="1800"/>
              </a:spcBef>
              <a:spcAft>
                <a:spcPts val="0"/>
              </a:spcAft>
              <a:buNone/>
            </a:pPr>
            <a:r>
              <a:rPr lang="en" sz="1700" b="1" dirty="0">
                <a:solidFill>
                  <a:srgbClr val="000000"/>
                </a:solidFill>
                <a:latin typeface="Arial"/>
                <a:ea typeface="Arial"/>
                <a:cs typeface="Arial"/>
                <a:sym typeface="Arial"/>
              </a:rPr>
              <a:t> Water tank inlet and outlet valve control</a:t>
            </a:r>
            <a:endParaRPr sz="1700" b="1" dirty="0">
              <a:solidFill>
                <a:srgbClr val="000000"/>
              </a:solidFill>
              <a:latin typeface="Arial"/>
              <a:ea typeface="Arial"/>
              <a:cs typeface="Arial"/>
              <a:sym typeface="Arial"/>
            </a:endParaRPr>
          </a:p>
          <a:p>
            <a:pPr marL="0" lvl="0" indent="0" algn="l" rtl="0">
              <a:spcBef>
                <a:spcPts val="400"/>
              </a:spcBef>
              <a:spcAft>
                <a:spcPts val="0"/>
              </a:spcAft>
              <a:buNone/>
            </a:pPr>
            <a:endParaRPr dirty="0"/>
          </a:p>
        </p:txBody>
      </p:sp>
      <p:sp>
        <p:nvSpPr>
          <p:cNvPr id="3" name="Google Shape;188;p22">
            <a:extLst>
              <a:ext uri="{FF2B5EF4-FFF2-40B4-BE49-F238E27FC236}">
                <a16:creationId xmlns:a16="http://schemas.microsoft.com/office/drawing/2014/main" id="{092308BA-FCA6-1AD6-CED7-D42AA955AC4C}"/>
              </a:ext>
            </a:extLst>
          </p:cNvPr>
          <p:cNvSpPr txBox="1">
            <a:spLocks/>
          </p:cNvSpPr>
          <p:nvPr/>
        </p:nvSpPr>
        <p:spPr>
          <a:xfrm>
            <a:off x="819150" y="935075"/>
            <a:ext cx="7505700" cy="2448000"/>
          </a:xfrm>
          <a:prstGeom prst="rect">
            <a:avLst/>
          </a:prstGeom>
        </p:spPr>
        <p:txBody>
          <a:bodyPr spcFirstLastPara="1" vert="horz" wrap="square" lIns="91425" tIns="91425" rIns="91425" bIns="91425" rtlCol="0" anchor="t" anchorCtr="0">
            <a:normAutofit/>
          </a:bodyPr>
          <a:lst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a:lstStyle>
          <a:p>
            <a:pPr marL="0" indent="0">
              <a:spcBef>
                <a:spcPts val="1200"/>
              </a:spcBef>
              <a:buFont typeface="Wingdings 3" charset="2"/>
              <a:buNone/>
            </a:pPr>
            <a:r>
              <a:rPr lang="en-US" sz="1200" dirty="0">
                <a:solidFill>
                  <a:srgbClr val="000000"/>
                </a:solidFill>
                <a:latin typeface="Arial"/>
                <a:ea typeface="Arial"/>
                <a:cs typeface="Arial"/>
                <a:sym typeface="Arial"/>
              </a:rPr>
              <a:t>Description :</a:t>
            </a:r>
          </a:p>
          <a:p>
            <a:pPr marL="0" indent="457200">
              <a:spcBef>
                <a:spcPts val="1200"/>
              </a:spcBef>
              <a:buFont typeface="Wingdings 3" charset="2"/>
              <a:buNone/>
            </a:pPr>
            <a:r>
              <a:rPr lang="en-US" sz="1200" dirty="0">
                <a:solidFill>
                  <a:srgbClr val="000000"/>
                </a:solidFill>
                <a:highlight>
                  <a:srgbClr val="FFFFFF"/>
                </a:highlight>
                <a:latin typeface="Arial"/>
                <a:ea typeface="Arial"/>
                <a:cs typeface="Arial"/>
                <a:sym typeface="Arial"/>
              </a:rPr>
              <a:t>Read the volume of the water in the tank through Serial Communication and display it on the CLCD, control the volume of the water in the tank by controlling the inlet and outlet valve, by sending commands through serial communication. Display the volume of water in the tank on the CLCD.</a:t>
            </a:r>
          </a:p>
          <a:p>
            <a:pPr marL="0" indent="0">
              <a:spcBef>
                <a:spcPts val="1200"/>
              </a:spcBef>
              <a:spcAft>
                <a:spcPts val="1200"/>
              </a:spcAft>
              <a:buFont typeface="Wingdings 3" charset="2"/>
              <a:buNone/>
            </a:pPr>
            <a:endParaRPr lang="en-US" dirty="0"/>
          </a:p>
        </p:txBody>
      </p:sp>
      <p:pic>
        <p:nvPicPr>
          <p:cNvPr id="4" name="Google Shape;189;p22">
            <a:extLst>
              <a:ext uri="{FF2B5EF4-FFF2-40B4-BE49-F238E27FC236}">
                <a16:creationId xmlns:a16="http://schemas.microsoft.com/office/drawing/2014/main" id="{35C75337-3279-882F-1CDF-1CD505769BA9}"/>
              </a:ext>
            </a:extLst>
          </p:cNvPr>
          <p:cNvPicPr preferRelativeResize="0"/>
          <p:nvPr/>
        </p:nvPicPr>
        <p:blipFill>
          <a:blip r:embed="rId2">
            <a:alphaModFix/>
          </a:blip>
          <a:stretch>
            <a:fillRect/>
          </a:stretch>
        </p:blipFill>
        <p:spPr>
          <a:xfrm>
            <a:off x="2036425" y="2156225"/>
            <a:ext cx="4826775" cy="2336825"/>
          </a:xfrm>
          <a:prstGeom prst="rect">
            <a:avLst/>
          </a:prstGeom>
          <a:noFill/>
          <a:ln>
            <a:noFill/>
          </a:ln>
        </p:spPr>
      </p:pic>
    </p:spTree>
    <p:extLst>
      <p:ext uri="{BB962C8B-B14F-4D97-AF65-F5344CB8AC3E}">
        <p14:creationId xmlns:p14="http://schemas.microsoft.com/office/powerpoint/2010/main" val="409064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4;p23">
            <a:extLst>
              <a:ext uri="{FF2B5EF4-FFF2-40B4-BE49-F238E27FC236}">
                <a16:creationId xmlns:a16="http://schemas.microsoft.com/office/drawing/2014/main" id="{27D37487-C7A4-E03C-123D-1E4620BE4DEC}"/>
              </a:ext>
            </a:extLst>
          </p:cNvPr>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711" dirty="0">
                <a:solidFill>
                  <a:srgbClr val="000000"/>
                </a:solidFill>
                <a:latin typeface="Arial"/>
                <a:ea typeface="Arial"/>
                <a:cs typeface="Arial"/>
                <a:sym typeface="Arial"/>
              </a:rPr>
              <a:t> User Interfaces</a:t>
            </a:r>
            <a:endParaRPr sz="1711" dirty="0">
              <a:solidFill>
                <a:srgbClr val="000000"/>
              </a:solidFill>
              <a:latin typeface="Arial"/>
              <a:ea typeface="Arial"/>
              <a:cs typeface="Arial"/>
              <a:sym typeface="Arial"/>
            </a:endParaRPr>
          </a:p>
          <a:p>
            <a:pPr marL="0" lvl="0" indent="0" algn="l" rtl="0">
              <a:spcBef>
                <a:spcPts val="1200"/>
              </a:spcBef>
              <a:spcAft>
                <a:spcPts val="0"/>
              </a:spcAft>
              <a:buNone/>
            </a:pPr>
            <a:endParaRPr dirty="0"/>
          </a:p>
        </p:txBody>
      </p:sp>
      <p:sp>
        <p:nvSpPr>
          <p:cNvPr id="3" name="Google Shape;195;p23">
            <a:extLst>
              <a:ext uri="{FF2B5EF4-FFF2-40B4-BE49-F238E27FC236}">
                <a16:creationId xmlns:a16="http://schemas.microsoft.com/office/drawing/2014/main" id="{26890948-6E2D-7365-AE55-8242F7D31263}"/>
              </a:ext>
            </a:extLst>
          </p:cNvPr>
          <p:cNvSpPr txBox="1">
            <a:spLocks/>
          </p:cNvSpPr>
          <p:nvPr/>
        </p:nvSpPr>
        <p:spPr>
          <a:xfrm>
            <a:off x="819150" y="1271975"/>
            <a:ext cx="7505700" cy="2448000"/>
          </a:xfrm>
          <a:prstGeom prst="rect">
            <a:avLst/>
          </a:prstGeom>
        </p:spPr>
        <p:txBody>
          <a:bodyPr spcFirstLastPara="1" vert="horz" wrap="square" lIns="91425" tIns="91425" rIns="91425" bIns="91425" rtlCol="0" anchor="t" anchorCtr="0">
            <a:normAutofit/>
          </a:bodyPr>
          <a:lst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a:lstStyle>
          <a:p>
            <a:pPr marL="0" indent="0" algn="just">
              <a:spcBef>
                <a:spcPts val="0"/>
              </a:spcBef>
              <a:buFont typeface="Wingdings 3" charset="2"/>
              <a:buNone/>
            </a:pPr>
            <a:r>
              <a:rPr lang="en-US" sz="1275" dirty="0">
                <a:solidFill>
                  <a:srgbClr val="000000"/>
                </a:solidFill>
                <a:latin typeface="Arial"/>
                <a:ea typeface="Arial"/>
                <a:cs typeface="Arial"/>
                <a:sym typeface="Arial"/>
              </a:rPr>
              <a:t>BLYNK Application</a:t>
            </a:r>
          </a:p>
          <a:p>
            <a:pPr marL="0" indent="0" algn="just">
              <a:spcBef>
                <a:spcPts val="0"/>
              </a:spcBef>
              <a:buFont typeface="Wingdings 3" charset="2"/>
              <a:buNone/>
            </a:pPr>
            <a:endParaRPr lang="en-US" sz="1275" dirty="0">
              <a:solidFill>
                <a:srgbClr val="000000"/>
              </a:solidFill>
              <a:latin typeface="Arial"/>
              <a:ea typeface="Arial"/>
              <a:cs typeface="Arial"/>
              <a:sym typeface="Arial"/>
            </a:endParaRPr>
          </a:p>
          <a:p>
            <a:pPr marL="0" indent="457200" algn="just">
              <a:spcBef>
                <a:spcPts val="0"/>
              </a:spcBef>
              <a:buFont typeface="Wingdings 3" charset="2"/>
              <a:buNone/>
            </a:pPr>
            <a:r>
              <a:rPr lang="en-US" sz="1200" dirty="0">
                <a:solidFill>
                  <a:srgbClr val="000000"/>
                </a:solidFill>
                <a:latin typeface="Arial"/>
                <a:ea typeface="Arial"/>
                <a:cs typeface="Arial"/>
                <a:sym typeface="Arial"/>
              </a:rPr>
              <a:t>Blynk was designed for the Internet of Things. It can control hardware remotely, it can display sensor data, it can store data, visualize it and do many other cool things.</a:t>
            </a:r>
          </a:p>
          <a:p>
            <a:pPr marL="0" indent="0" algn="just">
              <a:spcBef>
                <a:spcPts val="0"/>
              </a:spcBef>
              <a:buFont typeface="Wingdings 3" charset="2"/>
              <a:buNone/>
            </a:pPr>
            <a:r>
              <a:rPr lang="en-US" sz="1100" dirty="0">
                <a:solidFill>
                  <a:srgbClr val="000000"/>
                </a:solidFill>
                <a:latin typeface="Arial"/>
                <a:ea typeface="Arial"/>
                <a:cs typeface="Arial"/>
                <a:sym typeface="Arial"/>
              </a:rPr>
              <a:t> </a:t>
            </a:r>
          </a:p>
          <a:p>
            <a:pPr marL="0" indent="0" algn="just">
              <a:spcBef>
                <a:spcPts val="0"/>
              </a:spcBef>
              <a:buFont typeface="Wingdings 3" charset="2"/>
              <a:buNone/>
            </a:pPr>
            <a:r>
              <a:rPr lang="en-US" sz="1200" dirty="0">
                <a:solidFill>
                  <a:srgbClr val="000000"/>
                </a:solidFill>
                <a:latin typeface="Arial"/>
                <a:ea typeface="Arial"/>
                <a:cs typeface="Arial"/>
                <a:sym typeface="Arial"/>
              </a:rPr>
              <a:t>Widgets on Mobile </a:t>
            </a:r>
            <a:r>
              <a:rPr lang="en-US" sz="1200" dirty="0" err="1">
                <a:solidFill>
                  <a:srgbClr val="000000"/>
                </a:solidFill>
                <a:latin typeface="Arial"/>
                <a:ea typeface="Arial"/>
                <a:cs typeface="Arial"/>
                <a:sym typeface="Arial"/>
              </a:rPr>
              <a:t>blynk</a:t>
            </a:r>
            <a:r>
              <a:rPr lang="en-US" sz="1200" dirty="0">
                <a:solidFill>
                  <a:srgbClr val="000000"/>
                </a:solidFill>
                <a:latin typeface="Arial"/>
                <a:ea typeface="Arial"/>
                <a:cs typeface="Arial"/>
                <a:sym typeface="Arial"/>
              </a:rPr>
              <a:t> application:</a:t>
            </a:r>
          </a:p>
          <a:p>
            <a:pPr marL="0" indent="0" algn="just">
              <a:spcBef>
                <a:spcPts val="0"/>
              </a:spcBef>
              <a:buFont typeface="Wingdings 3" charset="2"/>
              <a:buNone/>
            </a:pPr>
            <a:endParaRPr lang="en-US" sz="1200" dirty="0">
              <a:solidFill>
                <a:srgbClr val="000000"/>
              </a:solidFill>
              <a:latin typeface="Arial"/>
              <a:ea typeface="Arial"/>
              <a:cs typeface="Arial"/>
              <a:sym typeface="Arial"/>
            </a:endParaRPr>
          </a:p>
          <a:p>
            <a:pPr marL="457200" indent="-299085" algn="just">
              <a:spcBef>
                <a:spcPts val="0"/>
              </a:spcBef>
              <a:buClr>
                <a:srgbClr val="000000"/>
              </a:buClr>
              <a:buSzPct val="100000"/>
              <a:buFont typeface="Arial"/>
              <a:buChar char="●"/>
            </a:pPr>
            <a:r>
              <a:rPr lang="en-US" sz="1200" b="1" dirty="0">
                <a:solidFill>
                  <a:srgbClr val="000000"/>
                </a:solidFill>
                <a:latin typeface="Arial"/>
                <a:ea typeface="Arial"/>
                <a:cs typeface="Arial"/>
                <a:sym typeface="Arial"/>
              </a:rPr>
              <a:t>Button widgets</a:t>
            </a:r>
            <a:r>
              <a:rPr lang="en-US" sz="1200" dirty="0">
                <a:solidFill>
                  <a:srgbClr val="000000"/>
                </a:solidFill>
                <a:latin typeface="Arial"/>
                <a:ea typeface="Arial"/>
                <a:cs typeface="Arial"/>
                <a:sym typeface="Arial"/>
              </a:rPr>
              <a:t> to control heater, cooler, inlet valve , outlet valve.</a:t>
            </a:r>
          </a:p>
          <a:p>
            <a:pPr marL="457200" indent="0" algn="just">
              <a:spcBef>
                <a:spcPts val="0"/>
              </a:spcBef>
              <a:buFont typeface="Wingdings 3" charset="2"/>
              <a:buNone/>
            </a:pPr>
            <a:endParaRPr lang="en-US" sz="1200" dirty="0">
              <a:solidFill>
                <a:srgbClr val="000000"/>
              </a:solidFill>
              <a:latin typeface="Arial"/>
              <a:ea typeface="Arial"/>
              <a:cs typeface="Arial"/>
              <a:sym typeface="Arial"/>
            </a:endParaRPr>
          </a:p>
          <a:p>
            <a:pPr marL="457200" indent="-299085" algn="just">
              <a:spcBef>
                <a:spcPts val="0"/>
              </a:spcBef>
              <a:buClr>
                <a:srgbClr val="000000"/>
              </a:buClr>
              <a:buSzPct val="100000"/>
              <a:buFont typeface="Arial"/>
              <a:buChar char="●"/>
            </a:pPr>
            <a:r>
              <a:rPr lang="en-US" sz="1200" b="1" dirty="0">
                <a:solidFill>
                  <a:srgbClr val="000000"/>
                </a:solidFill>
                <a:latin typeface="Arial"/>
                <a:ea typeface="Arial"/>
                <a:cs typeface="Arial"/>
                <a:sym typeface="Arial"/>
              </a:rPr>
              <a:t>Gauge widgets </a:t>
            </a:r>
            <a:r>
              <a:rPr lang="en-US" sz="1200" dirty="0">
                <a:solidFill>
                  <a:srgbClr val="000000"/>
                </a:solidFill>
                <a:latin typeface="Arial"/>
                <a:ea typeface="Arial"/>
                <a:cs typeface="Arial"/>
                <a:sym typeface="Arial"/>
              </a:rPr>
              <a:t>to display temperature or volume of the water in the tank on the mobile application</a:t>
            </a:r>
          </a:p>
        </p:txBody>
      </p:sp>
    </p:spTree>
    <p:extLst>
      <p:ext uri="{BB962C8B-B14F-4D97-AF65-F5344CB8AC3E}">
        <p14:creationId xmlns:p14="http://schemas.microsoft.com/office/powerpoint/2010/main" val="1780192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9;p25">
            <a:extLst>
              <a:ext uri="{FF2B5EF4-FFF2-40B4-BE49-F238E27FC236}">
                <a16:creationId xmlns:a16="http://schemas.microsoft.com/office/drawing/2014/main" id="{E038D1E4-8668-1715-E1A1-CA32D385920F}"/>
              </a:ext>
            </a:extLst>
          </p:cNvPr>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lnSpc>
                <a:spcPct val="115000"/>
              </a:lnSpc>
              <a:spcBef>
                <a:spcPts val="1800"/>
              </a:spcBef>
              <a:spcAft>
                <a:spcPts val="0"/>
              </a:spcAft>
              <a:buNone/>
            </a:pPr>
            <a:r>
              <a:rPr lang="en" sz="1700" b="1" dirty="0">
                <a:solidFill>
                  <a:srgbClr val="000000"/>
                </a:solidFill>
                <a:latin typeface="Arial"/>
                <a:ea typeface="Arial"/>
                <a:cs typeface="Arial"/>
                <a:sym typeface="Arial"/>
              </a:rPr>
              <a:t>Threshold control</a:t>
            </a:r>
            <a:endParaRPr sz="1700" b="1" dirty="0">
              <a:solidFill>
                <a:srgbClr val="000000"/>
              </a:solidFill>
              <a:latin typeface="Arial"/>
              <a:ea typeface="Arial"/>
              <a:cs typeface="Arial"/>
              <a:sym typeface="Arial"/>
            </a:endParaRPr>
          </a:p>
          <a:p>
            <a:pPr marL="0" lvl="0" indent="0" algn="ctr" rtl="0">
              <a:spcBef>
                <a:spcPts val="400"/>
              </a:spcBef>
              <a:spcAft>
                <a:spcPts val="0"/>
              </a:spcAft>
              <a:buNone/>
            </a:pPr>
            <a:endParaRPr dirty="0"/>
          </a:p>
        </p:txBody>
      </p:sp>
      <p:sp>
        <p:nvSpPr>
          <p:cNvPr id="3" name="Google Shape;210;p25">
            <a:extLst>
              <a:ext uri="{FF2B5EF4-FFF2-40B4-BE49-F238E27FC236}">
                <a16:creationId xmlns:a16="http://schemas.microsoft.com/office/drawing/2014/main" id="{AA16EA15-AD1D-213D-D826-0CC09CC6CE42}"/>
              </a:ext>
            </a:extLst>
          </p:cNvPr>
          <p:cNvSpPr txBox="1">
            <a:spLocks/>
          </p:cNvSpPr>
          <p:nvPr/>
        </p:nvSpPr>
        <p:spPr>
          <a:xfrm>
            <a:off x="819150" y="1707125"/>
            <a:ext cx="7505700" cy="1493400"/>
          </a:xfrm>
          <a:prstGeom prst="rect">
            <a:avLst/>
          </a:prstGeom>
        </p:spPr>
        <p:txBody>
          <a:bodyPr spcFirstLastPara="1" vert="horz" wrap="square" lIns="91425" tIns="91425" rIns="91425" bIns="91425" rtlCol="0" anchor="t" anchorCtr="0">
            <a:noAutofit/>
          </a:bodyPr>
          <a:lst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a:lstStyle>
          <a:p>
            <a:pPr marL="457200" indent="-311785" algn="just">
              <a:lnSpc>
                <a:spcPct val="95000"/>
              </a:lnSpc>
              <a:spcBef>
                <a:spcPts val="1200"/>
              </a:spcBef>
              <a:buClr>
                <a:srgbClr val="000000"/>
              </a:buClr>
              <a:buSzPts val="1310"/>
              <a:buFont typeface="Arial"/>
              <a:buChar char="●"/>
            </a:pPr>
            <a:r>
              <a:rPr lang="en-US" sz="1310" dirty="0">
                <a:solidFill>
                  <a:srgbClr val="000000"/>
                </a:solidFill>
                <a:latin typeface="Arial"/>
                <a:ea typeface="Arial"/>
                <a:cs typeface="Arial"/>
                <a:sym typeface="Arial"/>
              </a:rPr>
              <a:t>When the heater is ON if the temperature rises above 35 degree </a:t>
            </a:r>
            <a:r>
              <a:rPr lang="en-US" sz="1310" dirty="0" err="1">
                <a:solidFill>
                  <a:srgbClr val="000000"/>
                </a:solidFill>
                <a:latin typeface="Arial"/>
                <a:ea typeface="Arial"/>
                <a:cs typeface="Arial"/>
                <a:sym typeface="Arial"/>
              </a:rPr>
              <a:t>celsius</a:t>
            </a:r>
            <a:r>
              <a:rPr lang="en-US" sz="1310" dirty="0">
                <a:solidFill>
                  <a:srgbClr val="000000"/>
                </a:solidFill>
                <a:latin typeface="Arial"/>
                <a:ea typeface="Arial"/>
                <a:cs typeface="Arial"/>
                <a:sym typeface="Arial"/>
              </a:rPr>
              <a:t> then heater should turn OFF automatically and message “Temperature is more than 35 degree </a:t>
            </a:r>
            <a:r>
              <a:rPr lang="en-US" sz="1310" dirty="0" err="1">
                <a:solidFill>
                  <a:srgbClr val="000000"/>
                </a:solidFill>
                <a:latin typeface="Arial"/>
                <a:ea typeface="Arial"/>
                <a:cs typeface="Arial"/>
                <a:sym typeface="Arial"/>
              </a:rPr>
              <a:t>celsius</a:t>
            </a:r>
            <a:r>
              <a:rPr lang="en-US" sz="1310" dirty="0">
                <a:solidFill>
                  <a:srgbClr val="000000"/>
                </a:solidFill>
                <a:latin typeface="Arial"/>
                <a:ea typeface="Arial"/>
                <a:cs typeface="Arial"/>
                <a:sym typeface="Arial"/>
              </a:rPr>
              <a:t> Turning OFF the heater” should be displayed on the virtual terminal, “HT_R OFF” on CLCD.</a:t>
            </a:r>
          </a:p>
          <a:p>
            <a:pPr marL="914400" indent="0" algn="just">
              <a:lnSpc>
                <a:spcPct val="95000"/>
              </a:lnSpc>
              <a:spcBef>
                <a:spcPts val="1200"/>
              </a:spcBef>
              <a:buFont typeface="Wingdings 3" charset="2"/>
              <a:buNone/>
            </a:pPr>
            <a:endParaRPr lang="en-US" sz="1310" dirty="0">
              <a:solidFill>
                <a:srgbClr val="000000"/>
              </a:solidFill>
              <a:latin typeface="Arial"/>
              <a:ea typeface="Arial"/>
              <a:cs typeface="Arial"/>
              <a:sym typeface="Arial"/>
            </a:endParaRPr>
          </a:p>
          <a:p>
            <a:pPr marL="457200" indent="-311785" algn="just">
              <a:lnSpc>
                <a:spcPct val="95000"/>
              </a:lnSpc>
              <a:spcBef>
                <a:spcPts val="1200"/>
              </a:spcBef>
              <a:buClr>
                <a:srgbClr val="000000"/>
              </a:buClr>
              <a:buSzPts val="1310"/>
              <a:buFont typeface="Arial"/>
              <a:buChar char="●"/>
            </a:pPr>
            <a:r>
              <a:rPr lang="en-US" sz="1310" dirty="0">
                <a:solidFill>
                  <a:srgbClr val="000000"/>
                </a:solidFill>
                <a:latin typeface="Arial"/>
                <a:ea typeface="Arial"/>
                <a:cs typeface="Arial"/>
                <a:sym typeface="Arial"/>
              </a:rPr>
              <a:t>When the water in the tank is full, turn off the inlet valve automatically and display “water level is full water inflow disabled”.</a:t>
            </a:r>
          </a:p>
          <a:p>
            <a:pPr marL="0" indent="0" algn="just">
              <a:lnSpc>
                <a:spcPct val="95000"/>
              </a:lnSpc>
              <a:spcBef>
                <a:spcPts val="1200"/>
              </a:spcBef>
              <a:spcAft>
                <a:spcPts val="1200"/>
              </a:spcAft>
              <a:buSzPts val="1018"/>
              <a:buFont typeface="Wingdings 3" charset="2"/>
              <a:buNone/>
            </a:pPr>
            <a:endParaRPr lang="en-US" sz="1202" dirty="0"/>
          </a:p>
        </p:txBody>
      </p:sp>
    </p:spTree>
    <p:extLst>
      <p:ext uri="{BB962C8B-B14F-4D97-AF65-F5344CB8AC3E}">
        <p14:creationId xmlns:p14="http://schemas.microsoft.com/office/powerpoint/2010/main" val="198223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216;p26">
            <a:extLst>
              <a:ext uri="{FF2B5EF4-FFF2-40B4-BE49-F238E27FC236}">
                <a16:creationId xmlns:a16="http://schemas.microsoft.com/office/drawing/2014/main" id="{82E7AB9A-832B-C102-18FE-A1BF6E8BE511}"/>
              </a:ext>
            </a:extLst>
          </p:cNvPr>
          <p:cNvPicPr preferRelativeResize="0"/>
          <p:nvPr/>
        </p:nvPicPr>
        <p:blipFill>
          <a:blip r:embed="rId2">
            <a:alphaModFix/>
          </a:blip>
          <a:stretch>
            <a:fillRect/>
          </a:stretch>
        </p:blipFill>
        <p:spPr>
          <a:xfrm>
            <a:off x="6606526" y="2712477"/>
            <a:ext cx="1371600" cy="1099011"/>
          </a:xfrm>
          <a:prstGeom prst="rect">
            <a:avLst/>
          </a:prstGeom>
          <a:noFill/>
          <a:ln>
            <a:noFill/>
          </a:ln>
        </p:spPr>
      </p:pic>
      <p:pic>
        <p:nvPicPr>
          <p:cNvPr id="4" name="Google Shape;217;p26">
            <a:extLst>
              <a:ext uri="{FF2B5EF4-FFF2-40B4-BE49-F238E27FC236}">
                <a16:creationId xmlns:a16="http://schemas.microsoft.com/office/drawing/2014/main" id="{BF054D29-F200-FD29-7A5B-D95259E3F01C}"/>
              </a:ext>
            </a:extLst>
          </p:cNvPr>
          <p:cNvPicPr preferRelativeResize="0"/>
          <p:nvPr/>
        </p:nvPicPr>
        <p:blipFill>
          <a:blip r:embed="rId3">
            <a:alphaModFix/>
          </a:blip>
          <a:stretch>
            <a:fillRect/>
          </a:stretch>
        </p:blipFill>
        <p:spPr>
          <a:xfrm>
            <a:off x="1281550" y="1539870"/>
            <a:ext cx="1371600" cy="1097280"/>
          </a:xfrm>
          <a:prstGeom prst="rect">
            <a:avLst/>
          </a:prstGeom>
          <a:noFill/>
          <a:ln>
            <a:noFill/>
          </a:ln>
        </p:spPr>
      </p:pic>
      <p:pic>
        <p:nvPicPr>
          <p:cNvPr id="5" name="Google Shape;218;p26">
            <a:extLst>
              <a:ext uri="{FF2B5EF4-FFF2-40B4-BE49-F238E27FC236}">
                <a16:creationId xmlns:a16="http://schemas.microsoft.com/office/drawing/2014/main" id="{BB76BCF0-5498-7DED-4728-8B879784F4E5}"/>
              </a:ext>
            </a:extLst>
          </p:cNvPr>
          <p:cNvPicPr preferRelativeResize="0"/>
          <p:nvPr/>
        </p:nvPicPr>
        <p:blipFill>
          <a:blip r:embed="rId4">
            <a:alphaModFix/>
          </a:blip>
          <a:stretch>
            <a:fillRect/>
          </a:stretch>
        </p:blipFill>
        <p:spPr>
          <a:xfrm>
            <a:off x="1281552" y="2713350"/>
            <a:ext cx="1371600" cy="1097280"/>
          </a:xfrm>
          <a:prstGeom prst="rect">
            <a:avLst/>
          </a:prstGeom>
          <a:noFill/>
          <a:ln>
            <a:noFill/>
          </a:ln>
        </p:spPr>
      </p:pic>
      <p:pic>
        <p:nvPicPr>
          <p:cNvPr id="6" name="Google Shape;219;p26">
            <a:extLst>
              <a:ext uri="{FF2B5EF4-FFF2-40B4-BE49-F238E27FC236}">
                <a16:creationId xmlns:a16="http://schemas.microsoft.com/office/drawing/2014/main" id="{1F944D02-829A-0C8D-2EFC-F68F2AAB293C}"/>
              </a:ext>
            </a:extLst>
          </p:cNvPr>
          <p:cNvPicPr preferRelativeResize="0"/>
          <p:nvPr/>
        </p:nvPicPr>
        <p:blipFill>
          <a:blip r:embed="rId5">
            <a:alphaModFix/>
          </a:blip>
          <a:stretch>
            <a:fillRect/>
          </a:stretch>
        </p:blipFill>
        <p:spPr>
          <a:xfrm>
            <a:off x="2742201" y="2713013"/>
            <a:ext cx="1371600" cy="1097280"/>
          </a:xfrm>
          <a:prstGeom prst="rect">
            <a:avLst/>
          </a:prstGeom>
          <a:noFill/>
          <a:ln>
            <a:noFill/>
          </a:ln>
        </p:spPr>
      </p:pic>
      <p:pic>
        <p:nvPicPr>
          <p:cNvPr id="7" name="Google Shape;220;p26">
            <a:extLst>
              <a:ext uri="{FF2B5EF4-FFF2-40B4-BE49-F238E27FC236}">
                <a16:creationId xmlns:a16="http://schemas.microsoft.com/office/drawing/2014/main" id="{76E1E515-33E5-A982-D5D6-E234E3473012}"/>
              </a:ext>
            </a:extLst>
          </p:cNvPr>
          <p:cNvPicPr preferRelativeResize="0"/>
          <p:nvPr/>
        </p:nvPicPr>
        <p:blipFill>
          <a:blip r:embed="rId6">
            <a:alphaModFix/>
          </a:blip>
          <a:stretch>
            <a:fillRect/>
          </a:stretch>
        </p:blipFill>
        <p:spPr>
          <a:xfrm>
            <a:off x="6582373" y="1539875"/>
            <a:ext cx="1371600" cy="1097280"/>
          </a:xfrm>
          <a:prstGeom prst="rect">
            <a:avLst/>
          </a:prstGeom>
          <a:noFill/>
          <a:ln>
            <a:noFill/>
          </a:ln>
        </p:spPr>
      </p:pic>
      <p:pic>
        <p:nvPicPr>
          <p:cNvPr id="8" name="Google Shape;221;p26">
            <a:extLst>
              <a:ext uri="{FF2B5EF4-FFF2-40B4-BE49-F238E27FC236}">
                <a16:creationId xmlns:a16="http://schemas.microsoft.com/office/drawing/2014/main" id="{9EEA439C-A3A6-0A7A-EF69-25125D24EDC6}"/>
              </a:ext>
            </a:extLst>
          </p:cNvPr>
          <p:cNvPicPr preferRelativeResize="0"/>
          <p:nvPr/>
        </p:nvPicPr>
        <p:blipFill>
          <a:blip r:embed="rId7">
            <a:alphaModFix/>
          </a:blip>
          <a:stretch>
            <a:fillRect/>
          </a:stretch>
        </p:blipFill>
        <p:spPr>
          <a:xfrm>
            <a:off x="5134575" y="1539875"/>
            <a:ext cx="1371599" cy="1097280"/>
          </a:xfrm>
          <a:prstGeom prst="rect">
            <a:avLst/>
          </a:prstGeom>
          <a:noFill/>
          <a:ln>
            <a:noFill/>
          </a:ln>
        </p:spPr>
      </p:pic>
      <p:pic>
        <p:nvPicPr>
          <p:cNvPr id="9" name="Google Shape;222;p26">
            <a:extLst>
              <a:ext uri="{FF2B5EF4-FFF2-40B4-BE49-F238E27FC236}">
                <a16:creationId xmlns:a16="http://schemas.microsoft.com/office/drawing/2014/main" id="{52AD2370-FC83-341C-1A17-10DCF1E1FBC2}"/>
              </a:ext>
            </a:extLst>
          </p:cNvPr>
          <p:cNvPicPr preferRelativeResize="0"/>
          <p:nvPr/>
        </p:nvPicPr>
        <p:blipFill>
          <a:blip r:embed="rId8">
            <a:alphaModFix/>
          </a:blip>
          <a:stretch>
            <a:fillRect/>
          </a:stretch>
        </p:blipFill>
        <p:spPr>
          <a:xfrm>
            <a:off x="5134575" y="2713025"/>
            <a:ext cx="1371600" cy="1097280"/>
          </a:xfrm>
          <a:prstGeom prst="rect">
            <a:avLst/>
          </a:prstGeom>
          <a:noFill/>
          <a:ln>
            <a:noFill/>
          </a:ln>
        </p:spPr>
      </p:pic>
      <p:pic>
        <p:nvPicPr>
          <p:cNvPr id="10" name="Google Shape;223;p26">
            <a:extLst>
              <a:ext uri="{FF2B5EF4-FFF2-40B4-BE49-F238E27FC236}">
                <a16:creationId xmlns:a16="http://schemas.microsoft.com/office/drawing/2014/main" id="{F96527A5-E890-85E5-7BF9-AA697F4C2E97}"/>
              </a:ext>
            </a:extLst>
          </p:cNvPr>
          <p:cNvPicPr preferRelativeResize="0"/>
          <p:nvPr/>
        </p:nvPicPr>
        <p:blipFill>
          <a:blip r:embed="rId9">
            <a:alphaModFix/>
          </a:blip>
          <a:stretch>
            <a:fillRect/>
          </a:stretch>
        </p:blipFill>
        <p:spPr>
          <a:xfrm>
            <a:off x="2742199" y="1539863"/>
            <a:ext cx="1371599" cy="1097280"/>
          </a:xfrm>
          <a:prstGeom prst="rect">
            <a:avLst/>
          </a:prstGeom>
          <a:noFill/>
          <a:ln>
            <a:noFill/>
          </a:ln>
        </p:spPr>
      </p:pic>
      <p:sp>
        <p:nvSpPr>
          <p:cNvPr id="11" name="Google Shape;224;p26">
            <a:extLst>
              <a:ext uri="{FF2B5EF4-FFF2-40B4-BE49-F238E27FC236}">
                <a16:creationId xmlns:a16="http://schemas.microsoft.com/office/drawing/2014/main" id="{975EEACD-5A9A-3EA1-14EE-0657917EA7E0}"/>
              </a:ext>
            </a:extLst>
          </p:cNvPr>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0"/>
              </a:spcAft>
              <a:buNone/>
            </a:pPr>
            <a:r>
              <a:rPr lang="en" sz="1922" b="1" dirty="0">
                <a:solidFill>
                  <a:srgbClr val="000000"/>
                </a:solidFill>
                <a:latin typeface="Arial"/>
                <a:ea typeface="Arial"/>
                <a:cs typeface="Arial"/>
                <a:sym typeface="Arial"/>
              </a:rPr>
              <a:t>Notifications:</a:t>
            </a:r>
            <a:r>
              <a:rPr lang="en" sz="1700" b="1" dirty="0">
                <a:solidFill>
                  <a:srgbClr val="000000"/>
                </a:solidFill>
                <a:latin typeface="Arial"/>
                <a:ea typeface="Arial"/>
                <a:cs typeface="Arial"/>
                <a:sym typeface="Arial"/>
              </a:rPr>
              <a:t> </a:t>
            </a:r>
            <a:endParaRPr sz="1700" b="1" dirty="0">
              <a:solidFill>
                <a:srgbClr val="000000"/>
              </a:solidFill>
              <a:latin typeface="Arial"/>
              <a:ea typeface="Arial"/>
              <a:cs typeface="Arial"/>
              <a:sym typeface="Arial"/>
            </a:endParaRPr>
          </a:p>
          <a:p>
            <a:pPr marL="0" lvl="0" indent="0" algn="l" rtl="0">
              <a:spcBef>
                <a:spcPts val="400"/>
              </a:spcBef>
              <a:spcAft>
                <a:spcPts val="0"/>
              </a:spcAft>
              <a:buNone/>
            </a:pPr>
            <a:endParaRPr dirty="0"/>
          </a:p>
        </p:txBody>
      </p:sp>
    </p:spTree>
    <p:extLst>
      <p:ext uri="{BB962C8B-B14F-4D97-AF65-F5344CB8AC3E}">
        <p14:creationId xmlns:p14="http://schemas.microsoft.com/office/powerpoint/2010/main" val="576320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7;p28">
            <a:extLst>
              <a:ext uri="{FF2B5EF4-FFF2-40B4-BE49-F238E27FC236}">
                <a16:creationId xmlns:a16="http://schemas.microsoft.com/office/drawing/2014/main" id="{C11E9FCD-1356-9706-12D7-AB002B91BEFD}"/>
              </a:ext>
            </a:extLst>
          </p:cNvPr>
          <p:cNvSpPr txBox="1">
            <a:spLocks noGrp="1"/>
          </p:cNvSpPr>
          <p:nvPr>
            <p:ph type="title"/>
          </p:nvPr>
        </p:nvSpPr>
        <p:spPr>
          <a:xfrm>
            <a:off x="819150" y="4094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images:</a:t>
            </a:r>
            <a:endParaRPr/>
          </a:p>
        </p:txBody>
      </p:sp>
      <p:pic>
        <p:nvPicPr>
          <p:cNvPr id="4" name="Google Shape;238;p28">
            <a:extLst>
              <a:ext uri="{FF2B5EF4-FFF2-40B4-BE49-F238E27FC236}">
                <a16:creationId xmlns:a16="http://schemas.microsoft.com/office/drawing/2014/main" id="{7E23FB3B-3438-866F-B9ED-D7DBA2BE6532}"/>
              </a:ext>
            </a:extLst>
          </p:cNvPr>
          <p:cNvPicPr preferRelativeResize="0"/>
          <p:nvPr/>
        </p:nvPicPr>
        <p:blipFill>
          <a:blip r:embed="rId2">
            <a:alphaModFix/>
          </a:blip>
          <a:stretch>
            <a:fillRect/>
          </a:stretch>
        </p:blipFill>
        <p:spPr>
          <a:xfrm>
            <a:off x="1705650" y="1200526"/>
            <a:ext cx="5824100" cy="3065799"/>
          </a:xfrm>
          <a:prstGeom prst="rect">
            <a:avLst/>
          </a:prstGeom>
          <a:noFill/>
          <a:ln w="952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943626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52D9B-355F-52C6-02F4-6638F35676E1}"/>
              </a:ext>
            </a:extLst>
          </p:cNvPr>
          <p:cNvSpPr txBox="1"/>
          <p:nvPr/>
        </p:nvSpPr>
        <p:spPr>
          <a:xfrm>
            <a:off x="1095154" y="1262438"/>
            <a:ext cx="7740502" cy="3881062"/>
          </a:xfrm>
          <a:prstGeom prst="rect">
            <a:avLst/>
          </a:prstGeom>
          <a:noFill/>
        </p:spPr>
        <p:txBody>
          <a:bodyPr wrap="square">
            <a:spAutoFit/>
          </a:bodyPr>
          <a:lstStyle/>
          <a:p>
            <a:pPr marL="457200" lvl="0" indent="-317976" algn="just" rtl="0">
              <a:lnSpc>
                <a:spcPct val="95000"/>
              </a:lnSpc>
              <a:spcBef>
                <a:spcPts val="1200"/>
              </a:spcBef>
              <a:spcAft>
                <a:spcPts val="0"/>
              </a:spcAft>
              <a:buClr>
                <a:srgbClr val="000000"/>
              </a:buClr>
              <a:buSzPts val="1408"/>
              <a:buFont typeface="Arial"/>
              <a:buChar char="●"/>
            </a:pPr>
            <a:r>
              <a:rPr lang="en-US" sz="1800" dirty="0">
                <a:solidFill>
                  <a:srgbClr val="000000"/>
                </a:solidFill>
                <a:latin typeface="Arial"/>
                <a:ea typeface="Arial"/>
                <a:cs typeface="Arial"/>
                <a:sym typeface="Arial"/>
              </a:rPr>
              <a:t>Using BLYNK </a:t>
            </a:r>
            <a:r>
              <a:rPr lang="en-US" sz="1800" dirty="0" err="1">
                <a:solidFill>
                  <a:srgbClr val="000000"/>
                </a:solidFill>
                <a:latin typeface="Arial"/>
                <a:ea typeface="Arial"/>
                <a:cs typeface="Arial"/>
                <a:sym typeface="Arial"/>
              </a:rPr>
              <a:t>Iot</a:t>
            </a:r>
            <a:r>
              <a:rPr lang="en-US" sz="1800" dirty="0">
                <a:solidFill>
                  <a:srgbClr val="000000"/>
                </a:solidFill>
                <a:latin typeface="Arial"/>
                <a:ea typeface="Arial"/>
                <a:cs typeface="Arial"/>
                <a:sym typeface="Arial"/>
              </a:rPr>
              <a:t> application and </a:t>
            </a:r>
            <a:r>
              <a:rPr lang="en-US" sz="1800" dirty="0" err="1">
                <a:solidFill>
                  <a:srgbClr val="000000"/>
                </a:solidFill>
                <a:latin typeface="Arial"/>
                <a:ea typeface="Arial"/>
                <a:cs typeface="Arial"/>
                <a:sym typeface="Arial"/>
              </a:rPr>
              <a:t>Picsimlab</a:t>
            </a:r>
            <a:r>
              <a:rPr lang="en-US" sz="1800" dirty="0">
                <a:solidFill>
                  <a:srgbClr val="000000"/>
                </a:solidFill>
                <a:latin typeface="Arial"/>
                <a:ea typeface="Arial"/>
                <a:cs typeface="Arial"/>
                <a:sym typeface="Arial"/>
              </a:rPr>
              <a:t> simulator, simulated home automation, where LED, temperature system, Serial tank - resembles Light, Heater, Cooler and Water tank in real time.</a:t>
            </a:r>
          </a:p>
          <a:p>
            <a:pPr marL="914400" lvl="0" indent="0" algn="just" rtl="0">
              <a:lnSpc>
                <a:spcPct val="95000"/>
              </a:lnSpc>
              <a:spcBef>
                <a:spcPts val="1200"/>
              </a:spcBef>
              <a:spcAft>
                <a:spcPts val="0"/>
              </a:spcAft>
              <a:buSzPts val="852"/>
              <a:buNone/>
            </a:pPr>
            <a:endParaRPr lang="en-US" sz="1800" dirty="0">
              <a:solidFill>
                <a:srgbClr val="000000"/>
              </a:solidFill>
              <a:latin typeface="Arial"/>
              <a:ea typeface="Arial"/>
              <a:cs typeface="Arial"/>
              <a:sym typeface="Arial"/>
            </a:endParaRPr>
          </a:p>
          <a:p>
            <a:pPr marL="457200" lvl="0" indent="-317976" algn="just" rtl="0">
              <a:lnSpc>
                <a:spcPct val="95000"/>
              </a:lnSpc>
              <a:spcBef>
                <a:spcPts val="1200"/>
              </a:spcBef>
              <a:spcAft>
                <a:spcPts val="0"/>
              </a:spcAft>
              <a:buClr>
                <a:srgbClr val="000000"/>
              </a:buClr>
              <a:buSzPts val="1408"/>
              <a:buFont typeface="Arial"/>
              <a:buChar char="●"/>
            </a:pPr>
            <a:r>
              <a:rPr lang="en-US" sz="1800" dirty="0">
                <a:solidFill>
                  <a:srgbClr val="000000"/>
                </a:solidFill>
                <a:latin typeface="Arial"/>
                <a:ea typeface="Arial"/>
                <a:cs typeface="Arial"/>
                <a:sym typeface="Arial"/>
              </a:rPr>
              <a:t>CLCD acts like a dash board used for displaying the events, Widgets from Blynk </a:t>
            </a:r>
            <a:r>
              <a:rPr lang="en-US" sz="1800" dirty="0" err="1">
                <a:solidFill>
                  <a:srgbClr val="000000"/>
                </a:solidFill>
                <a:latin typeface="Arial"/>
                <a:ea typeface="Arial"/>
                <a:cs typeface="Arial"/>
                <a:sym typeface="Arial"/>
              </a:rPr>
              <a:t>Iot</a:t>
            </a:r>
            <a:r>
              <a:rPr lang="en-US" sz="1800" dirty="0">
                <a:solidFill>
                  <a:srgbClr val="000000"/>
                </a:solidFill>
                <a:latin typeface="Arial"/>
                <a:ea typeface="Arial"/>
                <a:cs typeface="Arial"/>
                <a:sym typeface="Arial"/>
              </a:rPr>
              <a:t> app like button widgets are used to control heater, cooler and inlet valve, outlet valve.</a:t>
            </a:r>
          </a:p>
          <a:p>
            <a:pPr marL="914400" lvl="0" indent="0" algn="just" rtl="0">
              <a:lnSpc>
                <a:spcPct val="95000"/>
              </a:lnSpc>
              <a:spcBef>
                <a:spcPts val="1200"/>
              </a:spcBef>
              <a:spcAft>
                <a:spcPts val="0"/>
              </a:spcAft>
              <a:buSzPts val="852"/>
              <a:buNone/>
            </a:pPr>
            <a:endParaRPr lang="en-US" sz="1800" dirty="0">
              <a:solidFill>
                <a:srgbClr val="000000"/>
              </a:solidFill>
              <a:latin typeface="Arial"/>
              <a:ea typeface="Arial"/>
              <a:cs typeface="Arial"/>
              <a:sym typeface="Arial"/>
            </a:endParaRPr>
          </a:p>
          <a:p>
            <a:pPr marL="457200" lvl="0" indent="-317976" algn="just" rtl="0">
              <a:lnSpc>
                <a:spcPct val="95000"/>
              </a:lnSpc>
              <a:spcBef>
                <a:spcPts val="1200"/>
              </a:spcBef>
              <a:spcAft>
                <a:spcPts val="0"/>
              </a:spcAft>
              <a:buClr>
                <a:srgbClr val="000000"/>
              </a:buClr>
              <a:buSzPts val="1408"/>
              <a:buFont typeface="Arial"/>
              <a:buChar char="●"/>
            </a:pPr>
            <a:r>
              <a:rPr lang="en-US" sz="1800" dirty="0">
                <a:solidFill>
                  <a:srgbClr val="000000"/>
                </a:solidFill>
                <a:latin typeface="Arial"/>
                <a:ea typeface="Arial"/>
                <a:cs typeface="Arial"/>
                <a:sym typeface="Arial"/>
              </a:rPr>
              <a:t>Gauge widgets to display the temperature and volume of the water.</a:t>
            </a:r>
          </a:p>
          <a:p>
            <a:pPr marL="0" lvl="0" indent="0" algn="just" rtl="0">
              <a:lnSpc>
                <a:spcPct val="95000"/>
              </a:lnSpc>
              <a:spcBef>
                <a:spcPts val="1200"/>
              </a:spcBef>
              <a:spcAft>
                <a:spcPts val="0"/>
              </a:spcAft>
              <a:buSzPts val="852"/>
              <a:buNone/>
            </a:pPr>
            <a:r>
              <a:rPr lang="en-US" sz="1600" dirty="0">
                <a:solidFill>
                  <a:srgbClr val="000000"/>
                </a:solidFill>
                <a:highlight>
                  <a:srgbClr val="FFFFFF"/>
                </a:highlight>
                <a:latin typeface="Arial"/>
                <a:ea typeface="Arial"/>
                <a:cs typeface="Arial"/>
                <a:sym typeface="Arial"/>
              </a:rPr>
              <a:t> </a:t>
            </a:r>
          </a:p>
          <a:p>
            <a:pPr marL="0" lvl="0" indent="0" algn="just" rtl="0">
              <a:lnSpc>
                <a:spcPct val="95000"/>
              </a:lnSpc>
              <a:spcBef>
                <a:spcPts val="1200"/>
              </a:spcBef>
              <a:spcAft>
                <a:spcPts val="1200"/>
              </a:spcAft>
              <a:buSzPts val="852"/>
              <a:buNone/>
            </a:pPr>
            <a:endParaRPr lang="en-US" sz="1800" dirty="0"/>
          </a:p>
        </p:txBody>
      </p:sp>
      <p:sp>
        <p:nvSpPr>
          <p:cNvPr id="4" name="Google Shape;260;p31">
            <a:extLst>
              <a:ext uri="{FF2B5EF4-FFF2-40B4-BE49-F238E27FC236}">
                <a16:creationId xmlns:a16="http://schemas.microsoft.com/office/drawing/2014/main" id="{677637F0-2975-1F1B-761C-E1D195C9B97B}"/>
              </a:ext>
            </a:extLst>
          </p:cNvPr>
          <p:cNvSpPr txBox="1">
            <a:spLocks noGrp="1"/>
          </p:cNvSpPr>
          <p:nvPr>
            <p:ph type="title"/>
          </p:nvPr>
        </p:nvSpPr>
        <p:spPr>
          <a:xfrm>
            <a:off x="1244456" y="356498"/>
            <a:ext cx="7505700" cy="954600"/>
          </a:xfrm>
          <a:prstGeom prst="rect">
            <a:avLst/>
          </a:prstGeom>
        </p:spPr>
        <p:txBody>
          <a:bodyPr spcFirstLastPara="1" wrap="square" lIns="91425" tIns="91425" rIns="91425" bIns="91425" anchor="t" anchorCtr="0">
            <a:normAutofit/>
          </a:bodyPr>
          <a:lstStyle/>
          <a:p>
            <a:pPr marL="0" lvl="0" indent="0" algn="ctr" rtl="0">
              <a:lnSpc>
                <a:spcPct val="115000"/>
              </a:lnSpc>
              <a:spcBef>
                <a:spcPts val="2400"/>
              </a:spcBef>
              <a:spcAft>
                <a:spcPts val="0"/>
              </a:spcAft>
              <a:buNone/>
            </a:pPr>
            <a:r>
              <a:rPr lang="en" sz="2300" b="1" dirty="0">
                <a:solidFill>
                  <a:srgbClr val="000000"/>
                </a:solidFill>
                <a:latin typeface="Arial"/>
                <a:ea typeface="Arial"/>
                <a:cs typeface="Arial"/>
                <a:sym typeface="Arial"/>
              </a:rPr>
              <a:t>Conclusion</a:t>
            </a:r>
            <a:endParaRPr sz="2300" b="1" dirty="0">
              <a:solidFill>
                <a:srgbClr val="000000"/>
              </a:solidFill>
              <a:latin typeface="Arial"/>
              <a:ea typeface="Arial"/>
              <a:cs typeface="Arial"/>
              <a:sym typeface="Arial"/>
            </a:endParaRPr>
          </a:p>
          <a:p>
            <a:pPr marL="0" lvl="0" indent="0" algn="l" rtl="0">
              <a:spcBef>
                <a:spcPts val="600"/>
              </a:spcBef>
              <a:spcAft>
                <a:spcPts val="0"/>
              </a:spcAft>
              <a:buNone/>
            </a:pPr>
            <a:endParaRPr dirty="0"/>
          </a:p>
        </p:txBody>
      </p:sp>
    </p:spTree>
    <p:extLst>
      <p:ext uri="{BB962C8B-B14F-4D97-AF65-F5344CB8AC3E}">
        <p14:creationId xmlns:p14="http://schemas.microsoft.com/office/powerpoint/2010/main" val="70535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3662" y="372713"/>
            <a:ext cx="5713571" cy="945291"/>
          </a:xfrm>
          <a:prstGeom prst="rect">
            <a:avLst/>
          </a:prstGeom>
        </p:spPr>
        <p:txBody>
          <a:bodyPr spcFirstLastPara="1" vert="horz" wrap="square" lIns="0" tIns="9049" rIns="0" bIns="0" rtlCol="0" anchor="t" anchorCtr="0">
            <a:spAutoFit/>
          </a:bodyPr>
          <a:lstStyle/>
          <a:p>
            <a:pPr marL="9525">
              <a:spcBef>
                <a:spcPts val="71"/>
              </a:spcBef>
            </a:pPr>
            <a:r>
              <a:rPr sz="3000" u="heavy" spc="-19" dirty="0">
                <a:solidFill>
                  <a:schemeClr val="tx1">
                    <a:lumMod val="95000"/>
                    <a:lumOff val="5000"/>
                  </a:schemeClr>
                </a:solidFill>
                <a:uFill>
                  <a:solidFill>
                    <a:srgbClr val="FFFFFF"/>
                  </a:solidFill>
                </a:uFill>
              </a:rPr>
              <a:t>TOPICS</a:t>
            </a:r>
            <a:r>
              <a:rPr sz="3000" u="heavy" spc="-15" dirty="0">
                <a:solidFill>
                  <a:schemeClr val="tx1">
                    <a:lumMod val="95000"/>
                    <a:lumOff val="5000"/>
                  </a:schemeClr>
                </a:solidFill>
                <a:uFill>
                  <a:solidFill>
                    <a:srgbClr val="FFFFFF"/>
                  </a:solidFill>
                </a:uFill>
              </a:rPr>
              <a:t> </a:t>
            </a:r>
            <a:r>
              <a:rPr sz="3000" u="heavy" spc="-8" dirty="0">
                <a:solidFill>
                  <a:schemeClr val="tx1">
                    <a:lumMod val="95000"/>
                    <a:lumOff val="5000"/>
                  </a:schemeClr>
                </a:solidFill>
                <a:uFill>
                  <a:solidFill>
                    <a:srgbClr val="FFFFFF"/>
                  </a:solidFill>
                </a:uFill>
              </a:rPr>
              <a:t>LEARNT</a:t>
            </a:r>
            <a:r>
              <a:rPr sz="3000" u="heavy" dirty="0">
                <a:solidFill>
                  <a:schemeClr val="tx1">
                    <a:lumMod val="95000"/>
                    <a:lumOff val="5000"/>
                  </a:schemeClr>
                </a:solidFill>
                <a:uFill>
                  <a:solidFill>
                    <a:srgbClr val="FFFFFF"/>
                  </a:solidFill>
                </a:uFill>
              </a:rPr>
              <a:t> </a:t>
            </a:r>
            <a:r>
              <a:rPr sz="3000" u="heavy" spc="-8" dirty="0">
                <a:solidFill>
                  <a:schemeClr val="tx1">
                    <a:lumMod val="95000"/>
                    <a:lumOff val="5000"/>
                  </a:schemeClr>
                </a:solidFill>
                <a:uFill>
                  <a:solidFill>
                    <a:srgbClr val="FFFFFF"/>
                  </a:solidFill>
                </a:uFill>
              </a:rPr>
              <a:t>DURING</a:t>
            </a:r>
            <a:r>
              <a:rPr sz="3000" u="heavy" spc="-4" dirty="0">
                <a:solidFill>
                  <a:schemeClr val="tx1">
                    <a:lumMod val="95000"/>
                    <a:lumOff val="5000"/>
                  </a:schemeClr>
                </a:solidFill>
                <a:uFill>
                  <a:solidFill>
                    <a:srgbClr val="FFFFFF"/>
                  </a:solidFill>
                </a:uFill>
              </a:rPr>
              <a:t> INTERNSHIP</a:t>
            </a:r>
            <a:endParaRPr sz="3000" dirty="0">
              <a:solidFill>
                <a:schemeClr val="tx1">
                  <a:lumMod val="95000"/>
                  <a:lumOff val="5000"/>
                </a:schemeClr>
              </a:solidFill>
            </a:endParaRPr>
          </a:p>
        </p:txBody>
      </p:sp>
      <p:sp>
        <p:nvSpPr>
          <p:cNvPr id="3" name="object 3"/>
          <p:cNvSpPr txBox="1"/>
          <p:nvPr/>
        </p:nvSpPr>
        <p:spPr>
          <a:xfrm>
            <a:off x="1649883" y="1175576"/>
            <a:ext cx="4107656" cy="3620382"/>
          </a:xfrm>
          <a:prstGeom prst="rect">
            <a:avLst/>
          </a:prstGeom>
        </p:spPr>
        <p:txBody>
          <a:bodyPr vert="horz" wrap="square" lIns="0" tIns="9049" rIns="0" bIns="0" rtlCol="0">
            <a:spAutoFit/>
          </a:bodyPr>
          <a:lstStyle/>
          <a:p>
            <a:pPr marL="188595" algn="just">
              <a:lnSpc>
                <a:spcPts val="2351"/>
              </a:lnSpc>
              <a:spcBef>
                <a:spcPts val="71"/>
              </a:spcBef>
            </a:pPr>
            <a:r>
              <a:rPr sz="2100" dirty="0">
                <a:solidFill>
                  <a:schemeClr val="tx1">
                    <a:lumMod val="95000"/>
                    <a:lumOff val="5000"/>
                  </a:schemeClr>
                </a:solidFill>
                <a:latin typeface="Calibri"/>
                <a:cs typeface="Calibri"/>
              </a:rPr>
              <a:t>C++</a:t>
            </a:r>
            <a:r>
              <a:rPr sz="2100" spc="-19"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Programming</a:t>
            </a:r>
            <a:endParaRPr sz="2100" dirty="0">
              <a:solidFill>
                <a:schemeClr val="tx1">
                  <a:lumMod val="95000"/>
                  <a:lumOff val="5000"/>
                </a:schemeClr>
              </a:solidFill>
              <a:latin typeface="Calibri"/>
              <a:cs typeface="Calibri"/>
            </a:endParaRPr>
          </a:p>
          <a:p>
            <a:pPr marL="470059" algn="just">
              <a:lnSpc>
                <a:spcPts val="1991"/>
              </a:lnSpc>
            </a:pPr>
            <a:r>
              <a:rPr sz="1800" spc="-4" dirty="0">
                <a:solidFill>
                  <a:schemeClr val="tx1">
                    <a:lumMod val="95000"/>
                    <a:lumOff val="5000"/>
                  </a:schemeClr>
                </a:solidFill>
                <a:latin typeface="Calibri"/>
                <a:cs typeface="Calibri"/>
              </a:rPr>
              <a:t>OOP</a:t>
            </a:r>
            <a:r>
              <a:rPr sz="1800" spc="-23"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concepts</a:t>
            </a:r>
            <a:endParaRPr sz="1800" dirty="0">
              <a:solidFill>
                <a:schemeClr val="tx1">
                  <a:lumMod val="95000"/>
                  <a:lumOff val="5000"/>
                </a:schemeClr>
              </a:solidFill>
              <a:latin typeface="Calibri"/>
              <a:cs typeface="Calibri"/>
            </a:endParaRPr>
          </a:p>
          <a:p>
            <a:pPr marL="266700" marR="2035969" indent="-266700" algn="just">
              <a:buFont typeface="Wingdings"/>
              <a:buChar char=""/>
              <a:tabLst>
                <a:tab pos="266700" algn="l"/>
              </a:tabLst>
            </a:pPr>
            <a:r>
              <a:rPr sz="1800" spc="-8" dirty="0">
                <a:solidFill>
                  <a:schemeClr val="tx1">
                    <a:lumMod val="95000"/>
                    <a:lumOff val="5000"/>
                  </a:schemeClr>
                </a:solidFill>
                <a:latin typeface="Calibri"/>
                <a:cs typeface="Calibri"/>
              </a:rPr>
              <a:t>Introduction </a:t>
            </a:r>
            <a:r>
              <a:rPr sz="1800" spc="-11" dirty="0">
                <a:solidFill>
                  <a:schemeClr val="tx1">
                    <a:lumMod val="95000"/>
                    <a:lumOff val="5000"/>
                  </a:schemeClr>
                </a:solidFill>
                <a:latin typeface="Calibri"/>
                <a:cs typeface="Calibri"/>
              </a:rPr>
              <a:t>to </a:t>
            </a:r>
            <a:r>
              <a:rPr sz="1800" spc="-4" dirty="0">
                <a:solidFill>
                  <a:schemeClr val="tx1">
                    <a:lumMod val="95000"/>
                    <a:lumOff val="5000"/>
                  </a:schemeClr>
                </a:solidFill>
                <a:latin typeface="Calibri"/>
                <a:cs typeface="Calibri"/>
              </a:rPr>
              <a:t>IoT </a:t>
            </a:r>
            <a:r>
              <a:rPr sz="1800"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Definition </a:t>
            </a:r>
            <a:r>
              <a:rPr sz="1800" spc="-4" dirty="0">
                <a:solidFill>
                  <a:schemeClr val="tx1">
                    <a:lumMod val="95000"/>
                    <a:lumOff val="5000"/>
                  </a:schemeClr>
                </a:solidFill>
                <a:latin typeface="Calibri"/>
                <a:cs typeface="Calibri"/>
              </a:rPr>
              <a:t>of IoT </a:t>
            </a:r>
            <a:r>
              <a:rPr sz="1800" spc="-398"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IoT</a:t>
            </a:r>
            <a:r>
              <a:rPr sz="1800" spc="360"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Architecture</a:t>
            </a:r>
            <a:endParaRPr sz="1800" dirty="0">
              <a:solidFill>
                <a:schemeClr val="tx1">
                  <a:lumMod val="95000"/>
                  <a:lumOff val="5000"/>
                </a:schemeClr>
              </a:solidFill>
              <a:latin typeface="Calibri"/>
              <a:cs typeface="Calibri"/>
            </a:endParaRPr>
          </a:p>
          <a:p>
            <a:pPr marL="266224" marR="3810" indent="-266224">
              <a:buFont typeface="Wingdings"/>
              <a:buChar char=""/>
              <a:tabLst>
                <a:tab pos="266224" algn="l"/>
                <a:tab pos="266700" algn="l"/>
              </a:tabLst>
            </a:pPr>
            <a:r>
              <a:rPr sz="1800" spc="-8" dirty="0">
                <a:solidFill>
                  <a:schemeClr val="tx1">
                    <a:lumMod val="95000"/>
                    <a:lumOff val="5000"/>
                  </a:schemeClr>
                </a:solidFill>
                <a:latin typeface="Calibri"/>
                <a:cs typeface="Calibri"/>
              </a:rPr>
              <a:t>Introduction </a:t>
            </a:r>
            <a:r>
              <a:rPr sz="1800" spc="-11" dirty="0">
                <a:solidFill>
                  <a:schemeClr val="tx1">
                    <a:lumMod val="95000"/>
                    <a:lumOff val="5000"/>
                  </a:schemeClr>
                </a:solidFill>
                <a:latin typeface="Calibri"/>
                <a:cs typeface="Calibri"/>
              </a:rPr>
              <a:t>to </a:t>
            </a:r>
            <a:r>
              <a:rPr sz="1800" spc="-4" dirty="0">
                <a:solidFill>
                  <a:schemeClr val="tx1">
                    <a:lumMod val="95000"/>
                    <a:lumOff val="5000"/>
                  </a:schemeClr>
                </a:solidFill>
                <a:latin typeface="Calibri"/>
                <a:cs typeface="Calibri"/>
              </a:rPr>
              <a:t>Embedded </a:t>
            </a:r>
            <a:r>
              <a:rPr sz="1800" spc="-15" dirty="0">
                <a:solidFill>
                  <a:schemeClr val="tx1">
                    <a:lumMod val="95000"/>
                    <a:lumOff val="5000"/>
                  </a:schemeClr>
                </a:solidFill>
                <a:latin typeface="Calibri"/>
                <a:cs typeface="Calibri"/>
              </a:rPr>
              <a:t>systems </a:t>
            </a:r>
            <a:r>
              <a:rPr sz="1800" spc="-11"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Definition</a:t>
            </a:r>
            <a:r>
              <a:rPr sz="1800" spc="-11" dirty="0">
                <a:solidFill>
                  <a:schemeClr val="tx1">
                    <a:lumMod val="95000"/>
                    <a:lumOff val="5000"/>
                  </a:schemeClr>
                </a:solidFill>
                <a:latin typeface="Calibri"/>
                <a:cs typeface="Calibri"/>
              </a:rPr>
              <a:t> </a:t>
            </a:r>
            <a:r>
              <a:rPr sz="1800" spc="-19" dirty="0">
                <a:solidFill>
                  <a:schemeClr val="tx1">
                    <a:lumMod val="95000"/>
                    <a:lumOff val="5000"/>
                  </a:schemeClr>
                </a:solidFill>
                <a:latin typeface="Calibri"/>
                <a:cs typeface="Calibri"/>
              </a:rPr>
              <a:t>Types</a:t>
            </a:r>
            <a:r>
              <a:rPr sz="1800"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of</a:t>
            </a:r>
            <a:r>
              <a:rPr sz="1800" spc="-11"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Embedded </a:t>
            </a:r>
            <a:r>
              <a:rPr sz="1800" spc="-15" dirty="0">
                <a:solidFill>
                  <a:schemeClr val="tx1">
                    <a:lumMod val="95000"/>
                    <a:lumOff val="5000"/>
                  </a:schemeClr>
                </a:solidFill>
                <a:latin typeface="Calibri"/>
                <a:cs typeface="Calibri"/>
              </a:rPr>
              <a:t>systems </a:t>
            </a:r>
            <a:r>
              <a:rPr sz="1800" spc="-398"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Components</a:t>
            </a:r>
            <a:r>
              <a:rPr sz="1800" spc="-19"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of Embedded </a:t>
            </a:r>
            <a:r>
              <a:rPr sz="1800" spc="-15" dirty="0">
                <a:solidFill>
                  <a:schemeClr val="tx1">
                    <a:lumMod val="95000"/>
                    <a:lumOff val="5000"/>
                  </a:schemeClr>
                </a:solidFill>
                <a:latin typeface="Calibri"/>
                <a:cs typeface="Calibri"/>
              </a:rPr>
              <a:t>systems</a:t>
            </a:r>
            <a:endParaRPr sz="1800" dirty="0">
              <a:solidFill>
                <a:schemeClr val="tx1">
                  <a:lumMod val="95000"/>
                  <a:lumOff val="5000"/>
                </a:schemeClr>
              </a:solidFill>
              <a:latin typeface="Calibri"/>
              <a:cs typeface="Calibri"/>
            </a:endParaRPr>
          </a:p>
          <a:p>
            <a:pPr marL="266224" marR="2793206" indent="-266224">
              <a:spcBef>
                <a:spcPts val="4"/>
              </a:spcBef>
              <a:buFont typeface="Wingdings"/>
              <a:buChar char=""/>
              <a:tabLst>
                <a:tab pos="266224" algn="l"/>
                <a:tab pos="266700" algn="l"/>
              </a:tabLst>
            </a:pPr>
            <a:r>
              <a:rPr sz="1800" spc="-41" dirty="0">
                <a:solidFill>
                  <a:schemeClr val="tx1">
                    <a:lumMod val="95000"/>
                    <a:lumOff val="5000"/>
                  </a:schemeClr>
                </a:solidFill>
                <a:latin typeface="Calibri"/>
                <a:cs typeface="Calibri"/>
              </a:rPr>
              <a:t>P</a:t>
            </a:r>
            <a:r>
              <a:rPr sz="1800" dirty="0">
                <a:solidFill>
                  <a:schemeClr val="tx1">
                    <a:lumMod val="95000"/>
                    <a:lumOff val="5000"/>
                  </a:schemeClr>
                </a:solidFill>
                <a:latin typeface="Calibri"/>
                <a:cs typeface="Calibri"/>
              </a:rPr>
              <a:t>e</a:t>
            </a:r>
            <a:r>
              <a:rPr sz="1800" spc="4" dirty="0">
                <a:solidFill>
                  <a:schemeClr val="tx1">
                    <a:lumMod val="95000"/>
                    <a:lumOff val="5000"/>
                  </a:schemeClr>
                </a:solidFill>
                <a:latin typeface="Calibri"/>
                <a:cs typeface="Calibri"/>
              </a:rPr>
              <a:t>r</a:t>
            </a:r>
            <a:r>
              <a:rPr sz="1800" dirty="0">
                <a:solidFill>
                  <a:schemeClr val="tx1">
                    <a:lumMod val="95000"/>
                    <a:lumOff val="5000"/>
                  </a:schemeClr>
                </a:solidFill>
                <a:latin typeface="Calibri"/>
                <a:cs typeface="Calibri"/>
              </a:rPr>
              <a:t>iphe</a:t>
            </a:r>
            <a:r>
              <a:rPr sz="1800" spc="-30" dirty="0">
                <a:solidFill>
                  <a:schemeClr val="tx1">
                    <a:lumMod val="95000"/>
                    <a:lumOff val="5000"/>
                  </a:schemeClr>
                </a:solidFill>
                <a:latin typeface="Calibri"/>
                <a:cs typeface="Calibri"/>
              </a:rPr>
              <a:t>r</a:t>
            </a:r>
            <a:r>
              <a:rPr sz="1800" dirty="0">
                <a:solidFill>
                  <a:schemeClr val="tx1">
                    <a:lumMod val="95000"/>
                    <a:lumOff val="5000"/>
                  </a:schemeClr>
                </a:solidFill>
                <a:latin typeface="Calibri"/>
                <a:cs typeface="Calibri"/>
              </a:rPr>
              <a:t>als  </a:t>
            </a:r>
            <a:r>
              <a:rPr sz="1800" spc="-4" dirty="0">
                <a:solidFill>
                  <a:schemeClr val="tx1">
                    <a:lumMod val="95000"/>
                    <a:lumOff val="5000"/>
                  </a:schemeClr>
                </a:solidFill>
                <a:latin typeface="Calibri"/>
                <a:cs typeface="Calibri"/>
              </a:rPr>
              <a:t>LED</a:t>
            </a:r>
            <a:endParaRPr sz="1800" dirty="0">
              <a:solidFill>
                <a:schemeClr val="tx1">
                  <a:lumMod val="95000"/>
                  <a:lumOff val="5000"/>
                </a:schemeClr>
              </a:solidFill>
              <a:latin typeface="Calibri"/>
              <a:cs typeface="Calibri"/>
            </a:endParaRPr>
          </a:p>
          <a:p>
            <a:pPr marL="521494" algn="just"/>
            <a:r>
              <a:rPr sz="1800" spc="-8" dirty="0">
                <a:solidFill>
                  <a:schemeClr val="tx1">
                    <a:lumMod val="95000"/>
                    <a:lumOff val="5000"/>
                  </a:schemeClr>
                </a:solidFill>
                <a:latin typeface="Calibri"/>
                <a:cs typeface="Calibri"/>
              </a:rPr>
              <a:t>Arduino</a:t>
            </a:r>
            <a:r>
              <a:rPr sz="1800" spc="-34"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Uno</a:t>
            </a:r>
          </a:p>
          <a:p>
            <a:pPr marL="521494"/>
            <a:r>
              <a:rPr sz="1800" spc="-8" dirty="0">
                <a:solidFill>
                  <a:schemeClr val="tx1">
                    <a:lumMod val="95000"/>
                    <a:lumOff val="5000"/>
                  </a:schemeClr>
                </a:solidFill>
                <a:latin typeface="Calibri"/>
                <a:cs typeface="Calibri"/>
              </a:rPr>
              <a:t>CLCD</a:t>
            </a:r>
            <a:r>
              <a:rPr sz="1800" spc="-26"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a:t>
            </a:r>
            <a:r>
              <a:rPr sz="1800" dirty="0">
                <a:solidFill>
                  <a:schemeClr val="tx1">
                    <a:lumMod val="95000"/>
                    <a:lumOff val="5000"/>
                  </a:schemeClr>
                </a:solidFill>
                <a:latin typeface="Calibri"/>
                <a:cs typeface="Calibri"/>
              </a:rPr>
              <a:t> 14</a:t>
            </a:r>
            <a:r>
              <a:rPr sz="1800" spc="-15"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pins</a:t>
            </a:r>
            <a:r>
              <a:rPr sz="1800" spc="-15"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description</a:t>
            </a:r>
            <a:r>
              <a:rPr sz="1800" spc="-19"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of</a:t>
            </a:r>
            <a:r>
              <a:rPr sz="1800" spc="-11"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CLCD</a:t>
            </a:r>
            <a:endParaRPr sz="1800" dirty="0">
              <a:solidFill>
                <a:schemeClr val="tx1">
                  <a:lumMod val="95000"/>
                  <a:lumOff val="5000"/>
                </a:schemeClr>
              </a:solidFill>
              <a:latin typeface="Calibri"/>
              <a:cs typeface="Calibri"/>
            </a:endParaRPr>
          </a:p>
          <a:p>
            <a:pPr marL="572929"/>
            <a:r>
              <a:rPr sz="1800" dirty="0">
                <a:solidFill>
                  <a:schemeClr val="tx1">
                    <a:lumMod val="95000"/>
                    <a:lumOff val="5000"/>
                  </a:schemeClr>
                </a:solidFill>
                <a:latin typeface="Calibri"/>
                <a:cs typeface="Calibri"/>
              </a:rPr>
              <a:t>ADC</a:t>
            </a:r>
            <a:r>
              <a:rPr sz="1800" spc="-26"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Use </a:t>
            </a:r>
            <a:r>
              <a:rPr sz="1800" spc="-4" dirty="0">
                <a:solidFill>
                  <a:schemeClr val="tx1">
                    <a:lumMod val="95000"/>
                    <a:lumOff val="5000"/>
                  </a:schemeClr>
                </a:solidFill>
                <a:latin typeface="Calibri"/>
                <a:cs typeface="Calibri"/>
              </a:rPr>
              <a:t>of</a:t>
            </a:r>
            <a:r>
              <a:rPr sz="1800" spc="-11"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ADC</a:t>
            </a:r>
            <a:r>
              <a:rPr sz="1800" spc="-15"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in</a:t>
            </a:r>
            <a:r>
              <a:rPr sz="1800" spc="-34"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Arduino</a:t>
            </a:r>
            <a:endParaRPr sz="1800" dirty="0">
              <a:solidFill>
                <a:schemeClr val="tx1">
                  <a:lumMod val="95000"/>
                  <a:lumOff val="5000"/>
                </a:schemeClr>
              </a:solidFill>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457" y="212407"/>
            <a:ext cx="6025991" cy="1038105"/>
          </a:xfrm>
          <a:prstGeom prst="rect">
            <a:avLst/>
          </a:prstGeom>
        </p:spPr>
        <p:txBody>
          <a:bodyPr spcFirstLastPara="1" vert="horz" wrap="square" lIns="0" tIns="9525" rIns="0" bIns="0" rtlCol="0" anchor="t" anchorCtr="0">
            <a:spAutoFit/>
          </a:bodyPr>
          <a:lstStyle/>
          <a:p>
            <a:pPr marL="9525">
              <a:spcBef>
                <a:spcPts val="75"/>
              </a:spcBef>
            </a:pPr>
            <a:r>
              <a:rPr sz="3300" u="heavy" spc="-11" dirty="0">
                <a:solidFill>
                  <a:schemeClr val="tx1">
                    <a:lumMod val="95000"/>
                    <a:lumOff val="5000"/>
                  </a:schemeClr>
                </a:solidFill>
                <a:uFill>
                  <a:solidFill>
                    <a:srgbClr val="FFFFFF"/>
                  </a:solidFill>
                </a:uFill>
              </a:rPr>
              <a:t>Peripherals</a:t>
            </a:r>
            <a:r>
              <a:rPr sz="3300" u="heavy" spc="-19" dirty="0">
                <a:solidFill>
                  <a:schemeClr val="tx1">
                    <a:lumMod val="95000"/>
                    <a:lumOff val="5000"/>
                  </a:schemeClr>
                </a:solidFill>
                <a:uFill>
                  <a:solidFill>
                    <a:srgbClr val="FFFFFF"/>
                  </a:solidFill>
                </a:uFill>
              </a:rPr>
              <a:t> </a:t>
            </a:r>
            <a:r>
              <a:rPr sz="3300" u="heavy" spc="-11" dirty="0">
                <a:solidFill>
                  <a:schemeClr val="tx1">
                    <a:lumMod val="95000"/>
                    <a:lumOff val="5000"/>
                  </a:schemeClr>
                </a:solidFill>
                <a:uFill>
                  <a:solidFill>
                    <a:srgbClr val="FFFFFF"/>
                  </a:solidFill>
                </a:uFill>
              </a:rPr>
              <a:t>required</a:t>
            </a:r>
            <a:r>
              <a:rPr sz="3300" u="heavy" spc="-4" dirty="0">
                <a:solidFill>
                  <a:schemeClr val="tx1">
                    <a:lumMod val="95000"/>
                    <a:lumOff val="5000"/>
                  </a:schemeClr>
                </a:solidFill>
                <a:uFill>
                  <a:solidFill>
                    <a:srgbClr val="FFFFFF"/>
                  </a:solidFill>
                </a:uFill>
              </a:rPr>
              <a:t> </a:t>
            </a:r>
            <a:r>
              <a:rPr sz="3300" u="heavy" spc="-30" dirty="0">
                <a:solidFill>
                  <a:schemeClr val="tx1">
                    <a:lumMod val="95000"/>
                    <a:lumOff val="5000"/>
                  </a:schemeClr>
                </a:solidFill>
                <a:uFill>
                  <a:solidFill>
                    <a:srgbClr val="FFFFFF"/>
                  </a:solidFill>
                </a:uFill>
              </a:rPr>
              <a:t>for</a:t>
            </a:r>
            <a:r>
              <a:rPr sz="3300" u="heavy" spc="-4" dirty="0">
                <a:solidFill>
                  <a:schemeClr val="tx1">
                    <a:lumMod val="95000"/>
                    <a:lumOff val="5000"/>
                  </a:schemeClr>
                </a:solidFill>
                <a:uFill>
                  <a:solidFill>
                    <a:srgbClr val="FFFFFF"/>
                  </a:solidFill>
                </a:uFill>
              </a:rPr>
              <a:t> </a:t>
            </a:r>
            <a:r>
              <a:rPr sz="3300" u="heavy" dirty="0">
                <a:solidFill>
                  <a:schemeClr val="tx1">
                    <a:lumMod val="95000"/>
                    <a:lumOff val="5000"/>
                  </a:schemeClr>
                </a:solidFill>
                <a:uFill>
                  <a:solidFill>
                    <a:srgbClr val="FFFFFF"/>
                  </a:solidFill>
                </a:uFill>
              </a:rPr>
              <a:t>the </a:t>
            </a:r>
            <a:r>
              <a:rPr sz="3300" u="heavy" spc="-11" dirty="0">
                <a:solidFill>
                  <a:schemeClr val="tx1">
                    <a:lumMod val="95000"/>
                    <a:lumOff val="5000"/>
                  </a:schemeClr>
                </a:solidFill>
                <a:uFill>
                  <a:solidFill>
                    <a:srgbClr val="FFFFFF"/>
                  </a:solidFill>
                </a:uFill>
              </a:rPr>
              <a:t>Project</a:t>
            </a:r>
            <a:endParaRPr sz="3300" dirty="0">
              <a:solidFill>
                <a:schemeClr val="tx1">
                  <a:lumMod val="95000"/>
                  <a:lumOff val="5000"/>
                </a:schemeClr>
              </a:solidFill>
            </a:endParaRPr>
          </a:p>
        </p:txBody>
      </p:sp>
      <p:sp>
        <p:nvSpPr>
          <p:cNvPr id="3" name="object 3"/>
          <p:cNvSpPr txBox="1"/>
          <p:nvPr/>
        </p:nvSpPr>
        <p:spPr>
          <a:xfrm>
            <a:off x="1428141" y="1013460"/>
            <a:ext cx="6118384" cy="3875709"/>
          </a:xfrm>
          <a:prstGeom prst="rect">
            <a:avLst/>
          </a:prstGeom>
        </p:spPr>
        <p:txBody>
          <a:bodyPr vert="horz" wrap="square" lIns="0" tIns="9049" rIns="0" bIns="0" rtlCol="0">
            <a:spAutoFit/>
          </a:bodyPr>
          <a:lstStyle/>
          <a:p>
            <a:pPr marL="224314" indent="-215265">
              <a:spcBef>
                <a:spcPts val="71"/>
              </a:spcBef>
              <a:buFont typeface="Wingdings"/>
              <a:buChar char=""/>
              <a:tabLst>
                <a:tab pos="224790" algn="l"/>
              </a:tabLst>
            </a:pPr>
            <a:r>
              <a:rPr sz="2100" spc="-8" dirty="0">
                <a:solidFill>
                  <a:schemeClr val="tx1">
                    <a:lumMod val="95000"/>
                    <a:lumOff val="5000"/>
                  </a:schemeClr>
                </a:solidFill>
                <a:latin typeface="Calibri"/>
                <a:cs typeface="Calibri"/>
              </a:rPr>
              <a:t>LDR</a:t>
            </a:r>
            <a:r>
              <a:rPr sz="2100" spc="-15"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Sensor</a:t>
            </a:r>
            <a:endParaRPr sz="2100" dirty="0">
              <a:solidFill>
                <a:schemeClr val="tx1">
                  <a:lumMod val="95000"/>
                  <a:lumOff val="5000"/>
                </a:schemeClr>
              </a:solidFill>
              <a:latin typeface="Calibri"/>
              <a:cs typeface="Calibri"/>
            </a:endParaRPr>
          </a:p>
          <a:p>
            <a:pPr marL="9525" marR="3810" indent="546259"/>
            <a:r>
              <a:rPr sz="2100" spc="-98" dirty="0">
                <a:solidFill>
                  <a:schemeClr val="tx1">
                    <a:lumMod val="95000"/>
                    <a:lumOff val="5000"/>
                  </a:schemeClr>
                </a:solidFill>
                <a:latin typeface="Calibri"/>
                <a:cs typeface="Calibri"/>
              </a:rPr>
              <a:t>To</a:t>
            </a:r>
            <a:r>
              <a:rPr sz="2100" spc="-8"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read</a:t>
            </a:r>
            <a:r>
              <a:rPr sz="2100"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the</a:t>
            </a:r>
            <a:r>
              <a:rPr sz="2100" spc="-8"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sensor</a:t>
            </a:r>
            <a:r>
              <a:rPr sz="2100" spc="11"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values</a:t>
            </a:r>
            <a:r>
              <a:rPr sz="2100" spc="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and</a:t>
            </a:r>
            <a:r>
              <a:rPr sz="2100" spc="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based</a:t>
            </a:r>
            <a:r>
              <a:rPr sz="2100" spc="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on</a:t>
            </a:r>
            <a:r>
              <a:rPr sz="2100" spc="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the </a:t>
            </a:r>
            <a:r>
              <a:rPr sz="2100" spc="-8" dirty="0">
                <a:solidFill>
                  <a:schemeClr val="tx1">
                    <a:lumMod val="95000"/>
                    <a:lumOff val="5000"/>
                  </a:schemeClr>
                </a:solidFill>
                <a:latin typeface="Calibri"/>
                <a:cs typeface="Calibri"/>
              </a:rPr>
              <a:t>reading </a:t>
            </a:r>
            <a:r>
              <a:rPr sz="2100" spc="-465"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vary</a:t>
            </a:r>
            <a:r>
              <a:rPr sz="2100" spc="-4" dirty="0">
                <a:solidFill>
                  <a:schemeClr val="tx1">
                    <a:lumMod val="95000"/>
                    <a:lumOff val="5000"/>
                  </a:schemeClr>
                </a:solidFill>
                <a:latin typeface="Calibri"/>
                <a:cs typeface="Calibri"/>
              </a:rPr>
              <a:t> the</a:t>
            </a:r>
            <a:r>
              <a:rPr sz="2100"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brightness</a:t>
            </a:r>
            <a:r>
              <a:rPr sz="2100" spc="19"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of </a:t>
            </a:r>
            <a:r>
              <a:rPr sz="2100" spc="-8" dirty="0">
                <a:solidFill>
                  <a:schemeClr val="tx1">
                    <a:lumMod val="95000"/>
                    <a:lumOff val="5000"/>
                  </a:schemeClr>
                </a:solidFill>
                <a:latin typeface="Calibri"/>
                <a:cs typeface="Calibri"/>
              </a:rPr>
              <a:t>LED(Garden</a:t>
            </a:r>
            <a:r>
              <a:rPr sz="2100" spc="-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lights).</a:t>
            </a:r>
            <a:endParaRPr sz="2100" dirty="0">
              <a:solidFill>
                <a:schemeClr val="tx1">
                  <a:lumMod val="95000"/>
                  <a:lumOff val="5000"/>
                </a:schemeClr>
              </a:solidFill>
              <a:latin typeface="Calibri"/>
              <a:cs typeface="Calibri"/>
            </a:endParaRPr>
          </a:p>
          <a:p>
            <a:pPr>
              <a:spcBef>
                <a:spcPts val="4"/>
              </a:spcBef>
            </a:pPr>
            <a:endParaRPr sz="2063" dirty="0">
              <a:solidFill>
                <a:schemeClr val="tx1">
                  <a:lumMod val="95000"/>
                  <a:lumOff val="5000"/>
                </a:schemeClr>
              </a:solidFill>
              <a:latin typeface="Calibri"/>
              <a:cs typeface="Calibri"/>
            </a:endParaRPr>
          </a:p>
          <a:p>
            <a:pPr marL="224314" indent="-215265">
              <a:buFont typeface="Wingdings"/>
              <a:buChar char=""/>
              <a:tabLst>
                <a:tab pos="224790" algn="l"/>
              </a:tabLst>
            </a:pPr>
            <a:r>
              <a:rPr sz="2100" spc="-30" dirty="0">
                <a:solidFill>
                  <a:schemeClr val="tx1">
                    <a:lumMod val="95000"/>
                    <a:lumOff val="5000"/>
                  </a:schemeClr>
                </a:solidFill>
                <a:latin typeface="Calibri"/>
                <a:cs typeface="Calibri"/>
              </a:rPr>
              <a:t>Temperature</a:t>
            </a:r>
            <a:r>
              <a:rPr sz="2100" spc="-4" dirty="0">
                <a:solidFill>
                  <a:schemeClr val="tx1">
                    <a:lumMod val="95000"/>
                    <a:lumOff val="5000"/>
                  </a:schemeClr>
                </a:solidFill>
                <a:latin typeface="Calibri"/>
                <a:cs typeface="Calibri"/>
              </a:rPr>
              <a:t> </a:t>
            </a:r>
            <a:r>
              <a:rPr sz="2100" spc="-23" dirty="0">
                <a:solidFill>
                  <a:schemeClr val="tx1">
                    <a:lumMod val="95000"/>
                    <a:lumOff val="5000"/>
                  </a:schemeClr>
                </a:solidFill>
                <a:latin typeface="Calibri"/>
                <a:cs typeface="Calibri"/>
              </a:rPr>
              <a:t>System</a:t>
            </a:r>
            <a:endParaRPr sz="2100" dirty="0">
              <a:solidFill>
                <a:schemeClr val="tx1">
                  <a:lumMod val="95000"/>
                  <a:lumOff val="5000"/>
                </a:schemeClr>
              </a:solidFill>
              <a:latin typeface="Calibri"/>
              <a:cs typeface="Calibri"/>
            </a:endParaRPr>
          </a:p>
          <a:p>
            <a:pPr marL="9525" marR="367665" indent="606743"/>
            <a:r>
              <a:rPr sz="2100" spc="-4" dirty="0">
                <a:solidFill>
                  <a:schemeClr val="tx1">
                    <a:lumMod val="95000"/>
                    <a:lumOff val="5000"/>
                  </a:schemeClr>
                </a:solidFill>
                <a:latin typeface="Calibri"/>
                <a:cs typeface="Calibri"/>
              </a:rPr>
              <a:t>It</a:t>
            </a:r>
            <a:r>
              <a:rPr sz="2100"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consists</a:t>
            </a:r>
            <a:r>
              <a:rPr sz="2100" spc="26"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of</a:t>
            </a:r>
            <a:r>
              <a:rPr sz="2100" dirty="0">
                <a:solidFill>
                  <a:schemeClr val="tx1">
                    <a:lumMod val="95000"/>
                    <a:lumOff val="5000"/>
                  </a:schemeClr>
                </a:solidFill>
                <a:latin typeface="Calibri"/>
                <a:cs typeface="Calibri"/>
              </a:rPr>
              <a:t> </a:t>
            </a:r>
            <a:r>
              <a:rPr sz="2100" spc="-38" dirty="0">
                <a:solidFill>
                  <a:schemeClr val="tx1">
                    <a:lumMod val="95000"/>
                    <a:lumOff val="5000"/>
                  </a:schemeClr>
                </a:solidFill>
                <a:latin typeface="Calibri"/>
                <a:cs typeface="Calibri"/>
              </a:rPr>
              <a:t>heater,</a:t>
            </a:r>
            <a:r>
              <a:rPr sz="2100" spc="8" dirty="0">
                <a:solidFill>
                  <a:schemeClr val="tx1">
                    <a:lumMod val="95000"/>
                    <a:lumOff val="5000"/>
                  </a:schemeClr>
                </a:solidFill>
                <a:latin typeface="Calibri"/>
                <a:cs typeface="Calibri"/>
              </a:rPr>
              <a:t> </a:t>
            </a:r>
            <a:r>
              <a:rPr sz="2100" spc="-34" dirty="0">
                <a:solidFill>
                  <a:schemeClr val="tx1">
                    <a:lumMod val="95000"/>
                    <a:lumOff val="5000"/>
                  </a:schemeClr>
                </a:solidFill>
                <a:latin typeface="Calibri"/>
                <a:cs typeface="Calibri"/>
              </a:rPr>
              <a:t>cooler,</a:t>
            </a:r>
            <a:r>
              <a:rPr sz="2100" spc="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LM35</a:t>
            </a:r>
            <a:r>
              <a:rPr sz="2100" spc="23"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(temperature </a:t>
            </a:r>
            <a:r>
              <a:rPr sz="2100" spc="-461"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sensor).</a:t>
            </a:r>
            <a:r>
              <a:rPr sz="2100" spc="15" dirty="0">
                <a:solidFill>
                  <a:schemeClr val="tx1">
                    <a:lumMod val="95000"/>
                    <a:lumOff val="5000"/>
                  </a:schemeClr>
                </a:solidFill>
                <a:latin typeface="Calibri"/>
                <a:cs typeface="Calibri"/>
              </a:rPr>
              <a:t> </a:t>
            </a:r>
            <a:r>
              <a:rPr sz="2100" spc="-49" dirty="0">
                <a:solidFill>
                  <a:schemeClr val="tx1">
                    <a:lumMod val="95000"/>
                    <a:lumOff val="5000"/>
                  </a:schemeClr>
                </a:solidFill>
                <a:latin typeface="Calibri"/>
                <a:cs typeface="Calibri"/>
              </a:rPr>
              <a:t>We</a:t>
            </a:r>
            <a:r>
              <a:rPr sz="2100" spc="11"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can</a:t>
            </a:r>
            <a:r>
              <a:rPr sz="2100"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read</a:t>
            </a:r>
            <a:r>
              <a:rPr sz="2100" spc="11"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the</a:t>
            </a:r>
            <a:r>
              <a:rPr sz="2100" spc="4"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temperature</a:t>
            </a:r>
            <a:r>
              <a:rPr sz="2100" spc="4"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from</a:t>
            </a:r>
            <a:r>
              <a:rPr sz="2100" spc="8"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the </a:t>
            </a:r>
            <a:r>
              <a:rPr sz="2100"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temperature</a:t>
            </a:r>
            <a:r>
              <a:rPr sz="2100" spc="8"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sensor</a:t>
            </a:r>
            <a:endParaRPr sz="2100" dirty="0">
              <a:solidFill>
                <a:schemeClr val="tx1">
                  <a:lumMod val="95000"/>
                  <a:lumOff val="5000"/>
                </a:schemeClr>
              </a:solidFill>
              <a:latin typeface="Calibri"/>
              <a:cs typeface="Calibri"/>
            </a:endParaRPr>
          </a:p>
          <a:p>
            <a:pPr>
              <a:spcBef>
                <a:spcPts val="4"/>
              </a:spcBef>
            </a:pPr>
            <a:endParaRPr sz="2063" dirty="0">
              <a:solidFill>
                <a:schemeClr val="tx1">
                  <a:lumMod val="95000"/>
                  <a:lumOff val="5000"/>
                </a:schemeClr>
              </a:solidFill>
              <a:latin typeface="Calibri"/>
              <a:cs typeface="Calibri"/>
            </a:endParaRPr>
          </a:p>
          <a:p>
            <a:pPr marL="224314" indent="-215265">
              <a:buFont typeface="Wingdings"/>
              <a:buChar char=""/>
              <a:tabLst>
                <a:tab pos="224790" algn="l"/>
              </a:tabLst>
            </a:pPr>
            <a:r>
              <a:rPr sz="2100" spc="-8" dirty="0">
                <a:solidFill>
                  <a:schemeClr val="tx1">
                    <a:lumMod val="95000"/>
                    <a:lumOff val="5000"/>
                  </a:schemeClr>
                </a:solidFill>
                <a:latin typeface="Calibri"/>
                <a:cs typeface="Calibri"/>
              </a:rPr>
              <a:t>Serial</a:t>
            </a:r>
            <a:r>
              <a:rPr sz="2100" spc="-30" dirty="0">
                <a:solidFill>
                  <a:schemeClr val="tx1">
                    <a:lumMod val="95000"/>
                    <a:lumOff val="5000"/>
                  </a:schemeClr>
                </a:solidFill>
                <a:latin typeface="Calibri"/>
                <a:cs typeface="Calibri"/>
              </a:rPr>
              <a:t> </a:t>
            </a:r>
            <a:r>
              <a:rPr sz="2100" spc="-41" dirty="0">
                <a:solidFill>
                  <a:schemeClr val="tx1">
                    <a:lumMod val="95000"/>
                    <a:lumOff val="5000"/>
                  </a:schemeClr>
                </a:solidFill>
                <a:latin typeface="Calibri"/>
                <a:cs typeface="Calibri"/>
              </a:rPr>
              <a:t>Tank</a:t>
            </a:r>
            <a:endParaRPr sz="2100" dirty="0">
              <a:solidFill>
                <a:schemeClr val="tx1">
                  <a:lumMod val="95000"/>
                  <a:lumOff val="5000"/>
                </a:schemeClr>
              </a:solidFill>
              <a:latin typeface="Calibri"/>
              <a:cs typeface="Calibri"/>
            </a:endParaRPr>
          </a:p>
          <a:p>
            <a:pPr marL="9525" marR="249079" indent="606743">
              <a:spcBef>
                <a:spcPts val="4"/>
              </a:spcBef>
            </a:pPr>
            <a:r>
              <a:rPr sz="2100" spc="-49" dirty="0">
                <a:solidFill>
                  <a:schemeClr val="tx1">
                    <a:lumMod val="95000"/>
                    <a:lumOff val="5000"/>
                  </a:schemeClr>
                </a:solidFill>
                <a:latin typeface="Calibri"/>
                <a:cs typeface="Calibri"/>
              </a:rPr>
              <a:t>We</a:t>
            </a:r>
            <a:r>
              <a:rPr sz="2100" spc="11"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can</a:t>
            </a:r>
            <a:r>
              <a:rPr sz="2100" spc="-4"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read</a:t>
            </a:r>
            <a:r>
              <a:rPr sz="2100" spc="11"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the</a:t>
            </a:r>
            <a:r>
              <a:rPr sz="2100"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volume</a:t>
            </a:r>
            <a:r>
              <a:rPr sz="2100" spc="15"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of </a:t>
            </a:r>
            <a:r>
              <a:rPr sz="2100" spc="-8" dirty="0">
                <a:solidFill>
                  <a:schemeClr val="tx1">
                    <a:lumMod val="95000"/>
                    <a:lumOff val="5000"/>
                  </a:schemeClr>
                </a:solidFill>
                <a:latin typeface="Calibri"/>
                <a:cs typeface="Calibri"/>
              </a:rPr>
              <a:t>the</a:t>
            </a:r>
            <a:r>
              <a:rPr sz="2100" spc="15"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water</a:t>
            </a:r>
            <a:r>
              <a:rPr sz="2100" spc="-8"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in</a:t>
            </a:r>
            <a:r>
              <a:rPr sz="2100"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the</a:t>
            </a:r>
            <a:r>
              <a:rPr sz="2100" spc="4"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tank </a:t>
            </a:r>
            <a:r>
              <a:rPr sz="2100" spc="-461"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through</a:t>
            </a:r>
            <a:r>
              <a:rPr sz="2100" spc="19"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serial</a:t>
            </a:r>
            <a:r>
              <a:rPr sz="2100" spc="-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communication</a:t>
            </a:r>
            <a:endParaRPr sz="2100" dirty="0">
              <a:solidFill>
                <a:schemeClr val="tx1">
                  <a:lumMod val="95000"/>
                  <a:lumOff val="5000"/>
                </a:schemeClr>
              </a:solidFill>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2192" y="0"/>
            <a:ext cx="6112669" cy="1987724"/>
          </a:xfrm>
          <a:prstGeom prst="rect">
            <a:avLst/>
          </a:prstGeom>
        </p:spPr>
        <p:txBody>
          <a:bodyPr spcFirstLastPara="1" vert="horz" wrap="square" lIns="0" tIns="160020" rIns="0" bIns="0" rtlCol="0" anchor="t" anchorCtr="0">
            <a:spAutoFit/>
          </a:bodyPr>
          <a:lstStyle/>
          <a:p>
            <a:pPr marL="267176" algn="ctr">
              <a:spcBef>
                <a:spcPts val="1260"/>
              </a:spcBef>
            </a:pPr>
            <a:r>
              <a:rPr sz="3000" u="heavy" spc="-64" dirty="0">
                <a:solidFill>
                  <a:schemeClr val="tx1">
                    <a:lumMod val="95000"/>
                    <a:lumOff val="5000"/>
                  </a:schemeClr>
                </a:solidFill>
                <a:uFill>
                  <a:solidFill>
                    <a:srgbClr val="FFFFFF"/>
                  </a:solidFill>
                </a:uFill>
              </a:rPr>
              <a:t>WHAT</a:t>
            </a:r>
            <a:r>
              <a:rPr sz="3000" u="heavy" spc="-23" dirty="0">
                <a:solidFill>
                  <a:schemeClr val="tx1">
                    <a:lumMod val="95000"/>
                    <a:lumOff val="5000"/>
                  </a:schemeClr>
                </a:solidFill>
                <a:uFill>
                  <a:solidFill>
                    <a:srgbClr val="FFFFFF"/>
                  </a:solidFill>
                </a:uFill>
              </a:rPr>
              <a:t> </a:t>
            </a:r>
            <a:r>
              <a:rPr sz="3000" u="heavy" spc="-4" dirty="0">
                <a:solidFill>
                  <a:schemeClr val="tx1">
                    <a:lumMod val="95000"/>
                    <a:lumOff val="5000"/>
                  </a:schemeClr>
                </a:solidFill>
                <a:uFill>
                  <a:solidFill>
                    <a:srgbClr val="FFFFFF"/>
                  </a:solidFill>
                </a:uFill>
              </a:rPr>
              <a:t>IS </a:t>
            </a:r>
            <a:r>
              <a:rPr sz="3000" u="heavy" spc="-26" dirty="0">
                <a:solidFill>
                  <a:schemeClr val="tx1">
                    <a:lumMod val="95000"/>
                    <a:lumOff val="5000"/>
                  </a:schemeClr>
                </a:solidFill>
                <a:uFill>
                  <a:solidFill>
                    <a:srgbClr val="FFFFFF"/>
                  </a:solidFill>
                </a:uFill>
              </a:rPr>
              <a:t>IOT?</a:t>
            </a:r>
            <a:endParaRPr sz="3000" dirty="0">
              <a:solidFill>
                <a:schemeClr val="tx1">
                  <a:lumMod val="95000"/>
                  <a:lumOff val="5000"/>
                </a:schemeClr>
              </a:solidFill>
            </a:endParaRPr>
          </a:p>
          <a:p>
            <a:pPr marL="9525" marR="3810">
              <a:spcBef>
                <a:spcPts val="716"/>
              </a:spcBef>
            </a:pPr>
            <a:r>
              <a:rPr sz="1800" spc="-4" dirty="0">
                <a:solidFill>
                  <a:schemeClr val="tx1">
                    <a:lumMod val="95000"/>
                    <a:lumOff val="5000"/>
                  </a:schemeClr>
                </a:solidFill>
              </a:rPr>
              <a:t>The</a:t>
            </a:r>
            <a:r>
              <a:rPr sz="1800" spc="4" dirty="0">
                <a:solidFill>
                  <a:schemeClr val="tx1">
                    <a:lumMod val="95000"/>
                    <a:lumOff val="5000"/>
                  </a:schemeClr>
                </a:solidFill>
              </a:rPr>
              <a:t> </a:t>
            </a:r>
            <a:r>
              <a:rPr sz="1800" spc="-8" dirty="0">
                <a:solidFill>
                  <a:schemeClr val="tx1">
                    <a:lumMod val="95000"/>
                    <a:lumOff val="5000"/>
                  </a:schemeClr>
                </a:solidFill>
              </a:rPr>
              <a:t>Internet</a:t>
            </a:r>
            <a:r>
              <a:rPr sz="1800" spc="-11" dirty="0">
                <a:solidFill>
                  <a:schemeClr val="tx1">
                    <a:lumMod val="95000"/>
                    <a:lumOff val="5000"/>
                  </a:schemeClr>
                </a:solidFill>
              </a:rPr>
              <a:t> </a:t>
            </a:r>
            <a:r>
              <a:rPr sz="1800" spc="-4" dirty="0">
                <a:solidFill>
                  <a:schemeClr val="tx1">
                    <a:lumMod val="95000"/>
                    <a:lumOff val="5000"/>
                  </a:schemeClr>
                </a:solidFill>
              </a:rPr>
              <a:t>of</a:t>
            </a:r>
            <a:r>
              <a:rPr sz="1800" dirty="0">
                <a:solidFill>
                  <a:schemeClr val="tx1">
                    <a:lumMod val="95000"/>
                    <a:lumOff val="5000"/>
                  </a:schemeClr>
                </a:solidFill>
              </a:rPr>
              <a:t> </a:t>
            </a:r>
            <a:r>
              <a:rPr sz="1800" spc="-4" dirty="0">
                <a:solidFill>
                  <a:schemeClr val="tx1">
                    <a:lumMod val="95000"/>
                    <a:lumOff val="5000"/>
                  </a:schemeClr>
                </a:solidFill>
              </a:rPr>
              <a:t>Things</a:t>
            </a:r>
            <a:r>
              <a:rPr sz="1800" spc="-8" dirty="0">
                <a:solidFill>
                  <a:schemeClr val="tx1">
                    <a:lumMod val="95000"/>
                    <a:lumOff val="5000"/>
                  </a:schemeClr>
                </a:solidFill>
              </a:rPr>
              <a:t> </a:t>
            </a:r>
            <a:r>
              <a:rPr sz="1800" dirty="0">
                <a:solidFill>
                  <a:schemeClr val="tx1">
                    <a:lumMod val="95000"/>
                    <a:lumOff val="5000"/>
                  </a:schemeClr>
                </a:solidFill>
              </a:rPr>
              <a:t>(IoT) is</a:t>
            </a:r>
            <a:r>
              <a:rPr sz="1800" spc="4" dirty="0">
                <a:solidFill>
                  <a:schemeClr val="tx1">
                    <a:lumMod val="95000"/>
                    <a:lumOff val="5000"/>
                  </a:schemeClr>
                </a:solidFill>
              </a:rPr>
              <a:t> </a:t>
            </a:r>
            <a:r>
              <a:rPr sz="1800" dirty="0">
                <a:solidFill>
                  <a:schemeClr val="tx1">
                    <a:lumMod val="95000"/>
                    <a:lumOff val="5000"/>
                  </a:schemeClr>
                </a:solidFill>
              </a:rPr>
              <a:t>the</a:t>
            </a:r>
            <a:r>
              <a:rPr sz="1800" spc="4" dirty="0">
                <a:solidFill>
                  <a:schemeClr val="tx1">
                    <a:lumMod val="95000"/>
                    <a:lumOff val="5000"/>
                  </a:schemeClr>
                </a:solidFill>
              </a:rPr>
              <a:t> </a:t>
            </a:r>
            <a:r>
              <a:rPr sz="1800" spc="-8" dirty="0">
                <a:solidFill>
                  <a:schemeClr val="tx1">
                    <a:lumMod val="95000"/>
                    <a:lumOff val="5000"/>
                  </a:schemeClr>
                </a:solidFill>
              </a:rPr>
              <a:t>network </a:t>
            </a:r>
            <a:r>
              <a:rPr sz="1800" spc="-4" dirty="0">
                <a:solidFill>
                  <a:schemeClr val="tx1">
                    <a:lumMod val="95000"/>
                    <a:lumOff val="5000"/>
                  </a:schemeClr>
                </a:solidFill>
              </a:rPr>
              <a:t>of</a:t>
            </a:r>
            <a:r>
              <a:rPr sz="1800" dirty="0">
                <a:solidFill>
                  <a:schemeClr val="tx1">
                    <a:lumMod val="95000"/>
                    <a:lumOff val="5000"/>
                  </a:schemeClr>
                </a:solidFill>
              </a:rPr>
              <a:t> </a:t>
            </a:r>
            <a:r>
              <a:rPr sz="1800" spc="-11" dirty="0">
                <a:solidFill>
                  <a:schemeClr val="tx1">
                    <a:lumMod val="95000"/>
                    <a:lumOff val="5000"/>
                  </a:schemeClr>
                </a:solidFill>
              </a:rPr>
              <a:t>physical</a:t>
            </a:r>
            <a:r>
              <a:rPr sz="1800" dirty="0">
                <a:solidFill>
                  <a:schemeClr val="tx1">
                    <a:lumMod val="95000"/>
                    <a:lumOff val="5000"/>
                  </a:schemeClr>
                </a:solidFill>
              </a:rPr>
              <a:t> </a:t>
            </a:r>
            <a:r>
              <a:rPr sz="1800" spc="-4" dirty="0">
                <a:solidFill>
                  <a:schemeClr val="tx1">
                    <a:lumMod val="95000"/>
                    <a:lumOff val="5000"/>
                  </a:schemeClr>
                </a:solidFill>
              </a:rPr>
              <a:t>objects</a:t>
            </a:r>
            <a:r>
              <a:rPr sz="1800" spc="-11" dirty="0">
                <a:solidFill>
                  <a:schemeClr val="tx1">
                    <a:lumMod val="95000"/>
                    <a:lumOff val="5000"/>
                  </a:schemeClr>
                </a:solidFill>
              </a:rPr>
              <a:t> </a:t>
            </a:r>
            <a:r>
              <a:rPr sz="1800" spc="-4" dirty="0">
                <a:solidFill>
                  <a:schemeClr val="tx1">
                    <a:lumMod val="95000"/>
                    <a:lumOff val="5000"/>
                  </a:schemeClr>
                </a:solidFill>
              </a:rPr>
              <a:t>that </a:t>
            </a:r>
            <a:r>
              <a:rPr sz="1800" spc="-394" dirty="0">
                <a:solidFill>
                  <a:schemeClr val="tx1">
                    <a:lumMod val="95000"/>
                    <a:lumOff val="5000"/>
                  </a:schemeClr>
                </a:solidFill>
              </a:rPr>
              <a:t> </a:t>
            </a:r>
            <a:r>
              <a:rPr sz="1800" spc="-11" dirty="0">
                <a:solidFill>
                  <a:schemeClr val="tx1">
                    <a:lumMod val="95000"/>
                    <a:lumOff val="5000"/>
                  </a:schemeClr>
                </a:solidFill>
              </a:rPr>
              <a:t>contain </a:t>
            </a:r>
            <a:r>
              <a:rPr sz="1800" dirty="0">
                <a:solidFill>
                  <a:schemeClr val="tx1">
                    <a:lumMod val="95000"/>
                    <a:lumOff val="5000"/>
                  </a:schemeClr>
                </a:solidFill>
              </a:rPr>
              <a:t>embedded </a:t>
            </a:r>
            <a:r>
              <a:rPr sz="1800" spc="-4" dirty="0">
                <a:solidFill>
                  <a:schemeClr val="tx1">
                    <a:lumMod val="95000"/>
                    <a:lumOff val="5000"/>
                  </a:schemeClr>
                </a:solidFill>
              </a:rPr>
              <a:t>technology </a:t>
            </a:r>
            <a:r>
              <a:rPr sz="1800" spc="-11" dirty="0">
                <a:solidFill>
                  <a:schemeClr val="tx1">
                    <a:lumMod val="95000"/>
                    <a:lumOff val="5000"/>
                  </a:schemeClr>
                </a:solidFill>
              </a:rPr>
              <a:t>to communicate </a:t>
            </a:r>
            <a:r>
              <a:rPr sz="1800" dirty="0">
                <a:solidFill>
                  <a:schemeClr val="tx1">
                    <a:lumMod val="95000"/>
                    <a:lumOff val="5000"/>
                  </a:schemeClr>
                </a:solidFill>
              </a:rPr>
              <a:t>and </a:t>
            </a:r>
            <a:r>
              <a:rPr sz="1800" spc="-4" dirty="0">
                <a:solidFill>
                  <a:schemeClr val="tx1">
                    <a:lumMod val="95000"/>
                    <a:lumOff val="5000"/>
                  </a:schemeClr>
                </a:solidFill>
              </a:rPr>
              <a:t>sense or </a:t>
            </a:r>
            <a:r>
              <a:rPr sz="1800" dirty="0">
                <a:solidFill>
                  <a:schemeClr val="tx1">
                    <a:lumMod val="95000"/>
                    <a:lumOff val="5000"/>
                  </a:schemeClr>
                </a:solidFill>
              </a:rPr>
              <a:t> </a:t>
            </a:r>
            <a:r>
              <a:rPr sz="1800" spc="-11" dirty="0">
                <a:solidFill>
                  <a:schemeClr val="tx1">
                    <a:lumMod val="95000"/>
                    <a:lumOff val="5000"/>
                  </a:schemeClr>
                </a:solidFill>
              </a:rPr>
              <a:t>interact</a:t>
            </a:r>
            <a:r>
              <a:rPr sz="1800" spc="-23" dirty="0">
                <a:solidFill>
                  <a:schemeClr val="tx1">
                    <a:lumMod val="95000"/>
                    <a:lumOff val="5000"/>
                  </a:schemeClr>
                </a:solidFill>
              </a:rPr>
              <a:t> </a:t>
            </a:r>
            <a:r>
              <a:rPr sz="1800" dirty="0">
                <a:solidFill>
                  <a:schemeClr val="tx1">
                    <a:lumMod val="95000"/>
                    <a:lumOff val="5000"/>
                  </a:schemeClr>
                </a:solidFill>
              </a:rPr>
              <a:t>with</a:t>
            </a:r>
            <a:r>
              <a:rPr sz="1800" spc="-11" dirty="0">
                <a:solidFill>
                  <a:schemeClr val="tx1">
                    <a:lumMod val="95000"/>
                    <a:lumOff val="5000"/>
                  </a:schemeClr>
                </a:solidFill>
              </a:rPr>
              <a:t> </a:t>
            </a:r>
            <a:r>
              <a:rPr sz="1800" dirty="0">
                <a:solidFill>
                  <a:schemeClr val="tx1">
                    <a:lumMod val="95000"/>
                    <a:lumOff val="5000"/>
                  </a:schemeClr>
                </a:solidFill>
              </a:rPr>
              <a:t>their </a:t>
            </a:r>
            <a:r>
              <a:rPr sz="1800" spc="-8" dirty="0">
                <a:solidFill>
                  <a:schemeClr val="tx1">
                    <a:lumMod val="95000"/>
                    <a:lumOff val="5000"/>
                  </a:schemeClr>
                </a:solidFill>
              </a:rPr>
              <a:t>internal</a:t>
            </a:r>
            <a:r>
              <a:rPr sz="1800" spc="-11" dirty="0">
                <a:solidFill>
                  <a:schemeClr val="tx1">
                    <a:lumMod val="95000"/>
                    <a:lumOff val="5000"/>
                  </a:schemeClr>
                </a:solidFill>
              </a:rPr>
              <a:t> </a:t>
            </a:r>
            <a:r>
              <a:rPr sz="1800" spc="-15" dirty="0">
                <a:solidFill>
                  <a:schemeClr val="tx1">
                    <a:lumMod val="95000"/>
                    <a:lumOff val="5000"/>
                  </a:schemeClr>
                </a:solidFill>
              </a:rPr>
              <a:t>states</a:t>
            </a:r>
            <a:r>
              <a:rPr sz="1800" spc="-19" dirty="0">
                <a:solidFill>
                  <a:schemeClr val="tx1">
                    <a:lumMod val="95000"/>
                    <a:lumOff val="5000"/>
                  </a:schemeClr>
                </a:solidFill>
              </a:rPr>
              <a:t> </a:t>
            </a:r>
            <a:r>
              <a:rPr sz="1800" spc="-4" dirty="0">
                <a:solidFill>
                  <a:schemeClr val="tx1">
                    <a:lumMod val="95000"/>
                    <a:lumOff val="5000"/>
                  </a:schemeClr>
                </a:solidFill>
              </a:rPr>
              <a:t>or </a:t>
            </a:r>
            <a:r>
              <a:rPr sz="1800" dirty="0">
                <a:solidFill>
                  <a:schemeClr val="tx1">
                    <a:lumMod val="95000"/>
                    <a:lumOff val="5000"/>
                  </a:schemeClr>
                </a:solidFill>
              </a:rPr>
              <a:t>the </a:t>
            </a:r>
            <a:r>
              <a:rPr sz="1800" spc="-8" dirty="0">
                <a:solidFill>
                  <a:schemeClr val="tx1">
                    <a:lumMod val="95000"/>
                    <a:lumOff val="5000"/>
                  </a:schemeClr>
                </a:solidFill>
              </a:rPr>
              <a:t>external</a:t>
            </a:r>
            <a:r>
              <a:rPr sz="1800" spc="-23" dirty="0">
                <a:solidFill>
                  <a:schemeClr val="tx1">
                    <a:lumMod val="95000"/>
                    <a:lumOff val="5000"/>
                  </a:schemeClr>
                </a:solidFill>
              </a:rPr>
              <a:t> </a:t>
            </a:r>
            <a:r>
              <a:rPr sz="1800" spc="-8" dirty="0">
                <a:solidFill>
                  <a:schemeClr val="tx1">
                    <a:lumMod val="95000"/>
                    <a:lumOff val="5000"/>
                  </a:schemeClr>
                </a:solidFill>
              </a:rPr>
              <a:t>environment.</a:t>
            </a:r>
            <a:endParaRPr sz="1800" dirty="0">
              <a:solidFill>
                <a:schemeClr val="tx1">
                  <a:lumMod val="95000"/>
                  <a:lumOff val="5000"/>
                </a:schemeClr>
              </a:solidFill>
            </a:endParaRPr>
          </a:p>
        </p:txBody>
      </p:sp>
      <p:sp>
        <p:nvSpPr>
          <p:cNvPr id="3" name="object 3"/>
          <p:cNvSpPr txBox="1"/>
          <p:nvPr/>
        </p:nvSpPr>
        <p:spPr>
          <a:xfrm>
            <a:off x="1382191" y="1789080"/>
            <a:ext cx="6291263" cy="3050900"/>
          </a:xfrm>
          <a:prstGeom prst="rect">
            <a:avLst/>
          </a:prstGeom>
        </p:spPr>
        <p:txBody>
          <a:bodyPr vert="horz" wrap="square" lIns="0" tIns="9525" rIns="0" bIns="0" rtlCol="0">
            <a:spAutoFit/>
          </a:bodyPr>
          <a:lstStyle/>
          <a:p>
            <a:pPr marL="9525" marR="127159">
              <a:spcBef>
                <a:spcPts val="75"/>
              </a:spcBef>
            </a:pPr>
            <a:r>
              <a:rPr sz="1800" spc="-4" dirty="0">
                <a:solidFill>
                  <a:schemeClr val="tx1">
                    <a:lumMod val="95000"/>
                    <a:lumOff val="5000"/>
                  </a:schemeClr>
                </a:solidFill>
                <a:latin typeface="Calibri"/>
                <a:cs typeface="Calibri"/>
              </a:rPr>
              <a:t>These</a:t>
            </a:r>
            <a:r>
              <a:rPr sz="1800" spc="4"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devices</a:t>
            </a:r>
            <a:r>
              <a:rPr sz="1800" dirty="0">
                <a:solidFill>
                  <a:schemeClr val="tx1">
                    <a:lumMod val="95000"/>
                    <a:lumOff val="5000"/>
                  </a:schemeClr>
                </a:solidFill>
                <a:latin typeface="Calibri"/>
                <a:cs typeface="Calibri"/>
              </a:rPr>
              <a:t> </a:t>
            </a:r>
            <a:r>
              <a:rPr sz="1800" spc="-11" dirty="0">
                <a:solidFill>
                  <a:schemeClr val="tx1">
                    <a:lumMod val="95000"/>
                    <a:lumOff val="5000"/>
                  </a:schemeClr>
                </a:solidFill>
                <a:latin typeface="Calibri"/>
                <a:cs typeface="Calibri"/>
              </a:rPr>
              <a:t>range</a:t>
            </a:r>
            <a:r>
              <a:rPr sz="1800" dirty="0">
                <a:solidFill>
                  <a:schemeClr val="tx1">
                    <a:lumMod val="95000"/>
                    <a:lumOff val="5000"/>
                  </a:schemeClr>
                </a:solidFill>
                <a:latin typeface="Calibri"/>
                <a:cs typeface="Calibri"/>
              </a:rPr>
              <a:t> </a:t>
            </a:r>
            <a:r>
              <a:rPr sz="1800" spc="-11" dirty="0">
                <a:solidFill>
                  <a:schemeClr val="tx1">
                    <a:lumMod val="95000"/>
                    <a:lumOff val="5000"/>
                  </a:schemeClr>
                </a:solidFill>
                <a:latin typeface="Calibri"/>
                <a:cs typeface="Calibri"/>
              </a:rPr>
              <a:t>from</a:t>
            </a:r>
            <a:r>
              <a:rPr sz="1800" spc="-15"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ordinary</a:t>
            </a:r>
            <a:r>
              <a:rPr sz="1800"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household objects</a:t>
            </a:r>
            <a:r>
              <a:rPr sz="1800" spc="-11" dirty="0">
                <a:solidFill>
                  <a:schemeClr val="tx1">
                    <a:lumMod val="95000"/>
                    <a:lumOff val="5000"/>
                  </a:schemeClr>
                </a:solidFill>
                <a:latin typeface="Calibri"/>
                <a:cs typeface="Calibri"/>
              </a:rPr>
              <a:t> to </a:t>
            </a:r>
            <a:r>
              <a:rPr sz="1800" spc="-8" dirty="0">
                <a:solidFill>
                  <a:schemeClr val="tx1">
                    <a:lumMod val="95000"/>
                    <a:lumOff val="5000"/>
                  </a:schemeClr>
                </a:solidFill>
                <a:latin typeface="Calibri"/>
                <a:cs typeface="Calibri"/>
              </a:rPr>
              <a:t> sophisticated </a:t>
            </a:r>
            <a:r>
              <a:rPr sz="1800" spc="-4" dirty="0">
                <a:solidFill>
                  <a:schemeClr val="tx1">
                    <a:lumMod val="95000"/>
                    <a:lumOff val="5000"/>
                  </a:schemeClr>
                </a:solidFill>
                <a:latin typeface="Calibri"/>
                <a:cs typeface="Calibri"/>
              </a:rPr>
              <a:t>industrial </a:t>
            </a:r>
            <a:r>
              <a:rPr sz="1800" spc="-8" dirty="0">
                <a:solidFill>
                  <a:schemeClr val="tx1">
                    <a:lumMod val="95000"/>
                    <a:lumOff val="5000"/>
                  </a:schemeClr>
                </a:solidFill>
                <a:latin typeface="Calibri"/>
                <a:cs typeface="Calibri"/>
              </a:rPr>
              <a:t>tools. </a:t>
            </a:r>
            <a:r>
              <a:rPr sz="1800" dirty="0">
                <a:solidFill>
                  <a:schemeClr val="tx1">
                    <a:lumMod val="95000"/>
                    <a:lumOff val="5000"/>
                  </a:schemeClr>
                </a:solidFill>
                <a:latin typeface="Calibri"/>
                <a:cs typeface="Calibri"/>
              </a:rPr>
              <a:t>With </a:t>
            </a:r>
            <a:r>
              <a:rPr sz="1800" spc="-8" dirty="0">
                <a:solidFill>
                  <a:schemeClr val="tx1">
                    <a:lumMod val="95000"/>
                    <a:lumOff val="5000"/>
                  </a:schemeClr>
                </a:solidFill>
                <a:latin typeface="Calibri"/>
                <a:cs typeface="Calibri"/>
              </a:rPr>
              <a:t>more </a:t>
            </a:r>
            <a:r>
              <a:rPr sz="1800" dirty="0">
                <a:solidFill>
                  <a:schemeClr val="tx1">
                    <a:lumMod val="95000"/>
                    <a:lumOff val="5000"/>
                  </a:schemeClr>
                </a:solidFill>
                <a:latin typeface="Calibri"/>
                <a:cs typeface="Calibri"/>
              </a:rPr>
              <a:t>than 7 </a:t>
            </a:r>
            <a:r>
              <a:rPr sz="1800" spc="-4" dirty="0">
                <a:solidFill>
                  <a:schemeClr val="tx1">
                    <a:lumMod val="95000"/>
                    <a:lumOff val="5000"/>
                  </a:schemeClr>
                </a:solidFill>
                <a:latin typeface="Calibri"/>
                <a:cs typeface="Calibri"/>
              </a:rPr>
              <a:t>billion </a:t>
            </a:r>
            <a:r>
              <a:rPr sz="1800" spc="-8" dirty="0">
                <a:solidFill>
                  <a:schemeClr val="tx1">
                    <a:lumMod val="95000"/>
                    <a:lumOff val="5000"/>
                  </a:schemeClr>
                </a:solidFill>
                <a:latin typeface="Calibri"/>
                <a:cs typeface="Calibri"/>
              </a:rPr>
              <a:t>connected </a:t>
            </a:r>
            <a:r>
              <a:rPr sz="1800" spc="-4"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loT</a:t>
            </a:r>
            <a:r>
              <a:rPr sz="1800" spc="-4" dirty="0">
                <a:solidFill>
                  <a:schemeClr val="tx1">
                    <a:lumMod val="95000"/>
                    <a:lumOff val="5000"/>
                  </a:schemeClr>
                </a:solidFill>
                <a:latin typeface="Calibri"/>
                <a:cs typeface="Calibri"/>
              </a:rPr>
              <a:t> devices</a:t>
            </a:r>
            <a:r>
              <a:rPr sz="1800" dirty="0">
                <a:solidFill>
                  <a:schemeClr val="tx1">
                    <a:lumMod val="95000"/>
                    <a:lumOff val="5000"/>
                  </a:schemeClr>
                </a:solidFill>
                <a:latin typeface="Calibri"/>
                <a:cs typeface="Calibri"/>
              </a:rPr>
              <a:t> </a:t>
            </a:r>
            <a:r>
              <a:rPr sz="1800" spc="-34" dirty="0">
                <a:solidFill>
                  <a:schemeClr val="tx1">
                    <a:lumMod val="95000"/>
                    <a:lumOff val="5000"/>
                  </a:schemeClr>
                </a:solidFill>
                <a:latin typeface="Calibri"/>
                <a:cs typeface="Calibri"/>
              </a:rPr>
              <a:t>today,</a:t>
            </a:r>
            <a:r>
              <a:rPr sz="1800" spc="-11"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experts</a:t>
            </a:r>
            <a:r>
              <a:rPr sz="1800" spc="-11" dirty="0">
                <a:solidFill>
                  <a:schemeClr val="tx1">
                    <a:lumMod val="95000"/>
                    <a:lumOff val="5000"/>
                  </a:schemeClr>
                </a:solidFill>
                <a:latin typeface="Calibri"/>
                <a:cs typeface="Calibri"/>
              </a:rPr>
              <a:t> are</a:t>
            </a:r>
            <a:r>
              <a:rPr sz="1800"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expecting</a:t>
            </a:r>
            <a:r>
              <a:rPr sz="1800" spc="-19"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this </a:t>
            </a:r>
            <a:r>
              <a:rPr sz="1800" spc="-4" dirty="0">
                <a:solidFill>
                  <a:schemeClr val="tx1">
                    <a:lumMod val="95000"/>
                    <a:lumOff val="5000"/>
                  </a:schemeClr>
                </a:solidFill>
                <a:latin typeface="Calibri"/>
                <a:cs typeface="Calibri"/>
              </a:rPr>
              <a:t>number</a:t>
            </a:r>
            <a:r>
              <a:rPr sz="1800" spc="-11" dirty="0">
                <a:solidFill>
                  <a:schemeClr val="tx1">
                    <a:lumMod val="95000"/>
                    <a:lumOff val="5000"/>
                  </a:schemeClr>
                </a:solidFill>
                <a:latin typeface="Calibri"/>
                <a:cs typeface="Calibri"/>
              </a:rPr>
              <a:t> to</a:t>
            </a:r>
            <a:r>
              <a:rPr sz="1800" spc="-8" dirty="0">
                <a:solidFill>
                  <a:schemeClr val="tx1">
                    <a:lumMod val="95000"/>
                    <a:lumOff val="5000"/>
                  </a:schemeClr>
                </a:solidFill>
                <a:latin typeface="Calibri"/>
                <a:cs typeface="Calibri"/>
              </a:rPr>
              <a:t> </a:t>
            </a:r>
            <a:r>
              <a:rPr sz="1800" spc="-11" dirty="0">
                <a:solidFill>
                  <a:schemeClr val="tx1">
                    <a:lumMod val="95000"/>
                    <a:lumOff val="5000"/>
                  </a:schemeClr>
                </a:solidFill>
                <a:latin typeface="Calibri"/>
                <a:cs typeface="Calibri"/>
              </a:rPr>
              <a:t>grow to</a:t>
            </a:r>
            <a:r>
              <a:rPr sz="1800" spc="-4"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22</a:t>
            </a:r>
            <a:r>
              <a:rPr sz="1800" spc="-15"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billion</a:t>
            </a:r>
            <a:r>
              <a:rPr sz="1800" spc="-11"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by</a:t>
            </a:r>
            <a:r>
              <a:rPr sz="1800"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2025.</a:t>
            </a:r>
            <a:endParaRPr sz="1800" dirty="0">
              <a:solidFill>
                <a:schemeClr val="tx1">
                  <a:lumMod val="95000"/>
                  <a:lumOff val="5000"/>
                </a:schemeClr>
              </a:solidFill>
              <a:latin typeface="Calibri"/>
              <a:cs typeface="Calibri"/>
            </a:endParaRPr>
          </a:p>
          <a:p>
            <a:pPr>
              <a:spcBef>
                <a:spcPts val="8"/>
              </a:spcBef>
            </a:pPr>
            <a:endParaRPr sz="1763" dirty="0">
              <a:solidFill>
                <a:schemeClr val="tx1">
                  <a:lumMod val="95000"/>
                  <a:lumOff val="5000"/>
                </a:schemeClr>
              </a:solidFill>
              <a:latin typeface="Calibri"/>
              <a:cs typeface="Calibri"/>
            </a:endParaRPr>
          </a:p>
          <a:p>
            <a:pPr marL="9525" marR="3810" indent="51435">
              <a:spcBef>
                <a:spcPts val="4"/>
              </a:spcBef>
            </a:pPr>
            <a:r>
              <a:rPr sz="1800" spc="-11" dirty="0">
                <a:solidFill>
                  <a:schemeClr val="tx1">
                    <a:lumMod val="95000"/>
                    <a:lumOff val="5000"/>
                  </a:schemeClr>
                </a:solidFill>
                <a:latin typeface="Calibri"/>
                <a:cs typeface="Calibri"/>
              </a:rPr>
              <a:t>By </a:t>
            </a:r>
            <a:r>
              <a:rPr sz="1800" dirty="0">
                <a:solidFill>
                  <a:schemeClr val="tx1">
                    <a:lumMod val="95000"/>
                    <a:lumOff val="5000"/>
                  </a:schemeClr>
                </a:solidFill>
                <a:latin typeface="Calibri"/>
                <a:cs typeface="Calibri"/>
              </a:rPr>
              <a:t>means </a:t>
            </a:r>
            <a:r>
              <a:rPr sz="1800" spc="-4" dirty="0">
                <a:solidFill>
                  <a:schemeClr val="tx1">
                    <a:lumMod val="95000"/>
                    <a:lumOff val="5000"/>
                  </a:schemeClr>
                </a:solidFill>
                <a:latin typeface="Calibri"/>
                <a:cs typeface="Calibri"/>
              </a:rPr>
              <a:t>of </a:t>
            </a:r>
            <a:r>
              <a:rPr sz="1800" spc="-8" dirty="0">
                <a:solidFill>
                  <a:schemeClr val="tx1">
                    <a:lumMod val="95000"/>
                    <a:lumOff val="5000"/>
                  </a:schemeClr>
                </a:solidFill>
                <a:latin typeface="Calibri"/>
                <a:cs typeface="Calibri"/>
              </a:rPr>
              <a:t>low-cost </a:t>
            </a:r>
            <a:r>
              <a:rPr sz="1800" spc="-4" dirty="0">
                <a:solidFill>
                  <a:schemeClr val="tx1">
                    <a:lumMod val="95000"/>
                    <a:lumOff val="5000"/>
                  </a:schemeClr>
                </a:solidFill>
                <a:latin typeface="Calibri"/>
                <a:cs typeface="Calibri"/>
              </a:rPr>
              <a:t>computing, </a:t>
            </a:r>
            <a:r>
              <a:rPr sz="1800" dirty="0">
                <a:solidFill>
                  <a:schemeClr val="tx1">
                    <a:lumMod val="95000"/>
                    <a:lumOff val="5000"/>
                  </a:schemeClr>
                </a:solidFill>
                <a:latin typeface="Calibri"/>
                <a:cs typeface="Calibri"/>
              </a:rPr>
              <a:t>the cloud, </a:t>
            </a:r>
            <a:r>
              <a:rPr sz="1800" spc="-4" dirty="0">
                <a:solidFill>
                  <a:schemeClr val="tx1">
                    <a:lumMod val="95000"/>
                    <a:lumOff val="5000"/>
                  </a:schemeClr>
                </a:solidFill>
                <a:latin typeface="Calibri"/>
                <a:cs typeface="Calibri"/>
              </a:rPr>
              <a:t>big </a:t>
            </a:r>
            <a:r>
              <a:rPr sz="1800" spc="-11" dirty="0">
                <a:solidFill>
                  <a:schemeClr val="tx1">
                    <a:lumMod val="95000"/>
                    <a:lumOff val="5000"/>
                  </a:schemeClr>
                </a:solidFill>
                <a:latin typeface="Calibri"/>
                <a:cs typeface="Calibri"/>
              </a:rPr>
              <a:t>data, </a:t>
            </a:r>
            <a:r>
              <a:rPr sz="1800" dirty="0">
                <a:solidFill>
                  <a:schemeClr val="tx1">
                    <a:lumMod val="95000"/>
                    <a:lumOff val="5000"/>
                  </a:schemeClr>
                </a:solidFill>
                <a:latin typeface="Calibri"/>
                <a:cs typeface="Calibri"/>
              </a:rPr>
              <a:t>analytics, and </a:t>
            </a:r>
            <a:r>
              <a:rPr sz="1800" spc="-401"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mobile </a:t>
            </a:r>
            <a:r>
              <a:rPr sz="1800" spc="-4" dirty="0">
                <a:solidFill>
                  <a:schemeClr val="tx1">
                    <a:lumMod val="95000"/>
                    <a:lumOff val="5000"/>
                  </a:schemeClr>
                </a:solidFill>
                <a:latin typeface="Calibri"/>
                <a:cs typeface="Calibri"/>
              </a:rPr>
              <a:t>technologies, </a:t>
            </a:r>
            <a:r>
              <a:rPr sz="1800" spc="-11" dirty="0">
                <a:solidFill>
                  <a:schemeClr val="tx1">
                    <a:lumMod val="95000"/>
                    <a:lumOff val="5000"/>
                  </a:schemeClr>
                </a:solidFill>
                <a:latin typeface="Calibri"/>
                <a:cs typeface="Calibri"/>
              </a:rPr>
              <a:t>physical </a:t>
            </a:r>
            <a:r>
              <a:rPr sz="1800" dirty="0">
                <a:solidFill>
                  <a:schemeClr val="tx1">
                    <a:lumMod val="95000"/>
                    <a:lumOff val="5000"/>
                  </a:schemeClr>
                </a:solidFill>
                <a:latin typeface="Calibri"/>
                <a:cs typeface="Calibri"/>
              </a:rPr>
              <a:t>things </a:t>
            </a:r>
            <a:r>
              <a:rPr sz="1800" spc="-8" dirty="0">
                <a:solidFill>
                  <a:schemeClr val="tx1">
                    <a:lumMod val="95000"/>
                    <a:lumOff val="5000"/>
                  </a:schemeClr>
                </a:solidFill>
                <a:latin typeface="Calibri"/>
                <a:cs typeface="Calibri"/>
              </a:rPr>
              <a:t>can share </a:t>
            </a:r>
            <a:r>
              <a:rPr sz="1800" dirty="0">
                <a:solidFill>
                  <a:schemeClr val="tx1">
                    <a:lumMod val="95000"/>
                    <a:lumOff val="5000"/>
                  </a:schemeClr>
                </a:solidFill>
                <a:latin typeface="Calibri"/>
                <a:cs typeface="Calibri"/>
              </a:rPr>
              <a:t>and </a:t>
            </a:r>
            <a:r>
              <a:rPr sz="1800" spc="-8" dirty="0">
                <a:solidFill>
                  <a:schemeClr val="tx1">
                    <a:lumMod val="95000"/>
                    <a:lumOff val="5000"/>
                  </a:schemeClr>
                </a:solidFill>
                <a:latin typeface="Calibri"/>
                <a:cs typeface="Calibri"/>
              </a:rPr>
              <a:t>collect </a:t>
            </a:r>
            <a:r>
              <a:rPr sz="1800" spc="-11" dirty="0">
                <a:solidFill>
                  <a:schemeClr val="tx1">
                    <a:lumMod val="95000"/>
                    <a:lumOff val="5000"/>
                  </a:schemeClr>
                </a:solidFill>
                <a:latin typeface="Calibri"/>
                <a:cs typeface="Calibri"/>
              </a:rPr>
              <a:t>data </a:t>
            </a:r>
            <a:r>
              <a:rPr sz="1800" dirty="0">
                <a:solidFill>
                  <a:schemeClr val="tx1">
                    <a:lumMod val="95000"/>
                    <a:lumOff val="5000"/>
                  </a:schemeClr>
                </a:solidFill>
                <a:latin typeface="Calibri"/>
                <a:cs typeface="Calibri"/>
              </a:rPr>
              <a:t>with </a:t>
            </a:r>
            <a:r>
              <a:rPr sz="1800" spc="-398"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minimal </a:t>
            </a:r>
            <a:r>
              <a:rPr sz="1800" spc="-4" dirty="0">
                <a:solidFill>
                  <a:schemeClr val="tx1">
                    <a:lumMod val="95000"/>
                    <a:lumOff val="5000"/>
                  </a:schemeClr>
                </a:solidFill>
                <a:latin typeface="Calibri"/>
                <a:cs typeface="Calibri"/>
              </a:rPr>
              <a:t>human </a:t>
            </a:r>
            <a:r>
              <a:rPr sz="1800" spc="-8" dirty="0">
                <a:solidFill>
                  <a:schemeClr val="tx1">
                    <a:lumMod val="95000"/>
                    <a:lumOff val="5000"/>
                  </a:schemeClr>
                </a:solidFill>
                <a:latin typeface="Calibri"/>
                <a:cs typeface="Calibri"/>
              </a:rPr>
              <a:t>intervention. </a:t>
            </a:r>
            <a:r>
              <a:rPr sz="1800" dirty="0">
                <a:solidFill>
                  <a:schemeClr val="tx1">
                    <a:lumMod val="95000"/>
                    <a:lumOff val="5000"/>
                  </a:schemeClr>
                </a:solidFill>
                <a:latin typeface="Calibri"/>
                <a:cs typeface="Calibri"/>
              </a:rPr>
              <a:t>In this </a:t>
            </a:r>
            <a:r>
              <a:rPr sz="1800" spc="-8" dirty="0">
                <a:solidFill>
                  <a:schemeClr val="tx1">
                    <a:lumMod val="95000"/>
                    <a:lumOff val="5000"/>
                  </a:schemeClr>
                </a:solidFill>
                <a:latin typeface="Calibri"/>
                <a:cs typeface="Calibri"/>
              </a:rPr>
              <a:t>hyper connected world, digital </a:t>
            </a:r>
            <a:r>
              <a:rPr sz="1800" spc="-4" dirty="0">
                <a:solidFill>
                  <a:schemeClr val="tx1">
                    <a:lumMod val="95000"/>
                    <a:lumOff val="5000"/>
                  </a:schemeClr>
                </a:solidFill>
                <a:latin typeface="Calibri"/>
                <a:cs typeface="Calibri"/>
              </a:rPr>
              <a:t> </a:t>
            </a:r>
            <a:r>
              <a:rPr sz="1800" spc="-15" dirty="0">
                <a:solidFill>
                  <a:schemeClr val="tx1">
                    <a:lumMod val="95000"/>
                    <a:lumOff val="5000"/>
                  </a:schemeClr>
                </a:solidFill>
                <a:latin typeface="Calibri"/>
                <a:cs typeface="Calibri"/>
              </a:rPr>
              <a:t>systems</a:t>
            </a:r>
            <a:r>
              <a:rPr sz="1800" spc="-11"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can</a:t>
            </a:r>
            <a:r>
              <a:rPr sz="1800" spc="-11" dirty="0">
                <a:solidFill>
                  <a:schemeClr val="tx1">
                    <a:lumMod val="95000"/>
                    <a:lumOff val="5000"/>
                  </a:schemeClr>
                </a:solidFill>
                <a:latin typeface="Calibri"/>
                <a:cs typeface="Calibri"/>
              </a:rPr>
              <a:t> record,</a:t>
            </a:r>
            <a:r>
              <a:rPr sz="1800" spc="4" dirty="0">
                <a:solidFill>
                  <a:schemeClr val="tx1">
                    <a:lumMod val="95000"/>
                    <a:lumOff val="5000"/>
                  </a:schemeClr>
                </a:solidFill>
                <a:latin typeface="Calibri"/>
                <a:cs typeface="Calibri"/>
              </a:rPr>
              <a:t> </a:t>
            </a:r>
            <a:r>
              <a:rPr sz="1800" spc="-26" dirty="0">
                <a:solidFill>
                  <a:schemeClr val="tx1">
                    <a:lumMod val="95000"/>
                    <a:lumOff val="5000"/>
                  </a:schemeClr>
                </a:solidFill>
                <a:latin typeface="Calibri"/>
                <a:cs typeface="Calibri"/>
              </a:rPr>
              <a:t>monitor,</a:t>
            </a:r>
            <a:r>
              <a:rPr sz="1800" spc="-11"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and</a:t>
            </a:r>
            <a:r>
              <a:rPr sz="1800" spc="-4" dirty="0">
                <a:solidFill>
                  <a:schemeClr val="tx1">
                    <a:lumMod val="95000"/>
                    <a:lumOff val="5000"/>
                  </a:schemeClr>
                </a:solidFill>
                <a:latin typeface="Calibri"/>
                <a:cs typeface="Calibri"/>
              </a:rPr>
              <a:t> adjust</a:t>
            </a:r>
            <a:r>
              <a:rPr sz="1800" spc="-15"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each</a:t>
            </a:r>
            <a:r>
              <a:rPr sz="1800" spc="-8" dirty="0">
                <a:solidFill>
                  <a:schemeClr val="tx1">
                    <a:lumMod val="95000"/>
                    <a:lumOff val="5000"/>
                  </a:schemeClr>
                </a:solidFill>
                <a:latin typeface="Calibri"/>
                <a:cs typeface="Calibri"/>
              </a:rPr>
              <a:t> interaction</a:t>
            </a:r>
            <a:r>
              <a:rPr sz="1800" spc="-15"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between </a:t>
            </a:r>
            <a:r>
              <a:rPr sz="1800"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connected </a:t>
            </a:r>
            <a:r>
              <a:rPr sz="1800" dirty="0">
                <a:solidFill>
                  <a:schemeClr val="tx1">
                    <a:lumMod val="95000"/>
                    <a:lumOff val="5000"/>
                  </a:schemeClr>
                </a:solidFill>
                <a:latin typeface="Calibri"/>
                <a:cs typeface="Calibri"/>
              </a:rPr>
              <a:t>things. </a:t>
            </a:r>
            <a:r>
              <a:rPr sz="1800" spc="-4" dirty="0">
                <a:solidFill>
                  <a:schemeClr val="tx1">
                    <a:lumMod val="95000"/>
                    <a:lumOff val="5000"/>
                  </a:schemeClr>
                </a:solidFill>
                <a:latin typeface="Calibri"/>
                <a:cs typeface="Calibri"/>
              </a:rPr>
              <a:t>The </a:t>
            </a:r>
            <a:r>
              <a:rPr sz="1800" spc="-11" dirty="0">
                <a:solidFill>
                  <a:schemeClr val="tx1">
                    <a:lumMod val="95000"/>
                    <a:lumOff val="5000"/>
                  </a:schemeClr>
                </a:solidFill>
                <a:latin typeface="Calibri"/>
                <a:cs typeface="Calibri"/>
              </a:rPr>
              <a:t>physical </a:t>
            </a:r>
            <a:r>
              <a:rPr sz="1800" spc="-8" dirty="0">
                <a:solidFill>
                  <a:schemeClr val="tx1">
                    <a:lumMod val="95000"/>
                    <a:lumOff val="5000"/>
                  </a:schemeClr>
                </a:solidFill>
                <a:latin typeface="Calibri"/>
                <a:cs typeface="Calibri"/>
              </a:rPr>
              <a:t>world </a:t>
            </a:r>
            <a:r>
              <a:rPr sz="1800" dirty="0">
                <a:solidFill>
                  <a:schemeClr val="tx1">
                    <a:lumMod val="95000"/>
                    <a:lumOff val="5000"/>
                  </a:schemeClr>
                </a:solidFill>
                <a:latin typeface="Calibri"/>
                <a:cs typeface="Calibri"/>
              </a:rPr>
              <a:t>meets the </a:t>
            </a:r>
            <a:r>
              <a:rPr sz="1800" spc="-8" dirty="0">
                <a:solidFill>
                  <a:schemeClr val="tx1">
                    <a:lumMod val="95000"/>
                    <a:lumOff val="5000"/>
                  </a:schemeClr>
                </a:solidFill>
                <a:latin typeface="Calibri"/>
                <a:cs typeface="Calibri"/>
              </a:rPr>
              <a:t>digital </a:t>
            </a:r>
            <a:r>
              <a:rPr sz="1800" spc="-4" dirty="0">
                <a:solidFill>
                  <a:schemeClr val="tx1">
                    <a:lumMod val="95000"/>
                    <a:lumOff val="5000"/>
                  </a:schemeClr>
                </a:solidFill>
                <a:latin typeface="Calibri"/>
                <a:cs typeface="Calibri"/>
              </a:rPr>
              <a:t>world-and </a:t>
            </a:r>
            <a:r>
              <a:rPr sz="1800"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they</a:t>
            </a:r>
            <a:r>
              <a:rPr sz="1800" spc="-11" dirty="0">
                <a:solidFill>
                  <a:schemeClr val="tx1">
                    <a:lumMod val="95000"/>
                    <a:lumOff val="5000"/>
                  </a:schemeClr>
                </a:solidFill>
                <a:latin typeface="Calibri"/>
                <a:cs typeface="Calibri"/>
              </a:rPr>
              <a:t> cooperate.</a:t>
            </a:r>
            <a:endParaRPr sz="1800" dirty="0">
              <a:solidFill>
                <a:schemeClr val="tx1">
                  <a:lumMod val="95000"/>
                  <a:lumOff val="5000"/>
                </a:schemeClr>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6838" y="346425"/>
            <a:ext cx="5169218" cy="1038585"/>
          </a:xfrm>
          <a:prstGeom prst="rect">
            <a:avLst/>
          </a:prstGeom>
        </p:spPr>
        <p:txBody>
          <a:bodyPr spcFirstLastPara="1" vert="horz" wrap="square" lIns="0" tIns="10001" rIns="0" bIns="0" rtlCol="0" anchor="t" anchorCtr="0">
            <a:spAutoFit/>
          </a:bodyPr>
          <a:lstStyle/>
          <a:p>
            <a:pPr marL="9525">
              <a:spcBef>
                <a:spcPts val="79"/>
              </a:spcBef>
            </a:pPr>
            <a:r>
              <a:rPr sz="3300" u="heavy" spc="-64" dirty="0">
                <a:solidFill>
                  <a:schemeClr val="tx1">
                    <a:lumMod val="95000"/>
                    <a:lumOff val="5000"/>
                  </a:schemeClr>
                </a:solidFill>
                <a:uFill>
                  <a:solidFill>
                    <a:srgbClr val="FFFFFF"/>
                  </a:solidFill>
                </a:uFill>
              </a:rPr>
              <a:t>WHAT</a:t>
            </a:r>
            <a:r>
              <a:rPr sz="3300" u="heavy" spc="-19" dirty="0">
                <a:solidFill>
                  <a:schemeClr val="tx1">
                    <a:lumMod val="95000"/>
                    <a:lumOff val="5000"/>
                  </a:schemeClr>
                </a:solidFill>
                <a:uFill>
                  <a:solidFill>
                    <a:srgbClr val="FFFFFF"/>
                  </a:solidFill>
                </a:uFill>
              </a:rPr>
              <a:t> </a:t>
            </a:r>
            <a:r>
              <a:rPr sz="3300" u="heavy" spc="-8" dirty="0">
                <a:solidFill>
                  <a:schemeClr val="tx1">
                    <a:lumMod val="95000"/>
                    <a:lumOff val="5000"/>
                  </a:schemeClr>
                </a:solidFill>
                <a:uFill>
                  <a:solidFill>
                    <a:srgbClr val="FFFFFF"/>
                  </a:solidFill>
                </a:uFill>
              </a:rPr>
              <a:t>IS</a:t>
            </a:r>
            <a:r>
              <a:rPr sz="3300" u="heavy" spc="-11" dirty="0">
                <a:solidFill>
                  <a:schemeClr val="tx1">
                    <a:lumMod val="95000"/>
                    <a:lumOff val="5000"/>
                  </a:schemeClr>
                </a:solidFill>
                <a:uFill>
                  <a:solidFill>
                    <a:srgbClr val="FFFFFF"/>
                  </a:solidFill>
                </a:uFill>
              </a:rPr>
              <a:t> </a:t>
            </a:r>
            <a:r>
              <a:rPr sz="3300" u="heavy" spc="-4" dirty="0">
                <a:solidFill>
                  <a:schemeClr val="tx1">
                    <a:lumMod val="95000"/>
                    <a:lumOff val="5000"/>
                  </a:schemeClr>
                </a:solidFill>
                <a:uFill>
                  <a:solidFill>
                    <a:srgbClr val="FFFFFF"/>
                  </a:solidFill>
                </a:uFill>
              </a:rPr>
              <a:t>EMBEDDED</a:t>
            </a:r>
            <a:r>
              <a:rPr sz="3300" u="heavy" spc="-11" dirty="0">
                <a:solidFill>
                  <a:schemeClr val="tx1">
                    <a:lumMod val="95000"/>
                    <a:lumOff val="5000"/>
                  </a:schemeClr>
                </a:solidFill>
                <a:uFill>
                  <a:solidFill>
                    <a:srgbClr val="FFFFFF"/>
                  </a:solidFill>
                </a:uFill>
              </a:rPr>
              <a:t> SYSTEM?</a:t>
            </a:r>
            <a:endParaRPr sz="3300">
              <a:solidFill>
                <a:schemeClr val="tx1">
                  <a:lumMod val="95000"/>
                  <a:lumOff val="5000"/>
                </a:schemeClr>
              </a:solidFill>
            </a:endParaRPr>
          </a:p>
        </p:txBody>
      </p:sp>
      <p:sp>
        <p:nvSpPr>
          <p:cNvPr id="3" name="object 3"/>
          <p:cNvSpPr txBox="1"/>
          <p:nvPr/>
        </p:nvSpPr>
        <p:spPr>
          <a:xfrm>
            <a:off x="1444828" y="1123854"/>
            <a:ext cx="4214813" cy="3610604"/>
          </a:xfrm>
          <a:prstGeom prst="rect">
            <a:avLst/>
          </a:prstGeom>
        </p:spPr>
        <p:txBody>
          <a:bodyPr vert="horz" wrap="square" lIns="0" tIns="9525" rIns="0" bIns="0" rtlCol="0">
            <a:spAutoFit/>
          </a:bodyPr>
          <a:lstStyle/>
          <a:p>
            <a:pPr marL="266700" marR="3810" indent="-257175">
              <a:spcBef>
                <a:spcPts val="75"/>
              </a:spcBef>
              <a:buFont typeface="Wingdings"/>
              <a:buChar char=""/>
              <a:tabLst>
                <a:tab pos="266224" algn="l"/>
                <a:tab pos="266700" algn="l"/>
              </a:tabLst>
            </a:pPr>
            <a:r>
              <a:rPr sz="1800" spc="-11" dirty="0">
                <a:solidFill>
                  <a:schemeClr val="tx1">
                    <a:lumMod val="95000"/>
                    <a:lumOff val="5000"/>
                  </a:schemeClr>
                </a:solidFill>
                <a:latin typeface="Calibri"/>
                <a:cs typeface="Calibri"/>
              </a:rPr>
              <a:t>Any</a:t>
            </a:r>
            <a:r>
              <a:rPr sz="1800" spc="-4"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combination</a:t>
            </a:r>
            <a:r>
              <a:rPr sz="1800" spc="-15"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of</a:t>
            </a:r>
            <a:r>
              <a:rPr sz="1800" spc="-11" dirty="0">
                <a:solidFill>
                  <a:schemeClr val="tx1">
                    <a:lumMod val="95000"/>
                    <a:lumOff val="5000"/>
                  </a:schemeClr>
                </a:solidFill>
                <a:latin typeface="Calibri"/>
                <a:cs typeface="Calibri"/>
              </a:rPr>
              <a:t> hardware</a:t>
            </a:r>
            <a:r>
              <a:rPr sz="1800" dirty="0">
                <a:solidFill>
                  <a:schemeClr val="tx1">
                    <a:lumMod val="95000"/>
                    <a:lumOff val="5000"/>
                  </a:schemeClr>
                </a:solidFill>
                <a:latin typeface="Calibri"/>
                <a:cs typeface="Calibri"/>
              </a:rPr>
              <a:t> and </a:t>
            </a:r>
            <a:r>
              <a:rPr sz="1800" spc="4" dirty="0">
                <a:solidFill>
                  <a:schemeClr val="tx1">
                    <a:lumMod val="95000"/>
                    <a:lumOff val="5000"/>
                  </a:schemeClr>
                </a:solidFill>
                <a:latin typeface="Calibri"/>
                <a:cs typeface="Calibri"/>
              </a:rPr>
              <a:t> </a:t>
            </a:r>
            <a:r>
              <a:rPr sz="1800" spc="-11" dirty="0">
                <a:solidFill>
                  <a:schemeClr val="tx1">
                    <a:lumMod val="95000"/>
                    <a:lumOff val="5000"/>
                  </a:schemeClr>
                </a:solidFill>
                <a:latin typeface="Calibri"/>
                <a:cs typeface="Calibri"/>
              </a:rPr>
              <a:t>software </a:t>
            </a:r>
            <a:r>
              <a:rPr sz="1800" dirty="0">
                <a:solidFill>
                  <a:schemeClr val="tx1">
                    <a:lumMod val="95000"/>
                    <a:lumOff val="5000"/>
                  </a:schemeClr>
                </a:solidFill>
                <a:latin typeface="Calibri"/>
                <a:cs typeface="Calibri"/>
              </a:rPr>
              <a:t>which is </a:t>
            </a:r>
            <a:r>
              <a:rPr sz="1800" spc="-8" dirty="0">
                <a:solidFill>
                  <a:schemeClr val="tx1">
                    <a:lumMod val="95000"/>
                    <a:lumOff val="5000"/>
                  </a:schemeClr>
                </a:solidFill>
                <a:latin typeface="Calibri"/>
                <a:cs typeface="Calibri"/>
              </a:rPr>
              <a:t>intended </a:t>
            </a:r>
            <a:r>
              <a:rPr sz="1800" spc="-11" dirty="0">
                <a:solidFill>
                  <a:schemeClr val="tx1">
                    <a:lumMod val="95000"/>
                    <a:lumOff val="5000"/>
                  </a:schemeClr>
                </a:solidFill>
                <a:latin typeface="Calibri"/>
                <a:cs typeface="Calibri"/>
              </a:rPr>
              <a:t>to </a:t>
            </a:r>
            <a:r>
              <a:rPr sz="1800" spc="-4" dirty="0">
                <a:solidFill>
                  <a:schemeClr val="tx1">
                    <a:lumMod val="95000"/>
                    <a:lumOff val="5000"/>
                  </a:schemeClr>
                </a:solidFill>
                <a:latin typeface="Calibri"/>
                <a:cs typeface="Calibri"/>
              </a:rPr>
              <a:t>do </a:t>
            </a:r>
            <a:r>
              <a:rPr sz="1800" dirty="0">
                <a:solidFill>
                  <a:schemeClr val="tx1">
                    <a:lumMod val="95000"/>
                    <a:lumOff val="5000"/>
                  </a:schemeClr>
                </a:solidFill>
                <a:latin typeface="Calibri"/>
                <a:cs typeface="Calibri"/>
              </a:rPr>
              <a:t>a </a:t>
            </a:r>
            <a:r>
              <a:rPr sz="1800" spc="-4" dirty="0">
                <a:solidFill>
                  <a:schemeClr val="tx1">
                    <a:lumMod val="95000"/>
                    <a:lumOff val="5000"/>
                  </a:schemeClr>
                </a:solidFill>
                <a:latin typeface="Calibri"/>
                <a:cs typeface="Calibri"/>
              </a:rPr>
              <a:t>specific </a:t>
            </a:r>
            <a:r>
              <a:rPr sz="1800" spc="-398"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task</a:t>
            </a:r>
            <a:r>
              <a:rPr sz="1800" spc="-15"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can</a:t>
            </a:r>
            <a:r>
              <a:rPr sz="1800" spc="-11"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be</a:t>
            </a:r>
            <a:r>
              <a:rPr sz="1800" spc="-8"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called</a:t>
            </a:r>
            <a:r>
              <a:rPr sz="1800" spc="-15"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an</a:t>
            </a:r>
            <a:r>
              <a:rPr sz="1800" spc="-8"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Embedded </a:t>
            </a:r>
            <a:r>
              <a:rPr sz="1800" spc="-15" dirty="0">
                <a:solidFill>
                  <a:schemeClr val="tx1">
                    <a:lumMod val="95000"/>
                    <a:lumOff val="5000"/>
                  </a:schemeClr>
                </a:solidFill>
                <a:latin typeface="Calibri"/>
                <a:cs typeface="Calibri"/>
              </a:rPr>
              <a:t>System</a:t>
            </a:r>
            <a:endParaRPr sz="1800" dirty="0">
              <a:solidFill>
                <a:schemeClr val="tx1">
                  <a:lumMod val="95000"/>
                  <a:lumOff val="5000"/>
                </a:schemeClr>
              </a:solidFill>
              <a:latin typeface="Calibri"/>
              <a:cs typeface="Calibri"/>
            </a:endParaRPr>
          </a:p>
          <a:p>
            <a:pPr marL="266700" marR="464820" indent="-257175">
              <a:buFont typeface="Wingdings"/>
              <a:buChar char=""/>
              <a:tabLst>
                <a:tab pos="266224" algn="l"/>
                <a:tab pos="266700" algn="l"/>
              </a:tabLst>
            </a:pPr>
            <a:r>
              <a:rPr sz="1800" dirty="0">
                <a:solidFill>
                  <a:schemeClr val="tx1">
                    <a:lumMod val="95000"/>
                    <a:lumOff val="5000"/>
                  </a:schemeClr>
                </a:solidFill>
                <a:latin typeface="Calibri"/>
                <a:cs typeface="Calibri"/>
              </a:rPr>
              <a:t>It</a:t>
            </a:r>
            <a:r>
              <a:rPr sz="1800" spc="-23"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has</a:t>
            </a:r>
            <a:r>
              <a:rPr sz="1800" spc="-11"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3</a:t>
            </a:r>
            <a:r>
              <a:rPr sz="1800" spc="-11"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parts;</a:t>
            </a:r>
            <a:r>
              <a:rPr sz="1800" spc="-19"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software, </a:t>
            </a:r>
            <a:r>
              <a:rPr sz="1800" spc="-11" dirty="0">
                <a:solidFill>
                  <a:schemeClr val="tx1">
                    <a:lumMod val="95000"/>
                    <a:lumOff val="5000"/>
                  </a:schemeClr>
                </a:solidFill>
                <a:latin typeface="Calibri"/>
                <a:cs typeface="Calibri"/>
              </a:rPr>
              <a:t>firmware</a:t>
            </a:r>
            <a:r>
              <a:rPr sz="1800" spc="-19"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and </a:t>
            </a:r>
            <a:r>
              <a:rPr sz="1800" spc="-398" dirty="0">
                <a:solidFill>
                  <a:schemeClr val="tx1">
                    <a:lumMod val="95000"/>
                    <a:lumOff val="5000"/>
                  </a:schemeClr>
                </a:solidFill>
                <a:latin typeface="Calibri"/>
                <a:cs typeface="Calibri"/>
              </a:rPr>
              <a:t> </a:t>
            </a:r>
            <a:r>
              <a:rPr sz="1800" spc="-11" dirty="0">
                <a:solidFill>
                  <a:schemeClr val="tx1">
                    <a:lumMod val="95000"/>
                    <a:lumOff val="5000"/>
                  </a:schemeClr>
                </a:solidFill>
                <a:latin typeface="Calibri"/>
                <a:cs typeface="Calibri"/>
              </a:rPr>
              <a:t>hardware.</a:t>
            </a:r>
            <a:endParaRPr sz="1800" dirty="0">
              <a:solidFill>
                <a:schemeClr val="tx1">
                  <a:lumMod val="95000"/>
                  <a:lumOff val="5000"/>
                </a:schemeClr>
              </a:solidFill>
              <a:latin typeface="Calibri"/>
              <a:cs typeface="Calibri"/>
            </a:endParaRPr>
          </a:p>
          <a:p>
            <a:pPr marL="266700" marR="420053" indent="-257175">
              <a:buFont typeface="Wingdings"/>
              <a:buChar char=""/>
              <a:tabLst>
                <a:tab pos="266224" algn="l"/>
                <a:tab pos="266700" algn="l"/>
              </a:tabLst>
            </a:pPr>
            <a:r>
              <a:rPr sz="1800" spc="-11" dirty="0">
                <a:solidFill>
                  <a:schemeClr val="tx1">
                    <a:lumMod val="95000"/>
                    <a:lumOff val="5000"/>
                  </a:schemeClr>
                </a:solidFill>
                <a:latin typeface="Calibri"/>
                <a:cs typeface="Calibri"/>
              </a:rPr>
              <a:t>Unlike computers, </a:t>
            </a:r>
            <a:r>
              <a:rPr sz="1800" spc="-4" dirty="0">
                <a:solidFill>
                  <a:schemeClr val="tx1">
                    <a:lumMod val="95000"/>
                    <a:lumOff val="5000"/>
                  </a:schemeClr>
                </a:solidFill>
                <a:latin typeface="Calibri"/>
                <a:cs typeface="Calibri"/>
              </a:rPr>
              <a:t>embedded </a:t>
            </a:r>
            <a:r>
              <a:rPr sz="1800" spc="-15" dirty="0">
                <a:solidFill>
                  <a:schemeClr val="tx1">
                    <a:lumMod val="95000"/>
                    <a:lumOff val="5000"/>
                  </a:schemeClr>
                </a:solidFill>
                <a:latin typeface="Calibri"/>
                <a:cs typeface="Calibri"/>
              </a:rPr>
              <a:t>systems </a:t>
            </a:r>
            <a:r>
              <a:rPr sz="1800" spc="-398"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perform</a:t>
            </a:r>
            <a:r>
              <a:rPr sz="1800" spc="-23" dirty="0">
                <a:solidFill>
                  <a:schemeClr val="tx1">
                    <a:lumMod val="95000"/>
                    <a:lumOff val="5000"/>
                  </a:schemeClr>
                </a:solidFill>
                <a:latin typeface="Calibri"/>
                <a:cs typeface="Calibri"/>
              </a:rPr>
              <a:t> </a:t>
            </a:r>
            <a:r>
              <a:rPr sz="1800" spc="-19" dirty="0">
                <a:solidFill>
                  <a:schemeClr val="tx1">
                    <a:lumMod val="95000"/>
                    <a:lumOff val="5000"/>
                  </a:schemeClr>
                </a:solidFill>
                <a:latin typeface="Calibri"/>
                <a:cs typeface="Calibri"/>
              </a:rPr>
              <a:t>few</a:t>
            </a:r>
            <a:r>
              <a:rPr sz="1800" spc="-11"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specific</a:t>
            </a:r>
            <a:r>
              <a:rPr sz="1800" spc="-15"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limited</a:t>
            </a:r>
            <a:r>
              <a:rPr sz="1800" spc="-11"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tasks.</a:t>
            </a:r>
            <a:endParaRPr sz="1800" dirty="0">
              <a:solidFill>
                <a:schemeClr val="tx1">
                  <a:lumMod val="95000"/>
                  <a:lumOff val="5000"/>
                </a:schemeClr>
              </a:solidFill>
              <a:latin typeface="Calibri"/>
              <a:cs typeface="Calibri"/>
            </a:endParaRPr>
          </a:p>
          <a:p>
            <a:pPr marL="266700" marR="24765" indent="-257175">
              <a:buFont typeface="Wingdings"/>
              <a:buChar char=""/>
              <a:tabLst>
                <a:tab pos="266224" algn="l"/>
                <a:tab pos="266700" algn="l"/>
              </a:tabLst>
            </a:pPr>
            <a:r>
              <a:rPr sz="1800" spc="-4" dirty="0">
                <a:solidFill>
                  <a:schemeClr val="tx1">
                    <a:lumMod val="95000"/>
                    <a:lumOff val="5000"/>
                  </a:schemeClr>
                </a:solidFill>
                <a:latin typeface="Calibri"/>
                <a:cs typeface="Calibri"/>
              </a:rPr>
              <a:t>Embedded Devices </a:t>
            </a:r>
            <a:r>
              <a:rPr sz="1800" spc="-15" dirty="0">
                <a:solidFill>
                  <a:schemeClr val="tx1">
                    <a:lumMod val="95000"/>
                    <a:lumOff val="5000"/>
                  </a:schemeClr>
                </a:solidFill>
                <a:latin typeface="Calibri"/>
                <a:cs typeface="Calibri"/>
              </a:rPr>
              <a:t>have </a:t>
            </a:r>
            <a:r>
              <a:rPr sz="1800" spc="-4" dirty="0">
                <a:solidFill>
                  <a:schemeClr val="tx1">
                    <a:lumMod val="95000"/>
                    <a:lumOff val="5000"/>
                  </a:schemeClr>
                </a:solidFill>
                <a:latin typeface="Calibri"/>
                <a:cs typeface="Calibri"/>
              </a:rPr>
              <a:t>peripherals such </a:t>
            </a:r>
            <a:r>
              <a:rPr sz="1800" dirty="0">
                <a:solidFill>
                  <a:schemeClr val="tx1">
                    <a:lumMod val="95000"/>
                    <a:lumOff val="5000"/>
                  </a:schemeClr>
                </a:solidFill>
                <a:latin typeface="Calibri"/>
                <a:cs typeface="Calibri"/>
              </a:rPr>
              <a:t> as </a:t>
            </a:r>
            <a:r>
              <a:rPr sz="1800" spc="-4" dirty="0">
                <a:solidFill>
                  <a:schemeClr val="tx1">
                    <a:lumMod val="95000"/>
                    <a:lumOff val="5000"/>
                  </a:schemeClr>
                </a:solidFill>
                <a:latin typeface="Calibri"/>
                <a:cs typeface="Calibri"/>
              </a:rPr>
              <a:t>Serial </a:t>
            </a:r>
            <a:r>
              <a:rPr sz="1800" spc="-8" dirty="0">
                <a:solidFill>
                  <a:schemeClr val="tx1">
                    <a:lumMod val="95000"/>
                    <a:lumOff val="5000"/>
                  </a:schemeClr>
                </a:solidFill>
                <a:latin typeface="Calibri"/>
                <a:cs typeface="Calibri"/>
              </a:rPr>
              <a:t>Communication Interfaces </a:t>
            </a:r>
            <a:r>
              <a:rPr sz="1800" spc="-4" dirty="0">
                <a:solidFill>
                  <a:schemeClr val="tx1">
                    <a:lumMod val="95000"/>
                    <a:lumOff val="5000"/>
                  </a:schemeClr>
                </a:solidFill>
                <a:latin typeface="Calibri"/>
                <a:cs typeface="Calibri"/>
              </a:rPr>
              <a:t>(SCI), </a:t>
            </a:r>
            <a:r>
              <a:rPr sz="1800"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Synchronous </a:t>
            </a:r>
            <a:r>
              <a:rPr sz="1800" spc="-4" dirty="0">
                <a:solidFill>
                  <a:schemeClr val="tx1">
                    <a:lumMod val="95000"/>
                    <a:lumOff val="5000"/>
                  </a:schemeClr>
                </a:solidFill>
                <a:latin typeface="Calibri"/>
                <a:cs typeface="Calibri"/>
              </a:rPr>
              <a:t>Serial </a:t>
            </a:r>
            <a:r>
              <a:rPr sz="1800" spc="-8" dirty="0">
                <a:solidFill>
                  <a:schemeClr val="tx1">
                    <a:lumMod val="95000"/>
                    <a:lumOff val="5000"/>
                  </a:schemeClr>
                </a:solidFill>
                <a:latin typeface="Calibri"/>
                <a:cs typeface="Calibri"/>
              </a:rPr>
              <a:t>Communication </a:t>
            </a:r>
            <a:r>
              <a:rPr sz="1800" spc="-4"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Interface,</a:t>
            </a:r>
            <a:r>
              <a:rPr sz="1800" spc="-19"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Universal</a:t>
            </a:r>
            <a:r>
              <a:rPr sz="1800" spc="-11"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Serial</a:t>
            </a:r>
            <a:r>
              <a:rPr sz="1800" spc="-15"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Bus</a:t>
            </a:r>
            <a:r>
              <a:rPr sz="1800" spc="-15"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(USB),</a:t>
            </a:r>
            <a:r>
              <a:rPr sz="1800" spc="-26"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Multi </a:t>
            </a:r>
            <a:r>
              <a:rPr sz="1800" spc="-398"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Media </a:t>
            </a:r>
            <a:r>
              <a:rPr sz="1800" spc="-8" dirty="0">
                <a:solidFill>
                  <a:schemeClr val="tx1">
                    <a:lumMod val="95000"/>
                    <a:lumOff val="5000"/>
                  </a:schemeClr>
                </a:solidFill>
                <a:latin typeface="Calibri"/>
                <a:cs typeface="Calibri"/>
              </a:rPr>
              <a:t>Cards </a:t>
            </a:r>
            <a:r>
              <a:rPr sz="1800" spc="-4" dirty="0">
                <a:solidFill>
                  <a:schemeClr val="tx1">
                    <a:lumMod val="95000"/>
                    <a:lumOff val="5000"/>
                  </a:schemeClr>
                </a:solidFill>
                <a:latin typeface="Calibri"/>
                <a:cs typeface="Calibri"/>
              </a:rPr>
              <a:t>(SD </a:t>
            </a:r>
            <a:r>
              <a:rPr sz="1800" spc="-11" dirty="0">
                <a:solidFill>
                  <a:schemeClr val="tx1">
                    <a:lumMod val="95000"/>
                    <a:lumOff val="5000"/>
                  </a:schemeClr>
                </a:solidFill>
                <a:latin typeface="Calibri"/>
                <a:cs typeface="Calibri"/>
              </a:rPr>
              <a:t>cards, </a:t>
            </a:r>
            <a:r>
              <a:rPr sz="1800" spc="-4" dirty="0">
                <a:solidFill>
                  <a:schemeClr val="tx1">
                    <a:lumMod val="95000"/>
                    <a:lumOff val="5000"/>
                  </a:schemeClr>
                </a:solidFill>
                <a:latin typeface="Calibri"/>
                <a:cs typeface="Calibri"/>
              </a:rPr>
              <a:t>Compact Flash) </a:t>
            </a:r>
            <a:r>
              <a:rPr sz="1800"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etc.</a:t>
            </a:r>
            <a:endParaRPr sz="1800" dirty="0">
              <a:solidFill>
                <a:schemeClr val="tx1">
                  <a:lumMod val="95000"/>
                  <a:lumOff val="5000"/>
                </a:schemeClr>
              </a:solidFill>
              <a:latin typeface="Calibri"/>
              <a:cs typeface="Calibri"/>
            </a:endParaRPr>
          </a:p>
        </p:txBody>
      </p:sp>
      <p:pic>
        <p:nvPicPr>
          <p:cNvPr id="4" name="object 4"/>
          <p:cNvPicPr/>
          <p:nvPr/>
        </p:nvPicPr>
        <p:blipFill>
          <a:blip r:embed="rId2" cstate="print"/>
          <a:stretch>
            <a:fillRect/>
          </a:stretch>
        </p:blipFill>
        <p:spPr>
          <a:xfrm>
            <a:off x="5759576" y="1600200"/>
            <a:ext cx="2143125" cy="22677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5157" y="346425"/>
            <a:ext cx="4333875" cy="1038585"/>
          </a:xfrm>
          <a:prstGeom prst="rect">
            <a:avLst/>
          </a:prstGeom>
        </p:spPr>
        <p:txBody>
          <a:bodyPr spcFirstLastPara="1" vert="horz" wrap="square" lIns="0" tIns="10001" rIns="0" bIns="0" rtlCol="0" anchor="t" anchorCtr="0">
            <a:spAutoFit/>
          </a:bodyPr>
          <a:lstStyle/>
          <a:p>
            <a:pPr marL="9525">
              <a:spcBef>
                <a:spcPts val="79"/>
              </a:spcBef>
            </a:pPr>
            <a:r>
              <a:rPr sz="3300" u="heavy" spc="-15" dirty="0">
                <a:uFill>
                  <a:solidFill>
                    <a:srgbClr val="FFFFFF"/>
                  </a:solidFill>
                </a:uFill>
              </a:rPr>
              <a:t>PROJECT</a:t>
            </a:r>
            <a:r>
              <a:rPr sz="3300" u="heavy" spc="-53" dirty="0">
                <a:uFill>
                  <a:solidFill>
                    <a:srgbClr val="FFFFFF"/>
                  </a:solidFill>
                </a:uFill>
              </a:rPr>
              <a:t> </a:t>
            </a:r>
            <a:r>
              <a:rPr sz="3300" u="heavy" spc="-8" dirty="0">
                <a:uFill>
                  <a:solidFill>
                    <a:srgbClr val="FFFFFF"/>
                  </a:solidFill>
                </a:uFill>
              </a:rPr>
              <a:t>REQUIREMENTS</a:t>
            </a:r>
            <a:endParaRPr sz="3300"/>
          </a:p>
        </p:txBody>
      </p:sp>
      <p:sp>
        <p:nvSpPr>
          <p:cNvPr id="3" name="object 3"/>
          <p:cNvSpPr txBox="1"/>
          <p:nvPr/>
        </p:nvSpPr>
        <p:spPr>
          <a:xfrm>
            <a:off x="1444828" y="1229488"/>
            <a:ext cx="6211729" cy="3552543"/>
          </a:xfrm>
          <a:prstGeom prst="rect">
            <a:avLst/>
          </a:prstGeom>
        </p:spPr>
        <p:txBody>
          <a:bodyPr vert="horz" wrap="square" lIns="0" tIns="9049" rIns="0" bIns="0" rtlCol="0">
            <a:spAutoFit/>
          </a:bodyPr>
          <a:lstStyle/>
          <a:p>
            <a:pPr marL="352425" marR="400526" indent="-342900">
              <a:spcBef>
                <a:spcPts val="71"/>
              </a:spcBef>
              <a:buFont typeface="Wingdings"/>
              <a:buChar char=""/>
              <a:tabLst>
                <a:tab pos="351949" algn="l"/>
                <a:tab pos="352425" algn="l"/>
              </a:tabLst>
            </a:pPr>
            <a:r>
              <a:rPr sz="2100" u="heavy" spc="-15" dirty="0">
                <a:solidFill>
                  <a:schemeClr val="tx1">
                    <a:lumMod val="95000"/>
                    <a:lumOff val="5000"/>
                  </a:schemeClr>
                </a:solidFill>
                <a:uFill>
                  <a:solidFill>
                    <a:srgbClr val="FFFFFF"/>
                  </a:solidFill>
                </a:uFill>
                <a:latin typeface="Calibri"/>
                <a:cs typeface="Calibri"/>
              </a:rPr>
              <a:t>Control</a:t>
            </a:r>
            <a:r>
              <a:rPr sz="2100" u="heavy" dirty="0">
                <a:solidFill>
                  <a:schemeClr val="tx1">
                    <a:lumMod val="95000"/>
                    <a:lumOff val="5000"/>
                  </a:schemeClr>
                </a:solidFill>
                <a:uFill>
                  <a:solidFill>
                    <a:srgbClr val="FFFFFF"/>
                  </a:solidFill>
                </a:uFill>
                <a:latin typeface="Calibri"/>
                <a:cs typeface="Calibri"/>
              </a:rPr>
              <a:t> </a:t>
            </a:r>
            <a:r>
              <a:rPr sz="2100" u="heavy" spc="-15" dirty="0">
                <a:solidFill>
                  <a:schemeClr val="tx1">
                    <a:lumMod val="95000"/>
                    <a:lumOff val="5000"/>
                  </a:schemeClr>
                </a:solidFill>
                <a:uFill>
                  <a:solidFill>
                    <a:srgbClr val="FFFFFF"/>
                  </a:solidFill>
                </a:uFill>
                <a:latin typeface="Calibri"/>
                <a:cs typeface="Calibri"/>
              </a:rPr>
              <a:t>garden</a:t>
            </a:r>
            <a:r>
              <a:rPr sz="2100" u="heavy" spc="-4" dirty="0">
                <a:solidFill>
                  <a:schemeClr val="tx1">
                    <a:lumMod val="95000"/>
                    <a:lumOff val="5000"/>
                  </a:schemeClr>
                </a:solidFill>
                <a:uFill>
                  <a:solidFill>
                    <a:srgbClr val="FFFFFF"/>
                  </a:solidFill>
                </a:uFill>
                <a:latin typeface="Calibri"/>
                <a:cs typeface="Calibri"/>
              </a:rPr>
              <a:t> </a:t>
            </a:r>
            <a:r>
              <a:rPr sz="2100" u="heavy" spc="-8" dirty="0">
                <a:solidFill>
                  <a:schemeClr val="tx1">
                    <a:lumMod val="95000"/>
                    <a:lumOff val="5000"/>
                  </a:schemeClr>
                </a:solidFill>
                <a:uFill>
                  <a:solidFill>
                    <a:srgbClr val="FFFFFF"/>
                  </a:solidFill>
                </a:uFill>
                <a:latin typeface="Calibri"/>
                <a:cs typeface="Calibri"/>
              </a:rPr>
              <a:t>lights</a:t>
            </a:r>
            <a:r>
              <a:rPr sz="2100" u="heavy" spc="8" dirty="0">
                <a:solidFill>
                  <a:schemeClr val="tx1">
                    <a:lumMod val="95000"/>
                    <a:lumOff val="5000"/>
                  </a:schemeClr>
                </a:solidFill>
                <a:uFill>
                  <a:solidFill>
                    <a:srgbClr val="FFFFFF"/>
                  </a:solidFill>
                </a:uFill>
                <a:latin typeface="Calibri"/>
                <a:cs typeface="Calibri"/>
              </a:rPr>
              <a:t> </a:t>
            </a:r>
            <a:r>
              <a:rPr sz="2100" u="heavy" spc="-4" dirty="0">
                <a:solidFill>
                  <a:schemeClr val="tx1">
                    <a:lumMod val="95000"/>
                    <a:lumOff val="5000"/>
                  </a:schemeClr>
                </a:solidFill>
                <a:uFill>
                  <a:solidFill>
                    <a:srgbClr val="FFFFFF"/>
                  </a:solidFill>
                </a:uFill>
                <a:latin typeface="Calibri"/>
                <a:cs typeface="Calibri"/>
              </a:rPr>
              <a:t>on</a:t>
            </a:r>
            <a:r>
              <a:rPr sz="2100" u="heavy" spc="4" dirty="0">
                <a:solidFill>
                  <a:schemeClr val="tx1">
                    <a:lumMod val="95000"/>
                    <a:lumOff val="5000"/>
                  </a:schemeClr>
                </a:solidFill>
                <a:uFill>
                  <a:solidFill>
                    <a:srgbClr val="FFFFFF"/>
                  </a:solidFill>
                </a:uFill>
                <a:latin typeface="Calibri"/>
                <a:cs typeface="Calibri"/>
              </a:rPr>
              <a:t> </a:t>
            </a:r>
            <a:r>
              <a:rPr sz="2100" u="heavy" spc="-8" dirty="0">
                <a:solidFill>
                  <a:schemeClr val="tx1">
                    <a:lumMod val="95000"/>
                    <a:lumOff val="5000"/>
                  </a:schemeClr>
                </a:solidFill>
                <a:uFill>
                  <a:solidFill>
                    <a:srgbClr val="FFFFFF"/>
                  </a:solidFill>
                </a:uFill>
                <a:latin typeface="Calibri"/>
                <a:cs typeface="Calibri"/>
              </a:rPr>
              <a:t>basis</a:t>
            </a:r>
            <a:r>
              <a:rPr sz="2100" u="heavy" spc="8" dirty="0">
                <a:solidFill>
                  <a:schemeClr val="tx1">
                    <a:lumMod val="95000"/>
                    <a:lumOff val="5000"/>
                  </a:schemeClr>
                </a:solidFill>
                <a:uFill>
                  <a:solidFill>
                    <a:srgbClr val="FFFFFF"/>
                  </a:solidFill>
                </a:uFill>
                <a:latin typeface="Calibri"/>
                <a:cs typeface="Calibri"/>
              </a:rPr>
              <a:t> </a:t>
            </a:r>
            <a:r>
              <a:rPr sz="2100" u="heavy" spc="-4" dirty="0">
                <a:solidFill>
                  <a:schemeClr val="tx1">
                    <a:lumMod val="95000"/>
                    <a:lumOff val="5000"/>
                  </a:schemeClr>
                </a:solidFill>
                <a:uFill>
                  <a:solidFill>
                    <a:srgbClr val="FFFFFF"/>
                  </a:solidFill>
                </a:uFill>
                <a:latin typeface="Calibri"/>
                <a:cs typeface="Calibri"/>
              </a:rPr>
              <a:t>of </a:t>
            </a:r>
            <a:r>
              <a:rPr sz="2100" u="heavy" spc="-8" dirty="0">
                <a:solidFill>
                  <a:schemeClr val="tx1">
                    <a:lumMod val="95000"/>
                    <a:lumOff val="5000"/>
                  </a:schemeClr>
                </a:solidFill>
                <a:uFill>
                  <a:solidFill>
                    <a:srgbClr val="FFFFFF"/>
                  </a:solidFill>
                </a:uFill>
                <a:latin typeface="Calibri"/>
                <a:cs typeface="Calibri"/>
              </a:rPr>
              <a:t>sunlight</a:t>
            </a:r>
            <a:r>
              <a:rPr sz="2100" u="heavy" spc="26" dirty="0">
                <a:solidFill>
                  <a:schemeClr val="tx1">
                    <a:lumMod val="95000"/>
                    <a:lumOff val="5000"/>
                  </a:schemeClr>
                </a:solidFill>
                <a:uFill>
                  <a:solidFill>
                    <a:srgbClr val="FFFFFF"/>
                  </a:solidFill>
                </a:uFill>
                <a:latin typeface="Calibri"/>
                <a:cs typeface="Calibri"/>
              </a:rPr>
              <a:t> </a:t>
            </a:r>
            <a:r>
              <a:rPr sz="2100" u="heavy" spc="-8" dirty="0">
                <a:solidFill>
                  <a:schemeClr val="tx1">
                    <a:lumMod val="95000"/>
                    <a:lumOff val="5000"/>
                  </a:schemeClr>
                </a:solidFill>
                <a:uFill>
                  <a:solidFill>
                    <a:srgbClr val="FFFFFF"/>
                  </a:solidFill>
                </a:uFill>
                <a:latin typeface="Calibri"/>
                <a:cs typeface="Calibri"/>
              </a:rPr>
              <a:t>intensity: </a:t>
            </a:r>
            <a:r>
              <a:rPr sz="2100" spc="-461"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Lesser</a:t>
            </a:r>
            <a:r>
              <a:rPr sz="2100"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the </a:t>
            </a:r>
            <a:r>
              <a:rPr sz="2100" spc="-8" dirty="0">
                <a:solidFill>
                  <a:schemeClr val="tx1">
                    <a:lumMod val="95000"/>
                    <a:lumOff val="5000"/>
                  </a:schemeClr>
                </a:solidFill>
                <a:latin typeface="Calibri"/>
                <a:cs typeface="Calibri"/>
              </a:rPr>
              <a:t>sunlight</a:t>
            </a:r>
            <a:r>
              <a:rPr sz="2100" spc="26"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brighter</a:t>
            </a:r>
            <a:r>
              <a:rPr sz="2100" spc="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the </a:t>
            </a:r>
            <a:r>
              <a:rPr sz="2100" spc="-15" dirty="0">
                <a:solidFill>
                  <a:schemeClr val="tx1">
                    <a:lumMod val="95000"/>
                    <a:lumOff val="5000"/>
                  </a:schemeClr>
                </a:solidFill>
                <a:latin typeface="Calibri"/>
                <a:cs typeface="Calibri"/>
              </a:rPr>
              <a:t>garden</a:t>
            </a:r>
            <a:r>
              <a:rPr sz="2100" spc="-11"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lights</a:t>
            </a:r>
            <a:endParaRPr sz="2100" dirty="0">
              <a:solidFill>
                <a:schemeClr val="tx1">
                  <a:lumMod val="95000"/>
                  <a:lumOff val="5000"/>
                </a:schemeClr>
              </a:solidFill>
              <a:latin typeface="Calibri"/>
              <a:cs typeface="Calibri"/>
            </a:endParaRPr>
          </a:p>
          <a:p>
            <a:pPr>
              <a:spcBef>
                <a:spcPts val="4"/>
              </a:spcBef>
              <a:buClr>
                <a:srgbClr val="FFFFFF"/>
              </a:buClr>
              <a:buFont typeface="Wingdings"/>
              <a:buChar char=""/>
            </a:pPr>
            <a:endParaRPr sz="2063" dirty="0">
              <a:solidFill>
                <a:schemeClr val="tx1">
                  <a:lumMod val="95000"/>
                  <a:lumOff val="5000"/>
                </a:schemeClr>
              </a:solidFill>
              <a:latin typeface="Calibri"/>
              <a:cs typeface="Calibri"/>
            </a:endParaRPr>
          </a:p>
          <a:p>
            <a:pPr marL="352425" marR="3810" indent="-342900">
              <a:buFont typeface="Wingdings"/>
              <a:buChar char=""/>
              <a:tabLst>
                <a:tab pos="351949" algn="l"/>
                <a:tab pos="352425" algn="l"/>
              </a:tabLst>
            </a:pPr>
            <a:r>
              <a:rPr sz="2100" u="heavy" spc="-30" dirty="0">
                <a:solidFill>
                  <a:schemeClr val="tx1">
                    <a:lumMod val="95000"/>
                    <a:lumOff val="5000"/>
                  </a:schemeClr>
                </a:solidFill>
                <a:uFill>
                  <a:solidFill>
                    <a:srgbClr val="FFFFFF"/>
                  </a:solidFill>
                </a:uFill>
                <a:latin typeface="Calibri"/>
                <a:cs typeface="Calibri"/>
              </a:rPr>
              <a:t>Temperature</a:t>
            </a:r>
            <a:r>
              <a:rPr sz="2100" u="heavy" spc="11" dirty="0">
                <a:solidFill>
                  <a:schemeClr val="tx1">
                    <a:lumMod val="95000"/>
                    <a:lumOff val="5000"/>
                  </a:schemeClr>
                </a:solidFill>
                <a:uFill>
                  <a:solidFill>
                    <a:srgbClr val="FFFFFF"/>
                  </a:solidFill>
                </a:uFill>
                <a:latin typeface="Calibri"/>
                <a:cs typeface="Calibri"/>
              </a:rPr>
              <a:t> </a:t>
            </a:r>
            <a:r>
              <a:rPr sz="2100" u="heavy" spc="-23" dirty="0">
                <a:solidFill>
                  <a:schemeClr val="tx1">
                    <a:lumMod val="95000"/>
                    <a:lumOff val="5000"/>
                  </a:schemeClr>
                </a:solidFill>
                <a:uFill>
                  <a:solidFill>
                    <a:srgbClr val="FFFFFF"/>
                  </a:solidFill>
                </a:uFill>
                <a:latin typeface="Calibri"/>
                <a:cs typeface="Calibri"/>
              </a:rPr>
              <a:t>system</a:t>
            </a:r>
            <a:r>
              <a:rPr sz="2100" u="heavy" spc="19" dirty="0">
                <a:solidFill>
                  <a:schemeClr val="tx1">
                    <a:lumMod val="95000"/>
                    <a:lumOff val="5000"/>
                  </a:schemeClr>
                </a:solidFill>
                <a:uFill>
                  <a:solidFill>
                    <a:srgbClr val="FFFFFF"/>
                  </a:solidFill>
                </a:uFill>
                <a:latin typeface="Calibri"/>
                <a:cs typeface="Calibri"/>
              </a:rPr>
              <a:t> </a:t>
            </a:r>
            <a:r>
              <a:rPr sz="2100" u="heavy" spc="-15" dirty="0">
                <a:solidFill>
                  <a:schemeClr val="tx1">
                    <a:lumMod val="95000"/>
                    <a:lumOff val="5000"/>
                  </a:schemeClr>
                </a:solidFill>
                <a:uFill>
                  <a:solidFill>
                    <a:srgbClr val="FFFFFF"/>
                  </a:solidFill>
                </a:uFill>
                <a:latin typeface="Calibri"/>
                <a:cs typeface="Calibri"/>
              </a:rPr>
              <a:t>control:</a:t>
            </a:r>
            <a:r>
              <a:rPr sz="2100" spc="19"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Switch</a:t>
            </a:r>
            <a:r>
              <a:rPr sz="2100" spc="11"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heater</a:t>
            </a:r>
            <a:r>
              <a:rPr sz="2100" spc="-8"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and</a:t>
            </a:r>
            <a:r>
              <a:rPr sz="2100" spc="19"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cooler </a:t>
            </a:r>
            <a:r>
              <a:rPr sz="2100" spc="-465"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ON or</a:t>
            </a:r>
            <a:r>
              <a:rPr sz="2100"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OFF</a:t>
            </a:r>
            <a:r>
              <a:rPr sz="2100" spc="4" dirty="0">
                <a:solidFill>
                  <a:schemeClr val="tx1">
                    <a:lumMod val="95000"/>
                    <a:lumOff val="5000"/>
                  </a:schemeClr>
                </a:solidFill>
                <a:latin typeface="Calibri"/>
                <a:cs typeface="Calibri"/>
              </a:rPr>
              <a:t> </a:t>
            </a:r>
            <a:r>
              <a:rPr sz="2100" spc="-26" dirty="0">
                <a:solidFill>
                  <a:schemeClr val="tx1">
                    <a:lumMod val="95000"/>
                    <a:lumOff val="5000"/>
                  </a:schemeClr>
                </a:solidFill>
                <a:latin typeface="Calibri"/>
                <a:cs typeface="Calibri"/>
              </a:rPr>
              <a:t>remotely.</a:t>
            </a:r>
            <a:r>
              <a:rPr sz="2100" spc="-8"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Switch</a:t>
            </a:r>
            <a:r>
              <a:rPr sz="2100" spc="19"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heater</a:t>
            </a:r>
            <a:r>
              <a:rPr sz="2100" spc="-15"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OFF</a:t>
            </a:r>
            <a:r>
              <a:rPr sz="2100" spc="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automatically </a:t>
            </a:r>
            <a:r>
              <a:rPr sz="2100" spc="-4" dirty="0">
                <a:solidFill>
                  <a:schemeClr val="tx1">
                    <a:lumMod val="95000"/>
                    <a:lumOff val="5000"/>
                  </a:schemeClr>
                </a:solidFill>
                <a:latin typeface="Calibri"/>
                <a:cs typeface="Calibri"/>
              </a:rPr>
              <a:t> if </a:t>
            </a:r>
            <a:r>
              <a:rPr sz="2100" spc="-15" dirty="0">
                <a:solidFill>
                  <a:schemeClr val="tx1">
                    <a:lumMod val="95000"/>
                    <a:lumOff val="5000"/>
                  </a:schemeClr>
                </a:solidFill>
                <a:latin typeface="Calibri"/>
                <a:cs typeface="Calibri"/>
              </a:rPr>
              <a:t>temperature</a:t>
            </a:r>
            <a:r>
              <a:rPr sz="2100" spc="11"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indoors</a:t>
            </a:r>
            <a:r>
              <a:rPr sz="2100" spc="23"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exceeds</a:t>
            </a:r>
            <a:r>
              <a:rPr sz="2100" spc="8"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35'</a:t>
            </a:r>
            <a:r>
              <a:rPr sz="2100"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C.</a:t>
            </a:r>
            <a:endParaRPr sz="2100" dirty="0">
              <a:solidFill>
                <a:schemeClr val="tx1">
                  <a:lumMod val="95000"/>
                  <a:lumOff val="5000"/>
                </a:schemeClr>
              </a:solidFill>
              <a:latin typeface="Calibri"/>
              <a:cs typeface="Calibri"/>
            </a:endParaRPr>
          </a:p>
          <a:p>
            <a:pPr>
              <a:spcBef>
                <a:spcPts val="4"/>
              </a:spcBef>
              <a:buClr>
                <a:srgbClr val="FFFFFF"/>
              </a:buClr>
              <a:buFont typeface="Wingdings"/>
              <a:buChar char=""/>
            </a:pPr>
            <a:endParaRPr sz="2063" dirty="0">
              <a:solidFill>
                <a:schemeClr val="tx1">
                  <a:lumMod val="95000"/>
                  <a:lumOff val="5000"/>
                </a:schemeClr>
              </a:solidFill>
              <a:latin typeface="Calibri"/>
              <a:cs typeface="Calibri"/>
            </a:endParaRPr>
          </a:p>
          <a:p>
            <a:pPr marL="352425" marR="51911" indent="-342900">
              <a:buFont typeface="Wingdings"/>
              <a:buChar char=""/>
              <a:tabLst>
                <a:tab pos="351949" algn="l"/>
                <a:tab pos="352425" algn="l"/>
              </a:tabLst>
            </a:pPr>
            <a:r>
              <a:rPr sz="2100" u="heavy" spc="-26" dirty="0">
                <a:solidFill>
                  <a:schemeClr val="tx1">
                    <a:lumMod val="95000"/>
                    <a:lumOff val="5000"/>
                  </a:schemeClr>
                </a:solidFill>
                <a:uFill>
                  <a:solidFill>
                    <a:srgbClr val="FFFFFF"/>
                  </a:solidFill>
                </a:uFill>
                <a:latin typeface="Calibri"/>
                <a:cs typeface="Calibri"/>
              </a:rPr>
              <a:t>Water</a:t>
            </a:r>
            <a:r>
              <a:rPr sz="2100" u="heavy" spc="-8" dirty="0">
                <a:solidFill>
                  <a:schemeClr val="tx1">
                    <a:lumMod val="95000"/>
                    <a:lumOff val="5000"/>
                  </a:schemeClr>
                </a:solidFill>
                <a:uFill>
                  <a:solidFill>
                    <a:srgbClr val="FFFFFF"/>
                  </a:solidFill>
                </a:uFill>
                <a:latin typeface="Calibri"/>
                <a:cs typeface="Calibri"/>
              </a:rPr>
              <a:t> </a:t>
            </a:r>
            <a:r>
              <a:rPr sz="2100" u="heavy" spc="-11" dirty="0">
                <a:solidFill>
                  <a:schemeClr val="tx1">
                    <a:lumMod val="95000"/>
                    <a:lumOff val="5000"/>
                  </a:schemeClr>
                </a:solidFill>
                <a:uFill>
                  <a:solidFill>
                    <a:srgbClr val="FFFFFF"/>
                  </a:solidFill>
                </a:uFill>
                <a:latin typeface="Calibri"/>
                <a:cs typeface="Calibri"/>
              </a:rPr>
              <a:t>tank</a:t>
            </a:r>
            <a:r>
              <a:rPr sz="2100" u="heavy" spc="11" dirty="0">
                <a:solidFill>
                  <a:schemeClr val="tx1">
                    <a:lumMod val="95000"/>
                    <a:lumOff val="5000"/>
                  </a:schemeClr>
                </a:solidFill>
                <a:uFill>
                  <a:solidFill>
                    <a:srgbClr val="FFFFFF"/>
                  </a:solidFill>
                </a:uFill>
                <a:latin typeface="Calibri"/>
                <a:cs typeface="Calibri"/>
              </a:rPr>
              <a:t> </a:t>
            </a:r>
            <a:r>
              <a:rPr sz="2100" u="heavy" spc="-15" dirty="0">
                <a:solidFill>
                  <a:schemeClr val="tx1">
                    <a:lumMod val="95000"/>
                    <a:lumOff val="5000"/>
                  </a:schemeClr>
                </a:solidFill>
                <a:uFill>
                  <a:solidFill>
                    <a:srgbClr val="FFFFFF"/>
                  </a:solidFill>
                </a:uFill>
                <a:latin typeface="Calibri"/>
                <a:cs typeface="Calibri"/>
              </a:rPr>
              <a:t>control:</a:t>
            </a:r>
            <a:r>
              <a:rPr sz="2100" spc="19"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Switch</a:t>
            </a:r>
            <a:r>
              <a:rPr sz="2100" spc="23"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inlet</a:t>
            </a:r>
            <a:r>
              <a:rPr sz="2100" spc="-4" dirty="0">
                <a:solidFill>
                  <a:schemeClr val="tx1">
                    <a:lumMod val="95000"/>
                    <a:lumOff val="5000"/>
                  </a:schemeClr>
                </a:solidFill>
                <a:latin typeface="Calibri"/>
                <a:cs typeface="Calibri"/>
              </a:rPr>
              <a:t> and</a:t>
            </a:r>
            <a:r>
              <a:rPr sz="2100" spc="19"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outlet</a:t>
            </a:r>
            <a:r>
              <a:rPr sz="2100" spc="11"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valve</a:t>
            </a:r>
            <a:r>
              <a:rPr sz="2100"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ON </a:t>
            </a:r>
            <a:r>
              <a:rPr sz="2100" spc="-8"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or OFF</a:t>
            </a:r>
            <a:r>
              <a:rPr sz="2100" spc="4" dirty="0">
                <a:solidFill>
                  <a:schemeClr val="tx1">
                    <a:lumMod val="95000"/>
                    <a:lumOff val="5000"/>
                  </a:schemeClr>
                </a:solidFill>
                <a:latin typeface="Calibri"/>
                <a:cs typeface="Calibri"/>
              </a:rPr>
              <a:t> </a:t>
            </a:r>
            <a:r>
              <a:rPr sz="2100" spc="-26" dirty="0">
                <a:solidFill>
                  <a:schemeClr val="tx1">
                    <a:lumMod val="95000"/>
                    <a:lumOff val="5000"/>
                  </a:schemeClr>
                </a:solidFill>
                <a:latin typeface="Calibri"/>
                <a:cs typeface="Calibri"/>
              </a:rPr>
              <a:t>remotely.</a:t>
            </a:r>
            <a:r>
              <a:rPr sz="2100" spc="-4"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Switch</a:t>
            </a:r>
            <a:r>
              <a:rPr sz="2100" spc="19"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inlet</a:t>
            </a:r>
            <a:r>
              <a:rPr sz="2100" spc="-4"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valve</a:t>
            </a:r>
            <a:r>
              <a:rPr sz="2100" spc="-8"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OFF</a:t>
            </a:r>
            <a:r>
              <a:rPr sz="2100" spc="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automatically </a:t>
            </a:r>
            <a:r>
              <a:rPr sz="2100" spc="-4" dirty="0">
                <a:solidFill>
                  <a:schemeClr val="tx1">
                    <a:lumMod val="95000"/>
                    <a:lumOff val="5000"/>
                  </a:schemeClr>
                </a:solidFill>
                <a:latin typeface="Calibri"/>
                <a:cs typeface="Calibri"/>
              </a:rPr>
              <a:t> if</a:t>
            </a:r>
            <a:r>
              <a:rPr sz="2100"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the</a:t>
            </a:r>
            <a:r>
              <a:rPr sz="2100"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tank</a:t>
            </a:r>
            <a:r>
              <a:rPr sz="2100" spc="11"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fills</a:t>
            </a:r>
            <a:r>
              <a:rPr sz="2100"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up.</a:t>
            </a:r>
            <a:r>
              <a:rPr sz="2100" spc="19"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Switch</a:t>
            </a:r>
            <a:r>
              <a:rPr sz="2100" spc="19"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inlet</a:t>
            </a:r>
            <a:r>
              <a:rPr sz="2100" spc="11"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valve</a:t>
            </a:r>
            <a:r>
              <a:rPr sz="2100"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ON</a:t>
            </a:r>
            <a:r>
              <a:rPr sz="2100" spc="11"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automatically </a:t>
            </a:r>
            <a:r>
              <a:rPr sz="2100" spc="-465"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if </a:t>
            </a:r>
            <a:r>
              <a:rPr sz="2100" spc="-11" dirty="0">
                <a:solidFill>
                  <a:schemeClr val="tx1">
                    <a:lumMod val="95000"/>
                    <a:lumOff val="5000"/>
                  </a:schemeClr>
                </a:solidFill>
                <a:latin typeface="Calibri"/>
                <a:cs typeface="Calibri"/>
              </a:rPr>
              <a:t>volume</a:t>
            </a:r>
            <a:r>
              <a:rPr sz="2100" spc="8"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of </a:t>
            </a:r>
            <a:r>
              <a:rPr sz="2100" spc="-11" dirty="0">
                <a:solidFill>
                  <a:schemeClr val="tx1">
                    <a:lumMod val="95000"/>
                    <a:lumOff val="5000"/>
                  </a:schemeClr>
                </a:solidFill>
                <a:latin typeface="Calibri"/>
                <a:cs typeface="Calibri"/>
              </a:rPr>
              <a:t>tank</a:t>
            </a:r>
            <a:r>
              <a:rPr sz="2100" spc="8"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drops</a:t>
            </a:r>
            <a:r>
              <a:rPr sz="2100" spc="23"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below</a:t>
            </a:r>
            <a:r>
              <a:rPr sz="2100" spc="11"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2000L</a:t>
            </a:r>
            <a:endParaRPr sz="2100" dirty="0">
              <a:solidFill>
                <a:schemeClr val="tx1">
                  <a:lumMod val="95000"/>
                  <a:lumOff val="5000"/>
                </a:schemeClr>
              </a:solidFill>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0684" y="346425"/>
            <a:ext cx="3038666" cy="530754"/>
          </a:xfrm>
          <a:prstGeom prst="rect">
            <a:avLst/>
          </a:prstGeom>
        </p:spPr>
        <p:txBody>
          <a:bodyPr spcFirstLastPara="1" vert="horz" wrap="square" lIns="0" tIns="10001" rIns="0" bIns="0" rtlCol="0" anchor="t" anchorCtr="0">
            <a:spAutoFit/>
          </a:bodyPr>
          <a:lstStyle/>
          <a:p>
            <a:pPr marL="9525">
              <a:spcBef>
                <a:spcPts val="79"/>
              </a:spcBef>
            </a:pPr>
            <a:r>
              <a:rPr sz="3300" u="heavy" dirty="0">
                <a:solidFill>
                  <a:schemeClr val="tx1">
                    <a:lumMod val="95000"/>
                    <a:lumOff val="5000"/>
                  </a:schemeClr>
                </a:solidFill>
                <a:uFill>
                  <a:solidFill>
                    <a:srgbClr val="FFFFFF"/>
                  </a:solidFill>
                </a:uFill>
              </a:rPr>
              <a:t>R</a:t>
            </a:r>
            <a:r>
              <a:rPr sz="3300" u="heavy" spc="-56" dirty="0">
                <a:solidFill>
                  <a:schemeClr val="tx1">
                    <a:lumMod val="95000"/>
                    <a:lumOff val="5000"/>
                  </a:schemeClr>
                </a:solidFill>
                <a:uFill>
                  <a:solidFill>
                    <a:srgbClr val="FFFFFF"/>
                  </a:solidFill>
                </a:uFill>
              </a:rPr>
              <a:t>E</a:t>
            </a:r>
            <a:r>
              <a:rPr sz="3300" u="heavy" dirty="0">
                <a:solidFill>
                  <a:schemeClr val="tx1">
                    <a:lumMod val="95000"/>
                    <a:lumOff val="5000"/>
                  </a:schemeClr>
                </a:solidFill>
                <a:uFill>
                  <a:solidFill>
                    <a:srgbClr val="FFFFFF"/>
                  </a:solidFill>
                </a:uFill>
              </a:rPr>
              <a:t>QUI</a:t>
            </a:r>
            <a:r>
              <a:rPr sz="3300" u="heavy" spc="-15" dirty="0">
                <a:solidFill>
                  <a:schemeClr val="tx1">
                    <a:lumMod val="95000"/>
                    <a:lumOff val="5000"/>
                  </a:schemeClr>
                </a:solidFill>
                <a:uFill>
                  <a:solidFill>
                    <a:srgbClr val="FFFFFF"/>
                  </a:solidFill>
                </a:uFill>
              </a:rPr>
              <a:t>R</a:t>
            </a:r>
            <a:r>
              <a:rPr sz="3300" u="heavy" spc="-4" dirty="0">
                <a:solidFill>
                  <a:schemeClr val="tx1">
                    <a:lumMod val="95000"/>
                    <a:lumOff val="5000"/>
                  </a:schemeClr>
                </a:solidFill>
                <a:uFill>
                  <a:solidFill>
                    <a:srgbClr val="FFFFFF"/>
                  </a:solidFill>
                </a:uFill>
              </a:rPr>
              <a:t>EMEN</a:t>
            </a:r>
            <a:r>
              <a:rPr sz="3300" u="heavy" spc="-19" dirty="0">
                <a:solidFill>
                  <a:schemeClr val="tx1">
                    <a:lumMod val="95000"/>
                    <a:lumOff val="5000"/>
                  </a:schemeClr>
                </a:solidFill>
                <a:uFill>
                  <a:solidFill>
                    <a:srgbClr val="FFFFFF"/>
                  </a:solidFill>
                </a:uFill>
              </a:rPr>
              <a:t>T</a:t>
            </a:r>
            <a:r>
              <a:rPr sz="3300" u="heavy" dirty="0">
                <a:solidFill>
                  <a:schemeClr val="tx1">
                    <a:lumMod val="95000"/>
                    <a:lumOff val="5000"/>
                  </a:schemeClr>
                </a:solidFill>
                <a:uFill>
                  <a:solidFill>
                    <a:srgbClr val="FFFFFF"/>
                  </a:solidFill>
                </a:uFill>
              </a:rPr>
              <a:t>S</a:t>
            </a:r>
            <a:endParaRPr sz="3300" dirty="0">
              <a:solidFill>
                <a:schemeClr val="tx1">
                  <a:lumMod val="95000"/>
                  <a:lumOff val="5000"/>
                </a:schemeClr>
              </a:solidFill>
            </a:endParaRPr>
          </a:p>
        </p:txBody>
      </p:sp>
      <p:sp>
        <p:nvSpPr>
          <p:cNvPr id="3" name="object 3"/>
          <p:cNvSpPr txBox="1"/>
          <p:nvPr/>
        </p:nvSpPr>
        <p:spPr>
          <a:xfrm>
            <a:off x="1282750" y="1045274"/>
            <a:ext cx="3365183" cy="332303"/>
          </a:xfrm>
          <a:prstGeom prst="rect">
            <a:avLst/>
          </a:prstGeom>
        </p:spPr>
        <p:txBody>
          <a:bodyPr vert="horz" wrap="square" lIns="0" tIns="9049" rIns="0" bIns="0" rtlCol="0">
            <a:spAutoFit/>
          </a:bodyPr>
          <a:lstStyle/>
          <a:p>
            <a:pPr marL="266700" indent="-257175">
              <a:spcBef>
                <a:spcPts val="71"/>
              </a:spcBef>
              <a:buFont typeface="Wingdings"/>
              <a:buChar char=""/>
              <a:tabLst>
                <a:tab pos="266224" algn="l"/>
                <a:tab pos="266700" algn="l"/>
              </a:tabLst>
            </a:pPr>
            <a:r>
              <a:rPr sz="2100" spc="-19" dirty="0">
                <a:solidFill>
                  <a:schemeClr val="tx1">
                    <a:lumMod val="95000"/>
                    <a:lumOff val="5000"/>
                  </a:schemeClr>
                </a:solidFill>
                <a:latin typeface="Calibri"/>
                <a:cs typeface="Calibri"/>
              </a:rPr>
              <a:t>HARDWARE</a:t>
            </a:r>
            <a:r>
              <a:rPr sz="2100" spc="-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REQUIREMENTS</a:t>
            </a:r>
            <a:endParaRPr sz="2100">
              <a:solidFill>
                <a:schemeClr val="tx1">
                  <a:lumMod val="95000"/>
                  <a:lumOff val="5000"/>
                </a:schemeClr>
              </a:solidFill>
              <a:latin typeface="Calibri"/>
              <a:cs typeface="Calibri"/>
            </a:endParaRPr>
          </a:p>
        </p:txBody>
      </p:sp>
      <p:sp>
        <p:nvSpPr>
          <p:cNvPr id="4" name="object 4"/>
          <p:cNvSpPr txBox="1"/>
          <p:nvPr/>
        </p:nvSpPr>
        <p:spPr>
          <a:xfrm>
            <a:off x="1282750" y="1371029"/>
            <a:ext cx="1865948" cy="1181734"/>
          </a:xfrm>
          <a:prstGeom prst="rect">
            <a:avLst/>
          </a:prstGeom>
        </p:spPr>
        <p:txBody>
          <a:bodyPr vert="horz" wrap="square" lIns="0" tIns="9525" rIns="0" bIns="0" rtlCol="0">
            <a:spAutoFit/>
          </a:bodyPr>
          <a:lstStyle/>
          <a:p>
            <a:pPr marL="266700" indent="-257175">
              <a:lnSpc>
                <a:spcPts val="1598"/>
              </a:lnSpc>
              <a:spcBef>
                <a:spcPts val="75"/>
              </a:spcBef>
              <a:buFont typeface="Wingdings"/>
              <a:buChar char=""/>
              <a:tabLst>
                <a:tab pos="266224" algn="l"/>
                <a:tab pos="266700" algn="l"/>
              </a:tabLst>
            </a:pPr>
            <a:r>
              <a:rPr sz="1350" dirty="0">
                <a:solidFill>
                  <a:schemeClr val="tx1">
                    <a:lumMod val="95000"/>
                    <a:lumOff val="5000"/>
                  </a:schemeClr>
                </a:solidFill>
                <a:latin typeface="Calibri"/>
                <a:cs typeface="Calibri"/>
              </a:rPr>
              <a:t>:</a:t>
            </a:r>
          </a:p>
          <a:p>
            <a:pPr marL="224314" indent="-215265">
              <a:lnSpc>
                <a:spcPts val="2497"/>
              </a:lnSpc>
              <a:buFont typeface="Arial MT"/>
              <a:buChar char="•"/>
              <a:tabLst>
                <a:tab pos="224314" algn="l"/>
                <a:tab pos="224790" algn="l"/>
              </a:tabLst>
            </a:pPr>
            <a:r>
              <a:rPr sz="2100" spc="-4" dirty="0">
                <a:solidFill>
                  <a:schemeClr val="tx1">
                    <a:lumMod val="95000"/>
                    <a:lumOff val="5000"/>
                  </a:schemeClr>
                </a:solidFill>
                <a:latin typeface="Calibri"/>
                <a:cs typeface="Calibri"/>
              </a:rPr>
              <a:t>ARDUINO</a:t>
            </a:r>
            <a:r>
              <a:rPr sz="2100" spc="-3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UNO</a:t>
            </a:r>
            <a:endParaRPr sz="2100" dirty="0">
              <a:solidFill>
                <a:schemeClr val="tx1">
                  <a:lumMod val="95000"/>
                  <a:lumOff val="5000"/>
                </a:schemeClr>
              </a:solidFill>
              <a:latin typeface="Calibri"/>
              <a:cs typeface="Calibri"/>
            </a:endParaRPr>
          </a:p>
          <a:p>
            <a:pPr marL="224314" indent="-215265">
              <a:buFont typeface="Arial MT"/>
              <a:buChar char="•"/>
              <a:tabLst>
                <a:tab pos="224314" algn="l"/>
                <a:tab pos="224790" algn="l"/>
              </a:tabLst>
            </a:pPr>
            <a:r>
              <a:rPr sz="2100" spc="-4" dirty="0">
                <a:solidFill>
                  <a:schemeClr val="tx1">
                    <a:lumMod val="95000"/>
                    <a:lumOff val="5000"/>
                  </a:schemeClr>
                </a:solidFill>
                <a:latin typeface="Calibri"/>
                <a:cs typeface="Calibri"/>
              </a:rPr>
              <a:t>ETH-W5500</a:t>
            </a:r>
            <a:endParaRPr sz="2100" dirty="0">
              <a:solidFill>
                <a:schemeClr val="tx1">
                  <a:lumMod val="95000"/>
                  <a:lumOff val="5000"/>
                </a:schemeClr>
              </a:solidFill>
              <a:latin typeface="Calibri"/>
              <a:cs typeface="Calibri"/>
            </a:endParaRPr>
          </a:p>
          <a:p>
            <a:pPr marL="224314" indent="-215265">
              <a:buFont typeface="Arial MT"/>
              <a:buChar char="•"/>
              <a:tabLst>
                <a:tab pos="224314" algn="l"/>
                <a:tab pos="224790" algn="l"/>
              </a:tabLst>
            </a:pPr>
            <a:r>
              <a:rPr sz="2100" spc="-8" dirty="0">
                <a:solidFill>
                  <a:schemeClr val="tx1">
                    <a:lumMod val="95000"/>
                    <a:lumOff val="5000"/>
                  </a:schemeClr>
                </a:solidFill>
                <a:latin typeface="Calibri"/>
                <a:cs typeface="Calibri"/>
              </a:rPr>
              <a:t>PCF-8574</a:t>
            </a:r>
            <a:endParaRPr sz="2100" dirty="0">
              <a:solidFill>
                <a:schemeClr val="tx1">
                  <a:lumMod val="95000"/>
                  <a:lumOff val="5000"/>
                </a:schemeClr>
              </a:solidFill>
              <a:latin typeface="Calibri"/>
              <a:cs typeface="Calibri"/>
            </a:endParaRPr>
          </a:p>
        </p:txBody>
      </p:sp>
      <p:sp>
        <p:nvSpPr>
          <p:cNvPr id="5" name="object 5"/>
          <p:cNvSpPr txBox="1"/>
          <p:nvPr/>
        </p:nvSpPr>
        <p:spPr>
          <a:xfrm>
            <a:off x="1282750" y="2851595"/>
            <a:ext cx="1713548" cy="978634"/>
          </a:xfrm>
          <a:prstGeom prst="rect">
            <a:avLst/>
          </a:prstGeom>
        </p:spPr>
        <p:txBody>
          <a:bodyPr vert="horz" wrap="square" lIns="0" tIns="9049" rIns="0" bIns="0" rtlCol="0">
            <a:spAutoFit/>
          </a:bodyPr>
          <a:lstStyle/>
          <a:p>
            <a:pPr marL="224314" indent="-215265">
              <a:spcBef>
                <a:spcPts val="71"/>
              </a:spcBef>
              <a:buFont typeface="Arial MT"/>
              <a:buChar char="•"/>
              <a:tabLst>
                <a:tab pos="224314" algn="l"/>
                <a:tab pos="224790" algn="l"/>
              </a:tabLst>
            </a:pPr>
            <a:r>
              <a:rPr sz="2100" spc="-11" dirty="0">
                <a:solidFill>
                  <a:schemeClr val="tx1">
                    <a:lumMod val="95000"/>
                    <a:lumOff val="5000"/>
                  </a:schemeClr>
                </a:solidFill>
                <a:latin typeface="Calibri"/>
                <a:cs typeface="Calibri"/>
              </a:rPr>
              <a:t>LCD</a:t>
            </a:r>
            <a:r>
              <a:rPr sz="2100" spc="-6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HD44780</a:t>
            </a:r>
            <a:endParaRPr sz="2100" dirty="0">
              <a:solidFill>
                <a:schemeClr val="tx1">
                  <a:lumMod val="95000"/>
                  <a:lumOff val="5000"/>
                </a:schemeClr>
              </a:solidFill>
              <a:latin typeface="Calibri"/>
              <a:cs typeface="Calibri"/>
            </a:endParaRPr>
          </a:p>
          <a:p>
            <a:pPr marL="224314" indent="-215265">
              <a:buFont typeface="Arial MT"/>
              <a:buChar char="•"/>
              <a:tabLst>
                <a:tab pos="224314" algn="l"/>
                <a:tab pos="224790" algn="l"/>
              </a:tabLst>
            </a:pPr>
            <a:r>
              <a:rPr sz="2100" spc="-8" dirty="0">
                <a:solidFill>
                  <a:schemeClr val="tx1">
                    <a:lumMod val="95000"/>
                    <a:lumOff val="5000"/>
                  </a:schemeClr>
                </a:solidFill>
                <a:latin typeface="Calibri"/>
                <a:cs typeface="Calibri"/>
              </a:rPr>
              <a:t>LDR</a:t>
            </a:r>
            <a:r>
              <a:rPr sz="2100" spc="-15"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SENSOR</a:t>
            </a:r>
            <a:endParaRPr sz="2100" dirty="0">
              <a:solidFill>
                <a:schemeClr val="tx1">
                  <a:lumMod val="95000"/>
                  <a:lumOff val="5000"/>
                </a:schemeClr>
              </a:solidFill>
              <a:latin typeface="Calibri"/>
              <a:cs typeface="Calibri"/>
            </a:endParaRPr>
          </a:p>
          <a:p>
            <a:pPr marL="224314" indent="-215265">
              <a:buFont typeface="Arial MT"/>
              <a:buChar char="•"/>
              <a:tabLst>
                <a:tab pos="224314" algn="l"/>
                <a:tab pos="224790" algn="l"/>
              </a:tabLst>
            </a:pPr>
            <a:r>
              <a:rPr sz="2100" spc="-8" dirty="0">
                <a:solidFill>
                  <a:schemeClr val="tx1">
                    <a:lumMod val="95000"/>
                    <a:lumOff val="5000"/>
                  </a:schemeClr>
                </a:solidFill>
                <a:latin typeface="Calibri"/>
                <a:cs typeface="Calibri"/>
              </a:rPr>
              <a:t>LED</a:t>
            </a:r>
            <a:endParaRPr sz="2100" dirty="0">
              <a:solidFill>
                <a:schemeClr val="tx1">
                  <a:lumMod val="95000"/>
                  <a:lumOff val="5000"/>
                </a:schemeClr>
              </a:solidFill>
              <a:latin typeface="Calibri"/>
              <a:cs typeface="Calibri"/>
            </a:endParaRPr>
          </a:p>
        </p:txBody>
      </p:sp>
      <p:sp>
        <p:nvSpPr>
          <p:cNvPr id="6" name="object 6"/>
          <p:cNvSpPr txBox="1"/>
          <p:nvPr/>
        </p:nvSpPr>
        <p:spPr>
          <a:xfrm>
            <a:off x="4091369" y="1649692"/>
            <a:ext cx="3373755" cy="332303"/>
          </a:xfrm>
          <a:prstGeom prst="rect">
            <a:avLst/>
          </a:prstGeom>
        </p:spPr>
        <p:txBody>
          <a:bodyPr vert="horz" wrap="square" lIns="0" tIns="9049" rIns="0" bIns="0" rtlCol="0">
            <a:spAutoFit/>
          </a:bodyPr>
          <a:lstStyle/>
          <a:p>
            <a:pPr marL="352425" indent="-343376">
              <a:spcBef>
                <a:spcPts val="71"/>
              </a:spcBef>
              <a:buFont typeface="Wingdings"/>
              <a:buChar char=""/>
              <a:tabLst>
                <a:tab pos="352425" algn="l"/>
                <a:tab pos="352901" algn="l"/>
              </a:tabLst>
            </a:pPr>
            <a:r>
              <a:rPr sz="2100" spc="-19" dirty="0">
                <a:solidFill>
                  <a:schemeClr val="tx1">
                    <a:lumMod val="95000"/>
                    <a:lumOff val="5000"/>
                  </a:schemeClr>
                </a:solidFill>
                <a:latin typeface="Calibri"/>
                <a:cs typeface="Calibri"/>
              </a:rPr>
              <a:t>SOFTWARE</a:t>
            </a:r>
            <a:r>
              <a:rPr sz="2100" spc="-11"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REQUIREMENTS</a:t>
            </a:r>
            <a:endParaRPr sz="2100">
              <a:solidFill>
                <a:schemeClr val="tx1">
                  <a:lumMod val="95000"/>
                  <a:lumOff val="5000"/>
                </a:schemeClr>
              </a:solidFill>
              <a:latin typeface="Calibri"/>
              <a:cs typeface="Calibri"/>
            </a:endParaRPr>
          </a:p>
        </p:txBody>
      </p:sp>
      <p:sp>
        <p:nvSpPr>
          <p:cNvPr id="7" name="object 7"/>
          <p:cNvSpPr txBox="1"/>
          <p:nvPr/>
        </p:nvSpPr>
        <p:spPr>
          <a:xfrm>
            <a:off x="1263700" y="2531135"/>
            <a:ext cx="2959418" cy="332303"/>
          </a:xfrm>
          <a:prstGeom prst="rect">
            <a:avLst/>
          </a:prstGeom>
        </p:spPr>
        <p:txBody>
          <a:bodyPr vert="horz" wrap="square" lIns="0" tIns="9049" rIns="0" bIns="0" rtlCol="0">
            <a:spAutoFit/>
          </a:bodyPr>
          <a:lstStyle/>
          <a:p>
            <a:pPr marL="243364" indent="-215265">
              <a:spcBef>
                <a:spcPts val="71"/>
              </a:spcBef>
              <a:buFont typeface="Arial MT"/>
              <a:buChar char="•"/>
              <a:tabLst>
                <a:tab pos="243364" algn="l"/>
                <a:tab pos="243840" algn="l"/>
              </a:tabLst>
            </a:pPr>
            <a:r>
              <a:rPr sz="2100" spc="-19" dirty="0">
                <a:solidFill>
                  <a:schemeClr val="tx1">
                    <a:lumMod val="95000"/>
                    <a:lumOff val="5000"/>
                  </a:schemeClr>
                </a:solidFill>
                <a:latin typeface="Calibri"/>
                <a:cs typeface="Calibri"/>
              </a:rPr>
              <a:t>TEMPERATURE</a:t>
            </a:r>
            <a:r>
              <a:rPr sz="2100" spc="-15"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SENSOR</a:t>
            </a:r>
            <a:r>
              <a:rPr sz="2100" spc="-56" dirty="0">
                <a:solidFill>
                  <a:schemeClr val="tx1">
                    <a:lumMod val="95000"/>
                    <a:lumOff val="5000"/>
                  </a:schemeClr>
                </a:solidFill>
                <a:latin typeface="Calibri"/>
                <a:cs typeface="Calibri"/>
              </a:rPr>
              <a:t> </a:t>
            </a:r>
            <a:r>
              <a:rPr sz="3150" spc="-5" baseline="-16865" dirty="0">
                <a:solidFill>
                  <a:schemeClr val="tx1">
                    <a:lumMod val="95000"/>
                    <a:lumOff val="5000"/>
                  </a:schemeClr>
                </a:solidFill>
                <a:latin typeface="Arial MT"/>
                <a:cs typeface="Arial MT"/>
              </a:rPr>
              <a:t>•</a:t>
            </a:r>
            <a:endParaRPr sz="3150" baseline="-16865" dirty="0">
              <a:solidFill>
                <a:schemeClr val="tx1">
                  <a:lumMod val="95000"/>
                  <a:lumOff val="5000"/>
                </a:schemeClr>
              </a:solidFill>
              <a:latin typeface="Arial MT"/>
              <a:cs typeface="Arial MT"/>
            </a:endParaRPr>
          </a:p>
        </p:txBody>
      </p:sp>
      <p:sp>
        <p:nvSpPr>
          <p:cNvPr id="8" name="object 8"/>
          <p:cNvSpPr txBox="1"/>
          <p:nvPr/>
        </p:nvSpPr>
        <p:spPr>
          <a:xfrm>
            <a:off x="4091369" y="2290190"/>
            <a:ext cx="3638074" cy="1948130"/>
          </a:xfrm>
          <a:prstGeom prst="rect">
            <a:avLst/>
          </a:prstGeom>
        </p:spPr>
        <p:txBody>
          <a:bodyPr vert="horz" wrap="square" lIns="0" tIns="9049" rIns="0" bIns="0" rtlCol="0">
            <a:spAutoFit/>
          </a:bodyPr>
          <a:lstStyle/>
          <a:p>
            <a:pPr marL="352425" marR="422910" indent="-343376">
              <a:spcBef>
                <a:spcPts val="71"/>
              </a:spcBef>
              <a:buFont typeface="Arial MT"/>
              <a:buChar char="•"/>
              <a:tabLst>
                <a:tab pos="352425" algn="l"/>
                <a:tab pos="352901" algn="l"/>
              </a:tabLst>
            </a:pPr>
            <a:r>
              <a:rPr sz="2100" spc="-4" dirty="0">
                <a:solidFill>
                  <a:schemeClr val="tx1">
                    <a:lumMod val="95000"/>
                    <a:lumOff val="5000"/>
                  </a:schemeClr>
                </a:solidFill>
                <a:latin typeface="Calibri"/>
                <a:cs typeface="Calibri"/>
              </a:rPr>
              <a:t>ARDUINO</a:t>
            </a:r>
            <a:r>
              <a:rPr sz="2100" spc="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IDE</a:t>
            </a:r>
            <a:r>
              <a:rPr sz="2100" spc="-8"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 </a:t>
            </a:r>
            <a:r>
              <a:rPr sz="2100" spc="-94" dirty="0">
                <a:solidFill>
                  <a:schemeClr val="tx1">
                    <a:lumMod val="95000"/>
                    <a:lumOff val="5000"/>
                  </a:schemeClr>
                </a:solidFill>
                <a:latin typeface="Calibri"/>
                <a:cs typeface="Calibri"/>
              </a:rPr>
              <a:t>To</a:t>
            </a:r>
            <a:r>
              <a:rPr sz="2100" spc="-8" dirty="0">
                <a:solidFill>
                  <a:schemeClr val="tx1">
                    <a:lumMod val="95000"/>
                    <a:lumOff val="5000"/>
                  </a:schemeClr>
                </a:solidFill>
                <a:latin typeface="Calibri"/>
                <a:cs typeface="Calibri"/>
              </a:rPr>
              <a:t> code </a:t>
            </a:r>
            <a:r>
              <a:rPr sz="2100" spc="-4" dirty="0">
                <a:solidFill>
                  <a:schemeClr val="tx1">
                    <a:lumMod val="95000"/>
                    <a:lumOff val="5000"/>
                  </a:schemeClr>
                </a:solidFill>
                <a:latin typeface="Calibri"/>
                <a:cs typeface="Calibri"/>
              </a:rPr>
              <a:t> PICSIMLAB:</a:t>
            </a:r>
            <a:r>
              <a:rPr sz="2100" dirty="0">
                <a:solidFill>
                  <a:schemeClr val="tx1">
                    <a:lumMod val="95000"/>
                    <a:lumOff val="5000"/>
                  </a:schemeClr>
                </a:solidFill>
                <a:latin typeface="Calibri"/>
                <a:cs typeface="Calibri"/>
              </a:rPr>
              <a:t> </a:t>
            </a:r>
            <a:r>
              <a:rPr sz="2100" spc="-15" dirty="0">
                <a:solidFill>
                  <a:schemeClr val="tx1">
                    <a:lumMod val="95000"/>
                    <a:lumOff val="5000"/>
                  </a:schemeClr>
                </a:solidFill>
                <a:latin typeface="Calibri"/>
                <a:cs typeface="Calibri"/>
              </a:rPr>
              <a:t>For</a:t>
            </a:r>
            <a:r>
              <a:rPr sz="2100" spc="-11"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simulation</a:t>
            </a:r>
            <a:endParaRPr sz="2100">
              <a:solidFill>
                <a:schemeClr val="tx1">
                  <a:lumMod val="95000"/>
                  <a:lumOff val="5000"/>
                </a:schemeClr>
              </a:solidFill>
              <a:latin typeface="Calibri"/>
              <a:cs typeface="Calibri"/>
            </a:endParaRPr>
          </a:p>
          <a:p>
            <a:pPr marL="352425" marR="3810" indent="-343376">
              <a:buFont typeface="Arial MT"/>
              <a:buChar char="•"/>
              <a:tabLst>
                <a:tab pos="352425" algn="l"/>
                <a:tab pos="352901" algn="l"/>
              </a:tabLst>
            </a:pPr>
            <a:r>
              <a:rPr sz="2100" spc="-4" dirty="0">
                <a:solidFill>
                  <a:schemeClr val="tx1">
                    <a:lumMod val="95000"/>
                    <a:lumOff val="5000"/>
                  </a:schemeClr>
                </a:solidFill>
                <a:latin typeface="Calibri"/>
                <a:cs typeface="Calibri"/>
              </a:rPr>
              <a:t>NULL</a:t>
            </a:r>
            <a:r>
              <a:rPr sz="2100" spc="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MODEM</a:t>
            </a:r>
            <a:r>
              <a:rPr sz="2100" spc="15" dirty="0">
                <a:solidFill>
                  <a:schemeClr val="tx1">
                    <a:lumMod val="95000"/>
                    <a:lumOff val="5000"/>
                  </a:schemeClr>
                </a:solidFill>
                <a:latin typeface="Calibri"/>
                <a:cs typeface="Calibri"/>
              </a:rPr>
              <a:t> </a:t>
            </a:r>
            <a:r>
              <a:rPr sz="2100" spc="-34" dirty="0">
                <a:solidFill>
                  <a:schemeClr val="tx1">
                    <a:lumMod val="95000"/>
                    <a:lumOff val="5000"/>
                  </a:schemeClr>
                </a:solidFill>
                <a:latin typeface="Calibri"/>
                <a:cs typeface="Calibri"/>
              </a:rPr>
              <a:t>EMULATOR</a:t>
            </a:r>
            <a:r>
              <a:rPr sz="2100" spc="4"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 </a:t>
            </a:r>
            <a:r>
              <a:rPr sz="2100" spc="-98" dirty="0">
                <a:solidFill>
                  <a:schemeClr val="tx1">
                    <a:lumMod val="95000"/>
                    <a:lumOff val="5000"/>
                  </a:schemeClr>
                </a:solidFill>
                <a:latin typeface="Calibri"/>
                <a:cs typeface="Calibri"/>
              </a:rPr>
              <a:t>To </a:t>
            </a:r>
            <a:r>
              <a:rPr sz="2100" spc="-465"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configure</a:t>
            </a:r>
            <a:r>
              <a:rPr sz="2100" spc="8"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ports</a:t>
            </a:r>
            <a:r>
              <a:rPr sz="2100" spc="8"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of </a:t>
            </a:r>
            <a:r>
              <a:rPr sz="2100" spc="-8" dirty="0">
                <a:solidFill>
                  <a:schemeClr val="tx1">
                    <a:lumMod val="95000"/>
                    <a:lumOff val="5000"/>
                  </a:schemeClr>
                </a:solidFill>
                <a:latin typeface="Calibri"/>
                <a:cs typeface="Calibri"/>
              </a:rPr>
              <a:t>serial </a:t>
            </a:r>
            <a:r>
              <a:rPr sz="2100" spc="-4"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remote</a:t>
            </a:r>
            <a:r>
              <a:rPr sz="2100" spc="-4" dirty="0">
                <a:solidFill>
                  <a:schemeClr val="tx1">
                    <a:lumMod val="95000"/>
                    <a:lumOff val="5000"/>
                  </a:schemeClr>
                </a:solidFill>
                <a:latin typeface="Calibri"/>
                <a:cs typeface="Calibri"/>
              </a:rPr>
              <a:t> </a:t>
            </a:r>
            <a:r>
              <a:rPr sz="2100" spc="-11" dirty="0">
                <a:solidFill>
                  <a:schemeClr val="tx1">
                    <a:lumMod val="95000"/>
                    <a:lumOff val="5000"/>
                  </a:schemeClr>
                </a:solidFill>
                <a:latin typeface="Calibri"/>
                <a:cs typeface="Calibri"/>
              </a:rPr>
              <a:t>tank</a:t>
            </a:r>
            <a:endParaRPr sz="2100">
              <a:solidFill>
                <a:schemeClr val="tx1">
                  <a:lumMod val="95000"/>
                  <a:lumOff val="5000"/>
                </a:schemeClr>
              </a:solidFill>
              <a:latin typeface="Calibri"/>
              <a:cs typeface="Calibri"/>
            </a:endParaRPr>
          </a:p>
          <a:p>
            <a:pPr marL="352425" indent="-343376">
              <a:buFont typeface="Arial MT"/>
              <a:buChar char="•"/>
              <a:tabLst>
                <a:tab pos="352425" algn="l"/>
                <a:tab pos="352901" algn="l"/>
              </a:tabLst>
            </a:pPr>
            <a:r>
              <a:rPr sz="2100" spc="-8" dirty="0">
                <a:solidFill>
                  <a:schemeClr val="tx1">
                    <a:lumMod val="95000"/>
                    <a:lumOff val="5000"/>
                  </a:schemeClr>
                </a:solidFill>
                <a:latin typeface="Calibri"/>
                <a:cs typeface="Calibri"/>
              </a:rPr>
              <a:t>Blynk</a:t>
            </a:r>
            <a:r>
              <a:rPr sz="2100" spc="15" dirty="0">
                <a:solidFill>
                  <a:schemeClr val="tx1">
                    <a:lumMod val="95000"/>
                    <a:lumOff val="5000"/>
                  </a:schemeClr>
                </a:solidFill>
                <a:latin typeface="Calibri"/>
                <a:cs typeface="Calibri"/>
              </a:rPr>
              <a:t> </a:t>
            </a:r>
            <a:r>
              <a:rPr sz="2100" spc="-23" dirty="0">
                <a:solidFill>
                  <a:schemeClr val="tx1">
                    <a:lumMod val="95000"/>
                    <a:lumOff val="5000"/>
                  </a:schemeClr>
                </a:solidFill>
                <a:latin typeface="Calibri"/>
                <a:cs typeface="Calibri"/>
              </a:rPr>
              <a:t>IOT</a:t>
            </a:r>
            <a:r>
              <a:rPr sz="2100" spc="-4" dirty="0">
                <a:solidFill>
                  <a:schemeClr val="tx1">
                    <a:lumMod val="95000"/>
                    <a:lumOff val="5000"/>
                  </a:schemeClr>
                </a:solidFill>
                <a:latin typeface="Calibri"/>
                <a:cs typeface="Calibri"/>
              </a:rPr>
              <a:t> app</a:t>
            </a:r>
            <a:r>
              <a:rPr sz="2100" dirty="0">
                <a:solidFill>
                  <a:schemeClr val="tx1">
                    <a:lumMod val="95000"/>
                    <a:lumOff val="5000"/>
                  </a:schemeClr>
                </a:solidFill>
                <a:latin typeface="Calibri"/>
                <a:cs typeface="Calibri"/>
              </a:rPr>
              <a:t> </a:t>
            </a:r>
            <a:r>
              <a:rPr sz="2100" spc="-4" dirty="0">
                <a:solidFill>
                  <a:schemeClr val="tx1">
                    <a:lumMod val="95000"/>
                    <a:lumOff val="5000"/>
                  </a:schemeClr>
                </a:solidFill>
                <a:latin typeface="Calibri"/>
                <a:cs typeface="Calibri"/>
              </a:rPr>
              <a:t>:</a:t>
            </a:r>
            <a:r>
              <a:rPr sz="2100" spc="4"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Cloud</a:t>
            </a:r>
            <a:r>
              <a:rPr sz="2100" spc="8" dirty="0">
                <a:solidFill>
                  <a:schemeClr val="tx1">
                    <a:lumMod val="95000"/>
                    <a:lumOff val="5000"/>
                  </a:schemeClr>
                </a:solidFill>
                <a:latin typeface="Calibri"/>
                <a:cs typeface="Calibri"/>
              </a:rPr>
              <a:t> </a:t>
            </a:r>
            <a:r>
              <a:rPr sz="2100" spc="-8" dirty="0">
                <a:solidFill>
                  <a:schemeClr val="tx1">
                    <a:lumMod val="95000"/>
                    <a:lumOff val="5000"/>
                  </a:schemeClr>
                </a:solidFill>
                <a:latin typeface="Calibri"/>
                <a:cs typeface="Calibri"/>
              </a:rPr>
              <a:t>server</a:t>
            </a:r>
            <a:endParaRPr sz="2100">
              <a:solidFill>
                <a:schemeClr val="tx1">
                  <a:lumMod val="95000"/>
                  <a:lumOff val="5000"/>
                </a:schemeClr>
              </a:solidFill>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4713" y="346425"/>
            <a:ext cx="2996720" cy="530754"/>
          </a:xfrm>
          <a:prstGeom prst="rect">
            <a:avLst/>
          </a:prstGeom>
        </p:spPr>
        <p:txBody>
          <a:bodyPr spcFirstLastPara="1" vert="horz" wrap="square" lIns="0" tIns="10001" rIns="0" bIns="0" rtlCol="0" anchor="t" anchorCtr="0">
            <a:spAutoFit/>
          </a:bodyPr>
          <a:lstStyle/>
          <a:p>
            <a:pPr marL="9525">
              <a:spcBef>
                <a:spcPts val="79"/>
              </a:spcBef>
            </a:pPr>
            <a:r>
              <a:rPr sz="3300" u="heavy" dirty="0">
                <a:solidFill>
                  <a:schemeClr val="tx1">
                    <a:lumMod val="95000"/>
                    <a:lumOff val="5000"/>
                  </a:schemeClr>
                </a:solidFill>
                <a:uFill>
                  <a:solidFill>
                    <a:srgbClr val="FFFFFF"/>
                  </a:solidFill>
                </a:uFill>
              </a:rPr>
              <a:t>ARD</a:t>
            </a:r>
            <a:r>
              <a:rPr lang="en-US" sz="3300" u="heavy" dirty="0">
                <a:solidFill>
                  <a:schemeClr val="tx1">
                    <a:lumMod val="95000"/>
                    <a:lumOff val="5000"/>
                  </a:schemeClr>
                </a:solidFill>
                <a:uFill>
                  <a:solidFill>
                    <a:srgbClr val="FFFFFF"/>
                  </a:solidFill>
                </a:uFill>
              </a:rPr>
              <a:t>U</a:t>
            </a:r>
            <a:r>
              <a:rPr sz="3300" u="heavy" dirty="0">
                <a:solidFill>
                  <a:schemeClr val="tx1">
                    <a:lumMod val="95000"/>
                    <a:lumOff val="5000"/>
                  </a:schemeClr>
                </a:solidFill>
                <a:uFill>
                  <a:solidFill>
                    <a:srgbClr val="FFFFFF"/>
                  </a:solidFill>
                </a:uFill>
              </a:rPr>
              <a:t>INO</a:t>
            </a:r>
            <a:r>
              <a:rPr sz="3300" u="heavy" spc="-53" dirty="0">
                <a:solidFill>
                  <a:schemeClr val="tx1">
                    <a:lumMod val="95000"/>
                    <a:lumOff val="5000"/>
                  </a:schemeClr>
                </a:solidFill>
                <a:uFill>
                  <a:solidFill>
                    <a:srgbClr val="FFFFFF"/>
                  </a:solidFill>
                </a:uFill>
              </a:rPr>
              <a:t> </a:t>
            </a:r>
            <a:r>
              <a:rPr sz="3300" u="heavy" dirty="0">
                <a:solidFill>
                  <a:schemeClr val="tx1">
                    <a:lumMod val="95000"/>
                    <a:lumOff val="5000"/>
                  </a:schemeClr>
                </a:solidFill>
                <a:uFill>
                  <a:solidFill>
                    <a:srgbClr val="FFFFFF"/>
                  </a:solidFill>
                </a:uFill>
              </a:rPr>
              <a:t>UNO</a:t>
            </a:r>
            <a:endParaRPr sz="3300" dirty="0">
              <a:solidFill>
                <a:schemeClr val="tx1">
                  <a:lumMod val="95000"/>
                  <a:lumOff val="5000"/>
                </a:schemeClr>
              </a:solidFill>
            </a:endParaRPr>
          </a:p>
        </p:txBody>
      </p:sp>
      <p:sp>
        <p:nvSpPr>
          <p:cNvPr id="3" name="object 3"/>
          <p:cNvSpPr txBox="1"/>
          <p:nvPr/>
        </p:nvSpPr>
        <p:spPr>
          <a:xfrm>
            <a:off x="1444828" y="1069657"/>
            <a:ext cx="6235541" cy="3593484"/>
          </a:xfrm>
          <a:prstGeom prst="rect">
            <a:avLst/>
          </a:prstGeom>
        </p:spPr>
        <p:txBody>
          <a:bodyPr vert="horz" wrap="square" lIns="0" tIns="9525" rIns="0" bIns="0" rtlCol="0">
            <a:spAutoFit/>
          </a:bodyPr>
          <a:lstStyle/>
          <a:p>
            <a:pPr marL="266700" indent="-257175">
              <a:spcBef>
                <a:spcPts val="75"/>
              </a:spcBef>
              <a:buFont typeface="Arial MT"/>
              <a:buChar char="•"/>
              <a:tabLst>
                <a:tab pos="266224" algn="l"/>
                <a:tab pos="266700" algn="l"/>
                <a:tab pos="1111091" algn="l"/>
              </a:tabLst>
            </a:pPr>
            <a:r>
              <a:rPr sz="1800" spc="-8" dirty="0">
                <a:solidFill>
                  <a:schemeClr val="tx1">
                    <a:lumMod val="95000"/>
                    <a:lumOff val="5000"/>
                  </a:schemeClr>
                </a:solidFill>
                <a:latin typeface="Calibri"/>
                <a:cs typeface="Calibri"/>
              </a:rPr>
              <a:t>Arduino	</a:t>
            </a:r>
            <a:r>
              <a:rPr sz="1800" dirty="0">
                <a:solidFill>
                  <a:schemeClr val="tx1">
                    <a:lumMod val="95000"/>
                    <a:lumOff val="5000"/>
                  </a:schemeClr>
                </a:solidFill>
                <a:latin typeface="Calibri"/>
                <a:cs typeface="Calibri"/>
              </a:rPr>
              <a:t>UNO</a:t>
            </a:r>
            <a:r>
              <a:rPr sz="1800" spc="-19"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is</a:t>
            </a:r>
            <a:r>
              <a:rPr sz="1800" spc="-8"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based</a:t>
            </a:r>
            <a:r>
              <a:rPr sz="1800" spc="-11"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on</a:t>
            </a:r>
            <a:r>
              <a:rPr sz="1800" spc="-15"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an</a:t>
            </a:r>
            <a:r>
              <a:rPr sz="1800" spc="-11" dirty="0">
                <a:solidFill>
                  <a:schemeClr val="tx1">
                    <a:lumMod val="95000"/>
                    <a:lumOff val="5000"/>
                  </a:schemeClr>
                </a:solidFill>
                <a:latin typeface="Calibri"/>
                <a:cs typeface="Calibri"/>
              </a:rPr>
              <a:t> </a:t>
            </a:r>
            <a:r>
              <a:rPr sz="1800" spc="-30" dirty="0">
                <a:solidFill>
                  <a:schemeClr val="tx1">
                    <a:lumMod val="95000"/>
                    <a:lumOff val="5000"/>
                  </a:schemeClr>
                </a:solidFill>
                <a:latin typeface="Calibri"/>
                <a:cs typeface="Calibri"/>
              </a:rPr>
              <a:t>ATmega328P</a:t>
            </a:r>
            <a:r>
              <a:rPr sz="1800" spc="-15" dirty="0">
                <a:solidFill>
                  <a:schemeClr val="tx1">
                    <a:lumMod val="95000"/>
                    <a:lumOff val="5000"/>
                  </a:schemeClr>
                </a:solidFill>
                <a:latin typeface="Calibri"/>
                <a:cs typeface="Calibri"/>
              </a:rPr>
              <a:t> </a:t>
            </a:r>
            <a:r>
              <a:rPr sz="1800" spc="-19" dirty="0">
                <a:solidFill>
                  <a:schemeClr val="tx1">
                    <a:lumMod val="95000"/>
                    <a:lumOff val="5000"/>
                  </a:schemeClr>
                </a:solidFill>
                <a:latin typeface="Calibri"/>
                <a:cs typeface="Calibri"/>
              </a:rPr>
              <a:t>microcontroller.</a:t>
            </a:r>
            <a:endParaRPr sz="1800" dirty="0">
              <a:solidFill>
                <a:schemeClr val="tx1">
                  <a:lumMod val="95000"/>
                  <a:lumOff val="5000"/>
                </a:schemeClr>
              </a:solidFill>
              <a:latin typeface="Calibri"/>
              <a:cs typeface="Calibri"/>
            </a:endParaRPr>
          </a:p>
          <a:p>
            <a:pPr>
              <a:spcBef>
                <a:spcPts val="8"/>
              </a:spcBef>
              <a:buClr>
                <a:srgbClr val="FFFFFF"/>
              </a:buClr>
              <a:buFont typeface="Arial MT"/>
              <a:buChar char="•"/>
            </a:pPr>
            <a:endParaRPr sz="1763" dirty="0">
              <a:solidFill>
                <a:schemeClr val="tx1">
                  <a:lumMod val="95000"/>
                  <a:lumOff val="5000"/>
                </a:schemeClr>
              </a:solidFill>
              <a:latin typeface="Calibri"/>
              <a:cs typeface="Calibri"/>
            </a:endParaRPr>
          </a:p>
          <a:p>
            <a:pPr marL="266700" marR="3810" indent="-257175">
              <a:spcBef>
                <a:spcPts val="4"/>
              </a:spcBef>
              <a:buFont typeface="Arial MT"/>
              <a:buChar char="•"/>
              <a:tabLst>
                <a:tab pos="266224" algn="l"/>
                <a:tab pos="266700" algn="l"/>
              </a:tabLst>
            </a:pPr>
            <a:r>
              <a:rPr sz="1800" dirty="0">
                <a:solidFill>
                  <a:schemeClr val="tx1">
                    <a:lumMod val="95000"/>
                    <a:lumOff val="5000"/>
                  </a:schemeClr>
                </a:solidFill>
                <a:latin typeface="Calibri"/>
                <a:cs typeface="Calibri"/>
              </a:rPr>
              <a:t>It is </a:t>
            </a:r>
            <a:r>
              <a:rPr sz="1800" spc="-11" dirty="0">
                <a:solidFill>
                  <a:schemeClr val="tx1">
                    <a:lumMod val="95000"/>
                    <a:lumOff val="5000"/>
                  </a:schemeClr>
                </a:solidFill>
                <a:latin typeface="Calibri"/>
                <a:cs typeface="Calibri"/>
              </a:rPr>
              <a:t>easy to </a:t>
            </a:r>
            <a:r>
              <a:rPr sz="1800" spc="-4" dirty="0">
                <a:solidFill>
                  <a:schemeClr val="tx1">
                    <a:lumMod val="95000"/>
                    <a:lumOff val="5000"/>
                  </a:schemeClr>
                </a:solidFill>
                <a:latin typeface="Calibri"/>
                <a:cs typeface="Calibri"/>
              </a:rPr>
              <a:t>use </a:t>
            </a:r>
            <a:r>
              <a:rPr sz="1800" spc="-8" dirty="0">
                <a:solidFill>
                  <a:schemeClr val="tx1">
                    <a:lumMod val="95000"/>
                    <a:lumOff val="5000"/>
                  </a:schemeClr>
                </a:solidFill>
                <a:latin typeface="Calibri"/>
                <a:cs typeface="Calibri"/>
              </a:rPr>
              <a:t>compared </a:t>
            </a:r>
            <a:r>
              <a:rPr sz="1800" spc="-11" dirty="0">
                <a:solidFill>
                  <a:schemeClr val="tx1">
                    <a:lumMod val="95000"/>
                    <a:lumOff val="5000"/>
                  </a:schemeClr>
                </a:solidFill>
                <a:latin typeface="Calibri"/>
                <a:cs typeface="Calibri"/>
              </a:rPr>
              <a:t>to </a:t>
            </a:r>
            <a:r>
              <a:rPr sz="1800" spc="-4" dirty="0">
                <a:solidFill>
                  <a:schemeClr val="tx1">
                    <a:lumMod val="95000"/>
                    <a:lumOff val="5000"/>
                  </a:schemeClr>
                </a:solidFill>
                <a:latin typeface="Calibri"/>
                <a:cs typeface="Calibri"/>
              </a:rPr>
              <a:t>other </a:t>
            </a:r>
            <a:r>
              <a:rPr sz="1800" spc="-8" dirty="0">
                <a:solidFill>
                  <a:schemeClr val="tx1">
                    <a:lumMod val="95000"/>
                    <a:lumOff val="5000"/>
                  </a:schemeClr>
                </a:solidFill>
                <a:latin typeface="Calibri"/>
                <a:cs typeface="Calibri"/>
              </a:rPr>
              <a:t>boards, </a:t>
            </a:r>
            <a:r>
              <a:rPr sz="1800" spc="-4" dirty="0">
                <a:solidFill>
                  <a:schemeClr val="tx1">
                    <a:lumMod val="95000"/>
                    <a:lumOff val="5000"/>
                  </a:schemeClr>
                </a:solidFill>
                <a:latin typeface="Calibri"/>
                <a:cs typeface="Calibri"/>
              </a:rPr>
              <a:t>such </a:t>
            </a:r>
            <a:r>
              <a:rPr sz="1800" dirty="0">
                <a:solidFill>
                  <a:schemeClr val="tx1">
                    <a:lumMod val="95000"/>
                    <a:lumOff val="5000"/>
                  </a:schemeClr>
                </a:solidFill>
                <a:latin typeface="Calibri"/>
                <a:cs typeface="Calibri"/>
              </a:rPr>
              <a:t>as the </a:t>
            </a:r>
            <a:r>
              <a:rPr sz="1800" spc="-8" dirty="0">
                <a:solidFill>
                  <a:schemeClr val="tx1">
                    <a:lumMod val="95000"/>
                    <a:lumOff val="5000"/>
                  </a:schemeClr>
                </a:solidFill>
                <a:latin typeface="Calibri"/>
                <a:cs typeface="Calibri"/>
              </a:rPr>
              <a:t>Arduino </a:t>
            </a:r>
            <a:r>
              <a:rPr sz="1800" spc="-4" dirty="0">
                <a:solidFill>
                  <a:schemeClr val="tx1">
                    <a:lumMod val="95000"/>
                    <a:lumOff val="5000"/>
                  </a:schemeClr>
                </a:solidFill>
                <a:latin typeface="Calibri"/>
                <a:cs typeface="Calibri"/>
              </a:rPr>
              <a:t> </a:t>
            </a:r>
            <a:r>
              <a:rPr sz="1800" spc="-11" dirty="0">
                <a:solidFill>
                  <a:schemeClr val="tx1">
                    <a:lumMod val="95000"/>
                    <a:lumOff val="5000"/>
                  </a:schemeClr>
                </a:solidFill>
                <a:latin typeface="Calibri"/>
                <a:cs typeface="Calibri"/>
              </a:rPr>
              <a:t>Mega </a:t>
            </a:r>
            <a:r>
              <a:rPr sz="1800" spc="-8" dirty="0">
                <a:solidFill>
                  <a:schemeClr val="tx1">
                    <a:lumMod val="95000"/>
                    <a:lumOff val="5000"/>
                  </a:schemeClr>
                </a:solidFill>
                <a:latin typeface="Calibri"/>
                <a:cs typeface="Calibri"/>
              </a:rPr>
              <a:t>board, etc. </a:t>
            </a:r>
            <a:r>
              <a:rPr sz="1800" spc="-4" dirty="0">
                <a:solidFill>
                  <a:schemeClr val="tx1">
                    <a:lumMod val="95000"/>
                    <a:lumOff val="5000"/>
                  </a:schemeClr>
                </a:solidFill>
                <a:latin typeface="Calibri"/>
                <a:cs typeface="Calibri"/>
              </a:rPr>
              <a:t>The </a:t>
            </a:r>
            <a:r>
              <a:rPr sz="1800" spc="-11" dirty="0">
                <a:solidFill>
                  <a:schemeClr val="tx1">
                    <a:lumMod val="95000"/>
                    <a:lumOff val="5000"/>
                  </a:schemeClr>
                </a:solidFill>
                <a:latin typeface="Calibri"/>
                <a:cs typeface="Calibri"/>
              </a:rPr>
              <a:t>board </a:t>
            </a:r>
            <a:r>
              <a:rPr sz="1800" spc="-8" dirty="0">
                <a:solidFill>
                  <a:schemeClr val="tx1">
                    <a:lumMod val="95000"/>
                    <a:lumOff val="5000"/>
                  </a:schemeClr>
                </a:solidFill>
                <a:latin typeface="Calibri"/>
                <a:cs typeface="Calibri"/>
              </a:rPr>
              <a:t>consists of digital </a:t>
            </a:r>
            <a:r>
              <a:rPr sz="1800" dirty="0">
                <a:solidFill>
                  <a:schemeClr val="tx1">
                    <a:lumMod val="95000"/>
                    <a:lumOff val="5000"/>
                  </a:schemeClr>
                </a:solidFill>
                <a:latin typeface="Calibri"/>
                <a:cs typeface="Calibri"/>
              </a:rPr>
              <a:t>and analog Input / </a:t>
            </a:r>
            <a:r>
              <a:rPr sz="1800" spc="-398"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Output</a:t>
            </a:r>
            <a:r>
              <a:rPr sz="1800" spc="-11"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pins (I/O),</a:t>
            </a:r>
            <a:r>
              <a:rPr sz="1800" spc="-15"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shields,</a:t>
            </a:r>
            <a:r>
              <a:rPr sz="1800" spc="-8"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and</a:t>
            </a:r>
            <a:r>
              <a:rPr sz="1800" spc="-4" dirty="0">
                <a:solidFill>
                  <a:schemeClr val="tx1">
                    <a:lumMod val="95000"/>
                    <a:lumOff val="5000"/>
                  </a:schemeClr>
                </a:solidFill>
                <a:latin typeface="Calibri"/>
                <a:cs typeface="Calibri"/>
              </a:rPr>
              <a:t> other</a:t>
            </a:r>
            <a:r>
              <a:rPr sz="1800"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circuits.</a:t>
            </a:r>
            <a:endParaRPr sz="1800" dirty="0">
              <a:solidFill>
                <a:schemeClr val="tx1">
                  <a:lumMod val="95000"/>
                  <a:lumOff val="5000"/>
                </a:schemeClr>
              </a:solidFill>
              <a:latin typeface="Calibri"/>
              <a:cs typeface="Calibri"/>
            </a:endParaRPr>
          </a:p>
          <a:p>
            <a:pPr>
              <a:spcBef>
                <a:spcPts val="8"/>
              </a:spcBef>
              <a:buClr>
                <a:srgbClr val="FFFFFF"/>
              </a:buClr>
              <a:buFont typeface="Arial MT"/>
              <a:buChar char="•"/>
            </a:pPr>
            <a:endParaRPr sz="1763" dirty="0">
              <a:solidFill>
                <a:schemeClr val="tx1">
                  <a:lumMod val="95000"/>
                  <a:lumOff val="5000"/>
                </a:schemeClr>
              </a:solidFill>
              <a:latin typeface="Calibri"/>
              <a:cs typeface="Calibri"/>
            </a:endParaRPr>
          </a:p>
          <a:p>
            <a:pPr marL="266700" marR="39052" indent="-257175">
              <a:buFont typeface="Arial MT"/>
              <a:buChar char="•"/>
              <a:tabLst>
                <a:tab pos="266224" algn="l"/>
                <a:tab pos="266700" algn="l"/>
              </a:tabLst>
            </a:pPr>
            <a:r>
              <a:rPr sz="1800" spc="-4" dirty="0">
                <a:solidFill>
                  <a:schemeClr val="tx1">
                    <a:lumMod val="95000"/>
                    <a:lumOff val="5000"/>
                  </a:schemeClr>
                </a:solidFill>
                <a:latin typeface="Calibri"/>
                <a:cs typeface="Calibri"/>
              </a:rPr>
              <a:t>The </a:t>
            </a:r>
            <a:r>
              <a:rPr sz="1800" spc="-8" dirty="0">
                <a:solidFill>
                  <a:schemeClr val="tx1">
                    <a:lumMod val="95000"/>
                    <a:lumOff val="5000"/>
                  </a:schemeClr>
                </a:solidFill>
                <a:latin typeface="Calibri"/>
                <a:cs typeface="Calibri"/>
              </a:rPr>
              <a:t>Arduino </a:t>
            </a:r>
            <a:r>
              <a:rPr sz="1800" spc="-4" dirty="0">
                <a:solidFill>
                  <a:schemeClr val="tx1">
                    <a:lumMod val="95000"/>
                    <a:lumOff val="5000"/>
                  </a:schemeClr>
                </a:solidFill>
                <a:latin typeface="Calibri"/>
                <a:cs typeface="Calibri"/>
              </a:rPr>
              <a:t>UNO includes </a:t>
            </a:r>
            <a:r>
              <a:rPr sz="1800" dirty="0">
                <a:solidFill>
                  <a:schemeClr val="tx1">
                    <a:lumMod val="95000"/>
                    <a:lumOff val="5000"/>
                  </a:schemeClr>
                </a:solidFill>
                <a:latin typeface="Calibri"/>
                <a:cs typeface="Calibri"/>
              </a:rPr>
              <a:t>6 analog </a:t>
            </a:r>
            <a:r>
              <a:rPr sz="1800" spc="-4" dirty="0">
                <a:solidFill>
                  <a:schemeClr val="tx1">
                    <a:lumMod val="95000"/>
                    <a:lumOff val="5000"/>
                  </a:schemeClr>
                </a:solidFill>
                <a:latin typeface="Calibri"/>
                <a:cs typeface="Calibri"/>
              </a:rPr>
              <a:t>pin </a:t>
            </a:r>
            <a:r>
              <a:rPr sz="1800" dirty="0">
                <a:solidFill>
                  <a:schemeClr val="tx1">
                    <a:lumMod val="95000"/>
                    <a:lumOff val="5000"/>
                  </a:schemeClr>
                </a:solidFill>
                <a:latin typeface="Calibri"/>
                <a:cs typeface="Calibri"/>
              </a:rPr>
              <a:t>inputs, </a:t>
            </a:r>
            <a:r>
              <a:rPr sz="1800" spc="-8" dirty="0">
                <a:solidFill>
                  <a:schemeClr val="tx1">
                    <a:lumMod val="95000"/>
                    <a:lumOff val="5000"/>
                  </a:schemeClr>
                </a:solidFill>
                <a:latin typeface="Calibri"/>
                <a:cs typeface="Calibri"/>
              </a:rPr>
              <a:t>14 digital </a:t>
            </a:r>
            <a:r>
              <a:rPr sz="1800" spc="-4" dirty="0">
                <a:solidFill>
                  <a:schemeClr val="tx1">
                    <a:lumMod val="95000"/>
                    <a:lumOff val="5000"/>
                  </a:schemeClr>
                </a:solidFill>
                <a:latin typeface="Calibri"/>
                <a:cs typeface="Calibri"/>
              </a:rPr>
              <a:t>pins </a:t>
            </a:r>
            <a:r>
              <a:rPr sz="1800" dirty="0">
                <a:solidFill>
                  <a:schemeClr val="tx1">
                    <a:lumMod val="95000"/>
                    <a:lumOff val="5000"/>
                  </a:schemeClr>
                </a:solidFill>
                <a:latin typeface="Calibri"/>
                <a:cs typeface="Calibri"/>
              </a:rPr>
              <a:t>, a </a:t>
            </a:r>
            <a:r>
              <a:rPr sz="1800" spc="-398"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USB </a:t>
            </a:r>
            <a:r>
              <a:rPr sz="1800" spc="-23" dirty="0">
                <a:solidFill>
                  <a:schemeClr val="tx1">
                    <a:lumMod val="95000"/>
                    <a:lumOff val="5000"/>
                  </a:schemeClr>
                </a:solidFill>
                <a:latin typeface="Calibri"/>
                <a:cs typeface="Calibri"/>
              </a:rPr>
              <a:t>connector, </a:t>
            </a:r>
            <a:r>
              <a:rPr sz="1800" dirty="0">
                <a:solidFill>
                  <a:schemeClr val="tx1">
                    <a:lumMod val="95000"/>
                    <a:lumOff val="5000"/>
                  </a:schemeClr>
                </a:solidFill>
                <a:latin typeface="Calibri"/>
                <a:cs typeface="Calibri"/>
              </a:rPr>
              <a:t>a </a:t>
            </a:r>
            <a:r>
              <a:rPr sz="1800" spc="-8" dirty="0">
                <a:solidFill>
                  <a:schemeClr val="tx1">
                    <a:lumMod val="95000"/>
                    <a:lumOff val="5000"/>
                  </a:schemeClr>
                </a:solidFill>
                <a:latin typeface="Calibri"/>
                <a:cs typeface="Calibri"/>
              </a:rPr>
              <a:t>power </a:t>
            </a:r>
            <a:r>
              <a:rPr sz="1800" spc="-4" dirty="0">
                <a:solidFill>
                  <a:schemeClr val="tx1">
                    <a:lumMod val="95000"/>
                    <a:lumOff val="5000"/>
                  </a:schemeClr>
                </a:solidFill>
                <a:latin typeface="Calibri"/>
                <a:cs typeface="Calibri"/>
              </a:rPr>
              <a:t>jack, </a:t>
            </a:r>
            <a:r>
              <a:rPr sz="1800" dirty="0">
                <a:solidFill>
                  <a:schemeClr val="tx1">
                    <a:lumMod val="95000"/>
                    <a:lumOff val="5000"/>
                  </a:schemeClr>
                </a:solidFill>
                <a:latin typeface="Calibri"/>
                <a:cs typeface="Calibri"/>
              </a:rPr>
              <a:t>and an ICSP </a:t>
            </a:r>
            <a:r>
              <a:rPr sz="1800" spc="-4" dirty="0">
                <a:solidFill>
                  <a:schemeClr val="tx1">
                    <a:lumMod val="95000"/>
                    <a:lumOff val="5000"/>
                  </a:schemeClr>
                </a:solidFill>
                <a:latin typeface="Calibri"/>
                <a:cs typeface="Calibri"/>
              </a:rPr>
              <a:t>(In-Circuit Serial </a:t>
            </a:r>
            <a:r>
              <a:rPr sz="1800"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Programming)</a:t>
            </a:r>
            <a:r>
              <a:rPr sz="1800" spc="-30" dirty="0">
                <a:solidFill>
                  <a:schemeClr val="tx1">
                    <a:lumMod val="95000"/>
                    <a:lumOff val="5000"/>
                  </a:schemeClr>
                </a:solidFill>
                <a:latin typeface="Calibri"/>
                <a:cs typeface="Calibri"/>
              </a:rPr>
              <a:t> header.</a:t>
            </a:r>
            <a:endParaRPr sz="1800" dirty="0">
              <a:solidFill>
                <a:schemeClr val="tx1">
                  <a:lumMod val="95000"/>
                  <a:lumOff val="5000"/>
                </a:schemeClr>
              </a:solidFill>
              <a:latin typeface="Calibri"/>
              <a:cs typeface="Calibri"/>
            </a:endParaRPr>
          </a:p>
          <a:p>
            <a:pPr>
              <a:spcBef>
                <a:spcPts val="11"/>
              </a:spcBef>
              <a:buClr>
                <a:srgbClr val="FFFFFF"/>
              </a:buClr>
              <a:buFont typeface="Arial MT"/>
              <a:buChar char="•"/>
            </a:pPr>
            <a:endParaRPr sz="1763" dirty="0">
              <a:solidFill>
                <a:schemeClr val="tx1">
                  <a:lumMod val="95000"/>
                  <a:lumOff val="5000"/>
                </a:schemeClr>
              </a:solidFill>
              <a:latin typeface="Calibri"/>
              <a:cs typeface="Calibri"/>
            </a:endParaRPr>
          </a:p>
          <a:p>
            <a:pPr marL="266700" marR="20003" indent="-257175">
              <a:buFont typeface="Arial MT"/>
              <a:buChar char="•"/>
              <a:tabLst>
                <a:tab pos="266224" algn="l"/>
                <a:tab pos="266700" algn="l"/>
              </a:tabLst>
            </a:pPr>
            <a:r>
              <a:rPr sz="1800" dirty="0">
                <a:solidFill>
                  <a:schemeClr val="tx1">
                    <a:lumMod val="95000"/>
                    <a:lumOff val="5000"/>
                  </a:schemeClr>
                </a:solidFill>
                <a:latin typeface="Calibri"/>
                <a:cs typeface="Calibri"/>
              </a:rPr>
              <a:t>It is </a:t>
            </a:r>
            <a:r>
              <a:rPr sz="1800" spc="-8" dirty="0">
                <a:solidFill>
                  <a:schemeClr val="tx1">
                    <a:lumMod val="95000"/>
                    <a:lumOff val="5000"/>
                  </a:schemeClr>
                </a:solidFill>
                <a:latin typeface="Calibri"/>
                <a:cs typeface="Calibri"/>
              </a:rPr>
              <a:t>programmed </a:t>
            </a:r>
            <a:r>
              <a:rPr sz="1800" spc="-4" dirty="0">
                <a:solidFill>
                  <a:schemeClr val="tx1">
                    <a:lumMod val="95000"/>
                    <a:lumOff val="5000"/>
                  </a:schemeClr>
                </a:solidFill>
                <a:latin typeface="Calibri"/>
                <a:cs typeface="Calibri"/>
              </a:rPr>
              <a:t>based on </a:t>
            </a:r>
            <a:r>
              <a:rPr sz="1800" dirty="0">
                <a:solidFill>
                  <a:schemeClr val="tx1">
                    <a:lumMod val="95000"/>
                    <a:lumOff val="5000"/>
                  </a:schemeClr>
                </a:solidFill>
                <a:latin typeface="Calibri"/>
                <a:cs typeface="Calibri"/>
              </a:rPr>
              <a:t>IDE, which </a:t>
            </a:r>
            <a:r>
              <a:rPr sz="1800" spc="-8" dirty="0">
                <a:solidFill>
                  <a:schemeClr val="tx1">
                    <a:lumMod val="95000"/>
                    <a:lumOff val="5000"/>
                  </a:schemeClr>
                </a:solidFill>
                <a:latin typeface="Calibri"/>
                <a:cs typeface="Calibri"/>
              </a:rPr>
              <a:t>stands </a:t>
            </a:r>
            <a:r>
              <a:rPr sz="1800" spc="-15" dirty="0">
                <a:solidFill>
                  <a:schemeClr val="tx1">
                    <a:lumMod val="95000"/>
                    <a:lumOff val="5000"/>
                  </a:schemeClr>
                </a:solidFill>
                <a:latin typeface="Calibri"/>
                <a:cs typeface="Calibri"/>
              </a:rPr>
              <a:t>for Integrated </a:t>
            </a:r>
            <a:r>
              <a:rPr sz="1800" spc="-11"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Development</a:t>
            </a:r>
            <a:r>
              <a:rPr sz="1800" dirty="0">
                <a:solidFill>
                  <a:schemeClr val="tx1">
                    <a:lumMod val="95000"/>
                    <a:lumOff val="5000"/>
                  </a:schemeClr>
                </a:solidFill>
                <a:latin typeface="Calibri"/>
                <a:cs typeface="Calibri"/>
              </a:rPr>
              <a:t> </a:t>
            </a:r>
            <a:r>
              <a:rPr sz="1800" spc="-11" dirty="0">
                <a:solidFill>
                  <a:schemeClr val="tx1">
                    <a:lumMod val="95000"/>
                    <a:lumOff val="5000"/>
                  </a:schemeClr>
                </a:solidFill>
                <a:latin typeface="Calibri"/>
                <a:cs typeface="Calibri"/>
              </a:rPr>
              <a:t>Environment.</a:t>
            </a:r>
            <a:r>
              <a:rPr sz="1800" spc="-15"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It</a:t>
            </a:r>
            <a:r>
              <a:rPr sz="1800" spc="4"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can</a:t>
            </a:r>
            <a:r>
              <a:rPr sz="1800" spc="-11" dirty="0">
                <a:solidFill>
                  <a:schemeClr val="tx1">
                    <a:lumMod val="95000"/>
                    <a:lumOff val="5000"/>
                  </a:schemeClr>
                </a:solidFill>
                <a:latin typeface="Calibri"/>
                <a:cs typeface="Calibri"/>
              </a:rPr>
              <a:t> </a:t>
            </a:r>
            <a:r>
              <a:rPr sz="1800" dirty="0">
                <a:solidFill>
                  <a:schemeClr val="tx1">
                    <a:lumMod val="95000"/>
                    <a:lumOff val="5000"/>
                  </a:schemeClr>
                </a:solidFill>
                <a:latin typeface="Calibri"/>
                <a:cs typeface="Calibri"/>
              </a:rPr>
              <a:t>run</a:t>
            </a:r>
            <a:r>
              <a:rPr sz="1800" spc="4"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on both</a:t>
            </a:r>
            <a:r>
              <a:rPr sz="1800" dirty="0">
                <a:solidFill>
                  <a:schemeClr val="tx1">
                    <a:lumMod val="95000"/>
                    <a:lumOff val="5000"/>
                  </a:schemeClr>
                </a:solidFill>
                <a:latin typeface="Calibri"/>
                <a:cs typeface="Calibri"/>
              </a:rPr>
              <a:t> </a:t>
            </a:r>
            <a:r>
              <a:rPr sz="1800" spc="-4" dirty="0">
                <a:solidFill>
                  <a:schemeClr val="tx1">
                    <a:lumMod val="95000"/>
                    <a:lumOff val="5000"/>
                  </a:schemeClr>
                </a:solidFill>
                <a:latin typeface="Calibri"/>
                <a:cs typeface="Calibri"/>
              </a:rPr>
              <a:t>online </a:t>
            </a:r>
            <a:r>
              <a:rPr sz="1800" dirty="0">
                <a:solidFill>
                  <a:schemeClr val="tx1">
                    <a:lumMod val="95000"/>
                    <a:lumOff val="5000"/>
                  </a:schemeClr>
                </a:solidFill>
                <a:latin typeface="Calibri"/>
                <a:cs typeface="Calibri"/>
              </a:rPr>
              <a:t>and</a:t>
            </a:r>
            <a:r>
              <a:rPr sz="1800" spc="-4" dirty="0">
                <a:solidFill>
                  <a:schemeClr val="tx1">
                    <a:lumMod val="95000"/>
                    <a:lumOff val="5000"/>
                  </a:schemeClr>
                </a:solidFill>
                <a:latin typeface="Calibri"/>
                <a:cs typeface="Calibri"/>
              </a:rPr>
              <a:t> </a:t>
            </a:r>
            <a:r>
              <a:rPr sz="1800" spc="-8" dirty="0">
                <a:solidFill>
                  <a:schemeClr val="tx1">
                    <a:lumMod val="95000"/>
                    <a:lumOff val="5000"/>
                  </a:schemeClr>
                </a:solidFill>
                <a:latin typeface="Calibri"/>
                <a:cs typeface="Calibri"/>
              </a:rPr>
              <a:t>offline </a:t>
            </a:r>
            <a:r>
              <a:rPr sz="1800" spc="-394" dirty="0">
                <a:solidFill>
                  <a:schemeClr val="tx1">
                    <a:lumMod val="95000"/>
                    <a:lumOff val="5000"/>
                  </a:schemeClr>
                </a:solidFill>
                <a:latin typeface="Calibri"/>
                <a:cs typeface="Calibri"/>
              </a:rPr>
              <a:t> </a:t>
            </a:r>
            <a:r>
              <a:rPr sz="1800" spc="-11" dirty="0">
                <a:solidFill>
                  <a:schemeClr val="tx1">
                    <a:lumMod val="95000"/>
                    <a:lumOff val="5000"/>
                  </a:schemeClr>
                </a:solidFill>
                <a:latin typeface="Calibri"/>
                <a:cs typeface="Calibri"/>
              </a:rPr>
              <a:t>platforms</a:t>
            </a:r>
            <a:endParaRPr sz="1800" dirty="0">
              <a:solidFill>
                <a:schemeClr val="tx1">
                  <a:lumMod val="95000"/>
                  <a:lumOff val="5000"/>
                </a:schemeClr>
              </a:solidFill>
              <a:latin typeface="Calibri"/>
              <a:cs typeface="Calibri"/>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51</TotalTime>
  <Words>1384</Words>
  <Application>Microsoft Office PowerPoint</Application>
  <PresentationFormat>On-screen Show (16:9)</PresentationFormat>
  <Paragraphs>132</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Wingdings</vt:lpstr>
      <vt:lpstr>Arial</vt:lpstr>
      <vt:lpstr>Wingdings 3</vt:lpstr>
      <vt:lpstr>Calibri</vt:lpstr>
      <vt:lpstr>Century Gothic</vt:lpstr>
      <vt:lpstr>Josefin Sans</vt:lpstr>
      <vt:lpstr>Arial MT</vt:lpstr>
      <vt:lpstr>Wisp</vt:lpstr>
      <vt:lpstr>PowerPoint Presentation</vt:lpstr>
      <vt:lpstr>TOPICS LEARNT DURING INTERNSHIP</vt:lpstr>
      <vt:lpstr>TOPICS LEARNT DURING INTERNSHIP</vt:lpstr>
      <vt:lpstr>Peripherals required for the Project</vt:lpstr>
      <vt:lpstr>WHAT IS IOT? The Internet of Things (IoT) is the network of physical objects that  contain embedded technology to communicate and sense or  interact with their internal states or the external environment.</vt:lpstr>
      <vt:lpstr>WHAT IS EMBEDDED SYSTEM?</vt:lpstr>
      <vt:lpstr>PROJECT REQUIREMENTS</vt:lpstr>
      <vt:lpstr>REQUIREMENTS</vt:lpstr>
      <vt:lpstr>ARDUINO UNO</vt:lpstr>
      <vt:lpstr>PowerPoint Presentation</vt:lpstr>
      <vt:lpstr>ETH W5500</vt:lpstr>
      <vt:lpstr>PCF 8574</vt:lpstr>
      <vt:lpstr>TEMPERATURE SENSOR</vt:lpstr>
      <vt:lpstr>LCD</vt:lpstr>
      <vt:lpstr>LDR SENSOR</vt:lpstr>
      <vt:lpstr>Abstract:</vt:lpstr>
      <vt:lpstr> Functional Requirements</vt:lpstr>
      <vt:lpstr>Garden lights control </vt:lpstr>
      <vt:lpstr> Temperature Control System </vt:lpstr>
      <vt:lpstr> Water tank inlet and outlet valve control </vt:lpstr>
      <vt:lpstr> User Interfaces </vt:lpstr>
      <vt:lpstr>Threshold control </vt:lpstr>
      <vt:lpstr>Notifications:  </vt:lpstr>
      <vt:lpstr>Project images: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Lenovo</cp:lastModifiedBy>
  <cp:revision>7</cp:revision>
  <dcterms:modified xsi:type="dcterms:W3CDTF">2024-08-23T08:00:41Z</dcterms:modified>
</cp:coreProperties>
</file>