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65" autoAdjust="0"/>
  </p:normalViewPr>
  <p:slideViewPr>
    <p:cSldViewPr snapToGrid="0">
      <p:cViewPr varScale="1">
        <p:scale>
          <a:sx n="80" d="100"/>
          <a:sy n="80" d="100"/>
        </p:scale>
        <p:origin x="58"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D656-16E3-4964-9B7E-16EEDCFE0D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6482C9-C87F-49DE-A9F5-820F9452B8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71BCB-CF6D-4641-ADCD-B3330F458A8A}"/>
              </a:ext>
            </a:extLst>
          </p:cNvPr>
          <p:cNvSpPr>
            <a:spLocks noGrp="1"/>
          </p:cNvSpPr>
          <p:nvPr>
            <p:ph type="dt" sz="half" idx="10"/>
          </p:nvPr>
        </p:nvSpPr>
        <p:spPr/>
        <p:txBody>
          <a:bodyPr/>
          <a:lstStyle/>
          <a:p>
            <a:fld id="{378355EF-47E5-4AC6-8A19-589A5F3A80E8}" type="datetimeFigureOut">
              <a:rPr lang="en-US" smtClean="0"/>
              <a:t>2/21/2023</a:t>
            </a:fld>
            <a:endParaRPr lang="en-US"/>
          </a:p>
        </p:txBody>
      </p:sp>
      <p:sp>
        <p:nvSpPr>
          <p:cNvPr id="5" name="Footer Placeholder 4">
            <a:extLst>
              <a:ext uri="{FF2B5EF4-FFF2-40B4-BE49-F238E27FC236}">
                <a16:creationId xmlns:a16="http://schemas.microsoft.com/office/drawing/2014/main" id="{F9DECB2E-B813-4617-B60A-C8F8E81C3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6EDA4-50DF-42D3-84FE-14E682FC3AF5}"/>
              </a:ext>
            </a:extLst>
          </p:cNvPr>
          <p:cNvSpPr>
            <a:spLocks noGrp="1"/>
          </p:cNvSpPr>
          <p:nvPr>
            <p:ph type="sldNum" sz="quarter" idx="12"/>
          </p:nvPr>
        </p:nvSpPr>
        <p:spPr/>
        <p:txBody>
          <a:bodyPr/>
          <a:lstStyle/>
          <a:p>
            <a:fld id="{00559DF9-D795-4CB7-8B97-E794F9C8DD5A}" type="slidenum">
              <a:rPr lang="en-US" smtClean="0"/>
              <a:t>‹#›</a:t>
            </a:fld>
            <a:endParaRPr lang="en-US"/>
          </a:p>
        </p:txBody>
      </p:sp>
    </p:spTree>
    <p:extLst>
      <p:ext uri="{BB962C8B-B14F-4D97-AF65-F5344CB8AC3E}">
        <p14:creationId xmlns:p14="http://schemas.microsoft.com/office/powerpoint/2010/main" val="194422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99C4-06BB-494F-BFFC-F3ECC5AA16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073809-C2DA-4D2C-A77F-EA084A72E8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D774E-110F-4110-80DB-CF1346009303}"/>
              </a:ext>
            </a:extLst>
          </p:cNvPr>
          <p:cNvSpPr>
            <a:spLocks noGrp="1"/>
          </p:cNvSpPr>
          <p:nvPr>
            <p:ph type="dt" sz="half" idx="10"/>
          </p:nvPr>
        </p:nvSpPr>
        <p:spPr/>
        <p:txBody>
          <a:bodyPr/>
          <a:lstStyle/>
          <a:p>
            <a:fld id="{378355EF-47E5-4AC6-8A19-589A5F3A80E8}" type="datetimeFigureOut">
              <a:rPr lang="en-US" smtClean="0"/>
              <a:t>2/21/2023</a:t>
            </a:fld>
            <a:endParaRPr lang="en-US"/>
          </a:p>
        </p:txBody>
      </p:sp>
      <p:sp>
        <p:nvSpPr>
          <p:cNvPr id="5" name="Footer Placeholder 4">
            <a:extLst>
              <a:ext uri="{FF2B5EF4-FFF2-40B4-BE49-F238E27FC236}">
                <a16:creationId xmlns:a16="http://schemas.microsoft.com/office/drawing/2014/main" id="{159480DD-39FF-4FB6-BBDC-BE1A2460F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32224-E498-4119-9F43-270AA4A50BFF}"/>
              </a:ext>
            </a:extLst>
          </p:cNvPr>
          <p:cNvSpPr>
            <a:spLocks noGrp="1"/>
          </p:cNvSpPr>
          <p:nvPr>
            <p:ph type="sldNum" sz="quarter" idx="12"/>
          </p:nvPr>
        </p:nvSpPr>
        <p:spPr/>
        <p:txBody>
          <a:bodyPr/>
          <a:lstStyle/>
          <a:p>
            <a:fld id="{00559DF9-D795-4CB7-8B97-E794F9C8DD5A}" type="slidenum">
              <a:rPr lang="en-US" smtClean="0"/>
              <a:t>‹#›</a:t>
            </a:fld>
            <a:endParaRPr lang="en-US"/>
          </a:p>
        </p:txBody>
      </p:sp>
    </p:spTree>
    <p:extLst>
      <p:ext uri="{BB962C8B-B14F-4D97-AF65-F5344CB8AC3E}">
        <p14:creationId xmlns:p14="http://schemas.microsoft.com/office/powerpoint/2010/main" val="337262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2EDD2-3E7B-483C-85FE-939F183B98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773BC0-0932-427C-A48A-F7027AC8D5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46AB6-49BD-42F2-99DD-2DEC00DA2585}"/>
              </a:ext>
            </a:extLst>
          </p:cNvPr>
          <p:cNvSpPr>
            <a:spLocks noGrp="1"/>
          </p:cNvSpPr>
          <p:nvPr>
            <p:ph type="dt" sz="half" idx="10"/>
          </p:nvPr>
        </p:nvSpPr>
        <p:spPr/>
        <p:txBody>
          <a:bodyPr/>
          <a:lstStyle/>
          <a:p>
            <a:fld id="{378355EF-47E5-4AC6-8A19-589A5F3A80E8}" type="datetimeFigureOut">
              <a:rPr lang="en-US" smtClean="0"/>
              <a:t>2/21/2023</a:t>
            </a:fld>
            <a:endParaRPr lang="en-US"/>
          </a:p>
        </p:txBody>
      </p:sp>
      <p:sp>
        <p:nvSpPr>
          <p:cNvPr id="5" name="Footer Placeholder 4">
            <a:extLst>
              <a:ext uri="{FF2B5EF4-FFF2-40B4-BE49-F238E27FC236}">
                <a16:creationId xmlns:a16="http://schemas.microsoft.com/office/drawing/2014/main" id="{466C815B-2A2A-4DF0-890F-9FE15288C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D44E4-0098-4260-8CC4-DE9A2BDFE839}"/>
              </a:ext>
            </a:extLst>
          </p:cNvPr>
          <p:cNvSpPr>
            <a:spLocks noGrp="1"/>
          </p:cNvSpPr>
          <p:nvPr>
            <p:ph type="sldNum" sz="quarter" idx="12"/>
          </p:nvPr>
        </p:nvSpPr>
        <p:spPr/>
        <p:txBody>
          <a:bodyPr/>
          <a:lstStyle/>
          <a:p>
            <a:fld id="{00559DF9-D795-4CB7-8B97-E794F9C8DD5A}" type="slidenum">
              <a:rPr lang="en-US" smtClean="0"/>
              <a:t>‹#›</a:t>
            </a:fld>
            <a:endParaRPr lang="en-US"/>
          </a:p>
        </p:txBody>
      </p:sp>
    </p:spTree>
    <p:extLst>
      <p:ext uri="{BB962C8B-B14F-4D97-AF65-F5344CB8AC3E}">
        <p14:creationId xmlns:p14="http://schemas.microsoft.com/office/powerpoint/2010/main" val="266367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41A5-4B65-4E3D-9FB7-27CB4BB36C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7FA167-F2ED-472F-9935-4B76E5221B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7BB81-F214-4AB4-9CB5-426A6BFF986E}"/>
              </a:ext>
            </a:extLst>
          </p:cNvPr>
          <p:cNvSpPr>
            <a:spLocks noGrp="1"/>
          </p:cNvSpPr>
          <p:nvPr>
            <p:ph type="dt" sz="half" idx="10"/>
          </p:nvPr>
        </p:nvSpPr>
        <p:spPr/>
        <p:txBody>
          <a:bodyPr/>
          <a:lstStyle/>
          <a:p>
            <a:fld id="{378355EF-47E5-4AC6-8A19-589A5F3A80E8}" type="datetimeFigureOut">
              <a:rPr lang="en-US" smtClean="0"/>
              <a:t>2/21/2023</a:t>
            </a:fld>
            <a:endParaRPr lang="en-US"/>
          </a:p>
        </p:txBody>
      </p:sp>
      <p:sp>
        <p:nvSpPr>
          <p:cNvPr id="5" name="Footer Placeholder 4">
            <a:extLst>
              <a:ext uri="{FF2B5EF4-FFF2-40B4-BE49-F238E27FC236}">
                <a16:creationId xmlns:a16="http://schemas.microsoft.com/office/drawing/2014/main" id="{3BD9EB98-2603-474A-99C1-D9FCCB24B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709A7-AEF6-437F-BE07-27C74471FF31}"/>
              </a:ext>
            </a:extLst>
          </p:cNvPr>
          <p:cNvSpPr>
            <a:spLocks noGrp="1"/>
          </p:cNvSpPr>
          <p:nvPr>
            <p:ph type="sldNum" sz="quarter" idx="12"/>
          </p:nvPr>
        </p:nvSpPr>
        <p:spPr/>
        <p:txBody>
          <a:bodyPr/>
          <a:lstStyle/>
          <a:p>
            <a:fld id="{00559DF9-D795-4CB7-8B97-E794F9C8DD5A}" type="slidenum">
              <a:rPr lang="en-US" smtClean="0"/>
              <a:t>‹#›</a:t>
            </a:fld>
            <a:endParaRPr lang="en-US"/>
          </a:p>
        </p:txBody>
      </p:sp>
    </p:spTree>
    <p:extLst>
      <p:ext uri="{BB962C8B-B14F-4D97-AF65-F5344CB8AC3E}">
        <p14:creationId xmlns:p14="http://schemas.microsoft.com/office/powerpoint/2010/main" val="276048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02BB-6978-4F81-8433-C5E29C558B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D20F1A-EBE1-4F43-AC2E-D0871BEE2A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42D90B-6803-4828-9D32-43C3F1D91E1E}"/>
              </a:ext>
            </a:extLst>
          </p:cNvPr>
          <p:cNvSpPr>
            <a:spLocks noGrp="1"/>
          </p:cNvSpPr>
          <p:nvPr>
            <p:ph type="dt" sz="half" idx="10"/>
          </p:nvPr>
        </p:nvSpPr>
        <p:spPr/>
        <p:txBody>
          <a:bodyPr/>
          <a:lstStyle/>
          <a:p>
            <a:fld id="{378355EF-47E5-4AC6-8A19-589A5F3A80E8}" type="datetimeFigureOut">
              <a:rPr lang="en-US" smtClean="0"/>
              <a:t>2/21/2023</a:t>
            </a:fld>
            <a:endParaRPr lang="en-US"/>
          </a:p>
        </p:txBody>
      </p:sp>
      <p:sp>
        <p:nvSpPr>
          <p:cNvPr id="5" name="Footer Placeholder 4">
            <a:extLst>
              <a:ext uri="{FF2B5EF4-FFF2-40B4-BE49-F238E27FC236}">
                <a16:creationId xmlns:a16="http://schemas.microsoft.com/office/drawing/2014/main" id="{B844B923-1267-43D4-B228-62413FC02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221C9-B191-4935-BCD0-4E5C81DBECE9}"/>
              </a:ext>
            </a:extLst>
          </p:cNvPr>
          <p:cNvSpPr>
            <a:spLocks noGrp="1"/>
          </p:cNvSpPr>
          <p:nvPr>
            <p:ph type="sldNum" sz="quarter" idx="12"/>
          </p:nvPr>
        </p:nvSpPr>
        <p:spPr/>
        <p:txBody>
          <a:bodyPr/>
          <a:lstStyle/>
          <a:p>
            <a:fld id="{00559DF9-D795-4CB7-8B97-E794F9C8DD5A}" type="slidenum">
              <a:rPr lang="en-US" smtClean="0"/>
              <a:t>‹#›</a:t>
            </a:fld>
            <a:endParaRPr lang="en-US"/>
          </a:p>
        </p:txBody>
      </p:sp>
    </p:spTree>
    <p:extLst>
      <p:ext uri="{BB962C8B-B14F-4D97-AF65-F5344CB8AC3E}">
        <p14:creationId xmlns:p14="http://schemas.microsoft.com/office/powerpoint/2010/main" val="1781482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8027-2AC7-4D01-9866-4A24D7DD64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CC7F2D-666F-4C85-AEE6-65661C81CE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40BF8D-036F-4222-91B1-B33C0D7EFD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AA857-7335-4D88-BFAE-2E00CF0598E0}"/>
              </a:ext>
            </a:extLst>
          </p:cNvPr>
          <p:cNvSpPr>
            <a:spLocks noGrp="1"/>
          </p:cNvSpPr>
          <p:nvPr>
            <p:ph type="dt" sz="half" idx="10"/>
          </p:nvPr>
        </p:nvSpPr>
        <p:spPr/>
        <p:txBody>
          <a:bodyPr/>
          <a:lstStyle/>
          <a:p>
            <a:fld id="{378355EF-47E5-4AC6-8A19-589A5F3A80E8}" type="datetimeFigureOut">
              <a:rPr lang="en-US" smtClean="0"/>
              <a:t>2/21/2023</a:t>
            </a:fld>
            <a:endParaRPr lang="en-US"/>
          </a:p>
        </p:txBody>
      </p:sp>
      <p:sp>
        <p:nvSpPr>
          <p:cNvPr id="6" name="Footer Placeholder 5">
            <a:extLst>
              <a:ext uri="{FF2B5EF4-FFF2-40B4-BE49-F238E27FC236}">
                <a16:creationId xmlns:a16="http://schemas.microsoft.com/office/drawing/2014/main" id="{AF0F1B36-AC9E-46CB-AA35-ADA6A46C5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D0972B-CCEF-4F54-99D9-7477275B679D}"/>
              </a:ext>
            </a:extLst>
          </p:cNvPr>
          <p:cNvSpPr>
            <a:spLocks noGrp="1"/>
          </p:cNvSpPr>
          <p:nvPr>
            <p:ph type="sldNum" sz="quarter" idx="12"/>
          </p:nvPr>
        </p:nvSpPr>
        <p:spPr/>
        <p:txBody>
          <a:bodyPr/>
          <a:lstStyle/>
          <a:p>
            <a:fld id="{00559DF9-D795-4CB7-8B97-E794F9C8DD5A}" type="slidenum">
              <a:rPr lang="en-US" smtClean="0"/>
              <a:t>‹#›</a:t>
            </a:fld>
            <a:endParaRPr lang="en-US"/>
          </a:p>
        </p:txBody>
      </p:sp>
    </p:spTree>
    <p:extLst>
      <p:ext uri="{BB962C8B-B14F-4D97-AF65-F5344CB8AC3E}">
        <p14:creationId xmlns:p14="http://schemas.microsoft.com/office/powerpoint/2010/main" val="56656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1C682-2020-469A-948A-B4FC3AB627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CDCC59-6310-4380-9728-50F2CAF23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49E5DB-9A4E-4505-8DED-C5E4765A23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5F613F-D952-432A-A1CD-7935240BB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B403D3-6547-40EF-A357-D7CF608E41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A575D3-80E0-4836-A829-65F93A2D30DF}"/>
              </a:ext>
            </a:extLst>
          </p:cNvPr>
          <p:cNvSpPr>
            <a:spLocks noGrp="1"/>
          </p:cNvSpPr>
          <p:nvPr>
            <p:ph type="dt" sz="half" idx="10"/>
          </p:nvPr>
        </p:nvSpPr>
        <p:spPr/>
        <p:txBody>
          <a:bodyPr/>
          <a:lstStyle/>
          <a:p>
            <a:fld id="{378355EF-47E5-4AC6-8A19-589A5F3A80E8}" type="datetimeFigureOut">
              <a:rPr lang="en-US" smtClean="0"/>
              <a:t>2/21/2023</a:t>
            </a:fld>
            <a:endParaRPr lang="en-US"/>
          </a:p>
        </p:txBody>
      </p:sp>
      <p:sp>
        <p:nvSpPr>
          <p:cNvPr id="8" name="Footer Placeholder 7">
            <a:extLst>
              <a:ext uri="{FF2B5EF4-FFF2-40B4-BE49-F238E27FC236}">
                <a16:creationId xmlns:a16="http://schemas.microsoft.com/office/drawing/2014/main" id="{183DE960-F08C-4234-8643-A0AD450C30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EBBD5B-F6E9-4178-B64D-2EF45B66D523}"/>
              </a:ext>
            </a:extLst>
          </p:cNvPr>
          <p:cNvSpPr>
            <a:spLocks noGrp="1"/>
          </p:cNvSpPr>
          <p:nvPr>
            <p:ph type="sldNum" sz="quarter" idx="12"/>
          </p:nvPr>
        </p:nvSpPr>
        <p:spPr/>
        <p:txBody>
          <a:bodyPr/>
          <a:lstStyle/>
          <a:p>
            <a:fld id="{00559DF9-D795-4CB7-8B97-E794F9C8DD5A}" type="slidenum">
              <a:rPr lang="en-US" smtClean="0"/>
              <a:t>‹#›</a:t>
            </a:fld>
            <a:endParaRPr lang="en-US"/>
          </a:p>
        </p:txBody>
      </p:sp>
    </p:spTree>
    <p:extLst>
      <p:ext uri="{BB962C8B-B14F-4D97-AF65-F5344CB8AC3E}">
        <p14:creationId xmlns:p14="http://schemas.microsoft.com/office/powerpoint/2010/main" val="327093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79AC-E990-4C91-A773-D41D02B150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667673-E460-4755-809F-21841BDD7278}"/>
              </a:ext>
            </a:extLst>
          </p:cNvPr>
          <p:cNvSpPr>
            <a:spLocks noGrp="1"/>
          </p:cNvSpPr>
          <p:nvPr>
            <p:ph type="dt" sz="half" idx="10"/>
          </p:nvPr>
        </p:nvSpPr>
        <p:spPr/>
        <p:txBody>
          <a:bodyPr/>
          <a:lstStyle/>
          <a:p>
            <a:fld id="{378355EF-47E5-4AC6-8A19-589A5F3A80E8}" type="datetimeFigureOut">
              <a:rPr lang="en-US" smtClean="0"/>
              <a:t>2/21/2023</a:t>
            </a:fld>
            <a:endParaRPr lang="en-US"/>
          </a:p>
        </p:txBody>
      </p:sp>
      <p:sp>
        <p:nvSpPr>
          <p:cNvPr id="4" name="Footer Placeholder 3">
            <a:extLst>
              <a:ext uri="{FF2B5EF4-FFF2-40B4-BE49-F238E27FC236}">
                <a16:creationId xmlns:a16="http://schemas.microsoft.com/office/drawing/2014/main" id="{9D59630B-CB98-4A5E-8B4D-D745C4FADD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9148CE-94B2-4F59-8C3D-C4AFC8E12314}"/>
              </a:ext>
            </a:extLst>
          </p:cNvPr>
          <p:cNvSpPr>
            <a:spLocks noGrp="1"/>
          </p:cNvSpPr>
          <p:nvPr>
            <p:ph type="sldNum" sz="quarter" idx="12"/>
          </p:nvPr>
        </p:nvSpPr>
        <p:spPr/>
        <p:txBody>
          <a:bodyPr/>
          <a:lstStyle/>
          <a:p>
            <a:fld id="{00559DF9-D795-4CB7-8B97-E794F9C8DD5A}" type="slidenum">
              <a:rPr lang="en-US" smtClean="0"/>
              <a:t>‹#›</a:t>
            </a:fld>
            <a:endParaRPr lang="en-US"/>
          </a:p>
        </p:txBody>
      </p:sp>
    </p:spTree>
    <p:extLst>
      <p:ext uri="{BB962C8B-B14F-4D97-AF65-F5344CB8AC3E}">
        <p14:creationId xmlns:p14="http://schemas.microsoft.com/office/powerpoint/2010/main" val="1586794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388EE2-76F8-4897-A14F-E0655C1334C6}"/>
              </a:ext>
            </a:extLst>
          </p:cNvPr>
          <p:cNvSpPr>
            <a:spLocks noGrp="1"/>
          </p:cNvSpPr>
          <p:nvPr>
            <p:ph type="dt" sz="half" idx="10"/>
          </p:nvPr>
        </p:nvSpPr>
        <p:spPr/>
        <p:txBody>
          <a:bodyPr/>
          <a:lstStyle/>
          <a:p>
            <a:fld id="{378355EF-47E5-4AC6-8A19-589A5F3A80E8}" type="datetimeFigureOut">
              <a:rPr lang="en-US" smtClean="0"/>
              <a:t>2/21/2023</a:t>
            </a:fld>
            <a:endParaRPr lang="en-US"/>
          </a:p>
        </p:txBody>
      </p:sp>
      <p:sp>
        <p:nvSpPr>
          <p:cNvPr id="3" name="Footer Placeholder 2">
            <a:extLst>
              <a:ext uri="{FF2B5EF4-FFF2-40B4-BE49-F238E27FC236}">
                <a16:creationId xmlns:a16="http://schemas.microsoft.com/office/drawing/2014/main" id="{33D48B8F-7923-4E51-9A38-66C6AC4663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40596A-A1E3-4F4F-ADAC-19FE351DED00}"/>
              </a:ext>
            </a:extLst>
          </p:cNvPr>
          <p:cNvSpPr>
            <a:spLocks noGrp="1"/>
          </p:cNvSpPr>
          <p:nvPr>
            <p:ph type="sldNum" sz="quarter" idx="12"/>
          </p:nvPr>
        </p:nvSpPr>
        <p:spPr/>
        <p:txBody>
          <a:bodyPr/>
          <a:lstStyle/>
          <a:p>
            <a:fld id="{00559DF9-D795-4CB7-8B97-E794F9C8DD5A}" type="slidenum">
              <a:rPr lang="en-US" smtClean="0"/>
              <a:t>‹#›</a:t>
            </a:fld>
            <a:endParaRPr lang="en-US"/>
          </a:p>
        </p:txBody>
      </p:sp>
    </p:spTree>
    <p:extLst>
      <p:ext uri="{BB962C8B-B14F-4D97-AF65-F5344CB8AC3E}">
        <p14:creationId xmlns:p14="http://schemas.microsoft.com/office/powerpoint/2010/main" val="318849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64BC-DA8A-406E-86DE-6CFEAF646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53DD97-EA0C-4EA7-9979-36B19197C6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A40752-F0B1-49CF-90F6-75DC4A2AA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6C4CB-8CA6-426D-9B31-D5EEBCD87691}"/>
              </a:ext>
            </a:extLst>
          </p:cNvPr>
          <p:cNvSpPr>
            <a:spLocks noGrp="1"/>
          </p:cNvSpPr>
          <p:nvPr>
            <p:ph type="dt" sz="half" idx="10"/>
          </p:nvPr>
        </p:nvSpPr>
        <p:spPr/>
        <p:txBody>
          <a:bodyPr/>
          <a:lstStyle/>
          <a:p>
            <a:fld id="{378355EF-47E5-4AC6-8A19-589A5F3A80E8}" type="datetimeFigureOut">
              <a:rPr lang="en-US" smtClean="0"/>
              <a:t>2/21/2023</a:t>
            </a:fld>
            <a:endParaRPr lang="en-US"/>
          </a:p>
        </p:txBody>
      </p:sp>
      <p:sp>
        <p:nvSpPr>
          <p:cNvPr id="6" name="Footer Placeholder 5">
            <a:extLst>
              <a:ext uri="{FF2B5EF4-FFF2-40B4-BE49-F238E27FC236}">
                <a16:creationId xmlns:a16="http://schemas.microsoft.com/office/drawing/2014/main" id="{F21788CF-2BE5-43D8-85BB-E33973C05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58E43-B9F1-4869-B581-2CA339726598}"/>
              </a:ext>
            </a:extLst>
          </p:cNvPr>
          <p:cNvSpPr>
            <a:spLocks noGrp="1"/>
          </p:cNvSpPr>
          <p:nvPr>
            <p:ph type="sldNum" sz="quarter" idx="12"/>
          </p:nvPr>
        </p:nvSpPr>
        <p:spPr/>
        <p:txBody>
          <a:bodyPr/>
          <a:lstStyle/>
          <a:p>
            <a:fld id="{00559DF9-D795-4CB7-8B97-E794F9C8DD5A}" type="slidenum">
              <a:rPr lang="en-US" smtClean="0"/>
              <a:t>‹#›</a:t>
            </a:fld>
            <a:endParaRPr lang="en-US"/>
          </a:p>
        </p:txBody>
      </p:sp>
    </p:spTree>
    <p:extLst>
      <p:ext uri="{BB962C8B-B14F-4D97-AF65-F5344CB8AC3E}">
        <p14:creationId xmlns:p14="http://schemas.microsoft.com/office/powerpoint/2010/main" val="124116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210F-E662-4B11-84AE-FA1792D378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B542DD-2D4B-441D-81B9-184C48D292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02D91-7672-452C-8E01-B1D4DFF34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67F019-6605-4493-B39E-3A7DA078938E}"/>
              </a:ext>
            </a:extLst>
          </p:cNvPr>
          <p:cNvSpPr>
            <a:spLocks noGrp="1"/>
          </p:cNvSpPr>
          <p:nvPr>
            <p:ph type="dt" sz="half" idx="10"/>
          </p:nvPr>
        </p:nvSpPr>
        <p:spPr/>
        <p:txBody>
          <a:bodyPr/>
          <a:lstStyle/>
          <a:p>
            <a:fld id="{378355EF-47E5-4AC6-8A19-589A5F3A80E8}" type="datetimeFigureOut">
              <a:rPr lang="en-US" smtClean="0"/>
              <a:t>2/21/2023</a:t>
            </a:fld>
            <a:endParaRPr lang="en-US"/>
          </a:p>
        </p:txBody>
      </p:sp>
      <p:sp>
        <p:nvSpPr>
          <p:cNvPr id="6" name="Footer Placeholder 5">
            <a:extLst>
              <a:ext uri="{FF2B5EF4-FFF2-40B4-BE49-F238E27FC236}">
                <a16:creationId xmlns:a16="http://schemas.microsoft.com/office/drawing/2014/main" id="{230BCDB1-2050-4F2C-B286-B10424006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B04960-76A6-404A-89D0-D1D6E6EEA05A}"/>
              </a:ext>
            </a:extLst>
          </p:cNvPr>
          <p:cNvSpPr>
            <a:spLocks noGrp="1"/>
          </p:cNvSpPr>
          <p:nvPr>
            <p:ph type="sldNum" sz="quarter" idx="12"/>
          </p:nvPr>
        </p:nvSpPr>
        <p:spPr/>
        <p:txBody>
          <a:bodyPr/>
          <a:lstStyle/>
          <a:p>
            <a:fld id="{00559DF9-D795-4CB7-8B97-E794F9C8DD5A}" type="slidenum">
              <a:rPr lang="en-US" smtClean="0"/>
              <a:t>‹#›</a:t>
            </a:fld>
            <a:endParaRPr lang="en-US"/>
          </a:p>
        </p:txBody>
      </p:sp>
    </p:spTree>
    <p:extLst>
      <p:ext uri="{BB962C8B-B14F-4D97-AF65-F5344CB8AC3E}">
        <p14:creationId xmlns:p14="http://schemas.microsoft.com/office/powerpoint/2010/main" val="204549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23C6B-744C-455C-9372-21167594C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D39AF0-006B-4256-8B5F-9EE5DE0A8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09A13-727D-4DFC-877E-9CF1F6295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355EF-47E5-4AC6-8A19-589A5F3A80E8}" type="datetimeFigureOut">
              <a:rPr lang="en-US" smtClean="0"/>
              <a:t>2/21/2023</a:t>
            </a:fld>
            <a:endParaRPr lang="en-US"/>
          </a:p>
        </p:txBody>
      </p:sp>
      <p:sp>
        <p:nvSpPr>
          <p:cNvPr id="5" name="Footer Placeholder 4">
            <a:extLst>
              <a:ext uri="{FF2B5EF4-FFF2-40B4-BE49-F238E27FC236}">
                <a16:creationId xmlns:a16="http://schemas.microsoft.com/office/drawing/2014/main" id="{7FC9D606-2C97-4154-8B28-54C6531EDA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ACBCE0-C237-4616-83EB-EBC27DEAF3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59DF9-D795-4CB7-8B97-E794F9C8DD5A}" type="slidenum">
              <a:rPr lang="en-US" smtClean="0"/>
              <a:t>‹#›</a:t>
            </a:fld>
            <a:endParaRPr lang="en-US"/>
          </a:p>
        </p:txBody>
      </p:sp>
    </p:spTree>
    <p:extLst>
      <p:ext uri="{BB962C8B-B14F-4D97-AF65-F5344CB8AC3E}">
        <p14:creationId xmlns:p14="http://schemas.microsoft.com/office/powerpoint/2010/main" val="2028858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4E8953-7908-48F5-8E04-0AD06EC82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318" y="1308847"/>
            <a:ext cx="8884024" cy="4114800"/>
          </a:xfrm>
          <a:prstGeom prst="rect">
            <a:avLst/>
          </a:prstGeom>
        </p:spPr>
      </p:pic>
      <p:sp>
        <p:nvSpPr>
          <p:cNvPr id="6" name="Rectangle 5">
            <a:extLst>
              <a:ext uri="{FF2B5EF4-FFF2-40B4-BE49-F238E27FC236}">
                <a16:creationId xmlns:a16="http://schemas.microsoft.com/office/drawing/2014/main" id="{FD91552B-8FFE-42A1-AC3E-7525F54B1B0A}"/>
              </a:ext>
            </a:extLst>
          </p:cNvPr>
          <p:cNvSpPr/>
          <p:nvPr/>
        </p:nvSpPr>
        <p:spPr>
          <a:xfrm>
            <a:off x="0" y="0"/>
            <a:ext cx="12192000" cy="685800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C463291-A4A7-4619-AF32-02A503569DB8}"/>
              </a:ext>
            </a:extLst>
          </p:cNvPr>
          <p:cNvSpPr txBox="1"/>
          <p:nvPr/>
        </p:nvSpPr>
        <p:spPr>
          <a:xfrm>
            <a:off x="3406588" y="2290481"/>
            <a:ext cx="5378823" cy="1569660"/>
          </a:xfrm>
          <a:prstGeom prst="rect">
            <a:avLst/>
          </a:prstGeom>
          <a:noFill/>
          <a:effectLst>
            <a:reflection blurRad="6350" stA="50000" endA="300" endPos="55000" dir="5400000" sy="-100000" algn="bl" rotWithShape="0"/>
          </a:effectLst>
        </p:spPr>
        <p:txBody>
          <a:bodyPr wrap="square" rtlCol="0">
            <a:spAutoFit/>
          </a:bodyPr>
          <a:lstStyle/>
          <a:p>
            <a:r>
              <a:rPr lang="en-US" sz="9600" dirty="0">
                <a:latin typeface="Arial Black" panose="020B0A04020102020204" pitchFamily="34" charset="0"/>
              </a:rPr>
              <a:t>QUEUE</a:t>
            </a:r>
          </a:p>
        </p:txBody>
      </p:sp>
    </p:spTree>
    <p:extLst>
      <p:ext uri="{BB962C8B-B14F-4D97-AF65-F5344CB8AC3E}">
        <p14:creationId xmlns:p14="http://schemas.microsoft.com/office/powerpoint/2010/main" val="3210970973"/>
      </p:ext>
    </p:extLst>
  </p:cSld>
  <p:clrMapOvr>
    <a:masterClrMapping/>
  </p:clrMapOvr>
  <mc:AlternateContent xmlns:mc="http://schemas.openxmlformats.org/markup-compatibility/2006">
    <mc:Choice xmlns:p14="http://schemas.microsoft.com/office/powerpoint/2010/main" Requires="p14">
      <p:transition p14:dur="10">
        <p:split orient="vert"/>
      </p:transition>
    </mc:Choice>
    <mc:Fallback>
      <p:transition>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A924FB-413D-4834-9FD3-85B7010D6595}"/>
              </a:ext>
            </a:extLst>
          </p:cNvPr>
          <p:cNvSpPr txBox="1"/>
          <p:nvPr/>
        </p:nvSpPr>
        <p:spPr>
          <a:xfrm>
            <a:off x="304801" y="335250"/>
            <a:ext cx="5572124" cy="2431435"/>
          </a:xfrm>
          <a:prstGeom prst="rect">
            <a:avLst/>
          </a:prstGeom>
          <a:noFill/>
        </p:spPr>
        <p:txBody>
          <a:bodyPr wrap="square" rtlCol="0">
            <a:spAutoFit/>
          </a:bodyPr>
          <a:lstStyle/>
          <a:p>
            <a:r>
              <a:rPr lang="en-US" sz="2800" b="1" dirty="0">
                <a:latin typeface="Arial Black" panose="020B0A04020102020204" pitchFamily="34" charset="0"/>
              </a:rPr>
              <a:t>There are four key types of linked lists:</a:t>
            </a:r>
            <a:endParaRPr lang="en-US" sz="2800" dirty="0">
              <a:latin typeface="Arial Black" panose="020B0A04020102020204" pitchFamily="34" charset="0"/>
            </a:endParaRPr>
          </a:p>
          <a:p>
            <a:pPr marL="457200" indent="-457200">
              <a:buFont typeface="+mj-lt"/>
              <a:buAutoNum type="arabicPeriod"/>
            </a:pPr>
            <a:r>
              <a:rPr lang="en-US" sz="2400" dirty="0"/>
              <a:t>Singly linked lists.</a:t>
            </a:r>
          </a:p>
          <a:p>
            <a:pPr marL="457200" indent="-457200">
              <a:buFont typeface="+mj-lt"/>
              <a:buAutoNum type="arabicPeriod"/>
            </a:pPr>
            <a:r>
              <a:rPr lang="en-US" sz="2400" dirty="0"/>
              <a:t>Doubly linked lists.</a:t>
            </a:r>
          </a:p>
          <a:p>
            <a:pPr marL="457200" indent="-457200">
              <a:buFont typeface="+mj-lt"/>
              <a:buAutoNum type="arabicPeriod"/>
            </a:pPr>
            <a:r>
              <a:rPr lang="en-US" sz="2400" dirty="0"/>
              <a:t>Circular linked lists.</a:t>
            </a:r>
          </a:p>
          <a:p>
            <a:pPr marL="457200" indent="-457200">
              <a:buFont typeface="+mj-lt"/>
              <a:buAutoNum type="arabicPeriod"/>
            </a:pPr>
            <a:r>
              <a:rPr lang="en-US" sz="2400" dirty="0"/>
              <a:t>Circular doubly linked lists.</a:t>
            </a:r>
          </a:p>
        </p:txBody>
      </p:sp>
      <p:sp>
        <p:nvSpPr>
          <p:cNvPr id="3" name="TextBox 2">
            <a:extLst>
              <a:ext uri="{FF2B5EF4-FFF2-40B4-BE49-F238E27FC236}">
                <a16:creationId xmlns:a16="http://schemas.microsoft.com/office/drawing/2014/main" id="{93EEE4EA-E7F9-4FC3-B1B0-70255A087A94}"/>
              </a:ext>
            </a:extLst>
          </p:cNvPr>
          <p:cNvSpPr txBox="1"/>
          <p:nvPr/>
        </p:nvSpPr>
        <p:spPr>
          <a:xfrm>
            <a:off x="228600" y="3086100"/>
            <a:ext cx="5962650" cy="2400657"/>
          </a:xfrm>
          <a:prstGeom prst="rect">
            <a:avLst/>
          </a:prstGeom>
          <a:noFill/>
        </p:spPr>
        <p:txBody>
          <a:bodyPr wrap="square" rtlCol="0">
            <a:spAutoFit/>
          </a:bodyPr>
          <a:lstStyle/>
          <a:p>
            <a:r>
              <a:rPr lang="en-US" sz="2400" dirty="0">
                <a:latin typeface="Arial Black" panose="020B0A04020102020204" pitchFamily="34" charset="0"/>
              </a:rPr>
              <a:t>Singly linked list</a:t>
            </a:r>
          </a:p>
          <a:p>
            <a:r>
              <a:rPr lang="en-US" b="0" i="0" dirty="0">
                <a:effectLst/>
              </a:rPr>
              <a:t>-</a:t>
            </a:r>
            <a:r>
              <a:rPr lang="en-US" dirty="0"/>
              <a:t> Singly linked list can be defined as the collection of ordered set of elements. The number of elements may vary according to need of the program. A node in the singly linked list consist of two parts: data part and link part. Data part of the node stores actual information that is to be represented by the node while the link part of the node stores the address of its immediate successor.</a:t>
            </a:r>
          </a:p>
        </p:txBody>
      </p:sp>
      <p:sp>
        <p:nvSpPr>
          <p:cNvPr id="7" name="TextBox 6">
            <a:extLst>
              <a:ext uri="{FF2B5EF4-FFF2-40B4-BE49-F238E27FC236}">
                <a16:creationId xmlns:a16="http://schemas.microsoft.com/office/drawing/2014/main" id="{0F9B65A5-2F35-4CD0-8F4C-D460D279C76E}"/>
              </a:ext>
            </a:extLst>
          </p:cNvPr>
          <p:cNvSpPr txBox="1"/>
          <p:nvPr/>
        </p:nvSpPr>
        <p:spPr>
          <a:xfrm>
            <a:off x="6486525" y="2993767"/>
            <a:ext cx="5086350" cy="2400657"/>
          </a:xfrm>
          <a:prstGeom prst="rect">
            <a:avLst/>
          </a:prstGeom>
          <a:noFill/>
        </p:spPr>
        <p:txBody>
          <a:bodyPr wrap="square" rtlCol="0">
            <a:spAutoFit/>
          </a:bodyPr>
          <a:lstStyle/>
          <a:p>
            <a:r>
              <a:rPr lang="en-US" sz="2400" dirty="0">
                <a:latin typeface="Arial Black" panose="020B0A04020102020204" pitchFamily="34" charset="0"/>
              </a:rPr>
              <a:t>Doubly linked list</a:t>
            </a:r>
          </a:p>
          <a:p>
            <a:r>
              <a:rPr lang="en-US" b="0" i="0" dirty="0">
                <a:solidFill>
                  <a:srgbClr val="333333"/>
                </a:solidFill>
                <a:effectLst/>
              </a:rPr>
              <a:t>-</a:t>
            </a:r>
            <a:r>
              <a:rPr lang="en-US" dirty="0"/>
              <a:t>Doubly linked list is a complex type of linked list in which a node contains a pointer to the previous as well as the next node in the sequence. Therefore, in a doubly linked list, a node consists of three parts: node data, pointer to the next node in sequence (next pointer) , pointer to the previous node (previous pointer).</a:t>
            </a:r>
          </a:p>
        </p:txBody>
      </p:sp>
      <p:pic>
        <p:nvPicPr>
          <p:cNvPr id="3074" name="Picture 2">
            <a:extLst>
              <a:ext uri="{FF2B5EF4-FFF2-40B4-BE49-F238E27FC236}">
                <a16:creationId xmlns:a16="http://schemas.microsoft.com/office/drawing/2014/main" id="{C7E543E6-82A2-4DE4-807A-E38AEF0FD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394424"/>
            <a:ext cx="5572125" cy="137192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5576C7B-1BF9-4829-A836-8E4688E669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6525" y="5194562"/>
            <a:ext cx="5853112"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674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ppt_x</p:attrName>
                                        </p:attrNameLst>
                                      </p:cBhvr>
                                      <p:tavLst>
                                        <p:tav tm="0">
                                          <p:val>
                                            <p:strVal val="#ppt_x"/>
                                          </p:val>
                                        </p:tav>
                                        <p:tav tm="100000">
                                          <p:val>
                                            <p:strVal val="#ppt_x"/>
                                          </p:val>
                                        </p:tav>
                                      </p:tavLst>
                                    </p:anim>
                                    <p:anim calcmode="lin" valueType="num">
                                      <p:cBhvr>
                                        <p:cTn id="9" dur="2000" fill="hold"/>
                                        <p:tgtEl>
                                          <p:spTgt spid="6"/>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wipe(down)">
                                      <p:cBhvr>
                                        <p:cTn id="18" dur="500"/>
                                        <p:tgtEl>
                                          <p:spTgt spid="3074"/>
                                        </p:tgtEl>
                                      </p:cBhvr>
                                    </p:animEffect>
                                  </p:childTnLst>
                                </p:cTn>
                              </p:par>
                              <p:par>
                                <p:cTn id="19" presetID="22" presetClass="entr" presetSubtype="4" fill="hold" nodeType="withEffect">
                                  <p:stCondLst>
                                    <p:cond delay="0"/>
                                  </p:stCondLst>
                                  <p:childTnLst>
                                    <p:set>
                                      <p:cBhvr>
                                        <p:cTn id="20" dur="1" fill="hold">
                                          <p:stCondLst>
                                            <p:cond delay="0"/>
                                          </p:stCondLst>
                                        </p:cTn>
                                        <p:tgtEl>
                                          <p:spTgt spid="3078"/>
                                        </p:tgtEl>
                                        <p:attrNameLst>
                                          <p:attrName>style.visibility</p:attrName>
                                        </p:attrNameLst>
                                      </p:cBhvr>
                                      <p:to>
                                        <p:strVal val="visible"/>
                                      </p:to>
                                    </p:set>
                                    <p:animEffect transition="in" filter="wipe(down)">
                                      <p:cBhvr>
                                        <p:cTn id="21"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EEE4EA-E7F9-4FC3-B1B0-70255A087A94}"/>
              </a:ext>
            </a:extLst>
          </p:cNvPr>
          <p:cNvSpPr txBox="1"/>
          <p:nvPr/>
        </p:nvSpPr>
        <p:spPr>
          <a:xfrm>
            <a:off x="209550" y="349863"/>
            <a:ext cx="5962650" cy="2739211"/>
          </a:xfrm>
          <a:prstGeom prst="rect">
            <a:avLst/>
          </a:prstGeom>
          <a:noFill/>
        </p:spPr>
        <p:txBody>
          <a:bodyPr wrap="square" rtlCol="0">
            <a:spAutoFit/>
          </a:bodyPr>
          <a:lstStyle/>
          <a:p>
            <a:pPr fontAlgn="base"/>
            <a:r>
              <a:rPr lang="en-US" sz="2800" dirty="0">
                <a:latin typeface="Arial Black" panose="020B0A04020102020204" pitchFamily="34" charset="0"/>
              </a:rPr>
              <a:t>Circular Singly linked list </a:t>
            </a:r>
          </a:p>
          <a:p>
            <a:pPr fontAlgn="base"/>
            <a:r>
              <a:rPr lang="en-US" dirty="0"/>
              <a:t>-A circular Singly linked list, the last node of the list contains a pointer to the first node of the list. We can have circular singly linked list as well as circular doubly linked list.</a:t>
            </a:r>
          </a:p>
          <a:p>
            <a:r>
              <a:rPr lang="en-US" dirty="0"/>
              <a:t>We traverse a circular singly linked list until we reach the same node where we started. The circular singly liked list has no beginning and no ending. There is no null value present in the next part of any of the nodes.</a:t>
            </a:r>
          </a:p>
          <a:p>
            <a:endParaRPr lang="en-US" dirty="0"/>
          </a:p>
        </p:txBody>
      </p:sp>
      <p:sp>
        <p:nvSpPr>
          <p:cNvPr id="7" name="TextBox 6">
            <a:extLst>
              <a:ext uri="{FF2B5EF4-FFF2-40B4-BE49-F238E27FC236}">
                <a16:creationId xmlns:a16="http://schemas.microsoft.com/office/drawing/2014/main" id="{0F9B65A5-2F35-4CD0-8F4C-D460D279C76E}"/>
              </a:ext>
            </a:extLst>
          </p:cNvPr>
          <p:cNvSpPr txBox="1"/>
          <p:nvPr/>
        </p:nvSpPr>
        <p:spPr>
          <a:xfrm>
            <a:off x="6477000" y="606270"/>
            <a:ext cx="5086350" cy="3170099"/>
          </a:xfrm>
          <a:prstGeom prst="rect">
            <a:avLst/>
          </a:prstGeom>
          <a:noFill/>
        </p:spPr>
        <p:txBody>
          <a:bodyPr wrap="square" rtlCol="0">
            <a:spAutoFit/>
          </a:bodyPr>
          <a:lstStyle/>
          <a:p>
            <a:r>
              <a:rPr lang="en-US" sz="2800" dirty="0">
                <a:latin typeface="Arial Black" panose="020B0A04020102020204" pitchFamily="34" charset="0"/>
              </a:rPr>
              <a:t>Circular doubly linked list </a:t>
            </a:r>
          </a:p>
          <a:p>
            <a:r>
              <a:rPr lang="en-US" b="0" i="0" dirty="0">
                <a:solidFill>
                  <a:srgbClr val="333333"/>
                </a:solidFill>
                <a:effectLst/>
              </a:rPr>
              <a:t>-</a:t>
            </a:r>
            <a:r>
              <a:rPr lang="en-US" dirty="0"/>
              <a:t>Circular doubly linked list is a more complexed type of data structure in which a node contain pointers to its previous node as well as the next node. Circular doubly linked list doesn't contain NULL in any of the node. The last node of the list contains the address of the first node of the list. The first node of the list also contain address of the last node in its previous pointer.</a:t>
            </a:r>
          </a:p>
        </p:txBody>
      </p:sp>
      <p:pic>
        <p:nvPicPr>
          <p:cNvPr id="4098" name="Picture 2">
            <a:extLst>
              <a:ext uri="{FF2B5EF4-FFF2-40B4-BE49-F238E27FC236}">
                <a16:creationId xmlns:a16="http://schemas.microsoft.com/office/drawing/2014/main" id="{258CBE84-C7ED-41FC-8267-E78EEA51C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40352"/>
            <a:ext cx="5962650" cy="27241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82C4083-D57A-41A7-BB10-555EA7AE30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923" y="3609975"/>
            <a:ext cx="5876927" cy="264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7922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4102"/>
                                        </p:tgtEl>
                                        <p:attrNameLst>
                                          <p:attrName>style.visibility</p:attrName>
                                        </p:attrNameLst>
                                      </p:cBhvr>
                                      <p:to>
                                        <p:strVal val="visible"/>
                                      </p:to>
                                    </p:set>
                                    <p:anim calcmode="lin" valueType="num">
                                      <p:cBhvr>
                                        <p:cTn id="17" dur="500" fill="hold"/>
                                        <p:tgtEl>
                                          <p:spTgt spid="4102"/>
                                        </p:tgtEl>
                                        <p:attrNameLst>
                                          <p:attrName>ppt_w</p:attrName>
                                        </p:attrNameLst>
                                      </p:cBhvr>
                                      <p:tavLst>
                                        <p:tav tm="0">
                                          <p:val>
                                            <p:fltVal val="0"/>
                                          </p:val>
                                        </p:tav>
                                        <p:tav tm="100000">
                                          <p:val>
                                            <p:strVal val="#ppt_w"/>
                                          </p:val>
                                        </p:tav>
                                      </p:tavLst>
                                    </p:anim>
                                    <p:anim calcmode="lin" valueType="num">
                                      <p:cBhvr>
                                        <p:cTn id="18" dur="500" fill="hold"/>
                                        <p:tgtEl>
                                          <p:spTgt spid="4102"/>
                                        </p:tgtEl>
                                        <p:attrNameLst>
                                          <p:attrName>ppt_h</p:attrName>
                                        </p:attrNameLst>
                                      </p:cBhvr>
                                      <p:tavLst>
                                        <p:tav tm="0">
                                          <p:val>
                                            <p:fltVal val="0"/>
                                          </p:val>
                                        </p:tav>
                                        <p:tav tm="100000">
                                          <p:val>
                                            <p:strVal val="#ppt_h"/>
                                          </p:val>
                                        </p:tav>
                                      </p:tavLst>
                                    </p:anim>
                                    <p:animEffect transition="in" filter="fade">
                                      <p:cBhvr>
                                        <p:cTn id="19" dur="500"/>
                                        <p:tgtEl>
                                          <p:spTgt spid="4102"/>
                                        </p:tgtEl>
                                      </p:cBhvr>
                                    </p:animEffect>
                                  </p:childTnLst>
                                </p:cTn>
                              </p:par>
                              <p:par>
                                <p:cTn id="20" presetID="53" presetClass="entr" presetSubtype="16" fill="hold" nodeType="withEffect">
                                  <p:stCondLst>
                                    <p:cond delay="0"/>
                                  </p:stCondLst>
                                  <p:childTnLst>
                                    <p:set>
                                      <p:cBhvr>
                                        <p:cTn id="21" dur="1" fill="hold">
                                          <p:stCondLst>
                                            <p:cond delay="0"/>
                                          </p:stCondLst>
                                        </p:cTn>
                                        <p:tgtEl>
                                          <p:spTgt spid="4098"/>
                                        </p:tgtEl>
                                        <p:attrNameLst>
                                          <p:attrName>style.visibility</p:attrName>
                                        </p:attrNameLst>
                                      </p:cBhvr>
                                      <p:to>
                                        <p:strVal val="visible"/>
                                      </p:to>
                                    </p:set>
                                    <p:anim calcmode="lin" valueType="num">
                                      <p:cBhvr>
                                        <p:cTn id="22" dur="500" fill="hold"/>
                                        <p:tgtEl>
                                          <p:spTgt spid="4098"/>
                                        </p:tgtEl>
                                        <p:attrNameLst>
                                          <p:attrName>ppt_w</p:attrName>
                                        </p:attrNameLst>
                                      </p:cBhvr>
                                      <p:tavLst>
                                        <p:tav tm="0">
                                          <p:val>
                                            <p:fltVal val="0"/>
                                          </p:val>
                                        </p:tav>
                                        <p:tav tm="100000">
                                          <p:val>
                                            <p:strVal val="#ppt_w"/>
                                          </p:val>
                                        </p:tav>
                                      </p:tavLst>
                                    </p:anim>
                                    <p:anim calcmode="lin" valueType="num">
                                      <p:cBhvr>
                                        <p:cTn id="23" dur="500" fill="hold"/>
                                        <p:tgtEl>
                                          <p:spTgt spid="4098"/>
                                        </p:tgtEl>
                                        <p:attrNameLst>
                                          <p:attrName>ppt_h</p:attrName>
                                        </p:attrNameLst>
                                      </p:cBhvr>
                                      <p:tavLst>
                                        <p:tav tm="0">
                                          <p:val>
                                            <p:fltVal val="0"/>
                                          </p:val>
                                        </p:tav>
                                        <p:tav tm="100000">
                                          <p:val>
                                            <p:strVal val="#ppt_h"/>
                                          </p:val>
                                        </p:tav>
                                      </p:tavLst>
                                    </p:anim>
                                    <p:animEffect transition="in" filter="fade">
                                      <p:cBhvr>
                                        <p:cTn id="24"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052A08-924C-4B7D-A65A-4479CB7F4785}"/>
              </a:ext>
            </a:extLst>
          </p:cNvPr>
          <p:cNvSpPr txBox="1"/>
          <p:nvPr/>
        </p:nvSpPr>
        <p:spPr>
          <a:xfrm>
            <a:off x="333375" y="0"/>
            <a:ext cx="11220450" cy="7540526"/>
          </a:xfrm>
          <a:prstGeom prst="rect">
            <a:avLst/>
          </a:prstGeom>
          <a:noFill/>
        </p:spPr>
        <p:txBody>
          <a:bodyPr wrap="square" rtlCol="0">
            <a:spAutoFit/>
          </a:bodyPr>
          <a:lstStyle/>
          <a:p>
            <a:pPr algn="l"/>
            <a:r>
              <a:rPr lang="en-US" sz="4000" b="0" i="0" dirty="0">
                <a:solidFill>
                  <a:srgbClr val="000000"/>
                </a:solidFill>
                <a:effectLst/>
                <a:latin typeface="Arial Black" panose="020B0A04020102020204" pitchFamily="34" charset="0"/>
                <a:cs typeface="Heebo" panose="020B0604020202020204" pitchFamily="2" charset="-79"/>
              </a:rPr>
              <a:t>ALGORITHM::</a:t>
            </a:r>
          </a:p>
          <a:p>
            <a:pPr fontAlgn="base"/>
            <a:r>
              <a:rPr lang="en-US" sz="2400" b="1" dirty="0"/>
              <a:t>Traverse a Linked List:</a:t>
            </a:r>
          </a:p>
          <a:p>
            <a:r>
              <a:rPr lang="en-US" dirty="0"/>
              <a:t>Step 1: [INITIALIZE] SET PTR = HEAD</a:t>
            </a:r>
          </a:p>
          <a:p>
            <a:r>
              <a:rPr lang="en-US" dirty="0"/>
              <a:t>Step 2: Repeat Steps 3 and 4 </a:t>
            </a:r>
            <a:r>
              <a:rPr lang="en-US" b="1" dirty="0"/>
              <a:t>while</a:t>
            </a:r>
            <a:r>
              <a:rPr lang="en-US" dirty="0"/>
              <a:t> PTR != </a:t>
            </a:r>
            <a:r>
              <a:rPr lang="en-US" b="1" dirty="0"/>
              <a:t>NULL</a:t>
            </a:r>
            <a:endParaRPr lang="en-US" dirty="0"/>
          </a:p>
          <a:p>
            <a:r>
              <a:rPr lang="en-US" dirty="0"/>
              <a:t>Step 3: Apply process to PTR -&gt; DATA</a:t>
            </a:r>
          </a:p>
          <a:p>
            <a:r>
              <a:rPr lang="en-US" dirty="0"/>
              <a:t>Step 4: SET PTR = PTR-&gt;NEXT</a:t>
            </a:r>
          </a:p>
          <a:p>
            <a:r>
              <a:rPr lang="en-US" dirty="0"/>
              <a:t>[</a:t>
            </a:r>
            <a:r>
              <a:rPr lang="en-US" b="1" dirty="0"/>
              <a:t>END</a:t>
            </a:r>
            <a:r>
              <a:rPr lang="en-US" dirty="0"/>
              <a:t> </a:t>
            </a:r>
            <a:r>
              <a:rPr lang="en-US" b="1" dirty="0"/>
              <a:t>OF</a:t>
            </a:r>
            <a:r>
              <a:rPr lang="en-US" dirty="0"/>
              <a:t> LOOP]</a:t>
            </a:r>
          </a:p>
          <a:p>
            <a:r>
              <a:rPr lang="en-US" dirty="0"/>
              <a:t>Step 5: EXIT</a:t>
            </a:r>
          </a:p>
          <a:p>
            <a:pPr algn="just"/>
            <a:endParaRPr lang="en-US" b="0" i="0" dirty="0">
              <a:solidFill>
                <a:srgbClr val="000000"/>
              </a:solidFill>
              <a:effectLst/>
              <a:latin typeface="Nunito" panose="020B0604020202020204" pitchFamily="2" charset="0"/>
            </a:endParaRPr>
          </a:p>
          <a:p>
            <a:pPr fontAlgn="base"/>
            <a:r>
              <a:rPr lang="en-US" sz="2400" b="1" dirty="0"/>
              <a:t>Inserting Elements to a Linked List:</a:t>
            </a:r>
          </a:p>
          <a:p>
            <a:pPr fontAlgn="base"/>
            <a:endParaRPr lang="en-US" b="1" dirty="0"/>
          </a:p>
          <a:p>
            <a:pPr fontAlgn="base"/>
            <a:r>
              <a:rPr lang="en-US" b="1" dirty="0"/>
              <a:t>Insert At Beginning-</a:t>
            </a:r>
          </a:p>
          <a:p>
            <a:pPr fontAlgn="base"/>
            <a:endParaRPr lang="en-US" b="1" dirty="0"/>
          </a:p>
          <a:p>
            <a:r>
              <a:rPr lang="en-US" dirty="0"/>
              <a:t>Step 1: </a:t>
            </a:r>
            <a:r>
              <a:rPr lang="en-US" b="1" dirty="0"/>
              <a:t>IF</a:t>
            </a:r>
            <a:r>
              <a:rPr lang="en-US" dirty="0"/>
              <a:t> AVAIL = </a:t>
            </a:r>
            <a:r>
              <a:rPr lang="en-US" b="1" dirty="0"/>
              <a:t>NULL</a:t>
            </a:r>
            <a:endParaRPr lang="en-US" dirty="0"/>
          </a:p>
          <a:p>
            <a:r>
              <a:rPr lang="en-US" dirty="0"/>
              <a:t>Write OVERFLOW</a:t>
            </a:r>
          </a:p>
          <a:p>
            <a:r>
              <a:rPr lang="en-US" dirty="0"/>
              <a:t>Go to Step 7</a:t>
            </a:r>
          </a:p>
          <a:p>
            <a:r>
              <a:rPr lang="en-US" dirty="0"/>
              <a:t>[</a:t>
            </a:r>
            <a:r>
              <a:rPr lang="en-US" b="1" dirty="0"/>
              <a:t>END</a:t>
            </a:r>
            <a:r>
              <a:rPr lang="en-US" dirty="0"/>
              <a:t> </a:t>
            </a:r>
            <a:r>
              <a:rPr lang="en-US" b="1" dirty="0"/>
              <a:t>OF</a:t>
            </a:r>
            <a:r>
              <a:rPr lang="en-US" dirty="0"/>
              <a:t> </a:t>
            </a:r>
            <a:r>
              <a:rPr lang="en-US" b="1" dirty="0"/>
              <a:t>IF</a:t>
            </a:r>
            <a:r>
              <a:rPr lang="en-US" dirty="0"/>
              <a:t>]</a:t>
            </a:r>
          </a:p>
          <a:p>
            <a:r>
              <a:rPr lang="en-US" dirty="0"/>
              <a:t>Step 2: SET NEW_NODE = AVAIL</a:t>
            </a:r>
          </a:p>
          <a:p>
            <a:r>
              <a:rPr lang="en-US" dirty="0"/>
              <a:t>Step 3: SET AVAIL = AVAIL -&gt; NEXT</a:t>
            </a:r>
          </a:p>
          <a:p>
            <a:r>
              <a:rPr lang="en-US" dirty="0"/>
              <a:t>Step 4: SET NEW_NODE -&gt; DATA = VAL</a:t>
            </a:r>
          </a:p>
          <a:p>
            <a:r>
              <a:rPr lang="en-US" dirty="0"/>
              <a:t>Step 5: SET NEW_NODE -&gt; NEXT = HEAD</a:t>
            </a:r>
          </a:p>
          <a:p>
            <a:r>
              <a:rPr lang="en-US" dirty="0"/>
              <a:t>Step 6: SET HEAD = NEW_NODE</a:t>
            </a:r>
          </a:p>
          <a:p>
            <a:r>
              <a:rPr lang="en-US" dirty="0"/>
              <a:t>Step 7: EXIT</a:t>
            </a:r>
          </a:p>
          <a:p>
            <a:br>
              <a:rPr lang="en-US" dirty="0"/>
            </a:br>
            <a:endParaRPr lang="en-US" b="0" i="0" dirty="0">
              <a:solidFill>
                <a:srgbClr val="000000"/>
              </a:solidFill>
              <a:effectLst/>
              <a:latin typeface="Nunito" panose="020B0604020202020204" pitchFamily="2" charset="0"/>
            </a:endParaRPr>
          </a:p>
        </p:txBody>
      </p:sp>
    </p:spTree>
    <p:extLst>
      <p:ext uri="{BB962C8B-B14F-4D97-AF65-F5344CB8AC3E}">
        <p14:creationId xmlns:p14="http://schemas.microsoft.com/office/powerpoint/2010/main" val="9987413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052A08-924C-4B7D-A65A-4479CB7F4785}"/>
              </a:ext>
            </a:extLst>
          </p:cNvPr>
          <p:cNvSpPr txBox="1"/>
          <p:nvPr/>
        </p:nvSpPr>
        <p:spPr>
          <a:xfrm>
            <a:off x="219075" y="76200"/>
            <a:ext cx="11220450" cy="6555641"/>
          </a:xfrm>
          <a:prstGeom prst="rect">
            <a:avLst/>
          </a:prstGeom>
          <a:noFill/>
        </p:spPr>
        <p:txBody>
          <a:bodyPr wrap="square" rtlCol="0">
            <a:spAutoFit/>
          </a:bodyPr>
          <a:lstStyle/>
          <a:p>
            <a:pPr fontAlgn="base"/>
            <a:r>
              <a:rPr lang="en-US" sz="2400" b="1" dirty="0"/>
              <a:t>Insert At End:</a:t>
            </a:r>
          </a:p>
          <a:p>
            <a:pPr fontAlgn="base"/>
            <a:endParaRPr lang="en-US" sz="2400" b="1" dirty="0"/>
          </a:p>
          <a:p>
            <a:r>
              <a:rPr lang="en-US" sz="2400" dirty="0"/>
              <a:t>Step 1: </a:t>
            </a:r>
            <a:r>
              <a:rPr lang="en-US" sz="2400" b="1" dirty="0"/>
              <a:t>IF</a:t>
            </a:r>
            <a:r>
              <a:rPr lang="en-US" sz="2400" dirty="0"/>
              <a:t> AVAIL = </a:t>
            </a:r>
            <a:r>
              <a:rPr lang="en-US" sz="2400" b="1" dirty="0"/>
              <a:t>NULL</a:t>
            </a:r>
            <a:endParaRPr lang="en-US" sz="2400" dirty="0"/>
          </a:p>
          <a:p>
            <a:r>
              <a:rPr lang="en-US" sz="2400" dirty="0"/>
              <a:t>Write OVERFLOW</a:t>
            </a:r>
          </a:p>
          <a:p>
            <a:r>
              <a:rPr lang="en-US" sz="2400" dirty="0"/>
              <a:t>Go to Step 10</a:t>
            </a:r>
          </a:p>
          <a:p>
            <a:r>
              <a:rPr lang="en-US" sz="2400" dirty="0"/>
              <a:t>[</a:t>
            </a:r>
            <a:r>
              <a:rPr lang="en-US" sz="2400" b="1" dirty="0"/>
              <a:t>END</a:t>
            </a:r>
            <a:r>
              <a:rPr lang="en-US" sz="2400" dirty="0"/>
              <a:t> </a:t>
            </a:r>
            <a:r>
              <a:rPr lang="en-US" sz="2400" b="1" dirty="0"/>
              <a:t>OF</a:t>
            </a:r>
            <a:r>
              <a:rPr lang="en-US" sz="2400" dirty="0"/>
              <a:t> </a:t>
            </a:r>
            <a:r>
              <a:rPr lang="en-US" sz="2400" b="1" dirty="0"/>
              <a:t>IF</a:t>
            </a:r>
            <a:r>
              <a:rPr lang="en-US" sz="2400" dirty="0"/>
              <a:t>]</a:t>
            </a:r>
          </a:p>
          <a:p>
            <a:r>
              <a:rPr lang="en-US" sz="2400" dirty="0"/>
              <a:t>Step 2: SET NEW_NODE = AVAIL</a:t>
            </a:r>
          </a:p>
          <a:p>
            <a:r>
              <a:rPr lang="en-US" sz="2400" dirty="0"/>
              <a:t>Step 3: SET AVAIL = AVAIL -&gt; NEXT</a:t>
            </a:r>
          </a:p>
          <a:p>
            <a:r>
              <a:rPr lang="en-US" sz="2400" dirty="0"/>
              <a:t>Step 4: SET NEW_NODE -&gt; DATA = VAL</a:t>
            </a:r>
          </a:p>
          <a:p>
            <a:r>
              <a:rPr lang="en-US" sz="2400" dirty="0"/>
              <a:t>Step 5: SET NEW_NODE -&gt; NEXT = </a:t>
            </a:r>
            <a:r>
              <a:rPr lang="en-US" sz="2400" b="1" dirty="0"/>
              <a:t>NULL</a:t>
            </a:r>
            <a:endParaRPr lang="en-US" sz="2400" dirty="0"/>
          </a:p>
          <a:p>
            <a:r>
              <a:rPr lang="en-US" sz="2400" dirty="0"/>
              <a:t>Step 6: SET PTR = HEAD</a:t>
            </a:r>
          </a:p>
          <a:p>
            <a:r>
              <a:rPr lang="en-US" sz="2400" dirty="0"/>
              <a:t>Step 7: Repeat Step 8 </a:t>
            </a:r>
            <a:r>
              <a:rPr lang="en-US" sz="2400" b="1" dirty="0"/>
              <a:t>while</a:t>
            </a:r>
            <a:r>
              <a:rPr lang="en-US" sz="2400" dirty="0"/>
              <a:t> PTR -&gt; NEXT != </a:t>
            </a:r>
            <a:r>
              <a:rPr lang="en-US" sz="2400" b="1" dirty="0"/>
              <a:t>NULL</a:t>
            </a:r>
            <a:endParaRPr lang="en-US" sz="2400" dirty="0"/>
          </a:p>
          <a:p>
            <a:r>
              <a:rPr lang="en-US" sz="2400" dirty="0"/>
              <a:t>Step 8: SET PTR = PTR -&gt; NEXT</a:t>
            </a:r>
          </a:p>
          <a:p>
            <a:r>
              <a:rPr lang="en-US" sz="2400" dirty="0"/>
              <a:t>[</a:t>
            </a:r>
            <a:r>
              <a:rPr lang="en-US" sz="2400" b="1" dirty="0"/>
              <a:t>END</a:t>
            </a:r>
            <a:r>
              <a:rPr lang="en-US" sz="2400" dirty="0"/>
              <a:t> </a:t>
            </a:r>
            <a:r>
              <a:rPr lang="en-US" sz="2400" b="1" dirty="0"/>
              <a:t>OF</a:t>
            </a:r>
            <a:r>
              <a:rPr lang="en-US" sz="2400" dirty="0"/>
              <a:t> LOOP]</a:t>
            </a:r>
          </a:p>
          <a:p>
            <a:r>
              <a:rPr lang="en-US" sz="2400" dirty="0"/>
              <a:t>Step 9: SET PTR -&gt; NEXT = NEW_NODE</a:t>
            </a:r>
          </a:p>
          <a:p>
            <a:r>
              <a:rPr lang="en-US" sz="2400" dirty="0"/>
              <a:t>Step 10: EXIT</a:t>
            </a:r>
          </a:p>
          <a:p>
            <a:endParaRPr lang="en-US" dirty="0"/>
          </a:p>
          <a:p>
            <a:pPr algn="just"/>
            <a:endParaRPr lang="en-US" b="0" i="0" dirty="0">
              <a:solidFill>
                <a:srgbClr val="000000"/>
              </a:solidFill>
              <a:effectLst/>
              <a:latin typeface="Nunito" panose="020B0604020202020204" pitchFamily="2" charset="0"/>
            </a:endParaRPr>
          </a:p>
        </p:txBody>
      </p:sp>
    </p:spTree>
    <p:extLst>
      <p:ext uri="{BB962C8B-B14F-4D97-AF65-F5344CB8AC3E}">
        <p14:creationId xmlns:p14="http://schemas.microsoft.com/office/powerpoint/2010/main" val="3500404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052A08-924C-4B7D-A65A-4479CB7F4785}"/>
              </a:ext>
            </a:extLst>
          </p:cNvPr>
          <p:cNvSpPr txBox="1"/>
          <p:nvPr/>
        </p:nvSpPr>
        <p:spPr>
          <a:xfrm>
            <a:off x="219075" y="76200"/>
            <a:ext cx="11220450" cy="7294305"/>
          </a:xfrm>
          <a:prstGeom prst="rect">
            <a:avLst/>
          </a:prstGeom>
          <a:noFill/>
        </p:spPr>
        <p:txBody>
          <a:bodyPr wrap="square" rtlCol="0">
            <a:spAutoFit/>
          </a:bodyPr>
          <a:lstStyle/>
          <a:p>
            <a:pPr fontAlgn="base"/>
            <a:r>
              <a:rPr lang="en-US" sz="2400" b="1" dirty="0"/>
              <a:t>Insert After An Element:</a:t>
            </a:r>
          </a:p>
          <a:p>
            <a:pPr fontAlgn="base"/>
            <a:endParaRPr lang="en-US" sz="2400" dirty="0"/>
          </a:p>
          <a:p>
            <a:r>
              <a:rPr lang="en-US" sz="2400" dirty="0"/>
              <a:t>Step 1: </a:t>
            </a:r>
            <a:r>
              <a:rPr lang="en-US" sz="2400" b="1" dirty="0"/>
              <a:t>IF</a:t>
            </a:r>
            <a:r>
              <a:rPr lang="en-US" sz="2400" dirty="0"/>
              <a:t> AVAIL = </a:t>
            </a:r>
            <a:r>
              <a:rPr lang="en-US" sz="2400" b="1" dirty="0"/>
              <a:t>NULL</a:t>
            </a:r>
            <a:endParaRPr lang="en-US" sz="2400" dirty="0"/>
          </a:p>
          <a:p>
            <a:r>
              <a:rPr lang="en-US" sz="2400" dirty="0"/>
              <a:t>Write OVERFLOW</a:t>
            </a:r>
          </a:p>
          <a:p>
            <a:r>
              <a:rPr lang="en-US" sz="2400" dirty="0"/>
              <a:t>Go to Step 12</a:t>
            </a:r>
          </a:p>
          <a:p>
            <a:r>
              <a:rPr lang="en-US" sz="2400" dirty="0"/>
              <a:t>[</a:t>
            </a:r>
            <a:r>
              <a:rPr lang="en-US" sz="2400" b="1" dirty="0"/>
              <a:t>END</a:t>
            </a:r>
            <a:r>
              <a:rPr lang="en-US" sz="2400" dirty="0"/>
              <a:t> </a:t>
            </a:r>
            <a:r>
              <a:rPr lang="en-US" sz="2400" b="1" dirty="0"/>
              <a:t>OF</a:t>
            </a:r>
            <a:r>
              <a:rPr lang="en-US" sz="2400" dirty="0"/>
              <a:t> </a:t>
            </a:r>
            <a:r>
              <a:rPr lang="en-US" sz="2400" b="1" dirty="0"/>
              <a:t>IF</a:t>
            </a:r>
            <a:r>
              <a:rPr lang="en-US" sz="2400" dirty="0"/>
              <a:t>]</a:t>
            </a:r>
          </a:p>
          <a:p>
            <a:r>
              <a:rPr lang="en-US" sz="2400" dirty="0"/>
              <a:t>Step 2: SET NEW_NODE = AVAIL</a:t>
            </a:r>
          </a:p>
          <a:p>
            <a:r>
              <a:rPr lang="en-US" sz="2400" dirty="0"/>
              <a:t>Step 3: SET AVAIL = AVAIL -&gt; NEXT</a:t>
            </a:r>
          </a:p>
          <a:p>
            <a:r>
              <a:rPr lang="en-US" sz="2400" dirty="0"/>
              <a:t>Step 4: SET NEW_NODE -&gt; DATA = VAL</a:t>
            </a:r>
          </a:p>
          <a:p>
            <a:r>
              <a:rPr lang="en-US" sz="2400" dirty="0"/>
              <a:t>Step 5: SET PTR = HEAD</a:t>
            </a:r>
          </a:p>
          <a:p>
            <a:r>
              <a:rPr lang="en-US" sz="2400" dirty="0"/>
              <a:t>Step 6: SET PREPTR = PTR</a:t>
            </a:r>
          </a:p>
          <a:p>
            <a:r>
              <a:rPr lang="en-US" sz="2400" dirty="0"/>
              <a:t>Step 7: Repeat Steps 8 and 9 </a:t>
            </a:r>
            <a:r>
              <a:rPr lang="en-US" sz="2400" b="1" dirty="0"/>
              <a:t>while</a:t>
            </a:r>
            <a:r>
              <a:rPr lang="en-US" sz="2400" dirty="0"/>
              <a:t> PREPTR -&gt; DATA != NUM</a:t>
            </a:r>
          </a:p>
          <a:p>
            <a:r>
              <a:rPr lang="en-US" sz="2400" dirty="0"/>
              <a:t>Step 8: SET PREPTR = PTR</a:t>
            </a:r>
          </a:p>
          <a:p>
            <a:r>
              <a:rPr lang="en-US" sz="2400" dirty="0"/>
              <a:t>Step 9: SET PTR = PTR -&gt; NEXT</a:t>
            </a:r>
          </a:p>
          <a:p>
            <a:r>
              <a:rPr lang="en-US" sz="2400" dirty="0"/>
              <a:t>[</a:t>
            </a:r>
            <a:r>
              <a:rPr lang="en-US" sz="2400" b="1" dirty="0"/>
              <a:t>END</a:t>
            </a:r>
            <a:r>
              <a:rPr lang="en-US" sz="2400" dirty="0"/>
              <a:t> </a:t>
            </a:r>
            <a:r>
              <a:rPr lang="en-US" sz="2400" b="1" dirty="0"/>
              <a:t>OF</a:t>
            </a:r>
            <a:r>
              <a:rPr lang="en-US" sz="2400" dirty="0"/>
              <a:t> LOOP]</a:t>
            </a:r>
          </a:p>
          <a:p>
            <a:r>
              <a:rPr lang="en-US" sz="2400" dirty="0"/>
              <a:t>Step 1 : PREPTR -&gt; NEXT = NEW_NODE</a:t>
            </a:r>
          </a:p>
          <a:p>
            <a:r>
              <a:rPr lang="en-US" sz="2400" dirty="0"/>
              <a:t>Step 11: SET NEW_NODE -&gt; NEXT = PTR</a:t>
            </a:r>
          </a:p>
          <a:p>
            <a:r>
              <a:rPr lang="en-US" sz="2400" dirty="0"/>
              <a:t>Step 12: EXIT</a:t>
            </a:r>
          </a:p>
          <a:p>
            <a:endParaRPr lang="en-US" dirty="0"/>
          </a:p>
          <a:p>
            <a:pPr algn="just"/>
            <a:endParaRPr lang="en-US" b="0" i="0" dirty="0">
              <a:solidFill>
                <a:srgbClr val="000000"/>
              </a:solidFill>
              <a:effectLst/>
              <a:latin typeface="Nunito" panose="020B0604020202020204" pitchFamily="2" charset="0"/>
            </a:endParaRPr>
          </a:p>
        </p:txBody>
      </p:sp>
    </p:spTree>
    <p:extLst>
      <p:ext uri="{BB962C8B-B14F-4D97-AF65-F5344CB8AC3E}">
        <p14:creationId xmlns:p14="http://schemas.microsoft.com/office/powerpoint/2010/main" val="9028229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052A08-924C-4B7D-A65A-4479CB7F4785}"/>
              </a:ext>
            </a:extLst>
          </p:cNvPr>
          <p:cNvSpPr txBox="1"/>
          <p:nvPr/>
        </p:nvSpPr>
        <p:spPr>
          <a:xfrm>
            <a:off x="219075" y="76200"/>
            <a:ext cx="11220450" cy="7755969"/>
          </a:xfrm>
          <a:prstGeom prst="rect">
            <a:avLst/>
          </a:prstGeom>
          <a:noFill/>
        </p:spPr>
        <p:txBody>
          <a:bodyPr wrap="square" rtlCol="0">
            <a:spAutoFit/>
          </a:bodyPr>
          <a:lstStyle/>
          <a:p>
            <a:pPr fontAlgn="base"/>
            <a:r>
              <a:rPr lang="en-US" sz="2400" b="1" dirty="0"/>
              <a:t>Deleting Elements from a Linked List:</a:t>
            </a:r>
          </a:p>
          <a:p>
            <a:pPr fontAlgn="base"/>
            <a:r>
              <a:rPr lang="en-US" b="1" dirty="0"/>
              <a:t>Delete From Beginning-</a:t>
            </a:r>
          </a:p>
          <a:p>
            <a:r>
              <a:rPr lang="en-US" dirty="0"/>
              <a:t>Step 1: </a:t>
            </a:r>
            <a:r>
              <a:rPr lang="en-US" b="1" dirty="0"/>
              <a:t>IF</a:t>
            </a:r>
            <a:r>
              <a:rPr lang="en-US" dirty="0"/>
              <a:t> HEAD = </a:t>
            </a:r>
            <a:r>
              <a:rPr lang="en-US" b="1" dirty="0"/>
              <a:t>NULL</a:t>
            </a:r>
            <a:endParaRPr lang="en-US" dirty="0"/>
          </a:p>
          <a:p>
            <a:r>
              <a:rPr lang="en-US" dirty="0"/>
              <a:t>Write UNDERFLOW</a:t>
            </a:r>
          </a:p>
          <a:p>
            <a:r>
              <a:rPr lang="en-US" dirty="0"/>
              <a:t>Go to Step 5</a:t>
            </a:r>
          </a:p>
          <a:p>
            <a:r>
              <a:rPr lang="en-US" dirty="0"/>
              <a:t>[</a:t>
            </a:r>
            <a:r>
              <a:rPr lang="en-US" b="1" dirty="0"/>
              <a:t>END</a:t>
            </a:r>
            <a:r>
              <a:rPr lang="en-US" dirty="0"/>
              <a:t> </a:t>
            </a:r>
            <a:r>
              <a:rPr lang="en-US" b="1" dirty="0"/>
              <a:t>OF</a:t>
            </a:r>
            <a:r>
              <a:rPr lang="en-US" dirty="0"/>
              <a:t> </a:t>
            </a:r>
            <a:r>
              <a:rPr lang="en-US" b="1" dirty="0"/>
              <a:t>IF</a:t>
            </a:r>
            <a:r>
              <a:rPr lang="en-US" dirty="0"/>
              <a:t>]</a:t>
            </a:r>
          </a:p>
          <a:p>
            <a:r>
              <a:rPr lang="en-US" dirty="0"/>
              <a:t>Step 2: SET PTR = HEAD</a:t>
            </a:r>
          </a:p>
          <a:p>
            <a:r>
              <a:rPr lang="en-US" dirty="0"/>
              <a:t>Step 3: SET HEAD = HEAD -&gt; NEXT</a:t>
            </a:r>
          </a:p>
          <a:p>
            <a:r>
              <a:rPr lang="en-US" dirty="0"/>
              <a:t>Step 4: FREE PTR</a:t>
            </a:r>
          </a:p>
          <a:p>
            <a:r>
              <a:rPr lang="en-US" dirty="0"/>
              <a:t>Step 5: EXIT</a:t>
            </a:r>
          </a:p>
          <a:p>
            <a:endParaRPr lang="en-US" dirty="0"/>
          </a:p>
          <a:p>
            <a:pPr fontAlgn="base"/>
            <a:r>
              <a:rPr lang="en-US" b="1" dirty="0"/>
              <a:t>Delete From End-</a:t>
            </a:r>
          </a:p>
          <a:p>
            <a:r>
              <a:rPr lang="en-US" dirty="0"/>
              <a:t>Step 1: </a:t>
            </a:r>
            <a:r>
              <a:rPr lang="en-US" b="1" dirty="0"/>
              <a:t>IF</a:t>
            </a:r>
            <a:r>
              <a:rPr lang="en-US" dirty="0"/>
              <a:t> HEAD = </a:t>
            </a:r>
            <a:r>
              <a:rPr lang="en-US" b="1" dirty="0"/>
              <a:t>NULL</a:t>
            </a:r>
            <a:endParaRPr lang="en-US" dirty="0"/>
          </a:p>
          <a:p>
            <a:r>
              <a:rPr lang="en-US" dirty="0"/>
              <a:t>Write UNDERFLOW</a:t>
            </a:r>
          </a:p>
          <a:p>
            <a:r>
              <a:rPr lang="en-US" dirty="0"/>
              <a:t>Go to Step 8</a:t>
            </a:r>
          </a:p>
          <a:p>
            <a:r>
              <a:rPr lang="en-US" dirty="0"/>
              <a:t>[</a:t>
            </a:r>
            <a:r>
              <a:rPr lang="en-US" b="1" dirty="0"/>
              <a:t>END</a:t>
            </a:r>
            <a:r>
              <a:rPr lang="en-US" dirty="0"/>
              <a:t> </a:t>
            </a:r>
            <a:r>
              <a:rPr lang="en-US" b="1" dirty="0"/>
              <a:t>OF</a:t>
            </a:r>
            <a:r>
              <a:rPr lang="en-US" dirty="0"/>
              <a:t> </a:t>
            </a:r>
            <a:r>
              <a:rPr lang="en-US" b="1" dirty="0"/>
              <a:t>IF</a:t>
            </a:r>
            <a:r>
              <a:rPr lang="en-US" dirty="0"/>
              <a:t>]</a:t>
            </a:r>
          </a:p>
          <a:p>
            <a:r>
              <a:rPr lang="en-US" dirty="0"/>
              <a:t>Step 2: SET PTR = HEAD</a:t>
            </a:r>
          </a:p>
          <a:p>
            <a:r>
              <a:rPr lang="en-US" dirty="0"/>
              <a:t>Step 3: Repeat Steps 4 and 5 </a:t>
            </a:r>
            <a:r>
              <a:rPr lang="en-US" b="1" dirty="0"/>
              <a:t>while</a:t>
            </a:r>
            <a:r>
              <a:rPr lang="en-US" dirty="0"/>
              <a:t> PTR -&gt; NEXT != </a:t>
            </a:r>
            <a:r>
              <a:rPr lang="en-US" b="1" dirty="0"/>
              <a:t>NULL</a:t>
            </a:r>
            <a:endParaRPr lang="en-US" dirty="0"/>
          </a:p>
          <a:p>
            <a:r>
              <a:rPr lang="en-US" dirty="0"/>
              <a:t>Step 4: SET PREPTR = PTR</a:t>
            </a:r>
          </a:p>
          <a:p>
            <a:r>
              <a:rPr lang="en-US" dirty="0"/>
              <a:t>Step 5: SET PTR = PTR -&gt; NEXT</a:t>
            </a:r>
          </a:p>
          <a:p>
            <a:r>
              <a:rPr lang="en-US" dirty="0"/>
              <a:t>[</a:t>
            </a:r>
            <a:r>
              <a:rPr lang="en-US" b="1" dirty="0"/>
              <a:t>END</a:t>
            </a:r>
            <a:r>
              <a:rPr lang="en-US" dirty="0"/>
              <a:t> </a:t>
            </a:r>
            <a:r>
              <a:rPr lang="en-US" b="1" dirty="0"/>
              <a:t>OF</a:t>
            </a:r>
            <a:r>
              <a:rPr lang="en-US" dirty="0"/>
              <a:t> LOOP]</a:t>
            </a:r>
          </a:p>
          <a:p>
            <a:r>
              <a:rPr lang="en-US" dirty="0"/>
              <a:t>Step 6: SET PREPTR -&gt; NEXT = </a:t>
            </a:r>
            <a:r>
              <a:rPr lang="en-US" b="1" dirty="0"/>
              <a:t>NULL</a:t>
            </a:r>
            <a:endParaRPr lang="en-US" dirty="0"/>
          </a:p>
          <a:p>
            <a:r>
              <a:rPr lang="en-US" dirty="0"/>
              <a:t>Step 7: FREE PTR</a:t>
            </a:r>
          </a:p>
          <a:p>
            <a:r>
              <a:rPr lang="en-US" dirty="0"/>
              <a:t>Step 8: EXIT</a:t>
            </a:r>
          </a:p>
          <a:p>
            <a:endParaRPr lang="en-US" sz="2400" dirty="0"/>
          </a:p>
          <a:p>
            <a:endParaRPr lang="en-US" dirty="0"/>
          </a:p>
          <a:p>
            <a:pPr algn="just"/>
            <a:endParaRPr lang="en-US" b="0" i="0" dirty="0">
              <a:solidFill>
                <a:srgbClr val="000000"/>
              </a:solidFill>
              <a:effectLst/>
              <a:latin typeface="Nunito" panose="020B0604020202020204" pitchFamily="2" charset="0"/>
            </a:endParaRPr>
          </a:p>
        </p:txBody>
      </p:sp>
    </p:spTree>
    <p:extLst>
      <p:ext uri="{BB962C8B-B14F-4D97-AF65-F5344CB8AC3E}">
        <p14:creationId xmlns:p14="http://schemas.microsoft.com/office/powerpoint/2010/main" val="4055629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052A08-924C-4B7D-A65A-4479CB7F4785}"/>
              </a:ext>
            </a:extLst>
          </p:cNvPr>
          <p:cNvSpPr txBox="1"/>
          <p:nvPr/>
        </p:nvSpPr>
        <p:spPr>
          <a:xfrm>
            <a:off x="219075" y="76200"/>
            <a:ext cx="11220450" cy="6678751"/>
          </a:xfrm>
          <a:prstGeom prst="rect">
            <a:avLst/>
          </a:prstGeom>
          <a:noFill/>
        </p:spPr>
        <p:txBody>
          <a:bodyPr wrap="square" rtlCol="0">
            <a:spAutoFit/>
          </a:bodyPr>
          <a:lstStyle/>
          <a:p>
            <a:pPr fontAlgn="base"/>
            <a:r>
              <a:rPr lang="en-US" sz="2800" b="1" dirty="0"/>
              <a:t>Delete After A Node-</a:t>
            </a:r>
          </a:p>
          <a:p>
            <a:pPr fontAlgn="base"/>
            <a:endParaRPr lang="en-US" sz="2800" b="1" dirty="0"/>
          </a:p>
          <a:p>
            <a:r>
              <a:rPr lang="en-US" sz="2400" dirty="0"/>
              <a:t>Step 1: </a:t>
            </a:r>
            <a:r>
              <a:rPr lang="en-US" sz="2400" b="1" dirty="0"/>
              <a:t>IF</a:t>
            </a:r>
            <a:r>
              <a:rPr lang="en-US" sz="2400" dirty="0"/>
              <a:t> HEAD = </a:t>
            </a:r>
            <a:r>
              <a:rPr lang="en-US" sz="2400" b="1" dirty="0"/>
              <a:t>NULL</a:t>
            </a:r>
            <a:endParaRPr lang="en-US" sz="2400" dirty="0"/>
          </a:p>
          <a:p>
            <a:r>
              <a:rPr lang="en-US" sz="2400" dirty="0"/>
              <a:t>Write UNDERFLOW</a:t>
            </a:r>
          </a:p>
          <a:p>
            <a:r>
              <a:rPr lang="en-US" sz="2400" dirty="0"/>
              <a:t>Go to Step 10</a:t>
            </a:r>
          </a:p>
          <a:p>
            <a:r>
              <a:rPr lang="en-US" sz="2400" dirty="0"/>
              <a:t>[</a:t>
            </a:r>
            <a:r>
              <a:rPr lang="en-US" sz="2400" b="1" dirty="0"/>
              <a:t>END</a:t>
            </a:r>
            <a:r>
              <a:rPr lang="en-US" sz="2400" dirty="0"/>
              <a:t> </a:t>
            </a:r>
            <a:r>
              <a:rPr lang="en-US" sz="2400" b="1" dirty="0"/>
              <a:t>OF</a:t>
            </a:r>
            <a:r>
              <a:rPr lang="en-US" sz="2400" dirty="0"/>
              <a:t> </a:t>
            </a:r>
            <a:r>
              <a:rPr lang="en-US" sz="2400" b="1" dirty="0"/>
              <a:t>IF</a:t>
            </a:r>
            <a:r>
              <a:rPr lang="en-US" sz="2400" dirty="0"/>
              <a:t>]</a:t>
            </a:r>
          </a:p>
          <a:p>
            <a:r>
              <a:rPr lang="en-US" sz="2400" dirty="0"/>
              <a:t>Step 2: SET PTR = HEAD</a:t>
            </a:r>
          </a:p>
          <a:p>
            <a:r>
              <a:rPr lang="en-US" sz="2400" dirty="0"/>
              <a:t>Step 3: SET PREPTR = PTR</a:t>
            </a:r>
          </a:p>
          <a:p>
            <a:r>
              <a:rPr lang="en-US" sz="2400" dirty="0"/>
              <a:t>Step 4: Repeat Steps 5 and 6 </a:t>
            </a:r>
            <a:r>
              <a:rPr lang="en-US" sz="2400" b="1" dirty="0"/>
              <a:t>while</a:t>
            </a:r>
            <a:r>
              <a:rPr lang="en-US" sz="2400" dirty="0"/>
              <a:t> PREPTR -&gt; DATA != NUM</a:t>
            </a:r>
          </a:p>
          <a:p>
            <a:r>
              <a:rPr lang="en-US" sz="2400" dirty="0"/>
              <a:t>Step 5: SET PREPTR = PTR</a:t>
            </a:r>
          </a:p>
          <a:p>
            <a:r>
              <a:rPr lang="en-US" sz="2400" dirty="0"/>
              <a:t>Step 6: SET PTR = PTR -&gt; NEXT</a:t>
            </a:r>
          </a:p>
          <a:p>
            <a:r>
              <a:rPr lang="en-US" sz="2400" dirty="0"/>
              <a:t>[</a:t>
            </a:r>
            <a:r>
              <a:rPr lang="en-US" sz="2400" b="1" dirty="0"/>
              <a:t>END</a:t>
            </a:r>
            <a:r>
              <a:rPr lang="en-US" sz="2400" dirty="0"/>
              <a:t> </a:t>
            </a:r>
            <a:r>
              <a:rPr lang="en-US" sz="2400" b="1" dirty="0"/>
              <a:t>OF</a:t>
            </a:r>
            <a:r>
              <a:rPr lang="en-US" sz="2400" dirty="0"/>
              <a:t> LOOP]</a:t>
            </a:r>
          </a:p>
          <a:p>
            <a:r>
              <a:rPr lang="en-US" sz="2400" dirty="0"/>
              <a:t>Step 7: SET TEMP = PTR</a:t>
            </a:r>
          </a:p>
          <a:p>
            <a:r>
              <a:rPr lang="en-US" sz="2400" dirty="0"/>
              <a:t>Step 8: SET PREPTR -&gt; NEXT = PTR -&gt; NEXT</a:t>
            </a:r>
          </a:p>
          <a:p>
            <a:r>
              <a:rPr lang="en-US" sz="2400" dirty="0"/>
              <a:t>Step 9: FREE TEMP</a:t>
            </a:r>
          </a:p>
          <a:p>
            <a:r>
              <a:rPr lang="en-US" sz="2400" dirty="0"/>
              <a:t>Step 10 : EXIT</a:t>
            </a:r>
          </a:p>
          <a:p>
            <a:endParaRPr lang="en-US" dirty="0"/>
          </a:p>
          <a:p>
            <a:pPr algn="just"/>
            <a:endParaRPr lang="en-US" b="0" i="0" dirty="0">
              <a:solidFill>
                <a:srgbClr val="000000"/>
              </a:solidFill>
              <a:effectLst/>
              <a:latin typeface="Nunito" panose="020B0604020202020204" pitchFamily="2" charset="0"/>
            </a:endParaRPr>
          </a:p>
        </p:txBody>
      </p:sp>
    </p:spTree>
    <p:extLst>
      <p:ext uri="{BB962C8B-B14F-4D97-AF65-F5344CB8AC3E}">
        <p14:creationId xmlns:p14="http://schemas.microsoft.com/office/powerpoint/2010/main" val="10741920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052A08-924C-4B7D-A65A-4479CB7F4785}"/>
              </a:ext>
            </a:extLst>
          </p:cNvPr>
          <p:cNvSpPr txBox="1"/>
          <p:nvPr/>
        </p:nvSpPr>
        <p:spPr>
          <a:xfrm>
            <a:off x="219075" y="76200"/>
            <a:ext cx="11220450" cy="5570756"/>
          </a:xfrm>
          <a:prstGeom prst="rect">
            <a:avLst/>
          </a:prstGeom>
          <a:noFill/>
        </p:spPr>
        <p:txBody>
          <a:bodyPr wrap="square" rtlCol="0">
            <a:spAutoFit/>
          </a:bodyPr>
          <a:lstStyle/>
          <a:p>
            <a:pPr fontAlgn="base"/>
            <a:r>
              <a:rPr lang="en-US" sz="2800" b="1" dirty="0"/>
              <a:t>Search:</a:t>
            </a:r>
          </a:p>
          <a:p>
            <a:pPr fontAlgn="base"/>
            <a:endParaRPr lang="en-US" sz="2800" b="1" dirty="0"/>
          </a:p>
          <a:p>
            <a:r>
              <a:rPr lang="en-US" sz="2400" dirty="0"/>
              <a:t>Step 1: [INITIALIZE] SET PTR = HEAD</a:t>
            </a:r>
          </a:p>
          <a:p>
            <a:r>
              <a:rPr lang="en-US" sz="2400" dirty="0"/>
              <a:t>Step 2: Repeat Steps 3 and 4 </a:t>
            </a:r>
            <a:r>
              <a:rPr lang="en-US" sz="2400" b="1" dirty="0"/>
              <a:t>while</a:t>
            </a:r>
            <a:r>
              <a:rPr lang="en-US" sz="2400" dirty="0"/>
              <a:t> PTR != </a:t>
            </a:r>
            <a:r>
              <a:rPr lang="en-US" sz="2400" b="1" dirty="0"/>
              <a:t>NULL</a:t>
            </a:r>
            <a:endParaRPr lang="en-US" sz="2400" dirty="0"/>
          </a:p>
          <a:p>
            <a:r>
              <a:rPr lang="en-US" sz="2400" dirty="0"/>
              <a:t>Step 3: </a:t>
            </a:r>
            <a:r>
              <a:rPr lang="en-US" sz="2400" b="1" dirty="0"/>
              <a:t>If</a:t>
            </a:r>
            <a:r>
              <a:rPr lang="en-US" sz="2400" dirty="0"/>
              <a:t> ITEM = PTR -&gt; DATA</a:t>
            </a:r>
          </a:p>
          <a:p>
            <a:r>
              <a:rPr lang="en-US" sz="2400" dirty="0"/>
              <a:t>SET POS = PTR</a:t>
            </a:r>
          </a:p>
          <a:p>
            <a:r>
              <a:rPr lang="en-US" sz="2400" dirty="0"/>
              <a:t>Go To Step 5</a:t>
            </a:r>
          </a:p>
          <a:p>
            <a:r>
              <a:rPr lang="en-US" sz="2400" b="1" dirty="0"/>
              <a:t>ELSE</a:t>
            </a:r>
            <a:endParaRPr lang="en-US" sz="2400" dirty="0"/>
          </a:p>
          <a:p>
            <a:r>
              <a:rPr lang="en-US" sz="2400" dirty="0"/>
              <a:t>SET PTR = PTR -&gt; NEXT</a:t>
            </a:r>
          </a:p>
          <a:p>
            <a:r>
              <a:rPr lang="en-US" sz="2400" dirty="0"/>
              <a:t>[</a:t>
            </a:r>
            <a:r>
              <a:rPr lang="en-US" sz="2400" b="1" dirty="0"/>
              <a:t>END</a:t>
            </a:r>
            <a:r>
              <a:rPr lang="en-US" sz="2400" dirty="0"/>
              <a:t> </a:t>
            </a:r>
            <a:r>
              <a:rPr lang="en-US" sz="2400" b="1" dirty="0"/>
              <a:t>OF</a:t>
            </a:r>
            <a:r>
              <a:rPr lang="en-US" sz="2400" dirty="0"/>
              <a:t> </a:t>
            </a:r>
            <a:r>
              <a:rPr lang="en-US" sz="2400" b="1" dirty="0"/>
              <a:t>IF</a:t>
            </a:r>
            <a:r>
              <a:rPr lang="en-US" sz="2400" dirty="0"/>
              <a:t>]</a:t>
            </a:r>
          </a:p>
          <a:p>
            <a:r>
              <a:rPr lang="en-US" sz="2400" dirty="0"/>
              <a:t>[</a:t>
            </a:r>
            <a:r>
              <a:rPr lang="en-US" sz="2400" b="1" dirty="0"/>
              <a:t>END</a:t>
            </a:r>
            <a:r>
              <a:rPr lang="en-US" sz="2400" dirty="0"/>
              <a:t> </a:t>
            </a:r>
            <a:r>
              <a:rPr lang="en-US" sz="2400" b="1" dirty="0"/>
              <a:t>OF</a:t>
            </a:r>
            <a:r>
              <a:rPr lang="en-US" sz="2400" dirty="0"/>
              <a:t> LOOP]</a:t>
            </a:r>
          </a:p>
          <a:p>
            <a:r>
              <a:rPr lang="en-US" sz="2400" dirty="0"/>
              <a:t>Step 4: SET POS = </a:t>
            </a:r>
            <a:r>
              <a:rPr lang="en-US" sz="2400" b="1" dirty="0"/>
              <a:t>NULL</a:t>
            </a:r>
            <a:endParaRPr lang="en-US" sz="2400" dirty="0"/>
          </a:p>
          <a:p>
            <a:r>
              <a:rPr lang="en-US" sz="2400" dirty="0"/>
              <a:t>Step 5: EXIT</a:t>
            </a:r>
          </a:p>
          <a:p>
            <a:endParaRPr lang="en-US" dirty="0"/>
          </a:p>
          <a:p>
            <a:pPr algn="just"/>
            <a:endParaRPr lang="en-US" b="0" i="0" dirty="0">
              <a:solidFill>
                <a:srgbClr val="000000"/>
              </a:solidFill>
              <a:effectLst/>
              <a:latin typeface="Nunito" panose="020B0604020202020204" pitchFamily="2" charset="0"/>
            </a:endParaRPr>
          </a:p>
        </p:txBody>
      </p:sp>
    </p:spTree>
    <p:extLst>
      <p:ext uri="{BB962C8B-B14F-4D97-AF65-F5344CB8AC3E}">
        <p14:creationId xmlns:p14="http://schemas.microsoft.com/office/powerpoint/2010/main" val="3352348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F21C83-5154-4E5C-8072-51A20661D888}"/>
              </a:ext>
            </a:extLst>
          </p:cNvPr>
          <p:cNvSpPr/>
          <p:nvPr/>
        </p:nvSpPr>
        <p:spPr>
          <a:xfrm>
            <a:off x="0" y="0"/>
            <a:ext cx="12192000" cy="685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113151C-74A0-422F-84B5-52CC1F03C463}"/>
              </a:ext>
            </a:extLst>
          </p:cNvPr>
          <p:cNvSpPr txBox="1"/>
          <p:nvPr/>
        </p:nvSpPr>
        <p:spPr>
          <a:xfrm>
            <a:off x="3406588" y="2290481"/>
            <a:ext cx="5378823" cy="923330"/>
          </a:xfrm>
          <a:prstGeom prst="rect">
            <a:avLst/>
          </a:prstGeom>
          <a:noFill/>
          <a:effectLst>
            <a:reflection blurRad="6350" stA="50000" endA="300" endPos="55000" dir="5400000" sy="-100000" algn="bl" rotWithShape="0"/>
          </a:effectLst>
        </p:spPr>
        <p:txBody>
          <a:bodyPr wrap="square" rtlCol="0">
            <a:spAutoFit/>
          </a:bodyPr>
          <a:lstStyle/>
          <a:p>
            <a:r>
              <a:rPr lang="en-US" sz="5400" dirty="0">
                <a:latin typeface="Arial Black" panose="020B0A04020102020204" pitchFamily="34" charset="0"/>
              </a:rPr>
              <a:t>Thank You</a:t>
            </a:r>
          </a:p>
        </p:txBody>
      </p:sp>
    </p:spTree>
    <p:extLst>
      <p:ext uri="{BB962C8B-B14F-4D97-AF65-F5344CB8AC3E}">
        <p14:creationId xmlns:p14="http://schemas.microsoft.com/office/powerpoint/2010/main" val="2090261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grpId="0" nodeType="withEffect">
                                  <p:stCondLst>
                                    <p:cond delay="0"/>
                                  </p:stCondLst>
                                  <p:iterate type="lt">
                                    <p:tmPct val="10000"/>
                                  </p:iterate>
                                  <p:childTnLst>
                                    <p:animScale>
                                      <p:cBhvr>
                                        <p:cTn id="6" dur="250" autoRev="1" fill="hold">
                                          <p:stCondLst>
                                            <p:cond delay="0"/>
                                          </p:stCondLst>
                                        </p:cTn>
                                        <p:tgtEl>
                                          <p:spTgt spid="5"/>
                                        </p:tgtEl>
                                      </p:cBhvr>
                                      <p:to x="80000" y="100000"/>
                                    </p:animScale>
                                    <p:anim by="(#ppt_w*0.10)" calcmode="lin" valueType="num">
                                      <p:cBhvr>
                                        <p:cTn id="7" dur="250" autoRev="1" fill="hold">
                                          <p:stCondLst>
                                            <p:cond delay="0"/>
                                          </p:stCondLst>
                                        </p:cTn>
                                        <p:tgtEl>
                                          <p:spTgt spid="5"/>
                                        </p:tgtEl>
                                        <p:attrNameLst>
                                          <p:attrName>ppt_x</p:attrName>
                                        </p:attrNameLst>
                                      </p:cBhvr>
                                    </p:anim>
                                    <p:anim by="(-#ppt_w*0.10)" calcmode="lin" valueType="num">
                                      <p:cBhvr>
                                        <p:cTn id="8" dur="250" autoRev="1" fill="hold">
                                          <p:stCondLst>
                                            <p:cond delay="0"/>
                                          </p:stCondLst>
                                        </p:cTn>
                                        <p:tgtEl>
                                          <p:spTgt spid="5"/>
                                        </p:tgtEl>
                                        <p:attrNameLst>
                                          <p:attrName>ppt_y</p:attrName>
                                        </p:attrNameLst>
                                      </p:cBhvr>
                                    </p:anim>
                                    <p:animRot by="-480000">
                                      <p:cBhvr>
                                        <p:cTn id="9" dur="2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100000">
              <a:srgbClr val="FFC00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F7E96A-D39E-4CD6-9974-635BE32F0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167" y="2028825"/>
            <a:ext cx="10112158" cy="246062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7280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230CE4-9EA8-4D83-A132-E2DBD0E9D708}"/>
              </a:ext>
            </a:extLst>
          </p:cNvPr>
          <p:cNvSpPr txBox="1"/>
          <p:nvPr/>
        </p:nvSpPr>
        <p:spPr>
          <a:xfrm>
            <a:off x="6172200" y="2009596"/>
            <a:ext cx="5448300" cy="2677656"/>
          </a:xfrm>
          <a:prstGeom prst="rect">
            <a:avLst/>
          </a:prstGeom>
          <a:noFill/>
        </p:spPr>
        <p:txBody>
          <a:bodyPr wrap="square" rtlCol="0">
            <a:spAutoFit/>
          </a:bodyPr>
          <a:lstStyle/>
          <a:p>
            <a:r>
              <a:rPr lang="en-US" sz="2400" b="1" dirty="0">
                <a:latin typeface="Arial Black" panose="020B0A04020102020204" pitchFamily="34" charset="0"/>
              </a:rPr>
              <a:t>WHY IS QUEUE IMPORTANT?</a:t>
            </a:r>
          </a:p>
          <a:p>
            <a:r>
              <a:rPr lang="en-US" b="1" dirty="0"/>
              <a:t>-</a:t>
            </a:r>
            <a:r>
              <a:rPr lang="en-US" b="0" i="1" dirty="0">
                <a:solidFill>
                  <a:srgbClr val="FFFFFF"/>
                </a:solidFill>
                <a:effectLst/>
                <a:latin typeface="urw-din"/>
              </a:rPr>
              <a:t> </a:t>
            </a:r>
            <a:r>
              <a:rPr lang="en-US" sz="2400" dirty="0"/>
              <a:t>Managing requests on a single shared resource such as CPU scheduling and disk scheduling. Handling hardware or real-time systems interrupts. Handling website traffic. Routers and switches in networking</a:t>
            </a:r>
            <a:r>
              <a:rPr lang="en-US" dirty="0"/>
              <a:t>.</a:t>
            </a:r>
            <a:endParaRPr lang="en-US" dirty="0">
              <a:latin typeface="Microsoft YaHei UI" panose="020B0503020204020204" pitchFamily="34" charset="-122"/>
              <a:ea typeface="Microsoft YaHei UI" panose="020B0503020204020204" pitchFamily="34" charset="-122"/>
            </a:endParaRPr>
          </a:p>
        </p:txBody>
      </p:sp>
      <p:sp>
        <p:nvSpPr>
          <p:cNvPr id="6" name="TextBox 5">
            <a:extLst>
              <a:ext uri="{FF2B5EF4-FFF2-40B4-BE49-F238E27FC236}">
                <a16:creationId xmlns:a16="http://schemas.microsoft.com/office/drawing/2014/main" id="{B0A924FB-413D-4834-9FD3-85B7010D6595}"/>
              </a:ext>
            </a:extLst>
          </p:cNvPr>
          <p:cNvSpPr txBox="1"/>
          <p:nvPr/>
        </p:nvSpPr>
        <p:spPr>
          <a:xfrm>
            <a:off x="571500" y="2009596"/>
            <a:ext cx="5067300" cy="1938992"/>
          </a:xfrm>
          <a:prstGeom prst="rect">
            <a:avLst/>
          </a:prstGeom>
          <a:noFill/>
        </p:spPr>
        <p:txBody>
          <a:bodyPr wrap="square" rtlCol="0">
            <a:spAutoFit/>
          </a:bodyPr>
          <a:lstStyle/>
          <a:p>
            <a:r>
              <a:rPr lang="en-US" sz="2400" dirty="0">
                <a:latin typeface="Arial Black" panose="020B0A04020102020204" pitchFamily="34" charset="0"/>
              </a:rPr>
              <a:t>WHAT IS QUEUE?</a:t>
            </a:r>
          </a:p>
          <a:p>
            <a:r>
              <a:rPr lang="en-US" sz="2400" dirty="0"/>
              <a:t>-</a:t>
            </a:r>
            <a:r>
              <a:rPr lang="en-US" sz="2400" b="0" i="1" dirty="0">
                <a:effectLst/>
              </a:rPr>
              <a:t>A </a:t>
            </a:r>
            <a:r>
              <a:rPr lang="en-US" sz="2400" dirty="0">
                <a:effectLst/>
              </a:rPr>
              <a:t>Queue</a:t>
            </a:r>
            <a:r>
              <a:rPr lang="en-US" sz="2400" b="0" i="1" dirty="0">
                <a:effectLst/>
              </a:rPr>
              <a:t> is defined as a linear data structure that is open at both ends and the operations are performed in First In First Out (FIFO) order.</a:t>
            </a:r>
            <a:endParaRPr lang="en-US" sz="2400" dirty="0"/>
          </a:p>
        </p:txBody>
      </p:sp>
    </p:spTree>
    <p:extLst>
      <p:ext uri="{BB962C8B-B14F-4D97-AF65-F5344CB8AC3E}">
        <p14:creationId xmlns:p14="http://schemas.microsoft.com/office/powerpoint/2010/main" val="2089672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A924FB-413D-4834-9FD3-85B7010D6595}"/>
              </a:ext>
            </a:extLst>
          </p:cNvPr>
          <p:cNvSpPr txBox="1"/>
          <p:nvPr/>
        </p:nvSpPr>
        <p:spPr>
          <a:xfrm>
            <a:off x="304801" y="335250"/>
            <a:ext cx="5572124" cy="2246769"/>
          </a:xfrm>
          <a:prstGeom prst="rect">
            <a:avLst/>
          </a:prstGeom>
          <a:noFill/>
        </p:spPr>
        <p:txBody>
          <a:bodyPr wrap="square" rtlCol="0">
            <a:spAutoFit/>
          </a:bodyPr>
          <a:lstStyle/>
          <a:p>
            <a:r>
              <a:rPr lang="en-US" sz="2800" dirty="0">
                <a:latin typeface="Arial Black" panose="020B0A04020102020204" pitchFamily="34" charset="0"/>
              </a:rPr>
              <a:t>TYPES OF QUEUE:</a:t>
            </a:r>
          </a:p>
          <a:p>
            <a:pPr marL="342900" indent="-342900">
              <a:buFont typeface="+mj-lt"/>
              <a:buAutoNum type="arabicPeriod"/>
            </a:pPr>
            <a:r>
              <a:rPr lang="fr-FR" sz="2800" dirty="0"/>
              <a:t>Simple Queue or </a:t>
            </a:r>
            <a:r>
              <a:rPr lang="fr-FR" sz="2800" dirty="0" err="1"/>
              <a:t>Linear</a:t>
            </a:r>
            <a:r>
              <a:rPr lang="fr-FR" sz="2800" dirty="0"/>
              <a:t> Queue</a:t>
            </a:r>
          </a:p>
          <a:p>
            <a:pPr marL="342900" indent="-342900">
              <a:buFont typeface="+mj-lt"/>
              <a:buAutoNum type="arabicPeriod"/>
            </a:pPr>
            <a:r>
              <a:rPr lang="fr-FR" sz="2800" dirty="0" err="1"/>
              <a:t>Circular</a:t>
            </a:r>
            <a:r>
              <a:rPr lang="fr-FR" sz="2800" dirty="0"/>
              <a:t> Queue</a:t>
            </a:r>
          </a:p>
          <a:p>
            <a:pPr marL="342900" indent="-342900">
              <a:buFont typeface="+mj-lt"/>
              <a:buAutoNum type="arabicPeriod"/>
            </a:pPr>
            <a:r>
              <a:rPr lang="fr-FR" sz="2800" dirty="0" err="1"/>
              <a:t>Priority</a:t>
            </a:r>
            <a:r>
              <a:rPr lang="fr-FR" sz="2800" dirty="0"/>
              <a:t> Queue</a:t>
            </a:r>
          </a:p>
          <a:p>
            <a:pPr marL="342900" indent="-342900">
              <a:buFont typeface="+mj-lt"/>
              <a:buAutoNum type="arabicPeriod"/>
            </a:pPr>
            <a:r>
              <a:rPr lang="fr-FR" sz="2800" dirty="0"/>
              <a:t>Double </a:t>
            </a:r>
            <a:r>
              <a:rPr lang="fr-FR" sz="2800" dirty="0" err="1"/>
              <a:t>Ended</a:t>
            </a:r>
            <a:r>
              <a:rPr lang="fr-FR" sz="2800" dirty="0"/>
              <a:t> Queue (or </a:t>
            </a:r>
            <a:r>
              <a:rPr lang="fr-FR" sz="2800" dirty="0" err="1"/>
              <a:t>Deque</a:t>
            </a:r>
            <a:r>
              <a:rPr lang="fr-FR" sz="2800" dirty="0"/>
              <a:t>)</a:t>
            </a:r>
          </a:p>
        </p:txBody>
      </p:sp>
      <p:sp>
        <p:nvSpPr>
          <p:cNvPr id="3" name="TextBox 2">
            <a:extLst>
              <a:ext uri="{FF2B5EF4-FFF2-40B4-BE49-F238E27FC236}">
                <a16:creationId xmlns:a16="http://schemas.microsoft.com/office/drawing/2014/main" id="{93EEE4EA-E7F9-4FC3-B1B0-70255A087A94}"/>
              </a:ext>
            </a:extLst>
          </p:cNvPr>
          <p:cNvSpPr txBox="1"/>
          <p:nvPr/>
        </p:nvSpPr>
        <p:spPr>
          <a:xfrm>
            <a:off x="228600" y="3086100"/>
            <a:ext cx="5962650" cy="2123658"/>
          </a:xfrm>
          <a:prstGeom prst="rect">
            <a:avLst/>
          </a:prstGeom>
          <a:noFill/>
        </p:spPr>
        <p:txBody>
          <a:bodyPr wrap="square" rtlCol="0">
            <a:spAutoFit/>
          </a:bodyPr>
          <a:lstStyle/>
          <a:p>
            <a:pPr algn="l"/>
            <a:r>
              <a:rPr lang="en-US" sz="2400" b="1" i="0" dirty="0">
                <a:effectLst/>
                <a:latin typeface="Arial Black" panose="020B0A04020102020204" pitchFamily="34" charset="0"/>
              </a:rPr>
              <a:t>Simple Queue</a:t>
            </a:r>
          </a:p>
          <a:p>
            <a:pPr algn="l"/>
            <a:r>
              <a:rPr lang="en-US" b="0" i="0" dirty="0">
                <a:effectLst/>
              </a:rPr>
              <a:t>-A simple queue is </a:t>
            </a:r>
            <a:r>
              <a:rPr lang="en-US" b="1" i="0" dirty="0">
                <a:effectLst/>
              </a:rPr>
              <a:t>the most basic queue</a:t>
            </a:r>
            <a:r>
              <a:rPr lang="en-US" b="0" i="0" dirty="0">
                <a:effectLst/>
              </a:rPr>
              <a:t>. In this queue, the enqueue operation takes place at the rear, while the dequeue operation takes place at the front: Its applications are process scheduling, disk scheduling, memory management, IO buffer, pipes, call center phone systems, and interrupt handling.</a:t>
            </a:r>
          </a:p>
          <a:p>
            <a:endParaRPr lang="en-US" dirty="0"/>
          </a:p>
        </p:txBody>
      </p:sp>
      <p:sp>
        <p:nvSpPr>
          <p:cNvPr id="7" name="TextBox 6">
            <a:extLst>
              <a:ext uri="{FF2B5EF4-FFF2-40B4-BE49-F238E27FC236}">
                <a16:creationId xmlns:a16="http://schemas.microsoft.com/office/drawing/2014/main" id="{0F9B65A5-2F35-4CD0-8F4C-D460D279C76E}"/>
              </a:ext>
            </a:extLst>
          </p:cNvPr>
          <p:cNvSpPr txBox="1"/>
          <p:nvPr/>
        </p:nvSpPr>
        <p:spPr>
          <a:xfrm>
            <a:off x="6486525" y="2993767"/>
            <a:ext cx="5086350" cy="2400657"/>
          </a:xfrm>
          <a:prstGeom prst="rect">
            <a:avLst/>
          </a:prstGeom>
          <a:noFill/>
        </p:spPr>
        <p:txBody>
          <a:bodyPr wrap="square" rtlCol="0">
            <a:spAutoFit/>
          </a:bodyPr>
          <a:lstStyle/>
          <a:p>
            <a:r>
              <a:rPr lang="en-US" sz="2400" b="0" i="0" dirty="0">
                <a:solidFill>
                  <a:srgbClr val="333333"/>
                </a:solidFill>
                <a:effectLst/>
                <a:latin typeface="Arial Black" panose="020B0A04020102020204" pitchFamily="34" charset="0"/>
              </a:rPr>
              <a:t>Circular Queue</a:t>
            </a:r>
          </a:p>
          <a:p>
            <a:r>
              <a:rPr lang="en-US" b="0" i="0" dirty="0">
                <a:solidFill>
                  <a:srgbClr val="333333"/>
                </a:solidFill>
                <a:effectLst/>
              </a:rPr>
              <a:t>-There was one limitation in the array implementation of </a:t>
            </a:r>
            <a:r>
              <a:rPr lang="en-US" b="0" i="0" u="none" strike="noStrike" dirty="0">
                <a:effectLst/>
              </a:rPr>
              <a:t>Queue</a:t>
            </a:r>
            <a:r>
              <a:rPr lang="en-US" b="0" i="0" dirty="0">
                <a:solidFill>
                  <a:srgbClr val="333333"/>
                </a:solidFill>
                <a:effectLst/>
              </a:rPr>
              <a:t>. If the rear reaches to the end position of the Queue then there might be possibility that some vacant spaces are left in the beginning which cannot be utilized. So, to overcome such limitations, the concept of the circular queue was introduced.</a:t>
            </a:r>
            <a:endParaRPr lang="en-US" dirty="0"/>
          </a:p>
        </p:txBody>
      </p:sp>
      <p:pic>
        <p:nvPicPr>
          <p:cNvPr id="9" name="Picture 8">
            <a:extLst>
              <a:ext uri="{FF2B5EF4-FFF2-40B4-BE49-F238E27FC236}">
                <a16:creationId xmlns:a16="http://schemas.microsoft.com/office/drawing/2014/main" id="{9EF5DC05-3047-4F73-AC02-0744CC40A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 y="4840932"/>
            <a:ext cx="6629400" cy="1745814"/>
          </a:xfrm>
          <a:prstGeom prst="rect">
            <a:avLst/>
          </a:prstGeom>
        </p:spPr>
      </p:pic>
      <p:pic>
        <p:nvPicPr>
          <p:cNvPr id="1026" name="Picture 2" descr="Introduction and Array Implementation of Circular Queue - GeeksforGeeks">
            <a:extLst>
              <a:ext uri="{FF2B5EF4-FFF2-40B4-BE49-F238E27FC236}">
                <a16:creationId xmlns:a16="http://schemas.microsoft.com/office/drawing/2014/main" id="{9D126772-BE1D-4C7C-8122-1D0E196E7A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5700" y="5024437"/>
            <a:ext cx="2762250" cy="183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801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ppt_x</p:attrName>
                                        </p:attrNameLst>
                                      </p:cBhvr>
                                      <p:tavLst>
                                        <p:tav tm="0">
                                          <p:val>
                                            <p:strVal val="#ppt_x"/>
                                          </p:val>
                                        </p:tav>
                                        <p:tav tm="100000">
                                          <p:val>
                                            <p:strVal val="#ppt_x"/>
                                          </p:val>
                                        </p:tav>
                                      </p:tavLst>
                                    </p:anim>
                                    <p:anim calcmode="lin" valueType="num">
                                      <p:cBhvr>
                                        <p:cTn id="9" dur="2000" fill="hold"/>
                                        <p:tgtEl>
                                          <p:spTgt spid="6"/>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wipe(down)">
                                      <p:cBhvr>
                                        <p:cTn id="2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EEE4EA-E7F9-4FC3-B1B0-70255A087A94}"/>
              </a:ext>
            </a:extLst>
          </p:cNvPr>
          <p:cNvSpPr txBox="1"/>
          <p:nvPr/>
        </p:nvSpPr>
        <p:spPr>
          <a:xfrm>
            <a:off x="209550" y="349863"/>
            <a:ext cx="5962650" cy="3847207"/>
          </a:xfrm>
          <a:prstGeom prst="rect">
            <a:avLst/>
          </a:prstGeom>
          <a:noFill/>
        </p:spPr>
        <p:txBody>
          <a:bodyPr wrap="square" rtlCol="0">
            <a:spAutoFit/>
          </a:bodyPr>
          <a:lstStyle/>
          <a:p>
            <a:pPr fontAlgn="base"/>
            <a:r>
              <a:rPr lang="en-US" sz="2800" dirty="0">
                <a:latin typeface="Arial Black" panose="020B0A04020102020204" pitchFamily="34" charset="0"/>
              </a:rPr>
              <a:t>Priority Queue </a:t>
            </a:r>
          </a:p>
          <a:p>
            <a:pPr fontAlgn="base"/>
            <a:r>
              <a:rPr lang="en-US" dirty="0"/>
              <a:t>-A priority queue is a type of queue that arranges elements based on their priority values. Elements with higher priority values are typically retrieved before elements with lower priority values.</a:t>
            </a:r>
          </a:p>
          <a:p>
            <a:pPr fontAlgn="base"/>
            <a:r>
              <a:rPr lang="en-US" dirty="0"/>
              <a:t>In a priority queue, each element has a priority value associated with it. When you add an element to the queue, it is inserted in a position based on its priority value. For example, if you add an element with a high priority value to a priority queue, it may be inserted near the front of the queue, while an element with a low priority value may be inserted near the back.</a:t>
            </a:r>
          </a:p>
          <a:p>
            <a:endParaRPr lang="en-US" dirty="0"/>
          </a:p>
        </p:txBody>
      </p:sp>
      <p:sp>
        <p:nvSpPr>
          <p:cNvPr id="7" name="TextBox 6">
            <a:extLst>
              <a:ext uri="{FF2B5EF4-FFF2-40B4-BE49-F238E27FC236}">
                <a16:creationId xmlns:a16="http://schemas.microsoft.com/office/drawing/2014/main" id="{0F9B65A5-2F35-4CD0-8F4C-D460D279C76E}"/>
              </a:ext>
            </a:extLst>
          </p:cNvPr>
          <p:cNvSpPr txBox="1"/>
          <p:nvPr/>
        </p:nvSpPr>
        <p:spPr>
          <a:xfrm>
            <a:off x="6581775" y="474345"/>
            <a:ext cx="5086350" cy="3016210"/>
          </a:xfrm>
          <a:prstGeom prst="rect">
            <a:avLst/>
          </a:prstGeom>
          <a:noFill/>
        </p:spPr>
        <p:txBody>
          <a:bodyPr wrap="square" rtlCol="0">
            <a:spAutoFit/>
          </a:bodyPr>
          <a:lstStyle/>
          <a:p>
            <a:r>
              <a:rPr lang="en-US" sz="2800" b="0" i="0" dirty="0">
                <a:solidFill>
                  <a:srgbClr val="333333"/>
                </a:solidFill>
                <a:effectLst/>
                <a:latin typeface="Arial Black" panose="020B0A04020102020204" pitchFamily="34" charset="0"/>
              </a:rPr>
              <a:t>Deque</a:t>
            </a:r>
          </a:p>
          <a:p>
            <a:r>
              <a:rPr lang="en-US" b="0" i="0" dirty="0">
                <a:solidFill>
                  <a:srgbClr val="333333"/>
                </a:solidFill>
                <a:effectLst/>
              </a:rPr>
              <a:t>-</a:t>
            </a:r>
            <a:r>
              <a:rPr lang="en-US" dirty="0"/>
              <a:t>The deque stands for Double Ended Queue. Deque is a linear data structure where the insertion and deletion operations are performed from both ends. We can say that deque is a generalized version of the queue.</a:t>
            </a:r>
          </a:p>
          <a:p>
            <a:r>
              <a:rPr lang="en-US" dirty="0"/>
              <a:t>Though the insertion and deletion in a deque can be performed on both ends, it does not follow the FIFO rule.</a:t>
            </a:r>
          </a:p>
          <a:p>
            <a:r>
              <a:rPr lang="en-US" b="0" i="0" dirty="0">
                <a:solidFill>
                  <a:srgbClr val="333333"/>
                </a:solidFill>
                <a:effectLst/>
              </a:rPr>
              <a:t>.</a:t>
            </a:r>
            <a:endParaRPr lang="en-US" dirty="0"/>
          </a:p>
        </p:txBody>
      </p:sp>
      <p:pic>
        <p:nvPicPr>
          <p:cNvPr id="2050" name="Picture 2" descr="Priority Queue Data Structure">
            <a:extLst>
              <a:ext uri="{FF2B5EF4-FFF2-40B4-BE49-F238E27FC236}">
                <a16:creationId xmlns:a16="http://schemas.microsoft.com/office/drawing/2014/main" id="{D0B9E6C7-46C5-4FE0-B272-508F005D99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22480"/>
            <a:ext cx="5629275" cy="32355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6401FBE-0350-4B68-9663-5C1EA7E73B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2700" y="4000500"/>
            <a:ext cx="55245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0741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p:cTn id="17" dur="500" fill="hold"/>
                                        <p:tgtEl>
                                          <p:spTgt spid="2050"/>
                                        </p:tgtEl>
                                        <p:attrNameLst>
                                          <p:attrName>ppt_w</p:attrName>
                                        </p:attrNameLst>
                                      </p:cBhvr>
                                      <p:tavLst>
                                        <p:tav tm="0">
                                          <p:val>
                                            <p:fltVal val="0"/>
                                          </p:val>
                                        </p:tav>
                                        <p:tav tm="100000">
                                          <p:val>
                                            <p:strVal val="#ppt_w"/>
                                          </p:val>
                                        </p:tav>
                                      </p:tavLst>
                                    </p:anim>
                                    <p:anim calcmode="lin" valueType="num">
                                      <p:cBhvr>
                                        <p:cTn id="18" dur="500" fill="hold"/>
                                        <p:tgtEl>
                                          <p:spTgt spid="2050"/>
                                        </p:tgtEl>
                                        <p:attrNameLst>
                                          <p:attrName>ppt_h</p:attrName>
                                        </p:attrNameLst>
                                      </p:cBhvr>
                                      <p:tavLst>
                                        <p:tav tm="0">
                                          <p:val>
                                            <p:fltVal val="0"/>
                                          </p:val>
                                        </p:tav>
                                        <p:tav tm="100000">
                                          <p:val>
                                            <p:strVal val="#ppt_h"/>
                                          </p:val>
                                        </p:tav>
                                      </p:tavLst>
                                    </p:anim>
                                    <p:animEffect transition="in" filter="fade">
                                      <p:cBhvr>
                                        <p:cTn id="19" dur="500"/>
                                        <p:tgtEl>
                                          <p:spTgt spid="2050"/>
                                        </p:tgtEl>
                                      </p:cBhvr>
                                    </p:animEffect>
                                  </p:childTnLst>
                                </p:cTn>
                              </p:par>
                              <p:par>
                                <p:cTn id="20" presetID="53" presetClass="entr" presetSubtype="16" fill="hold" nodeType="withEffect">
                                  <p:stCondLst>
                                    <p:cond delay="0"/>
                                  </p:stCondLst>
                                  <p:childTnLst>
                                    <p:set>
                                      <p:cBhvr>
                                        <p:cTn id="21" dur="1" fill="hold">
                                          <p:stCondLst>
                                            <p:cond delay="0"/>
                                          </p:stCondLst>
                                        </p:cTn>
                                        <p:tgtEl>
                                          <p:spTgt spid="2054"/>
                                        </p:tgtEl>
                                        <p:attrNameLst>
                                          <p:attrName>style.visibility</p:attrName>
                                        </p:attrNameLst>
                                      </p:cBhvr>
                                      <p:to>
                                        <p:strVal val="visible"/>
                                      </p:to>
                                    </p:set>
                                    <p:anim calcmode="lin" valueType="num">
                                      <p:cBhvr>
                                        <p:cTn id="22" dur="500" fill="hold"/>
                                        <p:tgtEl>
                                          <p:spTgt spid="2054"/>
                                        </p:tgtEl>
                                        <p:attrNameLst>
                                          <p:attrName>ppt_w</p:attrName>
                                        </p:attrNameLst>
                                      </p:cBhvr>
                                      <p:tavLst>
                                        <p:tav tm="0">
                                          <p:val>
                                            <p:fltVal val="0"/>
                                          </p:val>
                                        </p:tav>
                                        <p:tav tm="100000">
                                          <p:val>
                                            <p:strVal val="#ppt_w"/>
                                          </p:val>
                                        </p:tav>
                                      </p:tavLst>
                                    </p:anim>
                                    <p:anim calcmode="lin" valueType="num">
                                      <p:cBhvr>
                                        <p:cTn id="23" dur="500" fill="hold"/>
                                        <p:tgtEl>
                                          <p:spTgt spid="2054"/>
                                        </p:tgtEl>
                                        <p:attrNameLst>
                                          <p:attrName>ppt_h</p:attrName>
                                        </p:attrNameLst>
                                      </p:cBhvr>
                                      <p:tavLst>
                                        <p:tav tm="0">
                                          <p:val>
                                            <p:fltVal val="0"/>
                                          </p:val>
                                        </p:tav>
                                        <p:tav tm="100000">
                                          <p:val>
                                            <p:strVal val="#ppt_h"/>
                                          </p:val>
                                        </p:tav>
                                      </p:tavLst>
                                    </p:anim>
                                    <p:animEffect transition="in" filter="fade">
                                      <p:cBhvr>
                                        <p:cTn id="24"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052A08-924C-4B7D-A65A-4479CB7F4785}"/>
              </a:ext>
            </a:extLst>
          </p:cNvPr>
          <p:cNvSpPr txBox="1"/>
          <p:nvPr/>
        </p:nvSpPr>
        <p:spPr>
          <a:xfrm>
            <a:off x="295275" y="-9525"/>
            <a:ext cx="11220450" cy="6524863"/>
          </a:xfrm>
          <a:prstGeom prst="rect">
            <a:avLst/>
          </a:prstGeom>
          <a:noFill/>
        </p:spPr>
        <p:txBody>
          <a:bodyPr wrap="square" rtlCol="0">
            <a:spAutoFit/>
          </a:bodyPr>
          <a:lstStyle/>
          <a:p>
            <a:pPr algn="l"/>
            <a:r>
              <a:rPr lang="en-US" sz="4000" b="0" i="0" dirty="0">
                <a:solidFill>
                  <a:srgbClr val="000000"/>
                </a:solidFill>
                <a:effectLst/>
                <a:latin typeface="Arial Black" panose="020B0A04020102020204" pitchFamily="34" charset="0"/>
                <a:cs typeface="Heebo" panose="020B0604020202020204" pitchFamily="2" charset="-79"/>
              </a:rPr>
              <a:t>ALGORITHM::</a:t>
            </a:r>
          </a:p>
          <a:p>
            <a:pPr algn="l"/>
            <a:r>
              <a:rPr lang="en-US" b="0" i="0" dirty="0">
                <a:solidFill>
                  <a:srgbClr val="000000"/>
                </a:solidFill>
                <a:effectLst/>
                <a:latin typeface="Heebo" panose="020B0604020202020204" pitchFamily="2" charset="-79"/>
                <a:cs typeface="Heebo" panose="020B0604020202020204" pitchFamily="2" charset="-79"/>
              </a:rPr>
              <a:t>Enqueue Operation</a:t>
            </a:r>
          </a:p>
          <a:p>
            <a:pPr algn="just"/>
            <a:r>
              <a:rPr lang="en-US" b="0" i="0" dirty="0">
                <a:solidFill>
                  <a:srgbClr val="000000"/>
                </a:solidFill>
                <a:effectLst/>
                <a:latin typeface="Nunito" panose="020B0604020202020204" pitchFamily="2" charset="0"/>
              </a:rPr>
              <a:t>Queues maintain two data pointers, </a:t>
            </a:r>
            <a:r>
              <a:rPr lang="en-US" b="1" i="0" dirty="0">
                <a:solidFill>
                  <a:srgbClr val="000000"/>
                </a:solidFill>
                <a:effectLst/>
                <a:latin typeface="Nunito" panose="020B0604020202020204" pitchFamily="2" charset="0"/>
              </a:rPr>
              <a:t>front</a:t>
            </a:r>
            <a:r>
              <a:rPr lang="en-US" b="0" i="0" dirty="0">
                <a:solidFill>
                  <a:srgbClr val="000000"/>
                </a:solidFill>
                <a:effectLst/>
                <a:latin typeface="Nunito" panose="020B0604020202020204" pitchFamily="2" charset="0"/>
              </a:rPr>
              <a:t> and </a:t>
            </a:r>
            <a:r>
              <a:rPr lang="en-US" b="1" i="0" dirty="0">
                <a:solidFill>
                  <a:srgbClr val="000000"/>
                </a:solidFill>
                <a:effectLst/>
                <a:latin typeface="Nunito" panose="020B0604020202020204" pitchFamily="2" charset="0"/>
              </a:rPr>
              <a:t>rear</a:t>
            </a:r>
            <a:r>
              <a:rPr lang="en-US" b="0" i="0" dirty="0">
                <a:solidFill>
                  <a:srgbClr val="000000"/>
                </a:solidFill>
                <a:effectLst/>
                <a:latin typeface="Nunito" panose="020B0604020202020204" pitchFamily="2" charset="0"/>
              </a:rPr>
              <a:t>. Therefore, its operations are comparatively difficult to implement than that of stacks.</a:t>
            </a:r>
          </a:p>
          <a:p>
            <a:pPr algn="just"/>
            <a:r>
              <a:rPr lang="en-US" b="0" i="0" dirty="0">
                <a:solidFill>
                  <a:srgbClr val="000000"/>
                </a:solidFill>
                <a:effectLst/>
                <a:latin typeface="Nunito" panose="020B0604020202020204" pitchFamily="2" charset="0"/>
              </a:rPr>
              <a:t>The following steps should be taken to enqueue (insert) data into a queue −</a:t>
            </a:r>
          </a:p>
          <a:p>
            <a:pPr algn="just">
              <a:buFont typeface="Arial" panose="020B0604020202020204" pitchFamily="34" charset="0"/>
              <a:buChar char="•"/>
            </a:pPr>
            <a:r>
              <a:rPr lang="en-US" b="1" i="0" dirty="0">
                <a:solidFill>
                  <a:srgbClr val="000000"/>
                </a:solidFill>
                <a:effectLst/>
                <a:latin typeface="Nunito" panose="020B0604020202020204" pitchFamily="2" charset="0"/>
              </a:rPr>
              <a:t>Step 1</a:t>
            </a:r>
            <a:r>
              <a:rPr lang="en-US" b="0" i="0" dirty="0">
                <a:solidFill>
                  <a:srgbClr val="000000"/>
                </a:solidFill>
                <a:effectLst/>
                <a:latin typeface="Nunito" panose="020B0604020202020204" pitchFamily="2" charset="0"/>
              </a:rPr>
              <a:t> − Check if the queue is full.</a:t>
            </a:r>
          </a:p>
          <a:p>
            <a:pPr algn="just">
              <a:buFont typeface="Arial" panose="020B0604020202020204" pitchFamily="34" charset="0"/>
              <a:buChar char="•"/>
            </a:pPr>
            <a:r>
              <a:rPr lang="en-US" b="1" i="0" dirty="0">
                <a:solidFill>
                  <a:srgbClr val="000000"/>
                </a:solidFill>
                <a:effectLst/>
                <a:latin typeface="Nunito" panose="020B0604020202020204" pitchFamily="2" charset="0"/>
              </a:rPr>
              <a:t>Step 2</a:t>
            </a:r>
            <a:r>
              <a:rPr lang="en-US" b="0" i="0" dirty="0">
                <a:solidFill>
                  <a:srgbClr val="000000"/>
                </a:solidFill>
                <a:effectLst/>
                <a:latin typeface="Nunito" panose="020B0604020202020204" pitchFamily="2" charset="0"/>
              </a:rPr>
              <a:t> − If the queue is full, produce overflow error and exit.</a:t>
            </a:r>
          </a:p>
          <a:p>
            <a:pPr algn="just">
              <a:buFont typeface="Arial" panose="020B0604020202020204" pitchFamily="34" charset="0"/>
              <a:buChar char="•"/>
            </a:pPr>
            <a:r>
              <a:rPr lang="en-US" b="1" i="0" dirty="0">
                <a:solidFill>
                  <a:srgbClr val="000000"/>
                </a:solidFill>
                <a:effectLst/>
                <a:latin typeface="Nunito" panose="020B0604020202020204" pitchFamily="2" charset="0"/>
              </a:rPr>
              <a:t>Step 3</a:t>
            </a:r>
            <a:r>
              <a:rPr lang="en-US" b="0" i="0" dirty="0">
                <a:solidFill>
                  <a:srgbClr val="000000"/>
                </a:solidFill>
                <a:effectLst/>
                <a:latin typeface="Nunito" panose="020B0604020202020204" pitchFamily="2" charset="0"/>
              </a:rPr>
              <a:t> − If the queue is not full, increment </a:t>
            </a:r>
            <a:r>
              <a:rPr lang="en-US" b="1" i="0" dirty="0">
                <a:solidFill>
                  <a:srgbClr val="000000"/>
                </a:solidFill>
                <a:effectLst/>
                <a:latin typeface="Nunito" panose="020B0604020202020204" pitchFamily="2" charset="0"/>
              </a:rPr>
              <a:t>rear</a:t>
            </a:r>
            <a:r>
              <a:rPr lang="en-US" b="0" i="0" dirty="0">
                <a:solidFill>
                  <a:srgbClr val="000000"/>
                </a:solidFill>
                <a:effectLst/>
                <a:latin typeface="Nunito" panose="020B0604020202020204" pitchFamily="2" charset="0"/>
              </a:rPr>
              <a:t> pointer to point the next empty space.</a:t>
            </a:r>
          </a:p>
          <a:p>
            <a:pPr algn="just">
              <a:buFont typeface="Arial" panose="020B0604020202020204" pitchFamily="34" charset="0"/>
              <a:buChar char="•"/>
            </a:pPr>
            <a:r>
              <a:rPr lang="en-US" b="1" i="0" dirty="0">
                <a:solidFill>
                  <a:srgbClr val="000000"/>
                </a:solidFill>
                <a:effectLst/>
                <a:latin typeface="Nunito" panose="020B0604020202020204" pitchFamily="2" charset="0"/>
              </a:rPr>
              <a:t>Step 4</a:t>
            </a:r>
            <a:r>
              <a:rPr lang="en-US" b="0" i="0" dirty="0">
                <a:solidFill>
                  <a:srgbClr val="000000"/>
                </a:solidFill>
                <a:effectLst/>
                <a:latin typeface="Nunito" panose="020B0604020202020204" pitchFamily="2" charset="0"/>
              </a:rPr>
              <a:t> − Add data element to the queue location, where the rear is pointing.</a:t>
            </a:r>
          </a:p>
          <a:p>
            <a:pPr algn="just">
              <a:buFont typeface="Arial" panose="020B0604020202020204" pitchFamily="34" charset="0"/>
              <a:buChar char="•"/>
            </a:pPr>
            <a:r>
              <a:rPr lang="en-US" b="1" i="0" dirty="0">
                <a:solidFill>
                  <a:srgbClr val="000000"/>
                </a:solidFill>
                <a:effectLst/>
                <a:latin typeface="Nunito" panose="020B0604020202020204" pitchFamily="2" charset="0"/>
              </a:rPr>
              <a:t>Step 5</a:t>
            </a:r>
            <a:r>
              <a:rPr lang="en-US" b="0" i="0" dirty="0">
                <a:solidFill>
                  <a:srgbClr val="000000"/>
                </a:solidFill>
                <a:effectLst/>
                <a:latin typeface="Nunito" panose="020B0604020202020204" pitchFamily="2" charset="0"/>
              </a:rPr>
              <a:t> − return success.</a:t>
            </a:r>
          </a:p>
          <a:p>
            <a:pPr algn="just">
              <a:buFont typeface="Arial" panose="020B0604020202020204" pitchFamily="34" charset="0"/>
              <a:buChar char="•"/>
            </a:pPr>
            <a:endParaRPr lang="en-US" dirty="0">
              <a:solidFill>
                <a:srgbClr val="000000"/>
              </a:solidFill>
              <a:latin typeface="Nunito" panose="020B0604020202020204" pitchFamily="2" charset="0"/>
            </a:endParaRPr>
          </a:p>
          <a:p>
            <a:pPr algn="just"/>
            <a:endParaRPr lang="en-US" b="0" i="0" dirty="0">
              <a:solidFill>
                <a:srgbClr val="000000"/>
              </a:solidFill>
              <a:effectLst/>
              <a:latin typeface="Nunito" panose="020B0604020202020204" pitchFamily="2" charset="0"/>
            </a:endParaRPr>
          </a:p>
          <a:p>
            <a:pPr algn="l"/>
            <a:r>
              <a:rPr lang="en-US" b="0" i="0" dirty="0">
                <a:solidFill>
                  <a:srgbClr val="000000"/>
                </a:solidFill>
                <a:effectLst/>
                <a:latin typeface="Heebo" pitchFamily="2" charset="-79"/>
                <a:cs typeface="Heebo" pitchFamily="2" charset="-79"/>
              </a:rPr>
              <a:t>Dequeue Operation</a:t>
            </a:r>
          </a:p>
          <a:p>
            <a:pPr algn="just"/>
            <a:r>
              <a:rPr lang="en-US" b="0" i="0" dirty="0">
                <a:solidFill>
                  <a:srgbClr val="000000"/>
                </a:solidFill>
                <a:effectLst/>
                <a:latin typeface="Nunito" pitchFamily="2" charset="0"/>
              </a:rPr>
              <a:t>Accessing data from the queue is a process of two tasks − access the data where </a:t>
            </a:r>
            <a:r>
              <a:rPr lang="en-US" b="1" i="0" dirty="0">
                <a:solidFill>
                  <a:srgbClr val="000000"/>
                </a:solidFill>
                <a:effectLst/>
                <a:latin typeface="Nunito" pitchFamily="2" charset="0"/>
              </a:rPr>
              <a:t>front</a:t>
            </a:r>
            <a:r>
              <a:rPr lang="en-US" b="0" i="0" dirty="0">
                <a:solidFill>
                  <a:srgbClr val="000000"/>
                </a:solidFill>
                <a:effectLst/>
                <a:latin typeface="Nunito" pitchFamily="2" charset="0"/>
              </a:rPr>
              <a:t> is pointing and remove the data after access. The following steps are taken to perform </a:t>
            </a:r>
            <a:r>
              <a:rPr lang="en-US" b="1" i="0" dirty="0">
                <a:solidFill>
                  <a:srgbClr val="000000"/>
                </a:solidFill>
                <a:effectLst/>
                <a:latin typeface="Nunito" pitchFamily="2" charset="0"/>
              </a:rPr>
              <a:t>dequeue</a:t>
            </a:r>
            <a:r>
              <a:rPr lang="en-US" b="0" i="0" dirty="0">
                <a:solidFill>
                  <a:srgbClr val="000000"/>
                </a:solidFill>
                <a:effectLst/>
                <a:latin typeface="Nunito" pitchFamily="2" charset="0"/>
              </a:rPr>
              <a:t> operation −</a:t>
            </a:r>
          </a:p>
          <a:p>
            <a:pPr algn="just">
              <a:buFont typeface="Arial" panose="020B0604020202020204" pitchFamily="34" charset="0"/>
              <a:buChar char="•"/>
            </a:pPr>
            <a:r>
              <a:rPr lang="en-US" b="1" i="0" dirty="0">
                <a:solidFill>
                  <a:srgbClr val="000000"/>
                </a:solidFill>
                <a:effectLst/>
                <a:latin typeface="Nunito" pitchFamily="2" charset="0"/>
              </a:rPr>
              <a:t>Step 1</a:t>
            </a:r>
            <a:r>
              <a:rPr lang="en-US" b="0" i="0" dirty="0">
                <a:solidFill>
                  <a:srgbClr val="000000"/>
                </a:solidFill>
                <a:effectLst/>
                <a:latin typeface="Nunito" pitchFamily="2" charset="0"/>
              </a:rPr>
              <a:t> − Check if the queue is empty.</a:t>
            </a:r>
          </a:p>
          <a:p>
            <a:pPr algn="just">
              <a:buFont typeface="Arial" panose="020B0604020202020204" pitchFamily="34" charset="0"/>
              <a:buChar char="•"/>
            </a:pPr>
            <a:r>
              <a:rPr lang="en-US" b="1" i="0" dirty="0">
                <a:solidFill>
                  <a:srgbClr val="000000"/>
                </a:solidFill>
                <a:effectLst/>
                <a:latin typeface="Nunito" pitchFamily="2" charset="0"/>
              </a:rPr>
              <a:t>Step 2</a:t>
            </a:r>
            <a:r>
              <a:rPr lang="en-US" b="0" i="0" dirty="0">
                <a:solidFill>
                  <a:srgbClr val="000000"/>
                </a:solidFill>
                <a:effectLst/>
                <a:latin typeface="Nunito" pitchFamily="2" charset="0"/>
              </a:rPr>
              <a:t> − If the queue is empty, produce underflow error and exit.</a:t>
            </a:r>
          </a:p>
          <a:p>
            <a:pPr algn="just">
              <a:buFont typeface="Arial" panose="020B0604020202020204" pitchFamily="34" charset="0"/>
              <a:buChar char="•"/>
            </a:pPr>
            <a:r>
              <a:rPr lang="en-US" b="1" i="0" dirty="0">
                <a:solidFill>
                  <a:srgbClr val="000000"/>
                </a:solidFill>
                <a:effectLst/>
                <a:latin typeface="Nunito" pitchFamily="2" charset="0"/>
              </a:rPr>
              <a:t>Step 3</a:t>
            </a:r>
            <a:r>
              <a:rPr lang="en-US" b="0" i="0" dirty="0">
                <a:solidFill>
                  <a:srgbClr val="000000"/>
                </a:solidFill>
                <a:effectLst/>
                <a:latin typeface="Nunito" pitchFamily="2" charset="0"/>
              </a:rPr>
              <a:t> − If the queue is not empty, access the data where </a:t>
            </a:r>
            <a:r>
              <a:rPr lang="en-US" b="1" i="0" dirty="0">
                <a:solidFill>
                  <a:srgbClr val="000000"/>
                </a:solidFill>
                <a:effectLst/>
                <a:latin typeface="Nunito" pitchFamily="2" charset="0"/>
              </a:rPr>
              <a:t>front</a:t>
            </a:r>
            <a:r>
              <a:rPr lang="en-US" b="0" i="0" dirty="0">
                <a:solidFill>
                  <a:srgbClr val="000000"/>
                </a:solidFill>
                <a:effectLst/>
                <a:latin typeface="Nunito" pitchFamily="2" charset="0"/>
              </a:rPr>
              <a:t> is pointing.</a:t>
            </a:r>
          </a:p>
          <a:p>
            <a:pPr algn="just">
              <a:buFont typeface="Arial" panose="020B0604020202020204" pitchFamily="34" charset="0"/>
              <a:buChar char="•"/>
            </a:pPr>
            <a:r>
              <a:rPr lang="en-US" b="1" i="0" dirty="0">
                <a:solidFill>
                  <a:srgbClr val="000000"/>
                </a:solidFill>
                <a:effectLst/>
                <a:latin typeface="Nunito" pitchFamily="2" charset="0"/>
              </a:rPr>
              <a:t>Step 4</a:t>
            </a:r>
            <a:r>
              <a:rPr lang="en-US" b="0" i="0" dirty="0">
                <a:solidFill>
                  <a:srgbClr val="000000"/>
                </a:solidFill>
                <a:effectLst/>
                <a:latin typeface="Nunito" pitchFamily="2" charset="0"/>
              </a:rPr>
              <a:t> − Increment </a:t>
            </a:r>
            <a:r>
              <a:rPr lang="en-US" b="1" i="0" dirty="0">
                <a:solidFill>
                  <a:srgbClr val="000000"/>
                </a:solidFill>
                <a:effectLst/>
                <a:latin typeface="Nunito" pitchFamily="2" charset="0"/>
              </a:rPr>
              <a:t>front</a:t>
            </a:r>
            <a:r>
              <a:rPr lang="en-US" b="0" i="0" dirty="0">
                <a:solidFill>
                  <a:srgbClr val="000000"/>
                </a:solidFill>
                <a:effectLst/>
                <a:latin typeface="Nunito" pitchFamily="2" charset="0"/>
              </a:rPr>
              <a:t> pointer to point to the next available data element.</a:t>
            </a:r>
          </a:p>
          <a:p>
            <a:pPr algn="just">
              <a:buFont typeface="Arial" panose="020B0604020202020204" pitchFamily="34" charset="0"/>
              <a:buChar char="•"/>
            </a:pPr>
            <a:r>
              <a:rPr lang="en-US" b="1" i="0" dirty="0">
                <a:solidFill>
                  <a:srgbClr val="000000"/>
                </a:solidFill>
                <a:effectLst/>
                <a:latin typeface="Nunito" pitchFamily="2" charset="0"/>
              </a:rPr>
              <a:t>Step 5</a:t>
            </a:r>
            <a:r>
              <a:rPr lang="en-US" b="0" i="0" dirty="0">
                <a:solidFill>
                  <a:srgbClr val="000000"/>
                </a:solidFill>
                <a:effectLst/>
                <a:latin typeface="Nunito" pitchFamily="2" charset="0"/>
              </a:rPr>
              <a:t> − Return success.</a:t>
            </a:r>
          </a:p>
          <a:p>
            <a:br>
              <a:rPr lang="en-US" dirty="0"/>
            </a:br>
            <a:endParaRPr lang="en-US" b="0" i="0" dirty="0">
              <a:solidFill>
                <a:srgbClr val="000000"/>
              </a:solidFill>
              <a:effectLst/>
              <a:latin typeface="Nunito" panose="020B0604020202020204" pitchFamily="2" charset="0"/>
            </a:endParaRPr>
          </a:p>
        </p:txBody>
      </p:sp>
    </p:spTree>
    <p:extLst>
      <p:ext uri="{BB962C8B-B14F-4D97-AF65-F5344CB8AC3E}">
        <p14:creationId xmlns:p14="http://schemas.microsoft.com/office/powerpoint/2010/main" val="34923003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F21C83-5154-4E5C-8072-51A20661D888}"/>
              </a:ext>
            </a:extLst>
          </p:cNvPr>
          <p:cNvSpPr/>
          <p:nvPr/>
        </p:nvSpPr>
        <p:spPr>
          <a:xfrm>
            <a:off x="0" y="0"/>
            <a:ext cx="12192000" cy="685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113151C-74A0-422F-84B5-52CC1F03C463}"/>
              </a:ext>
            </a:extLst>
          </p:cNvPr>
          <p:cNvSpPr txBox="1"/>
          <p:nvPr/>
        </p:nvSpPr>
        <p:spPr>
          <a:xfrm>
            <a:off x="3406588" y="2290481"/>
            <a:ext cx="5378823" cy="923330"/>
          </a:xfrm>
          <a:prstGeom prst="rect">
            <a:avLst/>
          </a:prstGeom>
          <a:noFill/>
          <a:effectLst>
            <a:reflection blurRad="6350" stA="50000" endA="300" endPos="55000" dir="5400000" sy="-100000" algn="bl" rotWithShape="0"/>
          </a:effectLst>
        </p:spPr>
        <p:txBody>
          <a:bodyPr wrap="square" rtlCol="0">
            <a:spAutoFit/>
          </a:bodyPr>
          <a:lstStyle/>
          <a:p>
            <a:r>
              <a:rPr lang="en-US" sz="5400" dirty="0">
                <a:latin typeface="Arial Black" panose="020B0A04020102020204" pitchFamily="34" charset="0"/>
              </a:rPr>
              <a:t>LINKED LIST</a:t>
            </a:r>
          </a:p>
        </p:txBody>
      </p:sp>
    </p:spTree>
    <p:extLst>
      <p:ext uri="{BB962C8B-B14F-4D97-AF65-F5344CB8AC3E}">
        <p14:creationId xmlns:p14="http://schemas.microsoft.com/office/powerpoint/2010/main" val="9532539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F21C83-5154-4E5C-8072-51A20661D888}"/>
              </a:ext>
            </a:extLst>
          </p:cNvPr>
          <p:cNvSpPr/>
          <p:nvPr/>
        </p:nvSpPr>
        <p:spPr>
          <a:xfrm>
            <a:off x="0" y="0"/>
            <a:ext cx="12192000" cy="685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C218F84-494E-4F83-A2B7-7BDC0008B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075" y="1523999"/>
            <a:ext cx="9163050" cy="4333875"/>
          </a:xfrm>
          <a:prstGeom prst="rect">
            <a:avLst/>
          </a:prstGeom>
        </p:spPr>
      </p:pic>
    </p:spTree>
    <p:extLst>
      <p:ext uri="{BB962C8B-B14F-4D97-AF65-F5344CB8AC3E}">
        <p14:creationId xmlns:p14="http://schemas.microsoft.com/office/powerpoint/2010/main" val="20966760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230CE4-9EA8-4D83-A132-E2DBD0E9D708}"/>
              </a:ext>
            </a:extLst>
          </p:cNvPr>
          <p:cNvSpPr txBox="1"/>
          <p:nvPr/>
        </p:nvSpPr>
        <p:spPr>
          <a:xfrm>
            <a:off x="6305550" y="1720840"/>
            <a:ext cx="5448300" cy="3416320"/>
          </a:xfrm>
          <a:prstGeom prst="rect">
            <a:avLst/>
          </a:prstGeom>
          <a:noFill/>
        </p:spPr>
        <p:txBody>
          <a:bodyPr wrap="square" rtlCol="0">
            <a:spAutoFit/>
          </a:bodyPr>
          <a:lstStyle/>
          <a:p>
            <a:r>
              <a:rPr lang="en-US" sz="2400" b="1" dirty="0">
                <a:latin typeface="Arial Black" panose="020B0A04020102020204" pitchFamily="34" charset="0"/>
              </a:rPr>
              <a:t>WHY IS LINKED LIST IMPORTANT?</a:t>
            </a:r>
          </a:p>
          <a:p>
            <a:r>
              <a:rPr lang="en-US" b="1" dirty="0"/>
              <a:t>-</a:t>
            </a:r>
            <a:r>
              <a:rPr lang="en-US" b="0" i="1" dirty="0">
                <a:solidFill>
                  <a:srgbClr val="FFFFFF"/>
                </a:solidFill>
                <a:effectLst/>
                <a:latin typeface="urw-din"/>
              </a:rPr>
              <a:t> </a:t>
            </a:r>
            <a:r>
              <a:rPr lang="en-US" sz="2400" dirty="0"/>
              <a:t>Linked lists offer some important advantages over other linear data structures. Unlike ,array they are a dynamic data structure, resizable at run-time. Also, the insertion and deletion operations are efficient and easily implemented.</a:t>
            </a:r>
            <a:endParaRPr lang="en-US" sz="2400" dirty="0">
              <a:latin typeface="Microsoft YaHei UI" panose="020B0503020204020204" pitchFamily="34" charset="-122"/>
              <a:ea typeface="Microsoft YaHei UI" panose="020B0503020204020204" pitchFamily="34" charset="-122"/>
            </a:endParaRPr>
          </a:p>
        </p:txBody>
      </p:sp>
      <p:sp>
        <p:nvSpPr>
          <p:cNvPr id="6" name="TextBox 5">
            <a:extLst>
              <a:ext uri="{FF2B5EF4-FFF2-40B4-BE49-F238E27FC236}">
                <a16:creationId xmlns:a16="http://schemas.microsoft.com/office/drawing/2014/main" id="{B0A924FB-413D-4834-9FD3-85B7010D6595}"/>
              </a:ext>
            </a:extLst>
          </p:cNvPr>
          <p:cNvSpPr txBox="1"/>
          <p:nvPr/>
        </p:nvSpPr>
        <p:spPr>
          <a:xfrm>
            <a:off x="581025" y="1720840"/>
            <a:ext cx="5067300" cy="3416320"/>
          </a:xfrm>
          <a:prstGeom prst="rect">
            <a:avLst/>
          </a:prstGeom>
          <a:noFill/>
        </p:spPr>
        <p:txBody>
          <a:bodyPr wrap="square" rtlCol="0">
            <a:spAutoFit/>
          </a:bodyPr>
          <a:lstStyle/>
          <a:p>
            <a:r>
              <a:rPr lang="en-US" sz="2400" dirty="0">
                <a:latin typeface="Arial Black" panose="020B0A04020102020204" pitchFamily="34" charset="0"/>
              </a:rPr>
              <a:t>WHAT IS LINKED LIST?</a:t>
            </a:r>
          </a:p>
          <a:p>
            <a:r>
              <a:rPr lang="en-US" sz="2400" dirty="0"/>
              <a:t>-A linked list is a sequence of data structures, which are connected together via </a:t>
            </a:r>
            <a:r>
              <a:rPr lang="en-US" sz="2400" dirty="0" err="1"/>
              <a:t>links.Linked</a:t>
            </a:r>
            <a:r>
              <a:rPr lang="en-US" sz="2400" dirty="0"/>
              <a:t> List is a sequence of links which contains items. Each link contains a connection to another link. Linked list is the second most-used data structure after array. </a:t>
            </a:r>
          </a:p>
          <a:p>
            <a:endParaRPr lang="en-US" sz="2400" dirty="0"/>
          </a:p>
        </p:txBody>
      </p:sp>
    </p:spTree>
    <p:extLst>
      <p:ext uri="{BB962C8B-B14F-4D97-AF65-F5344CB8AC3E}">
        <p14:creationId xmlns:p14="http://schemas.microsoft.com/office/powerpoint/2010/main" val="10756444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1739</Words>
  <Application>Microsoft Office PowerPoint</Application>
  <PresentationFormat>Widescreen</PresentationFormat>
  <Paragraphs>172</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Microsoft YaHei UI</vt:lpstr>
      <vt:lpstr>Arial</vt:lpstr>
      <vt:lpstr>Arial Black</vt:lpstr>
      <vt:lpstr>Calibri</vt:lpstr>
      <vt:lpstr>Calibri Light</vt:lpstr>
      <vt:lpstr>Heebo</vt:lpstr>
      <vt:lpstr>Nunito</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Pokharel</dc:creator>
  <cp:lastModifiedBy>Sameer Pokharel</cp:lastModifiedBy>
  <cp:revision>12</cp:revision>
  <dcterms:created xsi:type="dcterms:W3CDTF">2023-02-21T11:49:10Z</dcterms:created>
  <dcterms:modified xsi:type="dcterms:W3CDTF">2023-02-21T13:26:38Z</dcterms:modified>
</cp:coreProperties>
</file>