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b4cf6031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b4cf6031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b4cf603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b4cf603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b4cf6031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b4cf6031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b4cf603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b4cf603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b4cf6031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b4cf6031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b4cf603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b4cf603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b4cf603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b4cf603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b4cf603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b4cf603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b4cf6031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b4cf6031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b4cf6031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b4cf603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b4cf603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b4cf603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b4cf603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b4cf6031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b4cf603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b4cf603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SameerR007/ArealWombling_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38558" y="398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Areal Wombling</a:t>
            </a:r>
            <a:endParaRPr/>
          </a:p>
        </p:txBody>
      </p:sp>
      <p:sp>
        <p:nvSpPr>
          <p:cNvPr id="55" name="Google Shape;55;p13"/>
          <p:cNvSpPr txBox="1"/>
          <p:nvPr>
            <p:ph idx="1" type="subTitle"/>
          </p:nvPr>
        </p:nvSpPr>
        <p:spPr>
          <a:xfrm>
            <a:off x="311700" y="2707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Sameer Singh Rawat, LMU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Modelling approach</a:t>
            </a:r>
            <a:endParaRPr/>
          </a:p>
        </p:txBody>
      </p:sp>
      <p:sp>
        <p:nvSpPr>
          <p:cNvPr id="113" name="Google Shape;113;p22"/>
          <p:cNvSpPr txBox="1"/>
          <p:nvPr>
            <p:ph idx="1" type="body"/>
          </p:nvPr>
        </p:nvSpPr>
        <p:spPr>
          <a:xfrm>
            <a:off x="311700" y="1152475"/>
            <a:ext cx="8520600" cy="3430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Model Specifications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lang="en"/>
              <a:t> Markov chain Monte Carlo (MCMC) samples      </a:t>
            </a:r>
            <a:r>
              <a:rPr lang="en"/>
              <a:t>   g=1,2,...,1000 </a:t>
            </a:r>
            <a:endParaRPr/>
          </a:p>
          <a:p>
            <a:pPr indent="-334327" lvl="0" marL="457200" rtl="0" algn="l">
              <a:spcBef>
                <a:spcPts val="0"/>
              </a:spcBef>
              <a:spcAft>
                <a:spcPts val="0"/>
              </a:spcAft>
              <a:buSzPct val="100000"/>
              <a:buAutoNum type="arabicPeriod"/>
            </a:pPr>
            <a:r>
              <a:rPr lang="en"/>
              <a:t>SDR is calculated by</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lang="en"/>
              <a:t> BLVs are obtained by</a:t>
            </a:r>
            <a:endParaRPr/>
          </a:p>
          <a:p>
            <a:pPr indent="-334327" lvl="0" marL="457200" rtl="0" algn="l">
              <a:spcBef>
                <a:spcPts val="0"/>
              </a:spcBef>
              <a:spcAft>
                <a:spcPts val="0"/>
              </a:spcAft>
              <a:buSzPct val="100000"/>
              <a:buAutoNum type="arabicPeriod"/>
            </a:pPr>
            <a:r>
              <a:t/>
            </a:r>
            <a:endParaRPr/>
          </a:p>
        </p:txBody>
      </p:sp>
      <p:pic>
        <p:nvPicPr>
          <p:cNvPr id="114" name="Google Shape;114;p22"/>
          <p:cNvPicPr preferRelativeResize="0"/>
          <p:nvPr/>
        </p:nvPicPr>
        <p:blipFill>
          <a:blip r:embed="rId3">
            <a:alphaModFix/>
          </a:blip>
          <a:stretch>
            <a:fillRect/>
          </a:stretch>
        </p:blipFill>
        <p:spPr>
          <a:xfrm>
            <a:off x="3126250" y="1470275"/>
            <a:ext cx="3352800" cy="1257300"/>
          </a:xfrm>
          <a:prstGeom prst="rect">
            <a:avLst/>
          </a:prstGeom>
          <a:noFill/>
          <a:ln>
            <a:noFill/>
          </a:ln>
        </p:spPr>
      </p:pic>
      <p:pic>
        <p:nvPicPr>
          <p:cNvPr id="115" name="Google Shape;115;p22"/>
          <p:cNvPicPr preferRelativeResize="0"/>
          <p:nvPr/>
        </p:nvPicPr>
        <p:blipFill>
          <a:blip r:embed="rId4">
            <a:alphaModFix/>
          </a:blip>
          <a:stretch>
            <a:fillRect/>
          </a:stretch>
        </p:blipFill>
        <p:spPr>
          <a:xfrm>
            <a:off x="3285450" y="3096350"/>
            <a:ext cx="2366587" cy="572700"/>
          </a:xfrm>
          <a:prstGeom prst="rect">
            <a:avLst/>
          </a:prstGeom>
          <a:noFill/>
          <a:ln>
            <a:noFill/>
          </a:ln>
        </p:spPr>
      </p:pic>
      <p:pic>
        <p:nvPicPr>
          <p:cNvPr id="116" name="Google Shape;116;p22"/>
          <p:cNvPicPr preferRelativeResize="0"/>
          <p:nvPr/>
        </p:nvPicPr>
        <p:blipFill>
          <a:blip r:embed="rId5">
            <a:alphaModFix/>
          </a:blip>
          <a:stretch>
            <a:fillRect/>
          </a:stretch>
        </p:blipFill>
        <p:spPr>
          <a:xfrm>
            <a:off x="3126254" y="3805750"/>
            <a:ext cx="3104250" cy="329450"/>
          </a:xfrm>
          <a:prstGeom prst="rect">
            <a:avLst/>
          </a:prstGeom>
          <a:noFill/>
          <a:ln>
            <a:noFill/>
          </a:ln>
        </p:spPr>
      </p:pic>
      <p:pic>
        <p:nvPicPr>
          <p:cNvPr id="117" name="Google Shape;117;p22"/>
          <p:cNvPicPr preferRelativeResize="0"/>
          <p:nvPr/>
        </p:nvPicPr>
        <p:blipFill>
          <a:blip r:embed="rId6">
            <a:alphaModFix/>
          </a:blip>
          <a:stretch>
            <a:fillRect/>
          </a:stretch>
        </p:blipFill>
        <p:spPr>
          <a:xfrm>
            <a:off x="911125" y="4135200"/>
            <a:ext cx="5200650" cy="857250"/>
          </a:xfrm>
          <a:prstGeom prst="rect">
            <a:avLst/>
          </a:prstGeom>
          <a:noFill/>
          <a:ln>
            <a:noFill/>
          </a:ln>
        </p:spPr>
      </p:pic>
      <p:pic>
        <p:nvPicPr>
          <p:cNvPr id="118" name="Google Shape;118;p22"/>
          <p:cNvPicPr preferRelativeResize="0"/>
          <p:nvPr/>
        </p:nvPicPr>
        <p:blipFill>
          <a:blip r:embed="rId7">
            <a:alphaModFix/>
          </a:blip>
          <a:stretch>
            <a:fillRect/>
          </a:stretch>
        </p:blipFill>
        <p:spPr>
          <a:xfrm>
            <a:off x="5157500" y="2766900"/>
            <a:ext cx="385933" cy="32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Hierarchical Modelling approach (contd.)</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6. </a:t>
            </a:r>
            <a:r>
              <a:rPr lang="en"/>
              <a:t>Find the 50 percentile and 80 percentile of these boundary differences and mark the boundaries of the states whose boundary likelihood value exceeds 80 percentile value with red and with blue where boundary likelihood value exceeds 50 percentile value. </a:t>
            </a:r>
            <a:endParaRPr/>
          </a:p>
        </p:txBody>
      </p:sp>
      <p:pic>
        <p:nvPicPr>
          <p:cNvPr id="125" name="Google Shape;125;p23"/>
          <p:cNvPicPr preferRelativeResize="0"/>
          <p:nvPr/>
        </p:nvPicPr>
        <p:blipFill>
          <a:blip r:embed="rId3">
            <a:alphaModFix/>
          </a:blip>
          <a:stretch>
            <a:fillRect/>
          </a:stretch>
        </p:blipFill>
        <p:spPr>
          <a:xfrm>
            <a:off x="2366963" y="2281238"/>
            <a:ext cx="5172075" cy="2714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Traditional Vs </a:t>
            </a:r>
            <a:r>
              <a:rPr lang="en"/>
              <a:t>Hierarchical</a:t>
            </a:r>
            <a:r>
              <a:rPr lang="en"/>
              <a:t> Approach</a:t>
            </a:r>
            <a:endParaRPr/>
          </a:p>
        </p:txBody>
      </p:sp>
      <p:pic>
        <p:nvPicPr>
          <p:cNvPr id="131" name="Google Shape;131;p24"/>
          <p:cNvPicPr preferRelativeResize="0"/>
          <p:nvPr/>
        </p:nvPicPr>
        <p:blipFill>
          <a:blip r:embed="rId3">
            <a:alphaModFix/>
          </a:blip>
          <a:stretch>
            <a:fillRect/>
          </a:stretch>
        </p:blipFill>
        <p:spPr>
          <a:xfrm>
            <a:off x="76200" y="1627325"/>
            <a:ext cx="4343401" cy="2145352"/>
          </a:xfrm>
          <a:prstGeom prst="rect">
            <a:avLst/>
          </a:prstGeom>
          <a:noFill/>
          <a:ln>
            <a:noFill/>
          </a:ln>
        </p:spPr>
      </p:pic>
      <p:pic>
        <p:nvPicPr>
          <p:cNvPr id="132" name="Google Shape;132;p24"/>
          <p:cNvPicPr preferRelativeResize="0"/>
          <p:nvPr/>
        </p:nvPicPr>
        <p:blipFill>
          <a:blip r:embed="rId4">
            <a:alphaModFix/>
          </a:blip>
          <a:stretch>
            <a:fillRect/>
          </a:stretch>
        </p:blipFill>
        <p:spPr>
          <a:xfrm>
            <a:off x="4438367" y="1474925"/>
            <a:ext cx="4553233" cy="23898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8" name="Google Shape;138;p25"/>
          <p:cNvSpPr txBox="1"/>
          <p:nvPr>
            <p:ph idx="1" type="body"/>
          </p:nvPr>
        </p:nvSpPr>
        <p:spPr>
          <a:xfrm>
            <a:off x="311700" y="1152475"/>
            <a:ext cx="3900000" cy="359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states of Minnesota, Colorado, Louisiana, Oklahoma, Michigan, Nevada, Kentucky, New York, Arizona, Washington, Connecticut, Ohio are the states where the deaths to confirmed cases ratio is significantly lower than their neighbouring states, hence signifying probable scope for improvement in healthcare facilities.</a:t>
            </a:r>
            <a:endParaRPr/>
          </a:p>
        </p:txBody>
      </p:sp>
      <p:pic>
        <p:nvPicPr>
          <p:cNvPr id="139" name="Google Shape;139;p25"/>
          <p:cNvPicPr preferRelativeResize="0"/>
          <p:nvPr/>
        </p:nvPicPr>
        <p:blipFill>
          <a:blip r:embed="rId3">
            <a:alphaModFix/>
          </a:blip>
          <a:stretch>
            <a:fillRect/>
          </a:stretch>
        </p:blipFill>
        <p:spPr>
          <a:xfrm>
            <a:off x="4377852" y="328850"/>
            <a:ext cx="4331526" cy="4601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Introduction - What is wombling?</a:t>
            </a:r>
            <a:endParaRPr sz="2100"/>
          </a:p>
          <a:p>
            <a:pPr indent="-361950" lvl="0" marL="457200" rtl="0" algn="l">
              <a:spcBef>
                <a:spcPts val="0"/>
              </a:spcBef>
              <a:spcAft>
                <a:spcPts val="0"/>
              </a:spcAft>
              <a:buSzPts val="2100"/>
              <a:buAutoNum type="arabicPeriod"/>
            </a:pPr>
            <a:r>
              <a:rPr lang="en" sz="2100"/>
              <a:t>Crisp Vs Fuzzy Wombling</a:t>
            </a:r>
            <a:endParaRPr sz="2100"/>
          </a:p>
          <a:p>
            <a:pPr indent="-361950" lvl="0" marL="457200" rtl="0" algn="l">
              <a:spcBef>
                <a:spcPts val="0"/>
              </a:spcBef>
              <a:spcAft>
                <a:spcPts val="0"/>
              </a:spcAft>
              <a:buSzPts val="2100"/>
              <a:buAutoNum type="arabicPeriod"/>
            </a:pPr>
            <a:r>
              <a:rPr lang="en" sz="2100"/>
              <a:t>Crisp Areal Wombling</a:t>
            </a:r>
            <a:endParaRPr sz="2100"/>
          </a:p>
          <a:p>
            <a:pPr indent="-336550" lvl="1" marL="914400" rtl="0" algn="l">
              <a:spcBef>
                <a:spcPts val="0"/>
              </a:spcBef>
              <a:spcAft>
                <a:spcPts val="0"/>
              </a:spcAft>
              <a:buSzPts val="1700"/>
              <a:buAutoNum type="alphaLcPeriod"/>
            </a:pPr>
            <a:r>
              <a:rPr lang="en" sz="1700"/>
              <a:t>Traditional approach</a:t>
            </a:r>
            <a:endParaRPr sz="1700"/>
          </a:p>
          <a:p>
            <a:pPr indent="-336550" lvl="1" marL="914400" rtl="0" algn="l">
              <a:spcBef>
                <a:spcPts val="0"/>
              </a:spcBef>
              <a:spcAft>
                <a:spcPts val="0"/>
              </a:spcAft>
              <a:buSzPts val="1700"/>
              <a:buAutoNum type="alphaLcPeriod"/>
            </a:pPr>
            <a:r>
              <a:rPr lang="en" sz="1700"/>
              <a:t>Hierarchical Modelling approach</a:t>
            </a:r>
            <a:endParaRPr sz="1700"/>
          </a:p>
          <a:p>
            <a:pPr indent="-336550" lvl="1" marL="914400" rtl="0" algn="l">
              <a:spcBef>
                <a:spcPts val="0"/>
              </a:spcBef>
              <a:spcAft>
                <a:spcPts val="0"/>
              </a:spcAft>
              <a:buSzPts val="1700"/>
              <a:buAutoNum type="alphaLcPeriod"/>
            </a:pPr>
            <a:r>
              <a:rPr lang="en" sz="1700"/>
              <a:t>Traditional Vs hierarchical approach</a:t>
            </a:r>
            <a:endParaRPr sz="1700"/>
          </a:p>
          <a:p>
            <a:pPr indent="-336550" lvl="1" marL="914400" rtl="0" algn="l">
              <a:spcBef>
                <a:spcPts val="0"/>
              </a:spcBef>
              <a:spcAft>
                <a:spcPts val="0"/>
              </a:spcAft>
              <a:buSzPts val="1700"/>
              <a:buAutoNum type="alphaLcPeriod"/>
            </a:pPr>
            <a:r>
              <a:rPr lang="en" sz="1700"/>
              <a:t>Results</a:t>
            </a:r>
            <a:endParaRPr sz="1700"/>
          </a:p>
          <a:p>
            <a:pPr indent="0" lvl="0" marL="0" rtl="0" algn="l">
              <a:spcBef>
                <a:spcPts val="1200"/>
              </a:spcBef>
              <a:spcAft>
                <a:spcPts val="1200"/>
              </a:spcAft>
              <a:buNone/>
            </a:pPr>
            <a:r>
              <a:rPr lang="en" sz="1700"/>
              <a:t>Github link - </a:t>
            </a:r>
            <a:r>
              <a:rPr lang="en" sz="1700" u="sng">
                <a:solidFill>
                  <a:schemeClr val="hlink"/>
                </a:solidFill>
                <a:hlinkClick r:id="rId3"/>
              </a:rPr>
              <a:t>https://github.com/SameerR007/ArealWombling_Project</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Wombling (also known as edge detection or barrier analysis) refers to the </a:t>
            </a:r>
            <a:r>
              <a:rPr lang="en"/>
              <a:t>techniques</a:t>
            </a:r>
            <a:r>
              <a:rPr lang="en"/>
              <a:t> of identifying edges or boundaries of rapid change.</a:t>
            </a:r>
            <a:endParaRPr/>
          </a:p>
          <a:p>
            <a:pPr indent="-342900" lvl="0" marL="457200" rtl="0" algn="l">
              <a:spcBef>
                <a:spcPts val="0"/>
              </a:spcBef>
              <a:spcAft>
                <a:spcPts val="0"/>
              </a:spcAft>
              <a:buSzPts val="1800"/>
              <a:buAutoNum type="arabicPeriod"/>
            </a:pPr>
            <a:r>
              <a:rPr lang="en"/>
              <a:t>It is named after William H. Womble (statistician).</a:t>
            </a:r>
            <a:endParaRPr/>
          </a:p>
          <a:p>
            <a:pPr indent="-342900" lvl="0" marL="457200" rtl="0" algn="l">
              <a:spcBef>
                <a:spcPts val="0"/>
              </a:spcBef>
              <a:spcAft>
                <a:spcPts val="0"/>
              </a:spcAft>
              <a:buSzPts val="1800"/>
              <a:buAutoNum type="arabicPeriod"/>
            </a:pPr>
            <a:r>
              <a:rPr lang="en"/>
              <a:t>Uses -</a:t>
            </a:r>
            <a:r>
              <a:rPr lang="en"/>
              <a:t> </a:t>
            </a:r>
            <a:endParaRPr/>
          </a:p>
          <a:p>
            <a:pPr indent="0" lvl="0" marL="457200" rtl="0" algn="l">
              <a:spcBef>
                <a:spcPts val="1200"/>
              </a:spcBef>
              <a:spcAft>
                <a:spcPts val="0"/>
              </a:spcAft>
              <a:buNone/>
            </a:pPr>
            <a:r>
              <a:rPr lang="en"/>
              <a:t>a. Environmental Sciences (to detect boundaries between different ecological zones). </a:t>
            </a:r>
            <a:endParaRPr/>
          </a:p>
          <a:p>
            <a:pPr indent="0" lvl="0" marL="457200" rtl="0" algn="l">
              <a:spcBef>
                <a:spcPts val="1200"/>
              </a:spcBef>
              <a:spcAft>
                <a:spcPts val="0"/>
              </a:spcAft>
              <a:buNone/>
            </a:pPr>
            <a:r>
              <a:rPr lang="en"/>
              <a:t>b. Public health (to detect boundaries where disease rate changes significantly).</a:t>
            </a:r>
            <a:endParaRPr/>
          </a:p>
          <a:p>
            <a:pPr indent="-342900" lvl="0" marL="457200" rtl="0" algn="l">
              <a:spcBef>
                <a:spcPts val="1200"/>
              </a:spcBef>
              <a:spcAft>
                <a:spcPts val="0"/>
              </a:spcAft>
              <a:buSzPts val="1800"/>
              <a:buAutoNum type="arabicPeriod"/>
            </a:pPr>
            <a:r>
              <a:rPr lang="en"/>
              <a:t>Two type of wombling - Crisp areal wombling and Fuzzy areal wombling.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Crisp Vs Fuzzy Wombling</a:t>
            </a:r>
            <a:endParaRPr/>
          </a:p>
        </p:txBody>
      </p:sp>
      <p:sp>
        <p:nvSpPr>
          <p:cNvPr id="73" name="Google Shape;73;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Boundaries are sharp and clear identifying the regions of significant change.</a:t>
            </a:r>
            <a:endParaRPr/>
          </a:p>
          <a:p>
            <a:pPr indent="-317500" lvl="0" marL="457200" rtl="0" algn="l">
              <a:spcBef>
                <a:spcPts val="0"/>
              </a:spcBef>
              <a:spcAft>
                <a:spcPts val="0"/>
              </a:spcAft>
              <a:buSzPts val="1400"/>
              <a:buAutoNum type="arabicPeriod"/>
            </a:pPr>
            <a:r>
              <a:rPr lang="en"/>
              <a:t>A threshold c is fixed and boundary is considered if the </a:t>
            </a:r>
            <a:r>
              <a:rPr lang="en"/>
              <a:t>Boundary likelihood value (</a:t>
            </a:r>
            <a:r>
              <a:rPr lang="en"/>
              <a:t>difference between the regions) exceeds this threshold c.</a:t>
            </a:r>
            <a:endParaRPr/>
          </a:p>
          <a:p>
            <a:pPr indent="-317500" lvl="0" marL="457200" rtl="0" algn="l">
              <a:spcBef>
                <a:spcPts val="0"/>
              </a:spcBef>
              <a:spcAft>
                <a:spcPts val="0"/>
              </a:spcAft>
              <a:buSzPts val="1400"/>
              <a:buAutoNum type="arabicPeriod"/>
            </a:pPr>
            <a:r>
              <a:rPr lang="en"/>
              <a:t>It can be used in fields for understanding significant change of attribute like detecting </a:t>
            </a:r>
            <a:r>
              <a:rPr lang="en"/>
              <a:t>significant</a:t>
            </a:r>
            <a:r>
              <a:rPr lang="en"/>
              <a:t> change of disease rate or significant change of environmental or ecological variables. </a:t>
            </a:r>
            <a:endParaRPr/>
          </a:p>
        </p:txBody>
      </p:sp>
      <p:sp>
        <p:nvSpPr>
          <p:cNvPr id="74" name="Google Shape;74;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It allows for gradual change between the regions, hence </a:t>
            </a:r>
            <a:r>
              <a:rPr lang="en"/>
              <a:t>boundaries can be unclear.</a:t>
            </a:r>
            <a:endParaRPr/>
          </a:p>
          <a:p>
            <a:pPr indent="-317500" lvl="0" marL="457200" rtl="0" algn="l">
              <a:spcBef>
                <a:spcPts val="0"/>
              </a:spcBef>
              <a:spcAft>
                <a:spcPts val="0"/>
              </a:spcAft>
              <a:buSzPts val="1400"/>
              <a:buAutoNum type="arabicPeriod"/>
            </a:pPr>
            <a:r>
              <a:rPr lang="en"/>
              <a:t>It makes use of probability to assign likelihood of boundary existing.</a:t>
            </a:r>
            <a:endParaRPr/>
          </a:p>
          <a:p>
            <a:pPr indent="-317500" lvl="0" marL="457200" rtl="0" algn="l">
              <a:spcBef>
                <a:spcPts val="0"/>
              </a:spcBef>
              <a:spcAft>
                <a:spcPts val="0"/>
              </a:spcAft>
              <a:buSzPts val="1400"/>
              <a:buAutoNum type="arabicPeriod"/>
            </a:pPr>
            <a:r>
              <a:rPr lang="en"/>
              <a:t>It can be used to understand gradual change of attribute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Crisp Areal Wombling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Crisp Areal wombling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this project we will be focussing on crisp areal wombling.</a:t>
            </a:r>
            <a:endParaRPr/>
          </a:p>
          <a:p>
            <a:pPr indent="-342900" lvl="0" marL="457200" rtl="0" algn="l">
              <a:spcBef>
                <a:spcPts val="0"/>
              </a:spcBef>
              <a:spcAft>
                <a:spcPts val="0"/>
              </a:spcAft>
              <a:buSzPts val="1800"/>
              <a:buChar char="●"/>
            </a:pPr>
            <a:r>
              <a:rPr lang="en"/>
              <a:t>For this we have taken the dataset for covid cases </a:t>
            </a:r>
            <a:r>
              <a:rPr lang="en"/>
              <a:t>occurring</a:t>
            </a:r>
            <a:r>
              <a:rPr lang="en"/>
              <a:t> in USA in April 2020.</a:t>
            </a:r>
            <a:endParaRPr/>
          </a:p>
          <a:p>
            <a:pPr indent="-342900" lvl="0" marL="457200" rtl="0" algn="l">
              <a:spcBef>
                <a:spcPts val="0"/>
              </a:spcBef>
              <a:spcAft>
                <a:spcPts val="0"/>
              </a:spcAft>
              <a:buSzPts val="1800"/>
              <a:buChar char="●"/>
            </a:pPr>
            <a:r>
              <a:rPr lang="en"/>
              <a:t>Data contains the deaths recorded and confirmed covid cases in April 2020 and we have taken Standardized Death Rate (SDR) as a measure to investigate which are the states where covid control measures differ significantly, perhaps indicating the scope of improvement in such states.</a:t>
            </a:r>
            <a:endParaRPr/>
          </a:p>
          <a:p>
            <a:pPr indent="-342900" lvl="0" marL="457200" rtl="0" algn="l">
              <a:spcBef>
                <a:spcPts val="0"/>
              </a:spcBef>
              <a:spcAft>
                <a:spcPts val="0"/>
              </a:spcAft>
              <a:buSzPts val="1800"/>
              <a:buChar char="●"/>
            </a:pPr>
            <a:r>
              <a:rPr lang="en"/>
              <a:t>Also for performing bayesian </a:t>
            </a:r>
            <a:r>
              <a:rPr lang="en"/>
              <a:t>hierarchical</a:t>
            </a:r>
            <a:r>
              <a:rPr lang="en"/>
              <a:t> modelling we have included the covariates such as number of Hospital beds per 1000 people and percentage of people with age above 65. And this data is taken for year 2019 to avoid</a:t>
            </a:r>
            <a:r>
              <a:rPr lang="en"/>
              <a:t> any biases that might occur due to changes in these figures </a:t>
            </a:r>
            <a:r>
              <a:rPr lang="en"/>
              <a:t>after April 2020.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Spatial </a:t>
            </a:r>
            <a:r>
              <a:rPr lang="en"/>
              <a:t>Autocorrelation</a:t>
            </a:r>
            <a:r>
              <a:rPr lang="en"/>
              <a:t> by Moran’s I</a:t>
            </a:r>
            <a:endParaRPr/>
          </a:p>
        </p:txBody>
      </p:sp>
      <p:sp>
        <p:nvSpPr>
          <p:cNvPr id="91" name="Google Shape;91;p19"/>
          <p:cNvSpPr txBox="1"/>
          <p:nvPr>
            <p:ph idx="1" type="body"/>
          </p:nvPr>
        </p:nvSpPr>
        <p:spPr>
          <a:xfrm>
            <a:off x="311700" y="1152475"/>
            <a:ext cx="4983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Moran’s I statistics shows that there is a moderate positive spatial autocorrelation among the </a:t>
            </a:r>
            <a:r>
              <a:rPr lang="en"/>
              <a:t>values of SDRs. This means that the states with similar value of SDRs are likely to be close to each other. Also the statistic is highly significant.</a:t>
            </a:r>
            <a:endParaRPr/>
          </a:p>
          <a:p>
            <a:pPr indent="-342900" lvl="0" marL="457200" rtl="0" algn="l">
              <a:spcBef>
                <a:spcPts val="0"/>
              </a:spcBef>
              <a:spcAft>
                <a:spcPts val="0"/>
              </a:spcAft>
              <a:buSzPts val="1800"/>
              <a:buChar char="●"/>
            </a:pPr>
            <a:r>
              <a:rPr lang="en"/>
              <a:t>Moran scatterplot shows the relationship between variable value and its spatial lag. Spatial lag is the average value of variable in its neighbouring region.</a:t>
            </a:r>
            <a:endParaRPr/>
          </a:p>
        </p:txBody>
      </p:sp>
      <p:pic>
        <p:nvPicPr>
          <p:cNvPr id="92" name="Google Shape;92;p19"/>
          <p:cNvPicPr preferRelativeResize="0"/>
          <p:nvPr/>
        </p:nvPicPr>
        <p:blipFill>
          <a:blip r:embed="rId3">
            <a:alphaModFix/>
          </a:blip>
          <a:stretch>
            <a:fillRect/>
          </a:stretch>
        </p:blipFill>
        <p:spPr>
          <a:xfrm>
            <a:off x="5295675" y="1257025"/>
            <a:ext cx="3819926" cy="1234412"/>
          </a:xfrm>
          <a:prstGeom prst="rect">
            <a:avLst/>
          </a:prstGeom>
          <a:noFill/>
          <a:ln>
            <a:noFill/>
          </a:ln>
        </p:spPr>
      </p:pic>
      <p:pic>
        <p:nvPicPr>
          <p:cNvPr id="93" name="Google Shape;93;p19"/>
          <p:cNvPicPr preferRelativeResize="0"/>
          <p:nvPr/>
        </p:nvPicPr>
        <p:blipFill>
          <a:blip r:embed="rId4">
            <a:alphaModFix/>
          </a:blip>
          <a:stretch>
            <a:fillRect/>
          </a:stretch>
        </p:blipFill>
        <p:spPr>
          <a:xfrm>
            <a:off x="5377875" y="2715000"/>
            <a:ext cx="3454430" cy="2362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Layman’s approach - SDR plot</a:t>
            </a:r>
            <a:endParaRPr/>
          </a:p>
        </p:txBody>
      </p:sp>
      <p:pic>
        <p:nvPicPr>
          <p:cNvPr id="99" name="Google Shape;99;p20"/>
          <p:cNvPicPr preferRelativeResize="0"/>
          <p:nvPr/>
        </p:nvPicPr>
        <p:blipFill>
          <a:blip r:embed="rId3">
            <a:alphaModFix/>
          </a:blip>
          <a:stretch>
            <a:fillRect/>
          </a:stretch>
        </p:blipFill>
        <p:spPr>
          <a:xfrm>
            <a:off x="1718379" y="1017725"/>
            <a:ext cx="4373071" cy="4016075"/>
          </a:xfrm>
          <a:prstGeom prst="rect">
            <a:avLst/>
          </a:prstGeom>
          <a:noFill/>
          <a:ln>
            <a:noFill/>
          </a:ln>
        </p:spPr>
      </p:pic>
      <p:pic>
        <p:nvPicPr>
          <p:cNvPr id="100" name="Google Shape;100;p20"/>
          <p:cNvPicPr preferRelativeResize="0"/>
          <p:nvPr/>
        </p:nvPicPr>
        <p:blipFill>
          <a:blip r:embed="rId4">
            <a:alphaModFix/>
          </a:blip>
          <a:stretch>
            <a:fillRect/>
          </a:stretch>
        </p:blipFill>
        <p:spPr>
          <a:xfrm>
            <a:off x="6624851" y="1170125"/>
            <a:ext cx="990623"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Traditional Crisp Wombling</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Calculate difference between SDRs between each state and its neighbours.</a:t>
            </a:r>
            <a:endParaRPr/>
          </a:p>
          <a:p>
            <a:pPr indent="-342900" lvl="0" marL="457200" rtl="0" algn="l">
              <a:spcBef>
                <a:spcPts val="0"/>
              </a:spcBef>
              <a:spcAft>
                <a:spcPts val="0"/>
              </a:spcAft>
              <a:buSzPts val="1800"/>
              <a:buAutoNum type="arabicPeriod"/>
            </a:pPr>
            <a:r>
              <a:rPr lang="en"/>
              <a:t>Find the 50 percentile and 80 percentile of these boundary differences and mark the </a:t>
            </a:r>
            <a:r>
              <a:rPr lang="en"/>
              <a:t>boundaries of the states</a:t>
            </a:r>
            <a:r>
              <a:rPr lang="en"/>
              <a:t> whose boundary </a:t>
            </a:r>
            <a:r>
              <a:rPr lang="en"/>
              <a:t>likelihood</a:t>
            </a:r>
            <a:r>
              <a:rPr lang="en"/>
              <a:t> value exceeds 80 </a:t>
            </a:r>
            <a:r>
              <a:rPr lang="en"/>
              <a:t>percentile</a:t>
            </a:r>
            <a:r>
              <a:rPr lang="en"/>
              <a:t> value with red and with blue where boundary </a:t>
            </a:r>
            <a:r>
              <a:rPr lang="en"/>
              <a:t>likelihood</a:t>
            </a:r>
            <a:r>
              <a:rPr lang="en"/>
              <a:t> value exceeds 50 percentile value. </a:t>
            </a:r>
            <a:endParaRPr/>
          </a:p>
          <a:p>
            <a:pPr indent="0" lvl="0" marL="0" rtl="0" algn="l">
              <a:spcBef>
                <a:spcPts val="120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3782175" y="2465286"/>
            <a:ext cx="5361824" cy="26483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