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6c8568bc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6c8568bc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6c8568bc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6c8568bc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6c8568bc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6c8568bc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6c8568bc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6c8568bc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6c8568bc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6c8568bc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6c8568bc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6c8568bc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6c8568bc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6c8568bc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6c8568bc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6c8568bc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6c8568bc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6c8568bc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6c8568bc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6c8568bc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6c8568bc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6c8568bc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868575" y="73825"/>
            <a:ext cx="7532700" cy="1281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800"/>
              <a:t>New York</a:t>
            </a:r>
            <a:r>
              <a:rPr lang="en" sz="3800"/>
              <a:t> Times Bestseller Analysis</a:t>
            </a:r>
            <a:endParaRPr sz="3400"/>
          </a:p>
        </p:txBody>
      </p:sp>
      <p:sp>
        <p:nvSpPr>
          <p:cNvPr id="55" name="Google Shape;55;p13"/>
          <p:cNvSpPr txBox="1"/>
          <p:nvPr>
            <p:ph idx="1" type="subTitle"/>
          </p:nvPr>
        </p:nvSpPr>
        <p:spPr>
          <a:xfrm>
            <a:off x="450100" y="1251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chemeClr val="dk1"/>
                </a:solidFill>
              </a:rPr>
              <a:t>Sameer Singh Rawat, LMU</a:t>
            </a:r>
            <a:endParaRPr sz="2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Recommender system</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the final stage, we make a content based recommendation.</a:t>
            </a:r>
            <a:endParaRPr/>
          </a:p>
          <a:p>
            <a:pPr indent="-334327" lvl="0" marL="457200" rtl="0" algn="l">
              <a:spcBef>
                <a:spcPts val="1200"/>
              </a:spcBef>
              <a:spcAft>
                <a:spcPts val="0"/>
              </a:spcAft>
              <a:buSzPct val="100000"/>
              <a:buChar char="●"/>
            </a:pPr>
            <a:r>
              <a:rPr lang="en"/>
              <a:t>Steps</a:t>
            </a:r>
            <a:endParaRPr/>
          </a:p>
          <a:p>
            <a:pPr indent="0" lvl="0" marL="457200" rtl="0" algn="l">
              <a:spcBef>
                <a:spcPts val="1200"/>
              </a:spcBef>
              <a:spcAft>
                <a:spcPts val="0"/>
              </a:spcAft>
              <a:buNone/>
            </a:pPr>
            <a:r>
              <a:rPr lang="en"/>
              <a:t>1.  Make feature vectors combining the columns of genres, author, description for each book and treat it as a content. </a:t>
            </a:r>
            <a:endParaRPr/>
          </a:p>
          <a:p>
            <a:pPr indent="0" lvl="0" marL="457200" rtl="0" algn="l">
              <a:spcBef>
                <a:spcPts val="1200"/>
              </a:spcBef>
              <a:spcAft>
                <a:spcPts val="0"/>
              </a:spcAft>
              <a:buNone/>
            </a:pPr>
            <a:r>
              <a:rPr lang="en"/>
              <a:t>2. When a new book is entered the feature vector is formed for this new book by using google books api</a:t>
            </a:r>
            <a:endParaRPr/>
          </a:p>
          <a:p>
            <a:pPr indent="0" lvl="0" marL="457200" rtl="0" algn="l">
              <a:spcBef>
                <a:spcPts val="1200"/>
              </a:spcBef>
              <a:spcAft>
                <a:spcPts val="0"/>
              </a:spcAft>
              <a:buNone/>
            </a:pPr>
            <a:r>
              <a:rPr lang="en"/>
              <a:t>3. Finally the book that is most closest match to the entered book is recommended. </a:t>
            </a:r>
            <a:endParaRPr/>
          </a:p>
          <a:p>
            <a:pPr indent="0" lvl="0" marL="0" rtl="0" algn="l">
              <a:spcBef>
                <a:spcPts val="1200"/>
              </a:spcBef>
              <a:spcAft>
                <a:spcPts val="1200"/>
              </a:spcAft>
              <a:buNone/>
            </a:pPr>
            <a:r>
              <a:rPr lang="en"/>
              <a:t>NOTE - CountVectorizer is used for encoding the feature vector. And cosine similarity for finding the closest match.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demo</a:t>
            </a:r>
            <a:endParaRPr/>
          </a:p>
        </p:txBody>
      </p:sp>
      <p:sp>
        <p:nvSpPr>
          <p:cNvPr id="119" name="Google Shape;119;p23"/>
          <p:cNvSpPr txBox="1"/>
          <p:nvPr>
            <p:ph idx="1" type="body"/>
          </p:nvPr>
        </p:nvSpPr>
        <p:spPr>
          <a:xfrm>
            <a:off x="311700" y="3222200"/>
            <a:ext cx="9375600" cy="1565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Similarity percent calculated by cosine similarity.</a:t>
            </a:r>
            <a:endParaRPr/>
          </a:p>
          <a:p>
            <a:pPr indent="-317500" lvl="0" marL="457200" rtl="0" algn="l">
              <a:spcBef>
                <a:spcPts val="0"/>
              </a:spcBef>
              <a:spcAft>
                <a:spcPts val="0"/>
              </a:spcAft>
              <a:buSzPts val="1400"/>
              <a:buChar char="●"/>
            </a:pPr>
            <a:r>
              <a:rPr lang="en"/>
              <a:t>Sentiment - as predicted by BERT</a:t>
            </a:r>
            <a:endParaRPr/>
          </a:p>
          <a:p>
            <a:pPr indent="-317500" lvl="0" marL="457200" rtl="0" algn="l">
              <a:spcBef>
                <a:spcPts val="0"/>
              </a:spcBef>
              <a:spcAft>
                <a:spcPts val="0"/>
              </a:spcAft>
              <a:buSzPts val="1400"/>
              <a:buChar char="●"/>
            </a:pPr>
            <a:r>
              <a:rPr lang="en"/>
              <a:t>Keywords - as suggested by BERTopic</a:t>
            </a:r>
            <a:endParaRPr/>
          </a:p>
          <a:p>
            <a:pPr indent="0" lvl="0" marL="0" rtl="0" algn="l">
              <a:spcBef>
                <a:spcPts val="1200"/>
              </a:spcBef>
              <a:spcAft>
                <a:spcPts val="1200"/>
              </a:spcAft>
              <a:buNone/>
            </a:pPr>
            <a:r>
              <a:rPr lang="en"/>
              <a:t>Addition - the final model will be deployed in </a:t>
            </a:r>
            <a:r>
              <a:rPr lang="en"/>
              <a:t>cloud</a:t>
            </a:r>
            <a:r>
              <a:rPr lang="en"/>
              <a:t> using hugging face space and streamlit. Image of the recommended book will also be displayed.</a:t>
            </a:r>
            <a:endParaRPr/>
          </a:p>
        </p:txBody>
      </p:sp>
      <p:pic>
        <p:nvPicPr>
          <p:cNvPr id="120" name="Google Shape;120;p23"/>
          <p:cNvPicPr preferRelativeResize="0"/>
          <p:nvPr/>
        </p:nvPicPr>
        <p:blipFill>
          <a:blip r:embed="rId3">
            <a:alphaModFix/>
          </a:blip>
          <a:stretch>
            <a:fillRect/>
          </a:stretch>
        </p:blipFill>
        <p:spPr>
          <a:xfrm>
            <a:off x="311700" y="1017733"/>
            <a:ext cx="9143999" cy="18412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21012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Dataset - The data will comprise of the book titles and their respective summary. This will be generated by NYT api.</a:t>
            </a:r>
            <a:endParaRPr/>
          </a:p>
          <a:p>
            <a:pPr indent="-342900" lvl="0" marL="457200" rtl="0" algn="l">
              <a:spcBef>
                <a:spcPts val="0"/>
              </a:spcBef>
              <a:spcAft>
                <a:spcPts val="0"/>
              </a:spcAft>
              <a:buSzPts val="1800"/>
              <a:buChar char="●"/>
            </a:pPr>
            <a:r>
              <a:rPr lang="en"/>
              <a:t>Sentiment analysis will be done on the summary.</a:t>
            </a:r>
            <a:endParaRPr/>
          </a:p>
          <a:p>
            <a:pPr indent="-342900" lvl="0" marL="457200" rtl="0" algn="l">
              <a:spcBef>
                <a:spcPts val="0"/>
              </a:spcBef>
              <a:spcAft>
                <a:spcPts val="0"/>
              </a:spcAft>
              <a:buSzPts val="1800"/>
              <a:buChar char="●"/>
            </a:pPr>
            <a:r>
              <a:rPr lang="en"/>
              <a:t>Topic modelling will be done on the summary but since summaries only describe in short detail, the descriptions will be fetched by google book api and topic modelling will be done on both.</a:t>
            </a:r>
            <a:endParaRPr/>
          </a:p>
          <a:p>
            <a:pPr indent="-342900" lvl="0" marL="457200" rtl="0" algn="l">
              <a:spcBef>
                <a:spcPts val="0"/>
              </a:spcBef>
              <a:spcAft>
                <a:spcPts val="0"/>
              </a:spcAft>
              <a:buSzPts val="1800"/>
              <a:buChar char="●"/>
            </a:pPr>
            <a:r>
              <a:rPr lang="en"/>
              <a:t>Recommendation -  the columns such as authors, genres will be fetched through api and content based recommendation will be done based on the book user has already read.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Dataset will comprise of the books that has featured as NYT bestseller at the start of each month of 2023.</a:t>
            </a:r>
            <a:endParaRPr/>
          </a:p>
          <a:p>
            <a:pPr indent="-342900" lvl="0" marL="457200" rtl="0" algn="l">
              <a:spcBef>
                <a:spcPts val="0"/>
              </a:spcBef>
              <a:spcAft>
                <a:spcPts val="0"/>
              </a:spcAft>
              <a:buSzPts val="1800"/>
              <a:buAutoNum type="arabicPeriod"/>
            </a:pPr>
            <a:r>
              <a:rPr lang="en"/>
              <a:t>Dataset will contain the information about the books such as their author, genres, short description( </a:t>
            </a:r>
            <a:r>
              <a:rPr lang="en"/>
              <a:t>referred</a:t>
            </a:r>
            <a:r>
              <a:rPr lang="en"/>
              <a:t> as summary), detailed description (</a:t>
            </a:r>
            <a:r>
              <a:rPr lang="en"/>
              <a:t>referred</a:t>
            </a:r>
            <a:r>
              <a:rPr lang="en"/>
              <a:t> as description).</a:t>
            </a:r>
            <a:endParaRPr/>
          </a:p>
          <a:p>
            <a:pPr indent="-342900" lvl="0" marL="457200" rtl="0" algn="l">
              <a:spcBef>
                <a:spcPts val="0"/>
              </a:spcBef>
              <a:spcAft>
                <a:spcPts val="0"/>
              </a:spcAft>
              <a:buSzPts val="1800"/>
              <a:buAutoNum type="arabicPeriod"/>
            </a:pPr>
            <a:r>
              <a:rPr lang="en"/>
              <a:t>The difference between summary and description of random three can be seen in the figure on the next slide. </a:t>
            </a:r>
            <a:endParaRPr/>
          </a:p>
          <a:p>
            <a:pPr indent="-342900" lvl="0" marL="457200" rtl="0" algn="l">
              <a:spcBef>
                <a:spcPts val="0"/>
              </a:spcBef>
              <a:spcAft>
                <a:spcPts val="0"/>
              </a:spcAft>
              <a:buSzPts val="1800"/>
              <a:buAutoNum type="arabicPeriod"/>
            </a:pPr>
            <a:r>
              <a:rPr lang="en"/>
              <a:t>Since summary seems to focus on solely the story of the book it is wise to perform sentiment analysis on them while description is more elaborative in size it seems better to do topic modelling on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VS Description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15300" y="1100200"/>
            <a:ext cx="8856876" cy="363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Sentiment analysis will be done by state of art model BERT and also through a trained from scratch RNN model.</a:t>
            </a:r>
            <a:endParaRPr/>
          </a:p>
          <a:p>
            <a:pPr indent="-342900" lvl="0" marL="457200" rtl="0" algn="l">
              <a:spcBef>
                <a:spcPts val="0"/>
              </a:spcBef>
              <a:spcAft>
                <a:spcPts val="0"/>
              </a:spcAft>
              <a:buSzPts val="1800"/>
              <a:buChar char="●"/>
            </a:pPr>
            <a:r>
              <a:rPr lang="en"/>
              <a:t>RNN model is trained on the X(Twitter) dataset taken from kaggle. The dataset is </a:t>
            </a:r>
            <a:r>
              <a:rPr lang="en"/>
              <a:t>divided into 80:20 train and test.</a:t>
            </a:r>
            <a:endParaRPr/>
          </a:p>
          <a:p>
            <a:pPr indent="-342900" lvl="0" marL="457200" rtl="0" algn="l">
              <a:spcBef>
                <a:spcPts val="0"/>
              </a:spcBef>
              <a:spcAft>
                <a:spcPts val="0"/>
              </a:spcAft>
              <a:buSzPts val="1800"/>
              <a:buChar char="●"/>
            </a:pPr>
            <a:r>
              <a:rPr lang="en"/>
              <a:t>This model gives a test set accuracy of about 80%.</a:t>
            </a:r>
            <a:endParaRPr/>
          </a:p>
          <a:p>
            <a:pPr indent="-342900" lvl="0" marL="457200" rtl="0" algn="l">
              <a:spcBef>
                <a:spcPts val="0"/>
              </a:spcBef>
              <a:spcAft>
                <a:spcPts val="0"/>
              </a:spcAft>
              <a:buSzPts val="1800"/>
              <a:buChar char="●"/>
            </a:pPr>
            <a:r>
              <a:rPr lang="en"/>
              <a:t>The predictions of sentiments of summary of total dataset with BERT model and RNN can be seen in the form of count plot in the next slide.</a:t>
            </a:r>
            <a:endParaRPr/>
          </a:p>
          <a:p>
            <a:pPr indent="-342900" lvl="0" marL="457200" rtl="0" algn="l">
              <a:spcBef>
                <a:spcPts val="0"/>
              </a:spcBef>
              <a:spcAft>
                <a:spcPts val="0"/>
              </a:spcAft>
              <a:buSzPts val="1800"/>
              <a:buChar char="●"/>
            </a:pPr>
            <a:r>
              <a:rPr lang="en"/>
              <a:t>RNN seems to struggle with classifying the sentiment of summaries in black and white,mostly outputting grey(neutral). While BERT mostly classifies the books to be of positive sentiment.(Figure on the next slide)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BERT VS RNN</a:t>
            </a:r>
            <a:endParaRPr/>
          </a:p>
        </p:txBody>
      </p:sp>
      <p:pic>
        <p:nvPicPr>
          <p:cNvPr id="86" name="Google Shape;86;p18"/>
          <p:cNvPicPr preferRelativeResize="0"/>
          <p:nvPr/>
        </p:nvPicPr>
        <p:blipFill>
          <a:blip r:embed="rId3">
            <a:alphaModFix/>
          </a:blip>
          <a:stretch>
            <a:fillRect/>
          </a:stretch>
        </p:blipFill>
        <p:spPr>
          <a:xfrm>
            <a:off x="221425" y="1170725"/>
            <a:ext cx="4242576" cy="3359200"/>
          </a:xfrm>
          <a:prstGeom prst="rect">
            <a:avLst/>
          </a:prstGeom>
          <a:noFill/>
          <a:ln>
            <a:noFill/>
          </a:ln>
        </p:spPr>
      </p:pic>
      <p:pic>
        <p:nvPicPr>
          <p:cNvPr id="87" name="Google Shape;87;p18"/>
          <p:cNvPicPr preferRelativeResize="0"/>
          <p:nvPr/>
        </p:nvPicPr>
        <p:blipFill>
          <a:blip r:embed="rId4">
            <a:alphaModFix/>
          </a:blip>
          <a:stretch>
            <a:fillRect/>
          </a:stretch>
        </p:blipFill>
        <p:spPr>
          <a:xfrm>
            <a:off x="4464001" y="1170125"/>
            <a:ext cx="4527599" cy="34333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Modelling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It will determine the topics around which people like to read stories.</a:t>
            </a:r>
            <a:endParaRPr/>
          </a:p>
          <a:p>
            <a:pPr indent="-342900" lvl="0" marL="457200" rtl="0" algn="l">
              <a:spcBef>
                <a:spcPts val="0"/>
              </a:spcBef>
              <a:spcAft>
                <a:spcPts val="0"/>
              </a:spcAft>
              <a:buSzPts val="1800"/>
              <a:buChar char="●"/>
            </a:pPr>
            <a:r>
              <a:rPr lang="en"/>
              <a:t>Again this will be done by state of art model BERTopic and a model </a:t>
            </a:r>
            <a:r>
              <a:rPr lang="en"/>
              <a:t>implemented</a:t>
            </a:r>
            <a:r>
              <a:rPr lang="en"/>
              <a:t> from scratch making use of Latent Dirichlet Allocation(LDA).</a:t>
            </a:r>
            <a:endParaRPr/>
          </a:p>
          <a:p>
            <a:pPr indent="-342900" lvl="0" marL="457200" rtl="0" algn="l">
              <a:spcBef>
                <a:spcPts val="0"/>
              </a:spcBef>
              <a:spcAft>
                <a:spcPts val="0"/>
              </a:spcAft>
              <a:buSzPts val="1800"/>
              <a:buChar char="●"/>
            </a:pPr>
            <a:r>
              <a:rPr lang="en"/>
              <a:t>T</a:t>
            </a:r>
            <a:r>
              <a:rPr lang="en"/>
              <a:t>opics derived from BERTopic will be displayed on the </a:t>
            </a:r>
            <a:r>
              <a:rPr lang="en"/>
              <a:t>recommended</a:t>
            </a:r>
            <a:r>
              <a:rPr lang="en"/>
              <a:t> book as keywords.</a:t>
            </a:r>
            <a:endParaRPr/>
          </a:p>
          <a:p>
            <a:pPr indent="-342900" lvl="0" marL="457200" rtl="0" algn="l">
              <a:spcBef>
                <a:spcPts val="0"/>
              </a:spcBef>
              <a:spcAft>
                <a:spcPts val="0"/>
              </a:spcAft>
              <a:buSzPts val="1800"/>
              <a:buChar char="●"/>
            </a:pPr>
            <a:r>
              <a:rPr lang="en"/>
              <a:t>Topic modelling will also be done by LDA from scratch and the concept of how LDA is trained will be discussed (yet to be done)</a:t>
            </a:r>
            <a:endParaRPr/>
          </a:p>
          <a:p>
            <a:pPr indent="-342900" lvl="0" marL="457200" rtl="0" algn="l">
              <a:spcBef>
                <a:spcPts val="0"/>
              </a:spcBef>
              <a:spcAft>
                <a:spcPts val="0"/>
              </a:spcAft>
              <a:buSzPts val="1800"/>
              <a:buChar char="●"/>
            </a:pPr>
            <a:r>
              <a:rPr lang="en"/>
              <a:t>Discussion on both the approaches will be done.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on summaries (short description)</a:t>
            </a:r>
            <a:endParaRPr/>
          </a:p>
        </p:txBody>
      </p:sp>
      <p:sp>
        <p:nvSpPr>
          <p:cNvPr id="99" name="Google Shape;99;p20"/>
          <p:cNvSpPr txBox="1"/>
          <p:nvPr>
            <p:ph idx="1" type="body"/>
          </p:nvPr>
        </p:nvSpPr>
        <p:spPr>
          <a:xfrm>
            <a:off x="311700" y="4283200"/>
            <a:ext cx="8520600" cy="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Probable themes - fantasy(Topic 0), family(Topic 1),politics(Topic 3), art(Topic 6)</a:t>
            </a:r>
            <a:endParaRPr/>
          </a:p>
        </p:txBody>
      </p:sp>
      <p:pic>
        <p:nvPicPr>
          <p:cNvPr id="100" name="Google Shape;100;p20"/>
          <p:cNvPicPr preferRelativeResize="0"/>
          <p:nvPr/>
        </p:nvPicPr>
        <p:blipFill>
          <a:blip r:embed="rId3">
            <a:alphaModFix/>
          </a:blip>
          <a:stretch>
            <a:fillRect/>
          </a:stretch>
        </p:blipFill>
        <p:spPr>
          <a:xfrm>
            <a:off x="1132675" y="994738"/>
            <a:ext cx="6308100" cy="315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on description</a:t>
            </a:r>
            <a:endParaRPr/>
          </a:p>
        </p:txBody>
      </p:sp>
      <p:sp>
        <p:nvSpPr>
          <p:cNvPr id="106" name="Google Shape;106;p21"/>
          <p:cNvSpPr txBox="1"/>
          <p:nvPr>
            <p:ph idx="1" type="body"/>
          </p:nvPr>
        </p:nvSpPr>
        <p:spPr>
          <a:xfrm>
            <a:off x="311700" y="4283200"/>
            <a:ext cx="8520600" cy="72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Probable themes - crime(Topic 0), fantasy(Topic 1),kafka(Topic 3), fantasy+children (Topic 6), positive sentiments such as love and hope(Topic 7)</a:t>
            </a:r>
            <a:endParaRPr/>
          </a:p>
        </p:txBody>
      </p:sp>
      <p:pic>
        <p:nvPicPr>
          <p:cNvPr id="107" name="Google Shape;107;p21"/>
          <p:cNvPicPr preferRelativeResize="0"/>
          <p:nvPr/>
        </p:nvPicPr>
        <p:blipFill rotWithShape="1">
          <a:blip r:embed="rId3">
            <a:alphaModFix/>
          </a:blip>
          <a:srcRect b="0" l="0" r="0" t="0"/>
          <a:stretch/>
        </p:blipFill>
        <p:spPr>
          <a:xfrm>
            <a:off x="1132675" y="994738"/>
            <a:ext cx="6308100" cy="315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