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536D00-2EAE-488E-8E5D-467E1954893D}">
  <a:tblStyle styleId="{E8536D00-2EAE-488E-8E5D-467E195489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cbb2ac98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cbb2ac98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cbb2ac98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3cbb2ac98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3cbb2ac98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3cbb2ac98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cbb2ac98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3cbb2ac98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3cbb2ac983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3cbb2ac98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3cbb2ac983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3cbb2ac983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3cbb2ac98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3cbb2ac98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3cbb2ac98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3cbb2ac98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3cbb2ac983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3cbb2ac98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3cbb2ac98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3cbb2ac98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3cb14351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3cb14351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3cbb2ac98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3cbb2ac98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3cbb2ac98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3cbb2ac98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3cbb2ac98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3cbb2ac98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3cef43259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3cef43259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3cbb2ac98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3cbb2ac98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3cef43259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3cef43259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3cbb2ac98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3cbb2ac98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3cb14351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3cb14351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cbb2ac98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cbb2ac98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cbb2ac98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3cbb2ac98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3cbb2ac98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3cbb2ac98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3cbb2ac98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3cbb2ac98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3cbb2ac98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3cbb2ac98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cbb2ac98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cbb2ac98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SameerR007/contrastive_learnin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rxiv.org/abs/2310.08319" TargetMode="External"/><Relationship Id="rId4" Type="http://schemas.openxmlformats.org/officeDocument/2006/relationships/hyperlink" Target="https://doi.org/10.1145/3593590" TargetMode="External"/><Relationship Id="rId5" Type="http://schemas.openxmlformats.org/officeDocument/2006/relationships/hyperlink" Target="https://arxiv.org/abs/2304.09172" TargetMode="External"/><Relationship Id="rId6" Type="http://schemas.openxmlformats.org/officeDocument/2006/relationships/hyperlink" Target="https://arxiv.org/abs/2410.06912" TargetMode="External"/><Relationship Id="rId7" Type="http://schemas.openxmlformats.org/officeDocument/2006/relationships/hyperlink" Target="https://arxiv.org/abs/2002.00754" TargetMode="External"/><Relationship Id="rId8" Type="http://schemas.openxmlformats.org/officeDocument/2006/relationships/hyperlink" Target="https://arxiv.org/abs/2002.00754"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200"/>
              <a:t>Enhancing</a:t>
            </a:r>
            <a:r>
              <a:rPr lang="en" sz="3200"/>
              <a:t> Text Retrieval Pipelines</a:t>
            </a:r>
            <a:endParaRPr sz="32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Sameer Singh Rawat</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 name="Google Shape;57;p13"/>
          <p:cNvSpPr txBox="1"/>
          <p:nvPr/>
        </p:nvSpPr>
        <p:spPr>
          <a:xfrm>
            <a:off x="333625" y="4698650"/>
            <a:ext cx="7324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code - </a:t>
            </a:r>
            <a:r>
              <a:rPr lang="en" sz="1200" u="sng">
                <a:solidFill>
                  <a:schemeClr val="hlink"/>
                </a:solidFill>
                <a:hlinkClick r:id="rId3"/>
              </a:rPr>
              <a:t>https://github.com/SameerR007/contrastive_learning</a:t>
            </a:r>
            <a:endParaRPr sz="1200">
              <a:solidFill>
                <a:schemeClr val="dk2"/>
              </a:solidFill>
            </a:endParaRPr>
          </a:p>
          <a:p>
            <a:pPr indent="0" lvl="0" marL="0" rtl="0" algn="l">
              <a:spcBef>
                <a:spcPts val="0"/>
              </a:spcBef>
              <a:spcAft>
                <a:spcPts val="0"/>
              </a:spcAft>
              <a:buNone/>
            </a:pPr>
            <a:r>
              <a:t/>
            </a:r>
            <a:endParaRPr sz="12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model (1)</a:t>
            </a:r>
            <a:endParaRPr/>
          </a:p>
        </p:txBody>
      </p:sp>
      <p:sp>
        <p:nvSpPr>
          <p:cNvPr id="126" name="Google Shape;126;p22"/>
          <p:cNvSpPr txBox="1"/>
          <p:nvPr>
            <p:ph idx="1" type="body"/>
          </p:nvPr>
        </p:nvSpPr>
        <p:spPr>
          <a:xfrm>
            <a:off x="311700" y="1152475"/>
            <a:ext cx="8520600" cy="223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Embedding used - Average of BERT final layer tokens</a:t>
            </a:r>
            <a:endParaRPr/>
          </a:p>
          <a:p>
            <a:pPr indent="0" lvl="0" marL="0" rtl="0" algn="l">
              <a:spcBef>
                <a:spcPts val="1200"/>
              </a:spcBef>
              <a:spcAft>
                <a:spcPts val="0"/>
              </a:spcAft>
              <a:buClr>
                <a:schemeClr val="dk1"/>
              </a:buClr>
              <a:buSzPts val="1100"/>
              <a:buFont typeface="Arial"/>
              <a:buNone/>
            </a:pPr>
            <a:r>
              <a:rPr lang="en"/>
              <a:t>Similarity metric used - cosine similarity</a:t>
            </a:r>
            <a:endParaRPr/>
          </a:p>
          <a:p>
            <a:pPr indent="0" lvl="0" marL="0" rtl="0" algn="l">
              <a:spcBef>
                <a:spcPts val="1200"/>
              </a:spcBef>
              <a:spcAft>
                <a:spcPts val="0"/>
              </a:spcAft>
              <a:buClr>
                <a:schemeClr val="dk1"/>
              </a:buClr>
              <a:buSzPts val="1100"/>
              <a:buFont typeface="Arial"/>
              <a:buNone/>
            </a:pPr>
            <a:r>
              <a:rPr lang="en"/>
              <a:t>Loss function used - infoNCE loss</a:t>
            </a:r>
            <a:endParaRPr/>
          </a:p>
          <a:p>
            <a:pPr indent="0" lvl="0" marL="0" rtl="0" algn="l">
              <a:spcBef>
                <a:spcPts val="1200"/>
              </a:spcBef>
              <a:spcAft>
                <a:spcPts val="1200"/>
              </a:spcAft>
              <a:buNone/>
            </a:pPr>
            <a:r>
              <a:t/>
            </a:r>
            <a:endParaRPr/>
          </a:p>
        </p:txBody>
      </p:sp>
      <p:sp>
        <p:nvSpPr>
          <p:cNvPr id="127" name="Google Shape;127;p22"/>
          <p:cNvSpPr txBox="1"/>
          <p:nvPr/>
        </p:nvSpPr>
        <p:spPr>
          <a:xfrm>
            <a:off x="487750" y="3998025"/>
            <a:ext cx="8344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b="1" lang="en" sz="1800">
                <a:solidFill>
                  <a:schemeClr val="dk2"/>
                </a:solidFill>
              </a:rPr>
              <a:t>Note - s</a:t>
            </a:r>
            <a:r>
              <a:rPr b="1" lang="en" sz="1800">
                <a:solidFill>
                  <a:schemeClr val="dk2"/>
                </a:solidFill>
              </a:rPr>
              <a:t>ame as baseline model except for embeddings used.</a:t>
            </a:r>
            <a:endParaRPr b="1" sz="1800">
              <a:solidFill>
                <a:schemeClr val="dk2"/>
              </a:solidFill>
            </a:endParaRPr>
          </a:p>
        </p:txBody>
      </p:sp>
      <p:sp>
        <p:nvSpPr>
          <p:cNvPr id="128" name="Google Shape;12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model (2)</a:t>
            </a:r>
            <a:endParaRPr/>
          </a:p>
        </p:txBody>
      </p:sp>
      <p:pic>
        <p:nvPicPr>
          <p:cNvPr id="134" name="Google Shape;134;p23"/>
          <p:cNvPicPr preferRelativeResize="0"/>
          <p:nvPr/>
        </p:nvPicPr>
        <p:blipFill>
          <a:blip r:embed="rId3">
            <a:alphaModFix/>
          </a:blip>
          <a:stretch>
            <a:fillRect/>
          </a:stretch>
        </p:blipFill>
        <p:spPr>
          <a:xfrm>
            <a:off x="1714500" y="1724525"/>
            <a:ext cx="5232176" cy="2331150"/>
          </a:xfrm>
          <a:prstGeom prst="rect">
            <a:avLst/>
          </a:prstGeom>
          <a:noFill/>
          <a:ln>
            <a:noFill/>
          </a:ln>
        </p:spPr>
      </p:pic>
      <p:sp>
        <p:nvSpPr>
          <p:cNvPr id="135" name="Google Shape;135;p23"/>
          <p:cNvSpPr txBox="1"/>
          <p:nvPr>
            <p:ph idx="1" type="body"/>
          </p:nvPr>
        </p:nvSpPr>
        <p:spPr>
          <a:xfrm>
            <a:off x="311700" y="1152475"/>
            <a:ext cx="8520600" cy="86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a:t>Average of BERT final layer tokens</a:t>
            </a:r>
            <a:endParaRPr b="1"/>
          </a:p>
          <a:p>
            <a:pPr indent="0" lvl="0" marL="0" rtl="0" algn="l">
              <a:spcBef>
                <a:spcPts val="1200"/>
              </a:spcBef>
              <a:spcAft>
                <a:spcPts val="1200"/>
              </a:spcAft>
              <a:buNone/>
            </a:pPr>
            <a:r>
              <a:t/>
            </a:r>
            <a:endParaRPr b="1"/>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Hyperbolic model (1)</a:t>
            </a:r>
            <a:endParaRPr/>
          </a:p>
        </p:txBody>
      </p:sp>
      <p:sp>
        <p:nvSpPr>
          <p:cNvPr id="142" name="Google Shape;14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Embedding used - Hyperbolic embedding</a:t>
            </a:r>
            <a:endParaRPr/>
          </a:p>
          <a:p>
            <a:pPr indent="0" lvl="0" marL="0" rtl="0" algn="l">
              <a:spcBef>
                <a:spcPts val="1200"/>
              </a:spcBef>
              <a:spcAft>
                <a:spcPts val="0"/>
              </a:spcAft>
              <a:buClr>
                <a:schemeClr val="dk1"/>
              </a:buClr>
              <a:buSzPts val="1100"/>
              <a:buFont typeface="Arial"/>
              <a:buNone/>
            </a:pPr>
            <a:r>
              <a:rPr lang="en"/>
              <a:t>Similarity metric used - negation of lorentz distance</a:t>
            </a:r>
            <a:endParaRPr/>
          </a:p>
          <a:p>
            <a:pPr indent="0" lvl="0" marL="0" rtl="0" algn="l">
              <a:spcBef>
                <a:spcPts val="1200"/>
              </a:spcBef>
              <a:spcAft>
                <a:spcPts val="1200"/>
              </a:spcAft>
              <a:buNone/>
            </a:pPr>
            <a:r>
              <a:rPr lang="en"/>
              <a:t>Loss function used - infoNCE loss + α * entailment loss</a:t>
            </a:r>
            <a:endParaRPr/>
          </a:p>
        </p:txBody>
      </p:sp>
      <p:sp>
        <p:nvSpPr>
          <p:cNvPr id="143" name="Google Shape;14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Hyperbolic model (2)</a:t>
            </a:r>
            <a:endParaRPr/>
          </a:p>
        </p:txBody>
      </p:sp>
      <p:sp>
        <p:nvSpPr>
          <p:cNvPr id="149" name="Google Shape;149;p25"/>
          <p:cNvSpPr txBox="1"/>
          <p:nvPr>
            <p:ph idx="1" type="body"/>
          </p:nvPr>
        </p:nvSpPr>
        <p:spPr>
          <a:xfrm>
            <a:off x="311700" y="1152475"/>
            <a:ext cx="8520600" cy="95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Hyperbolic embeddings</a:t>
            </a:r>
            <a:endParaRPr b="1"/>
          </a:p>
          <a:p>
            <a:pPr indent="0" lvl="0" marL="0" rtl="0" algn="l">
              <a:spcBef>
                <a:spcPts val="1200"/>
              </a:spcBef>
              <a:spcAft>
                <a:spcPts val="1200"/>
              </a:spcAft>
              <a:buNone/>
            </a:pPr>
            <a:r>
              <a:t/>
            </a:r>
            <a:endParaRPr b="1"/>
          </a:p>
        </p:txBody>
      </p:sp>
      <p:pic>
        <p:nvPicPr>
          <p:cNvPr id="150" name="Google Shape;150;p25"/>
          <p:cNvPicPr preferRelativeResize="0"/>
          <p:nvPr/>
        </p:nvPicPr>
        <p:blipFill>
          <a:blip r:embed="rId3">
            <a:alphaModFix/>
          </a:blip>
          <a:stretch>
            <a:fillRect/>
          </a:stretch>
        </p:blipFill>
        <p:spPr>
          <a:xfrm>
            <a:off x="2400300" y="2095500"/>
            <a:ext cx="4343400" cy="952500"/>
          </a:xfrm>
          <a:prstGeom prst="rect">
            <a:avLst/>
          </a:prstGeom>
          <a:noFill/>
          <a:ln>
            <a:noFill/>
          </a:ln>
        </p:spPr>
      </p:pic>
      <p:sp>
        <p:nvSpPr>
          <p:cNvPr id="151" name="Google Shape;151;p25"/>
          <p:cNvSpPr txBox="1"/>
          <p:nvPr/>
        </p:nvSpPr>
        <p:spPr>
          <a:xfrm>
            <a:off x="443400" y="3495500"/>
            <a:ext cx="8284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where, v</a:t>
            </a:r>
            <a:r>
              <a:rPr baseline="-25000" lang="en" sz="1800">
                <a:solidFill>
                  <a:schemeClr val="dk2"/>
                </a:solidFill>
              </a:rPr>
              <a:t>space</a:t>
            </a:r>
            <a:r>
              <a:rPr lang="en" sz="1800">
                <a:solidFill>
                  <a:schemeClr val="dk2"/>
                </a:solidFill>
              </a:rPr>
              <a:t> is CLS token embedding from BERT and this is projected to hyperbolic space resulting in x</a:t>
            </a:r>
            <a:r>
              <a:rPr baseline="-25000" lang="en" sz="1800">
                <a:solidFill>
                  <a:schemeClr val="dk2"/>
                </a:solidFill>
              </a:rPr>
              <a:t>space</a:t>
            </a:r>
            <a:r>
              <a:rPr lang="en" sz="1800">
                <a:solidFill>
                  <a:schemeClr val="dk2"/>
                </a:solidFill>
              </a:rPr>
              <a:t> </a:t>
            </a:r>
            <a:endParaRPr sz="1800">
              <a:solidFill>
                <a:schemeClr val="dk2"/>
              </a:solidFill>
            </a:endParaRPr>
          </a:p>
        </p:txBody>
      </p:sp>
      <p:sp>
        <p:nvSpPr>
          <p:cNvPr id="152" name="Google Shape;15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Hyperbolic model (3)</a:t>
            </a:r>
            <a:endParaRPr/>
          </a:p>
        </p:txBody>
      </p:sp>
      <p:sp>
        <p:nvSpPr>
          <p:cNvPr id="158" name="Google Shape;158;p26"/>
          <p:cNvSpPr txBox="1"/>
          <p:nvPr>
            <p:ph idx="1" type="body"/>
          </p:nvPr>
        </p:nvSpPr>
        <p:spPr>
          <a:xfrm>
            <a:off x="311700" y="1152475"/>
            <a:ext cx="8520600" cy="216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a:t>
            </a:r>
            <a:r>
              <a:rPr b="1" lang="en"/>
              <a:t>orentz distance</a:t>
            </a:r>
            <a:endParaRPr b="1"/>
          </a:p>
          <a:p>
            <a:pPr indent="0" lvl="0" marL="0" rtl="0" algn="l">
              <a:spcBef>
                <a:spcPts val="1200"/>
              </a:spcBef>
              <a:spcAft>
                <a:spcPts val="1200"/>
              </a:spcAft>
              <a:buClr>
                <a:schemeClr val="dk1"/>
              </a:buClr>
              <a:buSzPts val="1100"/>
              <a:buFont typeface="Arial"/>
              <a:buNone/>
            </a:pPr>
            <a:r>
              <a:t/>
            </a:r>
            <a:endParaRPr b="1"/>
          </a:p>
        </p:txBody>
      </p:sp>
      <p:pic>
        <p:nvPicPr>
          <p:cNvPr id="159" name="Google Shape;159;p26"/>
          <p:cNvPicPr preferRelativeResize="0"/>
          <p:nvPr/>
        </p:nvPicPr>
        <p:blipFill>
          <a:blip r:embed="rId3">
            <a:alphaModFix/>
          </a:blip>
          <a:stretch>
            <a:fillRect/>
          </a:stretch>
        </p:blipFill>
        <p:spPr>
          <a:xfrm>
            <a:off x="403675" y="2431175"/>
            <a:ext cx="4168326" cy="529031"/>
          </a:xfrm>
          <a:prstGeom prst="rect">
            <a:avLst/>
          </a:prstGeom>
          <a:noFill/>
          <a:ln>
            <a:noFill/>
          </a:ln>
        </p:spPr>
      </p:pic>
      <p:pic>
        <p:nvPicPr>
          <p:cNvPr id="160" name="Google Shape;160;p26"/>
          <p:cNvPicPr preferRelativeResize="0"/>
          <p:nvPr/>
        </p:nvPicPr>
        <p:blipFill>
          <a:blip r:embed="rId4">
            <a:alphaModFix/>
          </a:blip>
          <a:stretch>
            <a:fillRect/>
          </a:stretch>
        </p:blipFill>
        <p:spPr>
          <a:xfrm>
            <a:off x="311700" y="2968675"/>
            <a:ext cx="4495800" cy="685800"/>
          </a:xfrm>
          <a:prstGeom prst="rect">
            <a:avLst/>
          </a:prstGeom>
          <a:noFill/>
          <a:ln>
            <a:noFill/>
          </a:ln>
        </p:spPr>
      </p:pic>
      <p:sp>
        <p:nvSpPr>
          <p:cNvPr id="161" name="Google Shape;161;p26"/>
          <p:cNvSpPr txBox="1"/>
          <p:nvPr/>
        </p:nvSpPr>
        <p:spPr>
          <a:xfrm>
            <a:off x="613375" y="3743475"/>
            <a:ext cx="8121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w</a:t>
            </a:r>
            <a:r>
              <a:rPr lang="en" sz="1800">
                <a:solidFill>
                  <a:schemeClr val="dk2"/>
                </a:solidFill>
              </a:rPr>
              <a:t>here, </a:t>
            </a:r>
            <a:endParaRPr sz="1800">
              <a:solidFill>
                <a:schemeClr val="dk2"/>
              </a:solidFill>
            </a:endParaRPr>
          </a:p>
          <a:p>
            <a:pPr indent="0" lvl="0" marL="0" rtl="0" algn="l">
              <a:spcBef>
                <a:spcPts val="0"/>
              </a:spcBef>
              <a:spcAft>
                <a:spcPts val="0"/>
              </a:spcAft>
              <a:buNone/>
            </a:pPr>
            <a:r>
              <a:rPr lang="en" sz="1800">
                <a:solidFill>
                  <a:schemeClr val="dk2"/>
                </a:solidFill>
              </a:rPr>
              <a:t>&lt;x,y&gt;</a:t>
            </a:r>
            <a:r>
              <a:rPr baseline="-25000" lang="en" sz="1800">
                <a:solidFill>
                  <a:schemeClr val="dk2"/>
                </a:solidFill>
              </a:rPr>
              <a:t>L</a:t>
            </a:r>
            <a:r>
              <a:rPr lang="en" sz="1800">
                <a:solidFill>
                  <a:schemeClr val="dk2"/>
                </a:solidFill>
              </a:rPr>
              <a:t> is inner product, </a:t>
            </a:r>
            <a:endParaRPr sz="1800">
              <a:solidFill>
                <a:schemeClr val="dk2"/>
              </a:solidFill>
            </a:endParaRPr>
          </a:p>
          <a:p>
            <a:pPr indent="0" lvl="0" marL="0" rtl="0" algn="l">
              <a:spcBef>
                <a:spcPts val="0"/>
              </a:spcBef>
              <a:spcAft>
                <a:spcPts val="0"/>
              </a:spcAft>
              <a:buNone/>
            </a:pPr>
            <a:r>
              <a:rPr lang="en" sz="1800">
                <a:solidFill>
                  <a:schemeClr val="dk2"/>
                </a:solidFill>
              </a:rPr>
              <a:t>d</a:t>
            </a:r>
            <a:r>
              <a:rPr baseline="-25000" lang="en" sz="1800">
                <a:solidFill>
                  <a:schemeClr val="dk2"/>
                </a:solidFill>
              </a:rPr>
              <a:t>L</a:t>
            </a:r>
            <a:r>
              <a:rPr lang="en" sz="1800">
                <a:solidFill>
                  <a:schemeClr val="dk2"/>
                </a:solidFill>
              </a:rPr>
              <a:t>(x,y) is lorentz distance, and</a:t>
            </a:r>
            <a:endParaRPr sz="1800">
              <a:solidFill>
                <a:schemeClr val="dk2"/>
              </a:solidFill>
            </a:endParaRPr>
          </a:p>
          <a:p>
            <a:pPr indent="0" lvl="0" marL="0" rtl="0" algn="l">
              <a:spcBef>
                <a:spcPts val="0"/>
              </a:spcBef>
              <a:spcAft>
                <a:spcPts val="0"/>
              </a:spcAft>
              <a:buNone/>
            </a:pPr>
            <a:r>
              <a:rPr lang="en" sz="1800">
                <a:solidFill>
                  <a:schemeClr val="dk2"/>
                </a:solidFill>
              </a:rPr>
              <a:t>c is a hyperparameter</a:t>
            </a:r>
            <a:endParaRPr sz="1800">
              <a:solidFill>
                <a:schemeClr val="dk2"/>
              </a:solidFill>
            </a:endParaRPr>
          </a:p>
        </p:txBody>
      </p:sp>
      <p:pic>
        <p:nvPicPr>
          <p:cNvPr id="162" name="Google Shape;162;p26"/>
          <p:cNvPicPr preferRelativeResize="0"/>
          <p:nvPr/>
        </p:nvPicPr>
        <p:blipFill>
          <a:blip r:embed="rId5">
            <a:alphaModFix/>
          </a:blip>
          <a:stretch>
            <a:fillRect/>
          </a:stretch>
        </p:blipFill>
        <p:spPr>
          <a:xfrm>
            <a:off x="585800" y="1671650"/>
            <a:ext cx="3141801" cy="648575"/>
          </a:xfrm>
          <a:prstGeom prst="rect">
            <a:avLst/>
          </a:prstGeom>
          <a:noFill/>
          <a:ln>
            <a:noFill/>
          </a:ln>
        </p:spPr>
      </p:pic>
      <p:sp>
        <p:nvSpPr>
          <p:cNvPr id="163" name="Google Shape;16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Hyperbolic model (4)</a:t>
            </a:r>
            <a:endParaRPr/>
          </a:p>
        </p:txBody>
      </p:sp>
      <p:sp>
        <p:nvSpPr>
          <p:cNvPr id="169" name="Google Shape;169;p27"/>
          <p:cNvSpPr txBox="1"/>
          <p:nvPr>
            <p:ph idx="1" type="body"/>
          </p:nvPr>
        </p:nvSpPr>
        <p:spPr>
          <a:xfrm>
            <a:off x="311700" y="1152475"/>
            <a:ext cx="8520600" cy="100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Entailment loss -</a:t>
            </a:r>
            <a:r>
              <a:rPr lang="en"/>
              <a:t> It </a:t>
            </a:r>
            <a:r>
              <a:rPr lang="en"/>
              <a:t>enforces a hierarchical relationship between the query and the positive document (see figure below, from Desai et al., 2023).</a:t>
            </a:r>
            <a:endParaRPr/>
          </a:p>
        </p:txBody>
      </p:sp>
      <p:pic>
        <p:nvPicPr>
          <p:cNvPr id="170" name="Google Shape;170;p27"/>
          <p:cNvPicPr preferRelativeResize="0"/>
          <p:nvPr/>
        </p:nvPicPr>
        <p:blipFill>
          <a:blip r:embed="rId3">
            <a:alphaModFix/>
          </a:blip>
          <a:stretch>
            <a:fillRect/>
          </a:stretch>
        </p:blipFill>
        <p:spPr>
          <a:xfrm>
            <a:off x="2724150" y="2157775"/>
            <a:ext cx="3173150" cy="2596225"/>
          </a:xfrm>
          <a:prstGeom prst="rect">
            <a:avLst/>
          </a:prstGeom>
          <a:noFill/>
          <a:ln>
            <a:noFill/>
          </a:ln>
        </p:spPr>
      </p:pic>
      <p:sp>
        <p:nvSpPr>
          <p:cNvPr id="171" name="Google Shape;17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Evaluation</a:t>
            </a:r>
            <a:endParaRPr/>
          </a:p>
        </p:txBody>
      </p:sp>
      <p:sp>
        <p:nvSpPr>
          <p:cNvPr id="177" name="Google Shape;17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details (1)</a:t>
            </a:r>
            <a:endParaRPr/>
          </a:p>
        </p:txBody>
      </p:sp>
      <p:sp>
        <p:nvSpPr>
          <p:cNvPr id="183" name="Google Shape;18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Data - trained on MS macro dataset</a:t>
            </a:r>
            <a:endParaRPr/>
          </a:p>
          <a:p>
            <a:pPr indent="0" lvl="0" marL="0" rtl="0" algn="l">
              <a:spcBef>
                <a:spcPts val="1200"/>
              </a:spcBef>
              <a:spcAft>
                <a:spcPts val="0"/>
              </a:spcAft>
              <a:buNone/>
            </a:pPr>
            <a:r>
              <a:rPr lang="en"/>
              <a:t>Positives per query - 1</a:t>
            </a:r>
            <a:endParaRPr/>
          </a:p>
          <a:p>
            <a:pPr indent="0" lvl="0" marL="0" rtl="0" algn="l">
              <a:spcBef>
                <a:spcPts val="1200"/>
              </a:spcBef>
              <a:spcAft>
                <a:spcPts val="0"/>
              </a:spcAft>
              <a:buNone/>
            </a:pPr>
            <a:r>
              <a:rPr lang="en"/>
              <a:t>Negatives per query - 5</a:t>
            </a:r>
            <a:endParaRPr/>
          </a:p>
          <a:p>
            <a:pPr indent="0" lvl="0" marL="0" rtl="0" algn="l">
              <a:spcBef>
                <a:spcPts val="1200"/>
              </a:spcBef>
              <a:spcAft>
                <a:spcPts val="0"/>
              </a:spcAft>
              <a:buNone/>
            </a:pPr>
            <a:r>
              <a:rPr lang="en"/>
              <a:t>Total epochs - 3</a:t>
            </a:r>
            <a:endParaRPr/>
          </a:p>
          <a:p>
            <a:pPr indent="0" lvl="0" marL="0" rtl="0" algn="l">
              <a:spcBef>
                <a:spcPts val="1200"/>
              </a:spcBef>
              <a:spcAft>
                <a:spcPts val="0"/>
              </a:spcAft>
              <a:buNone/>
            </a:pPr>
            <a:r>
              <a:rPr lang="en"/>
              <a:t>Batch size - 32</a:t>
            </a:r>
            <a:endParaRPr/>
          </a:p>
          <a:p>
            <a:pPr indent="0" lvl="0" marL="0" rtl="0" algn="l">
              <a:spcBef>
                <a:spcPts val="1200"/>
              </a:spcBef>
              <a:spcAft>
                <a:spcPts val="0"/>
              </a:spcAft>
              <a:buNone/>
            </a:pPr>
            <a:r>
              <a:rPr lang="en"/>
              <a:t>α = 0.1 (?)</a:t>
            </a:r>
            <a:endParaRPr/>
          </a:p>
          <a:p>
            <a:pPr indent="0" lvl="0" marL="0" rtl="0" algn="l">
              <a:spcBef>
                <a:spcPts val="1200"/>
              </a:spcBef>
              <a:spcAft>
                <a:spcPts val="0"/>
              </a:spcAft>
              <a:buNone/>
            </a:pPr>
            <a:r>
              <a:rPr lang="en"/>
              <a:t>LoRA fine-tuning (prevents overfitting)</a:t>
            </a:r>
            <a:endParaRPr/>
          </a:p>
          <a:p>
            <a:pPr indent="0" lvl="0" marL="0" rtl="0" algn="l">
              <a:spcBef>
                <a:spcPts val="1200"/>
              </a:spcBef>
              <a:spcAft>
                <a:spcPts val="1200"/>
              </a:spcAft>
              <a:buNone/>
            </a:pPr>
            <a:r>
              <a:rPr lang="en"/>
              <a:t>Evaluation metric used - Mean Reciprocal rank (MRR)</a:t>
            </a:r>
            <a:endParaRPr/>
          </a:p>
        </p:txBody>
      </p:sp>
      <p:sp>
        <p:nvSpPr>
          <p:cNvPr id="184" name="Google Shape;184;p29"/>
          <p:cNvSpPr txBox="1"/>
          <p:nvPr/>
        </p:nvSpPr>
        <p:spPr>
          <a:xfrm>
            <a:off x="235500" y="4799675"/>
            <a:ext cx="75684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00">
                <a:solidFill>
                  <a:schemeClr val="dk2"/>
                </a:solidFill>
              </a:rPr>
              <a:t>alpha is the entailment loss weightage in hyperbolic model loss where loss = infoNCE + α * Entailment loss</a:t>
            </a:r>
            <a:endParaRPr i="1" sz="700">
              <a:solidFill>
                <a:schemeClr val="dk2"/>
              </a:solidFill>
            </a:endParaRPr>
          </a:p>
        </p:txBody>
      </p:sp>
      <p:sp>
        <p:nvSpPr>
          <p:cNvPr id="185" name="Google Shape;18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details (2)</a:t>
            </a:r>
            <a:endParaRPr/>
          </a:p>
        </p:txBody>
      </p:sp>
      <p:sp>
        <p:nvSpPr>
          <p:cNvPr id="191" name="Google Shape;191;p30"/>
          <p:cNvSpPr txBox="1"/>
          <p:nvPr>
            <p:ph idx="1" type="body"/>
          </p:nvPr>
        </p:nvSpPr>
        <p:spPr>
          <a:xfrm>
            <a:off x="311700" y="1152475"/>
            <a:ext cx="8520600" cy="131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Choice of </a:t>
            </a:r>
            <a:r>
              <a:rPr b="1" lang="en"/>
              <a:t>α</a:t>
            </a:r>
            <a:endParaRPr b="1"/>
          </a:p>
          <a:p>
            <a:pPr indent="0" lvl="0" marL="0" rtl="0" algn="l">
              <a:spcBef>
                <a:spcPts val="1200"/>
              </a:spcBef>
              <a:spcAft>
                <a:spcPts val="1200"/>
              </a:spcAft>
              <a:buNone/>
            </a:pPr>
            <a:r>
              <a:rPr lang="en"/>
              <a:t>We perform training and evaluation on four datasets with α = 0.1, 0.5 and 0.9</a:t>
            </a:r>
            <a:endParaRPr/>
          </a:p>
        </p:txBody>
      </p:sp>
      <p:pic>
        <p:nvPicPr>
          <p:cNvPr id="192" name="Google Shape;192;p30"/>
          <p:cNvPicPr preferRelativeResize="0"/>
          <p:nvPr/>
        </p:nvPicPr>
        <p:blipFill>
          <a:blip r:embed="rId3">
            <a:alphaModFix/>
          </a:blip>
          <a:stretch>
            <a:fillRect/>
          </a:stretch>
        </p:blipFill>
        <p:spPr>
          <a:xfrm>
            <a:off x="1892025" y="2150450"/>
            <a:ext cx="4995526" cy="1595525"/>
          </a:xfrm>
          <a:prstGeom prst="rect">
            <a:avLst/>
          </a:prstGeom>
          <a:noFill/>
          <a:ln>
            <a:noFill/>
          </a:ln>
        </p:spPr>
      </p:pic>
      <p:sp>
        <p:nvSpPr>
          <p:cNvPr id="193" name="Google Shape;193;p30"/>
          <p:cNvSpPr txBox="1"/>
          <p:nvPr/>
        </p:nvSpPr>
        <p:spPr>
          <a:xfrm>
            <a:off x="311700" y="3791125"/>
            <a:ext cx="8475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MRR dips as we increase the value of α. This can suggest that in hyperbolic model, our primary minimization objective should be contrastive loss with only a small weightage given to the minimization of entailment loss.</a:t>
            </a:r>
            <a:endParaRPr sz="1800">
              <a:solidFill>
                <a:schemeClr val="dk2"/>
              </a:solidFill>
            </a:endParaRPr>
          </a:p>
        </p:txBody>
      </p:sp>
      <p:sp>
        <p:nvSpPr>
          <p:cNvPr id="194" name="Google Shape;19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(1)</a:t>
            </a:r>
            <a:endParaRPr/>
          </a:p>
        </p:txBody>
      </p:sp>
      <p:sp>
        <p:nvSpPr>
          <p:cNvPr id="200" name="Google Shape;200;p31"/>
          <p:cNvSpPr txBox="1"/>
          <p:nvPr>
            <p:ph idx="1" type="body"/>
          </p:nvPr>
        </p:nvSpPr>
        <p:spPr>
          <a:xfrm>
            <a:off x="311700" y="1152475"/>
            <a:ext cx="8658600" cy="63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Results</a:t>
            </a:r>
            <a:r>
              <a:rPr b="1" lang="en"/>
              <a:t> on MS macro dev set  and BEIR dataset (OOD)</a:t>
            </a:r>
            <a:endParaRPr b="1"/>
          </a:p>
        </p:txBody>
      </p:sp>
      <p:pic>
        <p:nvPicPr>
          <p:cNvPr id="201" name="Google Shape;201;p31"/>
          <p:cNvPicPr preferRelativeResize="0"/>
          <p:nvPr/>
        </p:nvPicPr>
        <p:blipFill>
          <a:blip r:embed="rId3">
            <a:alphaModFix/>
          </a:blip>
          <a:stretch>
            <a:fillRect/>
          </a:stretch>
        </p:blipFill>
        <p:spPr>
          <a:xfrm>
            <a:off x="462025" y="1927125"/>
            <a:ext cx="3484275" cy="1170000"/>
          </a:xfrm>
          <a:prstGeom prst="rect">
            <a:avLst/>
          </a:prstGeom>
          <a:noFill/>
          <a:ln>
            <a:noFill/>
          </a:ln>
        </p:spPr>
      </p:pic>
      <p:sp>
        <p:nvSpPr>
          <p:cNvPr id="202" name="Google Shape;202;p31"/>
          <p:cNvSpPr txBox="1"/>
          <p:nvPr/>
        </p:nvSpPr>
        <p:spPr>
          <a:xfrm>
            <a:off x="515975" y="3793600"/>
            <a:ext cx="7533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Average model performs well as compared to the other models, so letting all the tokens in the last hidden layer represent the document leads to substantially better results.</a:t>
            </a:r>
            <a:endParaRPr sz="1800">
              <a:solidFill>
                <a:schemeClr val="dk2"/>
              </a:solidFill>
            </a:endParaRPr>
          </a:p>
        </p:txBody>
      </p:sp>
      <p:pic>
        <p:nvPicPr>
          <p:cNvPr id="203" name="Google Shape;203;p31"/>
          <p:cNvPicPr preferRelativeResize="0"/>
          <p:nvPr/>
        </p:nvPicPr>
        <p:blipFill>
          <a:blip r:embed="rId4">
            <a:alphaModFix/>
          </a:blip>
          <a:stretch>
            <a:fillRect/>
          </a:stretch>
        </p:blipFill>
        <p:spPr>
          <a:xfrm>
            <a:off x="4327800" y="1663925"/>
            <a:ext cx="2753826" cy="2208475"/>
          </a:xfrm>
          <a:prstGeom prst="rect">
            <a:avLst/>
          </a:prstGeom>
          <a:noFill/>
          <a:ln>
            <a:noFill/>
          </a:ln>
        </p:spPr>
      </p:pic>
      <p:sp>
        <p:nvSpPr>
          <p:cNvPr id="204" name="Google Shape;204;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(2)</a:t>
            </a:r>
            <a:endParaRPr/>
          </a:p>
        </p:txBody>
      </p:sp>
      <p:sp>
        <p:nvSpPr>
          <p:cNvPr id="210" name="Google Shape;21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Corrupted Queries - </a:t>
            </a:r>
            <a:r>
              <a:rPr b="1" lang="en"/>
              <a:t>Evaluation in real word scenario</a:t>
            </a:r>
            <a:endParaRPr b="1"/>
          </a:p>
          <a:p>
            <a:pPr indent="0" lvl="0" marL="0" rtl="0" algn="l">
              <a:spcBef>
                <a:spcPts val="1200"/>
              </a:spcBef>
              <a:spcAft>
                <a:spcPts val="0"/>
              </a:spcAft>
              <a:buNone/>
            </a:pPr>
            <a:r>
              <a:rPr lang="en"/>
              <a:t>A query might not be precisely written by the user due to several reasons such as typo, vagueness, language barrier.</a:t>
            </a:r>
            <a:endParaRPr/>
          </a:p>
          <a:p>
            <a:pPr indent="0" lvl="0" marL="0" rtl="0" algn="l">
              <a:spcBef>
                <a:spcPts val="1200"/>
              </a:spcBef>
              <a:spcAft>
                <a:spcPts val="0"/>
              </a:spcAft>
              <a:buNone/>
            </a:pPr>
            <a:r>
              <a:rPr lang="en"/>
              <a:t>It is essential to test retrieval under such circumstances.</a:t>
            </a:r>
            <a:endParaRPr/>
          </a:p>
          <a:p>
            <a:pPr indent="0" lvl="0" marL="0" rtl="0" algn="l">
              <a:spcBef>
                <a:spcPts val="1200"/>
              </a:spcBef>
              <a:spcAft>
                <a:spcPts val="1200"/>
              </a:spcAft>
              <a:buNone/>
            </a:pPr>
            <a:r>
              <a:rPr lang="en"/>
              <a:t>Method - We corrupt queries by randomly choosing its words and injecting typos in them or replacing them with synonyms. Following this we evaluate the model’s performance.</a:t>
            </a:r>
            <a:endParaRPr/>
          </a:p>
        </p:txBody>
      </p:sp>
      <p:sp>
        <p:nvSpPr>
          <p:cNvPr id="211" name="Google Shape;21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(3)</a:t>
            </a:r>
            <a:endParaRPr/>
          </a:p>
        </p:txBody>
      </p:sp>
      <p:sp>
        <p:nvSpPr>
          <p:cNvPr id="217" name="Google Shape;217;p33"/>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Corrupted Queries - </a:t>
            </a:r>
            <a:r>
              <a:rPr lang="en"/>
              <a:t>Evaluation on MS macro dev set</a:t>
            </a:r>
            <a:endParaRPr/>
          </a:p>
        </p:txBody>
      </p:sp>
      <p:sp>
        <p:nvSpPr>
          <p:cNvPr id="218" name="Google Shape;218;p33"/>
          <p:cNvSpPr txBox="1"/>
          <p:nvPr/>
        </p:nvSpPr>
        <p:spPr>
          <a:xfrm>
            <a:off x="554250" y="3148175"/>
            <a:ext cx="7744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here, n are the number of words corrupted in the query</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Two key take a</a:t>
            </a:r>
            <a:r>
              <a:rPr lang="en" sz="1800">
                <a:solidFill>
                  <a:schemeClr val="dk2"/>
                </a:solidFill>
              </a:rPr>
              <a:t>way</a:t>
            </a:r>
            <a:r>
              <a:rPr lang="en" sz="1800">
                <a:solidFill>
                  <a:schemeClr val="dk2"/>
                </a:solidFill>
              </a:rPr>
              <a:t> - </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Performance of models declines with increase in corrupt words</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Performance of hyperbolic model is more robust with corrupt data</a:t>
            </a:r>
            <a:endParaRPr sz="1800">
              <a:solidFill>
                <a:schemeClr val="dk2"/>
              </a:solidFill>
            </a:endParaRPr>
          </a:p>
        </p:txBody>
      </p:sp>
      <p:pic>
        <p:nvPicPr>
          <p:cNvPr id="219" name="Google Shape;219;p33"/>
          <p:cNvPicPr preferRelativeResize="0"/>
          <p:nvPr/>
        </p:nvPicPr>
        <p:blipFill>
          <a:blip r:embed="rId3">
            <a:alphaModFix/>
          </a:blip>
          <a:stretch>
            <a:fillRect/>
          </a:stretch>
        </p:blipFill>
        <p:spPr>
          <a:xfrm>
            <a:off x="554250" y="1759325"/>
            <a:ext cx="5574186" cy="1118200"/>
          </a:xfrm>
          <a:prstGeom prst="rect">
            <a:avLst/>
          </a:prstGeom>
          <a:noFill/>
          <a:ln>
            <a:noFill/>
          </a:ln>
        </p:spPr>
      </p:pic>
      <p:sp>
        <p:nvSpPr>
          <p:cNvPr id="220" name="Google Shape;220;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(4)</a:t>
            </a:r>
            <a:endParaRPr/>
          </a:p>
        </p:txBody>
      </p:sp>
      <p:sp>
        <p:nvSpPr>
          <p:cNvPr id="226" name="Google Shape;226;p34"/>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Corrupted Queries - </a:t>
            </a:r>
            <a:r>
              <a:rPr lang="en"/>
              <a:t>Evaluation on BEIR dataset</a:t>
            </a:r>
            <a:endParaRPr/>
          </a:p>
        </p:txBody>
      </p:sp>
      <p:pic>
        <p:nvPicPr>
          <p:cNvPr id="227" name="Google Shape;227;p34"/>
          <p:cNvPicPr preferRelativeResize="0"/>
          <p:nvPr/>
        </p:nvPicPr>
        <p:blipFill>
          <a:blip r:embed="rId3">
            <a:alphaModFix/>
          </a:blip>
          <a:stretch>
            <a:fillRect/>
          </a:stretch>
        </p:blipFill>
        <p:spPr>
          <a:xfrm>
            <a:off x="440625" y="1725175"/>
            <a:ext cx="3421818" cy="2139850"/>
          </a:xfrm>
          <a:prstGeom prst="rect">
            <a:avLst/>
          </a:prstGeom>
          <a:noFill/>
          <a:ln>
            <a:noFill/>
          </a:ln>
        </p:spPr>
      </p:pic>
      <p:sp>
        <p:nvSpPr>
          <p:cNvPr id="228" name="Google Shape;228;p34"/>
          <p:cNvSpPr txBox="1"/>
          <p:nvPr/>
        </p:nvSpPr>
        <p:spPr>
          <a:xfrm>
            <a:off x="561650" y="3865025"/>
            <a:ext cx="83508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AutoNum type="arabicPeriod"/>
            </a:pPr>
            <a:r>
              <a:rPr lang="en" sz="1800">
                <a:solidFill>
                  <a:schemeClr val="dk2"/>
                </a:solidFill>
              </a:rPr>
              <a:t>Hyperbolic model can outperform for certain datasets in noisy settings</a:t>
            </a:r>
            <a:endParaRPr sz="1800">
              <a:solidFill>
                <a:schemeClr val="dk2"/>
              </a:solidFill>
            </a:endParaRPr>
          </a:p>
          <a:p>
            <a:pPr indent="-342900" lvl="0" marL="457200" rtl="0" algn="l">
              <a:spcBef>
                <a:spcPts val="0"/>
              </a:spcBef>
              <a:spcAft>
                <a:spcPts val="0"/>
              </a:spcAft>
              <a:buClr>
                <a:schemeClr val="dk2"/>
              </a:buClr>
              <a:buSzPts val="1800"/>
              <a:buAutoNum type="arabicPeriod"/>
            </a:pPr>
            <a:r>
              <a:rPr lang="en" sz="1800">
                <a:solidFill>
                  <a:schemeClr val="dk2"/>
                </a:solidFill>
              </a:rPr>
              <a:t>Mean percentage decrease in MRR with and without corruption across all 13 datasets is most for average and least for hyperbolic model (?)</a:t>
            </a:r>
            <a:endParaRPr sz="1800">
              <a:solidFill>
                <a:schemeClr val="dk2"/>
              </a:solidFill>
            </a:endParaRPr>
          </a:p>
        </p:txBody>
      </p:sp>
      <p:sp>
        <p:nvSpPr>
          <p:cNvPr id="229" name="Google Shape;229;p34"/>
          <p:cNvSpPr txBox="1"/>
          <p:nvPr/>
        </p:nvSpPr>
        <p:spPr>
          <a:xfrm>
            <a:off x="485450" y="4788800"/>
            <a:ext cx="3724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00">
                <a:solidFill>
                  <a:schemeClr val="dk2"/>
                </a:solidFill>
              </a:rPr>
              <a:t>p=0.5 denotes randomly chosen </a:t>
            </a:r>
            <a:r>
              <a:rPr i="1" lang="en" sz="700">
                <a:solidFill>
                  <a:schemeClr val="dk2"/>
                </a:solidFill>
              </a:rPr>
              <a:t>half of the </a:t>
            </a:r>
            <a:r>
              <a:rPr i="1" lang="en" sz="700">
                <a:solidFill>
                  <a:schemeClr val="dk2"/>
                </a:solidFill>
              </a:rPr>
              <a:t>words (except stopwords) are corrupted</a:t>
            </a:r>
            <a:endParaRPr i="1" sz="700">
              <a:solidFill>
                <a:schemeClr val="dk2"/>
              </a:solidFill>
            </a:endParaRPr>
          </a:p>
        </p:txBody>
      </p:sp>
      <p:pic>
        <p:nvPicPr>
          <p:cNvPr id="230" name="Google Shape;230;p34"/>
          <p:cNvPicPr preferRelativeResize="0"/>
          <p:nvPr/>
        </p:nvPicPr>
        <p:blipFill>
          <a:blip r:embed="rId4">
            <a:alphaModFix/>
          </a:blip>
          <a:stretch>
            <a:fillRect/>
          </a:stretch>
        </p:blipFill>
        <p:spPr>
          <a:xfrm>
            <a:off x="4150450" y="2401186"/>
            <a:ext cx="4634800" cy="686325"/>
          </a:xfrm>
          <a:prstGeom prst="rect">
            <a:avLst/>
          </a:prstGeom>
          <a:noFill/>
          <a:ln>
            <a:noFill/>
          </a:ln>
        </p:spPr>
      </p:pic>
      <p:sp>
        <p:nvSpPr>
          <p:cNvPr id="231" name="Google Shape;23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(5)</a:t>
            </a:r>
            <a:endParaRPr/>
          </a:p>
        </p:txBody>
      </p:sp>
      <p:sp>
        <p:nvSpPr>
          <p:cNvPr id="237" name="Google Shape;23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Corrupted Queries - Why average model performs bad and hyperbolic model performs better</a:t>
            </a:r>
            <a:endParaRPr b="1"/>
          </a:p>
          <a:p>
            <a:pPr indent="-342900" lvl="0" marL="457200" rtl="0" algn="l">
              <a:spcBef>
                <a:spcPts val="1200"/>
              </a:spcBef>
              <a:spcAft>
                <a:spcPts val="0"/>
              </a:spcAft>
              <a:buSzPts val="1800"/>
              <a:buChar char="●"/>
            </a:pPr>
            <a:r>
              <a:rPr lang="en"/>
              <a:t>In average model all the tokens (even the corrupted ones) have a say in representation.</a:t>
            </a:r>
            <a:endParaRPr/>
          </a:p>
          <a:p>
            <a:pPr indent="-342900" lvl="0" marL="457200" rtl="0" algn="l">
              <a:spcBef>
                <a:spcPts val="0"/>
              </a:spcBef>
              <a:spcAft>
                <a:spcPts val="0"/>
              </a:spcAft>
              <a:buSzPts val="1800"/>
              <a:buChar char="●"/>
            </a:pPr>
            <a:r>
              <a:rPr lang="en"/>
              <a:t>Corruption makes query more general =&gt; General queries are positioned closer to origin in hyperbolic space=&gt; more chance of positive to be inside the cone</a:t>
            </a:r>
            <a:endParaRPr/>
          </a:p>
          <a:p>
            <a:pPr indent="0" lvl="0" marL="0" rtl="0" algn="l">
              <a:spcBef>
                <a:spcPts val="1200"/>
              </a:spcBef>
              <a:spcAft>
                <a:spcPts val="0"/>
              </a:spcAft>
              <a:buNone/>
            </a:pPr>
            <a:r>
              <a:rPr lang="en"/>
              <a:t>Eg - Temperature of California? (specific)</a:t>
            </a:r>
            <a:endParaRPr/>
          </a:p>
          <a:p>
            <a:pPr indent="457200" lvl="0" marL="0" rtl="0" algn="l">
              <a:spcBef>
                <a:spcPts val="1200"/>
              </a:spcBef>
              <a:spcAft>
                <a:spcPts val="1200"/>
              </a:spcAft>
              <a:buClr>
                <a:schemeClr val="dk1"/>
              </a:buClr>
              <a:buSzPts val="1100"/>
              <a:buFont typeface="Arial"/>
              <a:buNone/>
            </a:pPr>
            <a:r>
              <a:rPr lang="en"/>
              <a:t>Temperature of xxx? (general)</a:t>
            </a:r>
            <a:endParaRPr/>
          </a:p>
        </p:txBody>
      </p:sp>
      <p:sp>
        <p:nvSpPr>
          <p:cNvPr id="238" name="Google Shape;23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9" name="Google Shape;239;p35"/>
          <p:cNvPicPr preferRelativeResize="0"/>
          <p:nvPr/>
        </p:nvPicPr>
        <p:blipFill>
          <a:blip r:embed="rId3">
            <a:alphaModFix/>
          </a:blip>
          <a:stretch>
            <a:fillRect/>
          </a:stretch>
        </p:blipFill>
        <p:spPr>
          <a:xfrm>
            <a:off x="5753100" y="3527626"/>
            <a:ext cx="2205125" cy="1455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a:t>
            </a:r>
            <a:endParaRPr/>
          </a:p>
        </p:txBody>
      </p:sp>
      <p:sp>
        <p:nvSpPr>
          <p:cNvPr id="245" name="Google Shape;24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We derive three insights from this work -</a:t>
            </a:r>
            <a:endParaRPr/>
          </a:p>
          <a:p>
            <a:pPr indent="0" lvl="0" marL="0" rtl="0" algn="l">
              <a:spcBef>
                <a:spcPts val="1200"/>
              </a:spcBef>
              <a:spcAft>
                <a:spcPts val="0"/>
              </a:spcAft>
              <a:buClr>
                <a:schemeClr val="dk1"/>
              </a:buClr>
              <a:buSzPct val="61111"/>
              <a:buFont typeface="Arial"/>
              <a:buNone/>
            </a:pPr>
            <a:r>
              <a:rPr lang="en"/>
              <a:t>1</a:t>
            </a:r>
            <a:r>
              <a:rPr lang="en"/>
              <a:t>. In hyperbolic model loss optimization only small weightage should be given to entailment loss with contrastive learning as primary objective.</a:t>
            </a:r>
            <a:endParaRPr/>
          </a:p>
          <a:p>
            <a:pPr indent="0" lvl="0" marL="0" rtl="0" algn="l">
              <a:spcBef>
                <a:spcPts val="1200"/>
              </a:spcBef>
              <a:spcAft>
                <a:spcPts val="0"/>
              </a:spcAft>
              <a:buNone/>
            </a:pPr>
            <a:r>
              <a:rPr lang="en"/>
              <a:t>2</a:t>
            </a:r>
            <a:r>
              <a:rPr lang="en"/>
              <a:t>. For clean queries, taking into account all the embeddings to represent the document performs better than relying solely on CLS token for representation, without any tradeoff in training time.</a:t>
            </a:r>
            <a:endParaRPr/>
          </a:p>
          <a:p>
            <a:pPr indent="0" lvl="0" marL="0" rtl="0" algn="l">
              <a:spcBef>
                <a:spcPts val="1200"/>
              </a:spcBef>
              <a:spcAft>
                <a:spcPts val="0"/>
              </a:spcAft>
              <a:buNone/>
            </a:pPr>
            <a:r>
              <a:rPr lang="en"/>
              <a:t>3. For noisy settings, hyperbolic model can outperform the euclidean based models since it can utilize its hierarchical learning to capture vague and general concepts better.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Further works can include - training on corrupt data, analyzing how much of each corruption factor like typos, synonym replacement contribute to MRR decrease.</a:t>
            </a:r>
            <a:endParaRPr/>
          </a:p>
        </p:txBody>
      </p:sp>
      <p:sp>
        <p:nvSpPr>
          <p:cNvPr id="246" name="Google Shape;24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52" name="Google Shape;252;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AutoNum type="arabicPeriod"/>
            </a:pPr>
            <a:r>
              <a:rPr lang="en"/>
              <a:t>Ma, X., Wang, L., Yang, N., Wei, F., &amp; Lin, J. (2023). Fine-tuning LLaMA for multi-stage text retrieval. arXiv. </a:t>
            </a:r>
            <a:r>
              <a:rPr lang="en" u="sng">
                <a:solidFill>
                  <a:schemeClr val="hlink"/>
                </a:solidFill>
                <a:hlinkClick r:id="rId3"/>
              </a:rPr>
              <a:t>https://arxiv.org/abs/2310.08319</a:t>
            </a:r>
            <a:endParaRPr/>
          </a:p>
          <a:p>
            <a:pPr indent="-325755" lvl="0" marL="457200" rtl="0" algn="l">
              <a:spcBef>
                <a:spcPts val="0"/>
              </a:spcBef>
              <a:spcAft>
                <a:spcPts val="0"/>
              </a:spcAft>
              <a:buSzPct val="100000"/>
              <a:buAutoNum type="arabicPeriod"/>
            </a:pPr>
            <a:r>
              <a:rPr lang="en"/>
              <a:t>Lingling Xu, Haoran Xie, Zongxi Li, Fu Lee Wang, Weiming Wang, and Qing Li. 2023. Contrastive Learning Models for Sentence Representations. ACM Trans. Intell. Syst. Technol. 14, 4, Article 67 (August 2023), 34 pages. </a:t>
            </a:r>
            <a:r>
              <a:rPr lang="en" u="sng">
                <a:solidFill>
                  <a:schemeClr val="hlink"/>
                </a:solidFill>
                <a:hlinkClick r:id="rId4"/>
              </a:rPr>
              <a:t>https://doi.org/10.1145/3593590</a:t>
            </a:r>
            <a:endParaRPr/>
          </a:p>
          <a:p>
            <a:pPr indent="-325755" lvl="0" marL="457200" rtl="0" algn="l">
              <a:spcBef>
                <a:spcPts val="0"/>
              </a:spcBef>
              <a:spcAft>
                <a:spcPts val="0"/>
              </a:spcAft>
              <a:buSzPct val="100000"/>
              <a:buAutoNum type="arabicPeriod"/>
            </a:pPr>
            <a:r>
              <a:rPr lang="en"/>
              <a:t>Desai, K., Nickel, M., Rajpurohit, T., Johnson, J., &amp; Vedantam, R. (2024). Hyperbolic image-text representations. arXiv. </a:t>
            </a:r>
            <a:r>
              <a:rPr lang="en" u="sng">
                <a:solidFill>
                  <a:schemeClr val="hlink"/>
                </a:solidFill>
                <a:hlinkClick r:id="rId5"/>
              </a:rPr>
              <a:t>https://arxiv.org/abs/2304.09172</a:t>
            </a:r>
            <a:endParaRPr/>
          </a:p>
          <a:p>
            <a:pPr indent="-325755" lvl="0" marL="457200" rtl="0" algn="l">
              <a:spcBef>
                <a:spcPts val="0"/>
              </a:spcBef>
              <a:spcAft>
                <a:spcPts val="0"/>
              </a:spcAft>
              <a:buSzPct val="100000"/>
              <a:buAutoNum type="arabicPeriod"/>
            </a:pPr>
            <a:r>
              <a:rPr lang="en"/>
              <a:t>Pal, A., van Spengler, M., D'Amely di Melendugno, G. M., Flaborea, A., Galasso, F., &amp; Mettes, P. (2024). Compositional entailment learning for hyperbolic vision-language models. arXiv. </a:t>
            </a:r>
            <a:r>
              <a:rPr lang="en" u="sng">
                <a:solidFill>
                  <a:schemeClr val="hlink"/>
                </a:solidFill>
                <a:hlinkClick r:id="rId6"/>
              </a:rPr>
              <a:t>https://arxiv.org/abs/2410.06912</a:t>
            </a:r>
            <a:endParaRPr/>
          </a:p>
          <a:p>
            <a:pPr indent="-325755" lvl="0" marL="457200" rtl="0" algn="l">
              <a:spcBef>
                <a:spcPts val="0"/>
              </a:spcBef>
              <a:spcAft>
                <a:spcPts val="0"/>
              </a:spcAft>
              <a:buSzPct val="100000"/>
              <a:buAutoNum type="arabicPeriod"/>
            </a:pPr>
            <a:r>
              <a:rPr lang="en"/>
              <a:t>Desai, U., Tamilselvam, S., Kaur, J., Mani, S., &amp; Khare, S. (2020). Benchmarking popular classification models' robustness to random and targeted corruptions. arXiv. </a:t>
            </a:r>
            <a:r>
              <a:rPr lang="en" u="sng">
                <a:solidFill>
                  <a:schemeClr val="hlink"/>
                </a:solidFill>
                <a:hlinkClick r:id="rId7"/>
              </a:rPr>
              <a:t>https://arxiv.org/abs/2002.0075</a:t>
            </a:r>
            <a:r>
              <a:rPr lang="en" u="sng">
                <a:solidFill>
                  <a:schemeClr val="hlink"/>
                </a:solidFill>
                <a:hlinkClick r:id="rId8"/>
              </a:rPr>
              <a:t>4</a:t>
            </a:r>
            <a:endParaRPr/>
          </a:p>
        </p:txBody>
      </p:sp>
      <p:sp>
        <p:nvSpPr>
          <p:cNvPr id="253" name="Google Shape;253;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259" name="Google Shape;25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retrieval?</a:t>
            </a:r>
            <a:endParaRPr/>
          </a:p>
        </p:txBody>
      </p:sp>
      <p:sp>
        <p:nvSpPr>
          <p:cNvPr id="69" name="Google Shape;69;p15"/>
          <p:cNvSpPr txBox="1"/>
          <p:nvPr>
            <p:ph idx="1" type="body"/>
          </p:nvPr>
        </p:nvSpPr>
        <p:spPr>
          <a:xfrm>
            <a:off x="311700" y="1152475"/>
            <a:ext cx="8520600" cy="746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Retrieval refers to fetching similar documents compared to the query, from a large collection of documents.</a:t>
            </a:r>
            <a:endParaRPr/>
          </a:p>
        </p:txBody>
      </p:sp>
      <p:pic>
        <p:nvPicPr>
          <p:cNvPr id="70" name="Google Shape;70;p15"/>
          <p:cNvPicPr preferRelativeResize="0"/>
          <p:nvPr/>
        </p:nvPicPr>
        <p:blipFill>
          <a:blip r:embed="rId3">
            <a:alphaModFix/>
          </a:blip>
          <a:stretch>
            <a:fillRect/>
          </a:stretch>
        </p:blipFill>
        <p:spPr>
          <a:xfrm>
            <a:off x="2375923" y="1940300"/>
            <a:ext cx="3533125" cy="2257275"/>
          </a:xfrm>
          <a:prstGeom prst="rect">
            <a:avLst/>
          </a:prstGeom>
          <a:noFill/>
          <a:ln>
            <a:noFill/>
          </a:ln>
        </p:spPr>
      </p:pic>
      <p:sp>
        <p:nvSpPr>
          <p:cNvPr id="71" name="Google Shape;71;p15"/>
          <p:cNvSpPr txBox="1"/>
          <p:nvPr/>
        </p:nvSpPr>
        <p:spPr>
          <a:xfrm>
            <a:off x="311700" y="4337975"/>
            <a:ext cx="852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Use cases - web search, retrieval augmented generation (RAG)</a:t>
            </a:r>
            <a:endParaRPr sz="1800">
              <a:solidFill>
                <a:schemeClr val="dk2"/>
              </a:solidFill>
            </a:endParaRPr>
          </a:p>
        </p:txBody>
      </p:sp>
      <p:sp>
        <p:nvSpPr>
          <p:cNvPr id="72" name="Google Shape;72;p15"/>
          <p:cNvSpPr txBox="1"/>
          <p:nvPr/>
        </p:nvSpPr>
        <p:spPr>
          <a:xfrm>
            <a:off x="235500" y="4799675"/>
            <a:ext cx="3724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700">
                <a:solidFill>
                  <a:schemeClr val="dk2"/>
                </a:solidFill>
              </a:rPr>
              <a:t>word retrieval will be used for text retrieval unless explicitly mentioned</a:t>
            </a:r>
            <a:endParaRPr i="1" sz="700">
              <a:solidFill>
                <a:schemeClr val="dk2"/>
              </a:solidFill>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retriever based on architecture</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Bi-encoder based - In this the query and the document are encoded separately and a similarity score is calculated based on these two embeddings.</a:t>
            </a:r>
            <a:endParaRPr/>
          </a:p>
          <a:p>
            <a:pPr indent="-342900" lvl="0" marL="457200" rtl="0" algn="l">
              <a:spcBef>
                <a:spcPts val="0"/>
              </a:spcBef>
              <a:spcAft>
                <a:spcPts val="0"/>
              </a:spcAft>
              <a:buSzPts val="1800"/>
              <a:buChar char="●"/>
            </a:pPr>
            <a:r>
              <a:rPr lang="en"/>
              <a:t>Cross-encoder based - In this the query and the document are</a:t>
            </a:r>
            <a:r>
              <a:rPr lang="en"/>
              <a:t> </a:t>
            </a:r>
            <a:r>
              <a:rPr lang="en"/>
              <a:t>combined and a single joint embedding is calculated which is then passed onto a linear layer to predict the similarity score. </a:t>
            </a:r>
            <a:endParaRPr/>
          </a:p>
          <a:p>
            <a:pPr indent="-342900" lvl="0" marL="457200" rtl="0" algn="l">
              <a:spcBef>
                <a:spcPts val="0"/>
              </a:spcBef>
              <a:spcAft>
                <a:spcPts val="0"/>
              </a:spcAft>
              <a:buSzPts val="1800"/>
              <a:buChar char="●"/>
            </a:pPr>
            <a:r>
              <a:rPr lang="en"/>
              <a:t>Bi-encoders are more efficient for large scale retrieval hence are used in retrievers while cross-encoders are more precise making them effective in reranking.</a:t>
            </a:r>
            <a:endParaRPr/>
          </a:p>
          <a:p>
            <a:pPr indent="-342900" lvl="0" marL="457200" rtl="0" algn="l">
              <a:spcBef>
                <a:spcPts val="0"/>
              </a:spcBef>
              <a:spcAft>
                <a:spcPts val="0"/>
              </a:spcAft>
              <a:buSzPts val="1800"/>
              <a:buChar char="●"/>
            </a:pPr>
            <a:r>
              <a:rPr lang="en"/>
              <a:t>We will only be looking into bi-encoder ones.</a:t>
            </a:r>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Components of retriever architecture</a:t>
            </a:r>
            <a:endParaRPr/>
          </a:p>
        </p:txBody>
      </p:sp>
      <p:sp>
        <p:nvSpPr>
          <p:cNvPr id="86" name="Google Shape;86;p17"/>
          <p:cNvSpPr txBox="1"/>
          <p:nvPr>
            <p:ph idx="1" type="body"/>
          </p:nvPr>
        </p:nvSpPr>
        <p:spPr>
          <a:xfrm>
            <a:off x="311700" y="1152475"/>
            <a:ext cx="8520600" cy="15228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Encoder - encodes query and document. </a:t>
            </a:r>
            <a:endParaRPr/>
          </a:p>
          <a:p>
            <a:pPr indent="-342900" lvl="0" marL="457200" rtl="0" algn="l">
              <a:spcBef>
                <a:spcPts val="0"/>
              </a:spcBef>
              <a:spcAft>
                <a:spcPts val="0"/>
              </a:spcAft>
              <a:buSzPts val="1800"/>
              <a:buAutoNum type="arabicPeriod"/>
            </a:pPr>
            <a:r>
              <a:rPr lang="en"/>
              <a:t>Similarity metric - metric with which similarity is calculated between query and document embedding.</a:t>
            </a:r>
            <a:endParaRPr/>
          </a:p>
          <a:p>
            <a:pPr indent="-342900" lvl="0" marL="457200" rtl="0" algn="l">
              <a:spcBef>
                <a:spcPts val="0"/>
              </a:spcBef>
              <a:spcAft>
                <a:spcPts val="0"/>
              </a:spcAft>
              <a:buSzPts val="1800"/>
              <a:buAutoNum type="arabicPeriod"/>
            </a:pPr>
            <a:r>
              <a:rPr lang="en"/>
              <a:t>Loss function - loss function used to optimize the embeddings by updating encoder weights.</a:t>
            </a:r>
            <a:endParaRPr/>
          </a:p>
        </p:txBody>
      </p:sp>
      <p:pic>
        <p:nvPicPr>
          <p:cNvPr id="87" name="Google Shape;87;p17"/>
          <p:cNvPicPr preferRelativeResize="0"/>
          <p:nvPr/>
        </p:nvPicPr>
        <p:blipFill>
          <a:blip r:embed="rId3">
            <a:alphaModFix/>
          </a:blip>
          <a:stretch>
            <a:fillRect/>
          </a:stretch>
        </p:blipFill>
        <p:spPr>
          <a:xfrm>
            <a:off x="2804852" y="2621050"/>
            <a:ext cx="2896700" cy="1813000"/>
          </a:xfrm>
          <a:prstGeom prst="rect">
            <a:avLst/>
          </a:prstGeom>
          <a:noFill/>
          <a:ln>
            <a:noFill/>
          </a:ln>
        </p:spPr>
      </p:pic>
      <p:sp>
        <p:nvSpPr>
          <p:cNvPr id="88" name="Google Shape;88;p17"/>
          <p:cNvSpPr txBox="1"/>
          <p:nvPr/>
        </p:nvSpPr>
        <p:spPr>
          <a:xfrm>
            <a:off x="311700" y="4357850"/>
            <a:ext cx="8217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Approach - In this paper we experimented with different combination of these components to see their effect on retrieval.</a:t>
            </a:r>
            <a:endParaRPr sz="1800">
              <a:solidFill>
                <a:schemeClr val="dk2"/>
              </a:solidFill>
            </a:endParaRPr>
          </a:p>
        </p:txBody>
      </p:sp>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Methods</a:t>
            </a:r>
            <a:endParaRPr/>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(1)</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Based on different combinations of retriever components we trained three different models.</a:t>
            </a:r>
            <a:endParaRPr/>
          </a:p>
        </p:txBody>
      </p:sp>
      <p:graphicFrame>
        <p:nvGraphicFramePr>
          <p:cNvPr id="102" name="Google Shape;102;p19"/>
          <p:cNvGraphicFramePr/>
          <p:nvPr/>
        </p:nvGraphicFramePr>
        <p:xfrm>
          <a:off x="952500" y="2000250"/>
          <a:ext cx="3000000" cy="3000000"/>
        </p:xfrm>
        <a:graphic>
          <a:graphicData uri="http://schemas.openxmlformats.org/drawingml/2006/table">
            <a:tbl>
              <a:tblPr>
                <a:noFill/>
                <a:tableStyleId>{E8536D00-2EAE-488E-8E5D-467E1954893D}</a:tableStyleId>
              </a:tblPr>
              <a:tblGrid>
                <a:gridCol w="1809750"/>
                <a:gridCol w="1809750"/>
                <a:gridCol w="1809750"/>
                <a:gridCol w="1809750"/>
              </a:tblGrid>
              <a:tr h="381000">
                <a:tc>
                  <a:txBody>
                    <a:bodyPr/>
                    <a:lstStyle/>
                    <a:p>
                      <a:pPr indent="0" lvl="0" marL="0" rtl="0" algn="l">
                        <a:spcBef>
                          <a:spcPts val="0"/>
                        </a:spcBef>
                        <a:spcAft>
                          <a:spcPts val="0"/>
                        </a:spcAft>
                        <a:buNone/>
                      </a:pPr>
                      <a:r>
                        <a:rPr b="1" lang="en"/>
                        <a:t>Model</a:t>
                      </a:r>
                      <a:endParaRPr b="1"/>
                    </a:p>
                  </a:txBody>
                  <a:tcPr marT="91425" marB="91425" marR="91425" marL="91425"/>
                </a:tc>
                <a:tc>
                  <a:txBody>
                    <a:bodyPr/>
                    <a:lstStyle/>
                    <a:p>
                      <a:pPr indent="0" lvl="0" marL="0" rtl="0" algn="l">
                        <a:spcBef>
                          <a:spcPts val="0"/>
                        </a:spcBef>
                        <a:spcAft>
                          <a:spcPts val="0"/>
                        </a:spcAft>
                        <a:buNone/>
                      </a:pPr>
                      <a:r>
                        <a:rPr b="1" lang="en"/>
                        <a:t>Embeddings used</a:t>
                      </a:r>
                      <a:endParaRPr b="1"/>
                    </a:p>
                  </a:txBody>
                  <a:tcPr marT="91425" marB="91425" marR="91425" marL="91425"/>
                </a:tc>
                <a:tc>
                  <a:txBody>
                    <a:bodyPr/>
                    <a:lstStyle/>
                    <a:p>
                      <a:pPr indent="0" lvl="0" marL="0" rtl="0" algn="l">
                        <a:spcBef>
                          <a:spcPts val="0"/>
                        </a:spcBef>
                        <a:spcAft>
                          <a:spcPts val="0"/>
                        </a:spcAft>
                        <a:buNone/>
                      </a:pPr>
                      <a:r>
                        <a:rPr b="1" lang="en"/>
                        <a:t>Similarity/Distance</a:t>
                      </a:r>
                      <a:endParaRPr b="1"/>
                    </a:p>
                  </a:txBody>
                  <a:tcPr marT="91425" marB="91425" marR="91425" marL="91425"/>
                </a:tc>
                <a:tc>
                  <a:txBody>
                    <a:bodyPr/>
                    <a:lstStyle/>
                    <a:p>
                      <a:pPr indent="0" lvl="0" marL="0" rtl="0" algn="l">
                        <a:spcBef>
                          <a:spcPts val="0"/>
                        </a:spcBef>
                        <a:spcAft>
                          <a:spcPts val="0"/>
                        </a:spcAft>
                        <a:buNone/>
                      </a:pPr>
                      <a:r>
                        <a:rPr b="1" lang="en"/>
                        <a:t>Loss function</a:t>
                      </a:r>
                      <a:endParaRPr b="1"/>
                    </a:p>
                  </a:txBody>
                  <a:tcPr marT="91425" marB="91425" marR="91425" marL="91425"/>
                </a:tc>
              </a:tr>
              <a:tr h="381000">
                <a:tc>
                  <a:txBody>
                    <a:bodyPr/>
                    <a:lstStyle/>
                    <a:p>
                      <a:pPr indent="0" lvl="0" marL="0" rtl="0" algn="l">
                        <a:spcBef>
                          <a:spcPts val="0"/>
                        </a:spcBef>
                        <a:spcAft>
                          <a:spcPts val="0"/>
                        </a:spcAft>
                        <a:buNone/>
                      </a:pPr>
                      <a:r>
                        <a:rPr lang="en"/>
                        <a:t>Baseline</a:t>
                      </a:r>
                      <a:endParaRPr/>
                    </a:p>
                  </a:txBody>
                  <a:tcPr marT="91425" marB="91425" marR="91425" marL="91425"/>
                </a:tc>
                <a:tc>
                  <a:txBody>
                    <a:bodyPr/>
                    <a:lstStyle/>
                    <a:p>
                      <a:pPr indent="0" lvl="0" marL="0" rtl="0" algn="l">
                        <a:spcBef>
                          <a:spcPts val="0"/>
                        </a:spcBef>
                        <a:spcAft>
                          <a:spcPts val="0"/>
                        </a:spcAft>
                        <a:buNone/>
                      </a:pPr>
                      <a:r>
                        <a:rPr lang="en"/>
                        <a:t>BERT CLS token</a:t>
                      </a:r>
                      <a:endParaRPr/>
                    </a:p>
                  </a:txBody>
                  <a:tcPr marT="91425" marB="91425" marR="91425" marL="91425"/>
                </a:tc>
                <a:tc>
                  <a:txBody>
                    <a:bodyPr/>
                    <a:lstStyle/>
                    <a:p>
                      <a:pPr indent="0" lvl="0" marL="0" rtl="0" algn="l">
                        <a:spcBef>
                          <a:spcPts val="0"/>
                        </a:spcBef>
                        <a:spcAft>
                          <a:spcPts val="0"/>
                        </a:spcAft>
                        <a:buNone/>
                      </a:pPr>
                      <a:r>
                        <a:rPr lang="en"/>
                        <a:t>cosine</a:t>
                      </a:r>
                      <a:endParaRPr/>
                    </a:p>
                  </a:txBody>
                  <a:tcPr marT="91425" marB="91425" marR="91425" marL="91425"/>
                </a:tc>
                <a:tc>
                  <a:txBody>
                    <a:bodyPr/>
                    <a:lstStyle/>
                    <a:p>
                      <a:pPr indent="0" lvl="0" marL="0" rtl="0" algn="l">
                        <a:spcBef>
                          <a:spcPts val="0"/>
                        </a:spcBef>
                        <a:spcAft>
                          <a:spcPts val="0"/>
                        </a:spcAft>
                        <a:buNone/>
                      </a:pPr>
                      <a:r>
                        <a:rPr lang="en"/>
                        <a:t>infoNCE</a:t>
                      </a:r>
                      <a:endParaRPr/>
                    </a:p>
                  </a:txBody>
                  <a:tcPr marT="91425" marB="91425" marR="91425" marL="91425"/>
                </a:tc>
              </a:tr>
              <a:tr h="381000">
                <a:tc>
                  <a:txBody>
                    <a:bodyPr/>
                    <a:lstStyle/>
                    <a:p>
                      <a:pPr indent="0" lvl="0" marL="0" rtl="0" algn="l">
                        <a:spcBef>
                          <a:spcPts val="0"/>
                        </a:spcBef>
                        <a:spcAft>
                          <a:spcPts val="0"/>
                        </a:spcAft>
                        <a:buNone/>
                      </a:pPr>
                      <a:r>
                        <a:rPr lang="en"/>
                        <a:t>Average</a:t>
                      </a:r>
                      <a:endParaRPr/>
                    </a:p>
                  </a:txBody>
                  <a:tcPr marT="91425" marB="91425" marR="91425" marL="91425"/>
                </a:tc>
                <a:tc>
                  <a:txBody>
                    <a:bodyPr/>
                    <a:lstStyle/>
                    <a:p>
                      <a:pPr indent="0" lvl="0" marL="0" rtl="0" algn="l">
                        <a:spcBef>
                          <a:spcPts val="0"/>
                        </a:spcBef>
                        <a:spcAft>
                          <a:spcPts val="0"/>
                        </a:spcAft>
                        <a:buNone/>
                      </a:pPr>
                      <a:r>
                        <a:rPr lang="en"/>
                        <a:t>BERT final layer average</a:t>
                      </a:r>
                      <a:endParaRPr/>
                    </a:p>
                  </a:txBody>
                  <a:tcPr marT="91425" marB="91425" marR="91425" marL="91425"/>
                </a:tc>
                <a:tc>
                  <a:txBody>
                    <a:bodyPr/>
                    <a:lstStyle/>
                    <a:p>
                      <a:pPr indent="0" lvl="0" marL="0" rtl="0" algn="l">
                        <a:spcBef>
                          <a:spcPts val="0"/>
                        </a:spcBef>
                        <a:spcAft>
                          <a:spcPts val="0"/>
                        </a:spcAft>
                        <a:buNone/>
                      </a:pPr>
                      <a:r>
                        <a:rPr lang="en"/>
                        <a:t>cosine</a:t>
                      </a:r>
                      <a:endParaRPr/>
                    </a:p>
                  </a:txBody>
                  <a:tcPr marT="91425" marB="91425" marR="91425" marL="91425"/>
                </a:tc>
                <a:tc>
                  <a:txBody>
                    <a:bodyPr/>
                    <a:lstStyle/>
                    <a:p>
                      <a:pPr indent="0" lvl="0" marL="0" rtl="0" algn="l">
                        <a:spcBef>
                          <a:spcPts val="0"/>
                        </a:spcBef>
                        <a:spcAft>
                          <a:spcPts val="0"/>
                        </a:spcAft>
                        <a:buNone/>
                      </a:pPr>
                      <a:r>
                        <a:rPr lang="en"/>
                        <a:t>infoNCE</a:t>
                      </a:r>
                      <a:endParaRPr/>
                    </a:p>
                  </a:txBody>
                  <a:tcPr marT="91425" marB="91425" marR="91425" marL="91425"/>
                </a:tc>
              </a:tr>
              <a:tr h="381000">
                <a:tc>
                  <a:txBody>
                    <a:bodyPr/>
                    <a:lstStyle/>
                    <a:p>
                      <a:pPr indent="0" lvl="0" marL="0" rtl="0" algn="l">
                        <a:spcBef>
                          <a:spcPts val="0"/>
                        </a:spcBef>
                        <a:spcAft>
                          <a:spcPts val="0"/>
                        </a:spcAft>
                        <a:buNone/>
                      </a:pPr>
                      <a:r>
                        <a:rPr lang="en"/>
                        <a:t>Hyperbolic</a:t>
                      </a:r>
                      <a:endParaRPr/>
                    </a:p>
                  </a:txBody>
                  <a:tcPr marT="91425" marB="91425" marR="91425" marL="91425"/>
                </a:tc>
                <a:tc>
                  <a:txBody>
                    <a:bodyPr/>
                    <a:lstStyle/>
                    <a:p>
                      <a:pPr indent="0" lvl="0" marL="0" rtl="0" algn="l">
                        <a:spcBef>
                          <a:spcPts val="0"/>
                        </a:spcBef>
                        <a:spcAft>
                          <a:spcPts val="0"/>
                        </a:spcAft>
                        <a:buNone/>
                      </a:pPr>
                      <a:r>
                        <a:rPr lang="en"/>
                        <a:t>H</a:t>
                      </a:r>
                      <a:r>
                        <a:rPr lang="en"/>
                        <a:t>yperbolic</a:t>
                      </a:r>
                      <a:endParaRPr/>
                    </a:p>
                  </a:txBody>
                  <a:tcPr marT="91425" marB="91425" marR="91425" marL="91425"/>
                </a:tc>
                <a:tc>
                  <a:txBody>
                    <a:bodyPr/>
                    <a:lstStyle/>
                    <a:p>
                      <a:pPr indent="0" lvl="0" marL="0" rtl="0" algn="l">
                        <a:spcBef>
                          <a:spcPts val="0"/>
                        </a:spcBef>
                        <a:spcAft>
                          <a:spcPts val="0"/>
                        </a:spcAft>
                        <a:buNone/>
                      </a:pPr>
                      <a:r>
                        <a:rPr lang="en"/>
                        <a:t>L</a:t>
                      </a:r>
                      <a:r>
                        <a:rPr lang="en"/>
                        <a:t>orentz</a:t>
                      </a:r>
                      <a:endParaRPr/>
                    </a:p>
                  </a:txBody>
                  <a:tcPr marT="91425" marB="91425" marR="91425" marL="91425"/>
                </a:tc>
                <a:tc>
                  <a:txBody>
                    <a:bodyPr/>
                    <a:lstStyle/>
                    <a:p>
                      <a:pPr indent="0" lvl="0" marL="0" rtl="0" algn="l">
                        <a:spcBef>
                          <a:spcPts val="0"/>
                        </a:spcBef>
                        <a:spcAft>
                          <a:spcPts val="0"/>
                        </a:spcAft>
                        <a:buNone/>
                      </a:pPr>
                      <a:r>
                        <a:rPr lang="en"/>
                        <a:t>infoNCE</a:t>
                      </a:r>
                      <a:r>
                        <a:rPr lang="en"/>
                        <a:t>+</a:t>
                      </a:r>
                      <a:endParaRPr/>
                    </a:p>
                    <a:p>
                      <a:pPr indent="0" lvl="0" marL="0" rtl="0" algn="l">
                        <a:spcBef>
                          <a:spcPts val="0"/>
                        </a:spcBef>
                        <a:spcAft>
                          <a:spcPts val="0"/>
                        </a:spcAft>
                        <a:buNone/>
                      </a:pPr>
                      <a:r>
                        <a:rPr lang="en"/>
                        <a:t>α*</a:t>
                      </a:r>
                      <a:r>
                        <a:rPr lang="en"/>
                        <a:t>entailment loss</a:t>
                      </a:r>
                      <a:endParaRPr/>
                    </a:p>
                  </a:txBody>
                  <a:tcPr marT="91425" marB="91425" marR="91425" marL="91425"/>
                </a:tc>
              </a:tr>
            </a:tbl>
          </a:graphicData>
        </a:graphic>
      </p:graphicFrame>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model (1)</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Embedding used - BERT CLS token</a:t>
            </a:r>
            <a:endParaRPr/>
          </a:p>
          <a:p>
            <a:pPr indent="0" lvl="0" marL="0" rtl="0" algn="l">
              <a:spcBef>
                <a:spcPts val="1200"/>
              </a:spcBef>
              <a:spcAft>
                <a:spcPts val="0"/>
              </a:spcAft>
              <a:buNone/>
            </a:pPr>
            <a:r>
              <a:rPr lang="en"/>
              <a:t>Similarity metric used - cosine similarity</a:t>
            </a:r>
            <a:endParaRPr/>
          </a:p>
          <a:p>
            <a:pPr indent="0" lvl="0" marL="0" rtl="0" algn="l">
              <a:spcBef>
                <a:spcPts val="1200"/>
              </a:spcBef>
              <a:spcAft>
                <a:spcPts val="1200"/>
              </a:spcAft>
              <a:buNone/>
            </a:pPr>
            <a:r>
              <a:rPr lang="en"/>
              <a:t>Loss function used - infoNCE loss</a:t>
            </a:r>
            <a:endParaRPr/>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model (2)</a:t>
            </a:r>
            <a:endParaRPr/>
          </a:p>
        </p:txBody>
      </p:sp>
      <p:sp>
        <p:nvSpPr>
          <p:cNvPr id="116" name="Google Shape;116;p21"/>
          <p:cNvSpPr txBox="1"/>
          <p:nvPr>
            <p:ph idx="1" type="body"/>
          </p:nvPr>
        </p:nvSpPr>
        <p:spPr>
          <a:xfrm>
            <a:off x="311700" y="1152475"/>
            <a:ext cx="8490000" cy="480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infoNCE loss</a:t>
            </a:r>
            <a:endParaRPr b="1"/>
          </a:p>
        </p:txBody>
      </p:sp>
      <p:pic>
        <p:nvPicPr>
          <p:cNvPr id="117" name="Google Shape;117;p21"/>
          <p:cNvPicPr preferRelativeResize="0"/>
          <p:nvPr/>
        </p:nvPicPr>
        <p:blipFill>
          <a:blip r:embed="rId3">
            <a:alphaModFix/>
          </a:blip>
          <a:stretch>
            <a:fillRect/>
          </a:stretch>
        </p:blipFill>
        <p:spPr>
          <a:xfrm>
            <a:off x="311700" y="1800275"/>
            <a:ext cx="4562475" cy="1066800"/>
          </a:xfrm>
          <a:prstGeom prst="rect">
            <a:avLst/>
          </a:prstGeom>
          <a:noFill/>
          <a:ln>
            <a:noFill/>
          </a:ln>
        </p:spPr>
      </p:pic>
      <p:sp>
        <p:nvSpPr>
          <p:cNvPr id="118" name="Google Shape;118;p21"/>
          <p:cNvSpPr txBox="1"/>
          <p:nvPr/>
        </p:nvSpPr>
        <p:spPr>
          <a:xfrm>
            <a:off x="517300" y="3406825"/>
            <a:ext cx="7715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where, D</a:t>
            </a:r>
            <a:r>
              <a:rPr baseline="30000" lang="en" sz="1800">
                <a:solidFill>
                  <a:schemeClr val="dk2"/>
                </a:solidFill>
              </a:rPr>
              <a:t>+</a:t>
            </a:r>
            <a:r>
              <a:rPr lang="en" sz="1800">
                <a:solidFill>
                  <a:schemeClr val="dk2"/>
                </a:solidFill>
              </a:rPr>
              <a:t> represents the document that is similar to the query (positive) and {D</a:t>
            </a:r>
            <a:r>
              <a:rPr baseline="-25000" lang="en" sz="1800">
                <a:solidFill>
                  <a:schemeClr val="dk2"/>
                </a:solidFill>
              </a:rPr>
              <a:t>N</a:t>
            </a:r>
            <a:r>
              <a:rPr lang="en" sz="1800">
                <a:solidFill>
                  <a:schemeClr val="dk2"/>
                </a:solidFill>
              </a:rPr>
              <a:t>} is the set of negative documents that are not similar to the query (negatives)</a:t>
            </a:r>
            <a:endParaRPr sz="1800">
              <a:solidFill>
                <a:schemeClr val="dk2"/>
              </a:solidFill>
            </a:endParaRPr>
          </a:p>
        </p:txBody>
      </p:sp>
      <p:pic>
        <p:nvPicPr>
          <p:cNvPr id="119" name="Google Shape;119;p21"/>
          <p:cNvPicPr preferRelativeResize="0"/>
          <p:nvPr/>
        </p:nvPicPr>
        <p:blipFill>
          <a:blip r:embed="rId4">
            <a:alphaModFix/>
          </a:blip>
          <a:stretch>
            <a:fillRect/>
          </a:stretch>
        </p:blipFill>
        <p:spPr>
          <a:xfrm>
            <a:off x="5026575" y="1800275"/>
            <a:ext cx="3541520" cy="933600"/>
          </a:xfrm>
          <a:prstGeom prst="rect">
            <a:avLst/>
          </a:prstGeom>
          <a:noFill/>
          <a:ln>
            <a:noFill/>
          </a:ln>
        </p:spPr>
      </p:pic>
      <p:sp>
        <p:nvSpPr>
          <p:cNvPr id="120" name="Google Shape;12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