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478B-88CC-44CE-801E-B220DC985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E9C9C-8536-446F-9997-8FCB2EE75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7C06-EDC7-4CE8-9AF3-C83617AC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C989-63F6-4D7A-B6A2-CA38CC08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7F0C-A1AA-4B8B-A8C9-AAF952B3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BC50-B8DE-49B5-A0A2-C9040F62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4153D-91FA-423F-80AE-AC4EAD15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B098-2AC2-4C6F-B356-B517A9D8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05783-C91E-4835-8BAF-9026AFA7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709A-06D4-49A3-96F3-F41C3B93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0C40F-E267-47D8-A332-D2DEF3C68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3BE17-38DF-4074-B467-92C3BF00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4B02-3304-4C54-9F4D-F11EB0F5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3A24-2DF3-4677-A32A-8F7E435F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5AB7-C1C1-4310-BAD3-B8F406D6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5934-EE29-475C-8A1D-76752E4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0660-0963-4D2A-8358-416899D7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C1B6-52B9-4E18-8DA1-BD97A92F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4F23-F3CC-490B-AFE3-8E18B20E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DA78-FF74-48E8-A3BC-C9EFF1CD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47BA-7B53-4349-808C-BD8513FB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0EBB1-96EC-4B50-BBE7-DFC40C370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39E7-2425-4B2C-9964-50B12695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9F21-F096-4FE8-A66D-8FD1B27F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3F17-2C32-4051-8752-B9F54793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8FA6-E05C-4084-838D-E3C2A82D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0A6C-FF6F-4304-B856-23D2BF8C0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373A9-BAE9-4D5D-B238-163DA61A4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AA285-7CBA-4B31-AB1C-79FCC257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3770-3F5A-495E-96C4-E44E2560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556D-A837-4A23-B6F1-E1F92B54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4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6E13-50EF-46FA-9E72-7639FB62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CAC76-5BC6-495F-87FF-8C05469A7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DBD65-7EEB-4B7A-8F33-B98AC814F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D9DA1-AEBB-47FB-8463-3D285F819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C0E17-728B-400D-AB4A-B38E72F38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9A789-65D5-45CB-913E-8E407956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C1281-C665-41AE-AF84-142AB0D1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31E7B-8A9D-42BD-91CD-2C7702A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57C2-8829-4417-AC71-C513DD0D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8382C-2C22-4321-87B1-5ECF9C2D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067F7-CE3A-4755-8266-5F40FE10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FBA63-C6D5-4111-991E-C8AD93C3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F0490-6499-488F-97C2-3E21FD7D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8FF6F-9F2A-41FD-A509-BD453CEA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6BA01-D38E-4206-A98F-D6557640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A62D-54DC-44F9-9BE6-A033E261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C509-A9E3-48E0-8300-39B47DFE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32AB3-628F-4E92-B264-6A55F9A18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39F68-02DC-4C47-BC5E-24FA6993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C7E1E-1B2F-4F24-A751-6F09E79E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F9CB8-6820-4FCB-BD24-72AF5C66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5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C485-A4FB-4838-9035-EF0BFC81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7A45F-EB75-4776-AEEF-2ED280A40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1FFCC-3A07-4F96-86C4-FDE87B21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88233-52A7-4892-B023-2DE508CF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D8184-B745-4582-BC4F-1896AFF3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B0246-5522-408D-830F-EB5B7B38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F9965-1A76-4F80-B6E8-9EBC886D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0DF1-D107-43EE-A390-DD9335C7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A4AC-B2B2-4363-84CD-9FA3AA319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C88-C900-46FD-AF53-1A9611D91B1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5DA0-23AC-4CCC-B24E-09CC88CA3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B0A1-5776-417B-875B-5044C9576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5FBE2-2BD9-494E-BE32-6EBA86EA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5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D312-1CFE-4FDF-A09D-D807C1AFC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11/09/2020 Update</a:t>
            </a:r>
          </a:p>
        </p:txBody>
      </p:sp>
    </p:spTree>
    <p:extLst>
      <p:ext uri="{BB962C8B-B14F-4D97-AF65-F5344CB8AC3E}">
        <p14:creationId xmlns:p14="http://schemas.microsoft.com/office/powerpoint/2010/main" val="96129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47344E-24A7-4601-9BA7-794409AD7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41686"/>
              </p:ext>
            </p:extLst>
          </p:nvPr>
        </p:nvGraphicFramePr>
        <p:xfrm>
          <a:off x="541403" y="293780"/>
          <a:ext cx="11007594" cy="654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41">
                  <a:extLst>
                    <a:ext uri="{9D8B030D-6E8A-4147-A177-3AD203B41FA5}">
                      <a16:colId xmlns:a16="http://schemas.microsoft.com/office/drawing/2014/main" val="3122784263"/>
                    </a:ext>
                  </a:extLst>
                </a:gridCol>
                <a:gridCol w="9795353">
                  <a:extLst>
                    <a:ext uri="{9D8B030D-6E8A-4147-A177-3AD203B41FA5}">
                      <a16:colId xmlns:a16="http://schemas.microsoft.com/office/drawing/2014/main" val="4289528044"/>
                    </a:ext>
                  </a:extLst>
                </a:gridCol>
              </a:tblGrid>
              <a:tr h="375815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75428"/>
                  </a:ext>
                </a:extLst>
              </a:tr>
              <a:tr h="20610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“Fool-Proof” Task in </a:t>
                      </a:r>
                      <a:r>
                        <a:rPr lang="en-US" dirty="0" err="1"/>
                        <a:t>Cognition.Run</a:t>
                      </a:r>
                      <a:r>
                        <a:rPr lang="en-US" dirty="0"/>
                        <a:t> with </a:t>
                      </a:r>
                      <a:r>
                        <a:rPr lang="en-US" b="1" dirty="0"/>
                        <a:t>Video Tutorial </a:t>
                      </a:r>
                      <a:r>
                        <a:rPr lang="en-US" dirty="0"/>
                        <a:t>and </a:t>
                      </a:r>
                      <a:r>
                        <a:rPr lang="en-US" b="1" dirty="0"/>
                        <a:t>Streamlined Informed Consent</a:t>
                      </a:r>
                      <a:r>
                        <a:rPr lang="en-US" dirty="0"/>
                        <a:t>/Directions Page.</a:t>
                      </a:r>
                    </a:p>
                    <a:p>
                      <a:r>
                        <a:rPr lang="en-US" b="1" i="1" dirty="0"/>
                        <a:t>The Imperative For This: </a:t>
                      </a:r>
                      <a:r>
                        <a:rPr lang="en-US" b="0" dirty="0"/>
                        <a:t>Since </a:t>
                      </a:r>
                      <a:r>
                        <a:rPr lang="en-US" b="0" dirty="0" err="1"/>
                        <a:t>cue_duration</a:t>
                      </a:r>
                      <a:r>
                        <a:rPr lang="en-US" b="0" dirty="0"/>
                        <a:t> time is variable, we should expect robust performance at higher durations. But if lazy MTURK Workers simply assume that </a:t>
                      </a:r>
                      <a:r>
                        <a:rPr lang="en-US" b="0" dirty="0" err="1"/>
                        <a:t>cueFace</a:t>
                      </a:r>
                      <a:r>
                        <a:rPr lang="en-US" b="0" dirty="0"/>
                        <a:t> = last/”</a:t>
                      </a:r>
                      <a:r>
                        <a:rPr lang="en-US" b="0" dirty="0" err="1"/>
                        <a:t>always_neutral_face</a:t>
                      </a:r>
                      <a:r>
                        <a:rPr lang="en-US" b="0" dirty="0"/>
                        <a:t>,” then our psychometric curves will not be robust. For this same reason, we should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Implement Incentives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Reserve task for MTURK masters (if we don’t get enough hits, we can relax admission criteria, but that is a better problem than having “too much bad data”).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56195"/>
                  </a:ext>
                </a:extLst>
              </a:tr>
              <a:tr h="37581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Dry-Run of task to accomplish three goals: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Get my own </a:t>
                      </a:r>
                      <a:r>
                        <a:rPr lang="en-US" b="1" dirty="0"/>
                        <a:t>psychometric curve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inform which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cue_duration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time we use on MTURK workers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Check to see if the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cue_duration_times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that we set vary significantly with the </a:t>
                      </a:r>
                      <a:r>
                        <a:rPr lang="en-US" i="1" dirty="0">
                          <a:sym typeface="Wingdings" panose="05000000000000000000" pitchFamily="2" charset="2"/>
                        </a:rPr>
                        <a:t>actual </a:t>
                      </a:r>
                      <a:r>
                        <a:rPr lang="en-US" i="0" dirty="0" err="1">
                          <a:sym typeface="Wingdings" panose="05000000000000000000" pitchFamily="2" charset="2"/>
                        </a:rPr>
                        <a:t>cue_duration_times</a:t>
                      </a:r>
                      <a:r>
                        <a:rPr lang="en-US" i="0" dirty="0">
                          <a:sym typeface="Wingdings" panose="05000000000000000000" pitchFamily="2" charset="2"/>
                        </a:rPr>
                        <a:t> recorded by the computing system.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i="0" dirty="0">
                          <a:sym typeface="Wingdings" panose="05000000000000000000" pitchFamily="2" charset="2"/>
                        </a:rPr>
                        <a:t>Get a general sense of the amount of time the task takes (e.g., second per trial), to inform what our total number of trials will be and minutely rate will be.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8105"/>
                  </a:ext>
                </a:extLst>
              </a:tr>
              <a:tr h="37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encouragement blurb once worker has completed 50% of trials ‘</a:t>
                      </a:r>
                      <a:r>
                        <a:rPr lang="en-US" i="1" dirty="0"/>
                        <a:t>You’re doing great! Only 100 more trials to go.’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15689"/>
                  </a:ext>
                </a:extLst>
              </a:tr>
              <a:tr h="37581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Analysis Code. Also: fixed bug where </a:t>
                      </a:r>
                      <a:r>
                        <a:rPr lang="en-US" dirty="0" err="1"/>
                        <a:t>cue_duration</a:t>
                      </a:r>
                      <a:r>
                        <a:rPr lang="en-US" dirty="0"/>
                        <a:t> time was not being recorded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69018"/>
                  </a:ext>
                </a:extLst>
              </a:tr>
              <a:tr h="37581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08956"/>
                  </a:ext>
                </a:extLst>
              </a:tr>
              <a:tr h="37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Ask Chua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Permission to sign-onto </a:t>
                      </a:r>
                      <a:r>
                        <a:rPr lang="en-US" dirty="0" err="1"/>
                        <a:t>chua@lab</a:t>
                      </a:r>
                      <a:r>
                        <a:rPr lang="en-US" dirty="0"/>
                        <a:t> to respond to emails sent my MTURK workers 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23128"/>
                  </a:ext>
                </a:extLst>
              </a:tr>
              <a:tr h="37581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Thinking About the Memory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66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70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F485-D677-4D84-9B64-64FDED77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“off” is the actual </a:t>
            </a:r>
            <a:r>
              <a:rPr lang="en-US" dirty="0" err="1"/>
              <a:t>cue_duration</a:t>
            </a:r>
            <a:r>
              <a:rPr lang="en-US" dirty="0"/>
              <a:t> time from the time that we set it to be?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CA64450-0FF1-494A-A355-8D6AB4F77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0739"/>
            <a:ext cx="6376181" cy="4782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8C2CF-9078-4BD3-B72B-C1745175B93B}"/>
              </a:ext>
            </a:extLst>
          </p:cNvPr>
          <p:cNvSpPr txBox="1"/>
          <p:nvPr/>
        </p:nvSpPr>
        <p:spPr>
          <a:xfrm>
            <a:off x="8102991" y="2131572"/>
            <a:ext cx="2278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Variation seems to be low – on the order of &lt;1ms. Values on next slide.</a:t>
            </a:r>
          </a:p>
          <a:p>
            <a:endParaRPr lang="en-US" dirty="0"/>
          </a:p>
          <a:p>
            <a:r>
              <a:rPr lang="en-US" dirty="0"/>
              <a:t>I am using in-built MATLAB function to calculate 95% confidence intervals assuming normal distribution of this continuous data. </a:t>
            </a:r>
          </a:p>
        </p:txBody>
      </p:sp>
    </p:spTree>
    <p:extLst>
      <p:ext uri="{BB962C8B-B14F-4D97-AF65-F5344CB8AC3E}">
        <p14:creationId xmlns:p14="http://schemas.microsoft.com/office/powerpoint/2010/main" val="31538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4B655E2-90C2-4607-852B-FF483051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52" y="270381"/>
            <a:ext cx="8350787" cy="631723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2C9F74B-3973-415A-8BA2-F057DF298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26786"/>
              </p:ext>
            </p:extLst>
          </p:nvPr>
        </p:nvGraphicFramePr>
        <p:xfrm>
          <a:off x="8091814" y="646037"/>
          <a:ext cx="3807912" cy="4253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304">
                  <a:extLst>
                    <a:ext uri="{9D8B030D-6E8A-4147-A177-3AD203B41FA5}">
                      <a16:colId xmlns:a16="http://schemas.microsoft.com/office/drawing/2014/main" val="2872634198"/>
                    </a:ext>
                  </a:extLst>
                </a:gridCol>
                <a:gridCol w="1674312">
                  <a:extLst>
                    <a:ext uri="{9D8B030D-6E8A-4147-A177-3AD203B41FA5}">
                      <a16:colId xmlns:a16="http://schemas.microsoft.com/office/drawing/2014/main" val="1853599179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3721737715"/>
                    </a:ext>
                  </a:extLst>
                </a:gridCol>
              </a:tblGrid>
              <a:tr h="612246">
                <a:tc>
                  <a:txBody>
                    <a:bodyPr/>
                    <a:lstStyle/>
                    <a:p>
                      <a:r>
                        <a:rPr lang="en-US" dirty="0"/>
                        <a:t>Time Set</a:t>
                      </a:r>
                    </a:p>
                    <a:p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Time Actually Displayed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Offset</a:t>
                      </a:r>
                    </a:p>
                    <a:p>
                      <a:r>
                        <a:rPr lang="en-US" dirty="0"/>
                        <a:t>~(Y-X)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33137"/>
                  </a:ext>
                </a:extLst>
              </a:tr>
              <a:tr h="556461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4365"/>
                  </a:ext>
                </a:extLst>
              </a:tr>
              <a:tr h="556461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74589"/>
                  </a:ext>
                </a:extLst>
              </a:tr>
              <a:tr h="556461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85648"/>
                  </a:ext>
                </a:extLst>
              </a:tr>
              <a:tr h="556461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50211"/>
                  </a:ext>
                </a:extLst>
              </a:tr>
              <a:tr h="556461">
                <a:tc>
                  <a:txBody>
                    <a:bodyPr/>
                    <a:lstStyle/>
                    <a:p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14515"/>
                  </a:ext>
                </a:extLst>
              </a:tr>
              <a:tr h="556461"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1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A6490A-3440-426E-AE39-F84A48875CCE}"/>
              </a:ext>
            </a:extLst>
          </p:cNvPr>
          <p:cNvSpPr txBox="1"/>
          <p:nvPr/>
        </p:nvSpPr>
        <p:spPr>
          <a:xfrm>
            <a:off x="8091813" y="4899203"/>
            <a:ext cx="3369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  <a:r>
              <a:rPr lang="en-US" dirty="0"/>
              <a:t>: Actual display time exceeds set time by about 7.5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b="1" dirty="0"/>
              <a:t>Solution: </a:t>
            </a:r>
            <a:r>
              <a:rPr lang="en-US" dirty="0"/>
              <a:t>Make all set times 7ms lower than the times we actually intend to use </a:t>
            </a:r>
            <a:r>
              <a:rPr lang="en-US" dirty="0">
                <a:sym typeface="Wingdings" panose="05000000000000000000" pitchFamily="2" charset="2"/>
              </a:rPr>
              <a:t> Test </a:t>
            </a:r>
          </a:p>
          <a:p>
            <a:r>
              <a:rPr lang="en-US" dirty="0">
                <a:sym typeface="Wingdings" panose="05000000000000000000" pitchFamily="2" charset="2"/>
              </a:rPr>
              <a:t>(Test especially to see if &lt;20ms presentation is even possible).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527B-66DA-45E7-B789-194D9339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Psychometric Plot (n=300 trials)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E287445-5B9C-4092-8FDB-CDAE90D03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" y="1301619"/>
            <a:ext cx="6921674" cy="5191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1A116-EC46-4CBF-B76F-DCDB5905232F}"/>
              </a:ext>
            </a:extLst>
          </p:cNvPr>
          <p:cNvSpPr txBox="1"/>
          <p:nvPr/>
        </p:nvSpPr>
        <p:spPr>
          <a:xfrm>
            <a:off x="7512517" y="1983544"/>
            <a:ext cx="3207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  <a:r>
              <a:rPr lang="en-US" dirty="0"/>
              <a:t>: Add </a:t>
            </a:r>
            <a:r>
              <a:rPr lang="en-US" dirty="0" err="1"/>
              <a:t>time_duration</a:t>
            </a:r>
            <a:r>
              <a:rPr lang="en-US" dirty="0"/>
              <a:t> around 33-67ms as that seems to be the psychometric point</a:t>
            </a:r>
          </a:p>
          <a:p>
            <a:endParaRPr lang="en-US" dirty="0"/>
          </a:p>
          <a:p>
            <a:r>
              <a:rPr lang="en-US" dirty="0"/>
              <a:t>Conf Intervals for binomial data:</a:t>
            </a:r>
          </a:p>
          <a:p>
            <a:r>
              <a:rPr lang="en-US" dirty="0"/>
              <a:t>1.96*sqrt( (p*(1-p))/n)</a:t>
            </a:r>
          </a:p>
        </p:txBody>
      </p:sp>
    </p:spTree>
    <p:extLst>
      <p:ext uri="{BB962C8B-B14F-4D97-AF65-F5344CB8AC3E}">
        <p14:creationId xmlns:p14="http://schemas.microsoft.com/office/powerpoint/2010/main" val="425357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D6CD-3229-4DAE-9218-3DDBB700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51F4B-D7B6-409D-B4C9-868A4D9E4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32" y="6018318"/>
            <a:ext cx="11206935" cy="734173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7ECD037-CC47-4929-AD67-70225E0EE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81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2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463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11/09/2020 Update</vt:lpstr>
      <vt:lpstr>PowerPoint Presentation</vt:lpstr>
      <vt:lpstr>How “off” is the actual cue_duration time from the time that we set it to be? </vt:lpstr>
      <vt:lpstr>PowerPoint Presentation</vt:lpstr>
      <vt:lpstr>My Psychometric Plot (n=300 trials)</vt:lpstr>
      <vt:lpstr>Run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Sabharwal-Siddiqi</dc:creator>
  <cp:lastModifiedBy>Sameer Sabharwal-Siddiqi</cp:lastModifiedBy>
  <cp:revision>42</cp:revision>
  <dcterms:created xsi:type="dcterms:W3CDTF">2020-11-09T16:22:59Z</dcterms:created>
  <dcterms:modified xsi:type="dcterms:W3CDTF">2020-11-10T14:58:35Z</dcterms:modified>
</cp:coreProperties>
</file>