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2" autoAdjust="0"/>
    <p:restoredTop sz="94660"/>
  </p:normalViewPr>
  <p:slideViewPr>
    <p:cSldViewPr snapToGrid="0">
      <p:cViewPr>
        <p:scale>
          <a:sx n="92" d="100"/>
          <a:sy n="92" d="100"/>
        </p:scale>
        <p:origin x="66"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36BFE-360F-4B71-8722-E615B8E5CE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0FE4F2-EEBD-4A3C-AC0A-EDB4B05B1C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D83A12-141C-4A25-A1AD-D5E6F5E5D8F6}"/>
              </a:ext>
            </a:extLst>
          </p:cNvPr>
          <p:cNvSpPr>
            <a:spLocks noGrp="1"/>
          </p:cNvSpPr>
          <p:nvPr>
            <p:ph type="dt" sz="half" idx="10"/>
          </p:nvPr>
        </p:nvSpPr>
        <p:spPr/>
        <p:txBody>
          <a:bodyPr/>
          <a:lstStyle/>
          <a:p>
            <a:fld id="{BE49B9CC-3AA8-40E4-AEB4-B13B08C1881C}" type="datetimeFigureOut">
              <a:rPr lang="en-US" smtClean="0"/>
              <a:t>11/21/2020</a:t>
            </a:fld>
            <a:endParaRPr lang="en-US"/>
          </a:p>
        </p:txBody>
      </p:sp>
      <p:sp>
        <p:nvSpPr>
          <p:cNvPr id="5" name="Footer Placeholder 4">
            <a:extLst>
              <a:ext uri="{FF2B5EF4-FFF2-40B4-BE49-F238E27FC236}">
                <a16:creationId xmlns:a16="http://schemas.microsoft.com/office/drawing/2014/main" id="{D51BFBFB-9398-47E9-B6E6-C976180ABD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E10B70-F666-4EEE-A364-5A530A0D679F}"/>
              </a:ext>
            </a:extLst>
          </p:cNvPr>
          <p:cNvSpPr>
            <a:spLocks noGrp="1"/>
          </p:cNvSpPr>
          <p:nvPr>
            <p:ph type="sldNum" sz="quarter" idx="12"/>
          </p:nvPr>
        </p:nvSpPr>
        <p:spPr/>
        <p:txBody>
          <a:bodyPr/>
          <a:lstStyle/>
          <a:p>
            <a:fld id="{C58A4009-0BD8-464A-824F-93A647A06B26}" type="slidenum">
              <a:rPr lang="en-US" smtClean="0"/>
              <a:t>‹#›</a:t>
            </a:fld>
            <a:endParaRPr lang="en-US"/>
          </a:p>
        </p:txBody>
      </p:sp>
    </p:spTree>
    <p:extLst>
      <p:ext uri="{BB962C8B-B14F-4D97-AF65-F5344CB8AC3E}">
        <p14:creationId xmlns:p14="http://schemas.microsoft.com/office/powerpoint/2010/main" val="3782385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7641A-984A-48A5-8BEB-A5712C1C72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0B9F1A-01E4-4C14-9065-AD2496B14E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8E4994-9F3F-4B89-AB5D-755D2D45B050}"/>
              </a:ext>
            </a:extLst>
          </p:cNvPr>
          <p:cNvSpPr>
            <a:spLocks noGrp="1"/>
          </p:cNvSpPr>
          <p:nvPr>
            <p:ph type="dt" sz="half" idx="10"/>
          </p:nvPr>
        </p:nvSpPr>
        <p:spPr/>
        <p:txBody>
          <a:bodyPr/>
          <a:lstStyle/>
          <a:p>
            <a:fld id="{BE49B9CC-3AA8-40E4-AEB4-B13B08C1881C}" type="datetimeFigureOut">
              <a:rPr lang="en-US" smtClean="0"/>
              <a:t>11/21/2020</a:t>
            </a:fld>
            <a:endParaRPr lang="en-US"/>
          </a:p>
        </p:txBody>
      </p:sp>
      <p:sp>
        <p:nvSpPr>
          <p:cNvPr id="5" name="Footer Placeholder 4">
            <a:extLst>
              <a:ext uri="{FF2B5EF4-FFF2-40B4-BE49-F238E27FC236}">
                <a16:creationId xmlns:a16="http://schemas.microsoft.com/office/drawing/2014/main" id="{9F987490-3544-4598-B185-936FFF1E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33EF9D-A21B-45A7-AE58-EF8FBB836211}"/>
              </a:ext>
            </a:extLst>
          </p:cNvPr>
          <p:cNvSpPr>
            <a:spLocks noGrp="1"/>
          </p:cNvSpPr>
          <p:nvPr>
            <p:ph type="sldNum" sz="quarter" idx="12"/>
          </p:nvPr>
        </p:nvSpPr>
        <p:spPr/>
        <p:txBody>
          <a:bodyPr/>
          <a:lstStyle/>
          <a:p>
            <a:fld id="{C58A4009-0BD8-464A-824F-93A647A06B26}" type="slidenum">
              <a:rPr lang="en-US" smtClean="0"/>
              <a:t>‹#›</a:t>
            </a:fld>
            <a:endParaRPr lang="en-US"/>
          </a:p>
        </p:txBody>
      </p:sp>
    </p:spTree>
    <p:extLst>
      <p:ext uri="{BB962C8B-B14F-4D97-AF65-F5344CB8AC3E}">
        <p14:creationId xmlns:p14="http://schemas.microsoft.com/office/powerpoint/2010/main" val="163740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3E9A68-D002-4E39-B1E2-2C182EFD6E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70C056-1EB2-43FA-AA9E-E2F33BD52C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BB886-E82B-44C4-B251-F74B25C969A4}"/>
              </a:ext>
            </a:extLst>
          </p:cNvPr>
          <p:cNvSpPr>
            <a:spLocks noGrp="1"/>
          </p:cNvSpPr>
          <p:nvPr>
            <p:ph type="dt" sz="half" idx="10"/>
          </p:nvPr>
        </p:nvSpPr>
        <p:spPr/>
        <p:txBody>
          <a:bodyPr/>
          <a:lstStyle/>
          <a:p>
            <a:fld id="{BE49B9CC-3AA8-40E4-AEB4-B13B08C1881C}" type="datetimeFigureOut">
              <a:rPr lang="en-US" smtClean="0"/>
              <a:t>11/21/2020</a:t>
            </a:fld>
            <a:endParaRPr lang="en-US"/>
          </a:p>
        </p:txBody>
      </p:sp>
      <p:sp>
        <p:nvSpPr>
          <p:cNvPr id="5" name="Footer Placeholder 4">
            <a:extLst>
              <a:ext uri="{FF2B5EF4-FFF2-40B4-BE49-F238E27FC236}">
                <a16:creationId xmlns:a16="http://schemas.microsoft.com/office/drawing/2014/main" id="{ECDB423F-026A-4107-AA09-845BD08A2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4A203F-38C9-4497-AF18-B3B58C92EA0B}"/>
              </a:ext>
            </a:extLst>
          </p:cNvPr>
          <p:cNvSpPr>
            <a:spLocks noGrp="1"/>
          </p:cNvSpPr>
          <p:nvPr>
            <p:ph type="sldNum" sz="quarter" idx="12"/>
          </p:nvPr>
        </p:nvSpPr>
        <p:spPr/>
        <p:txBody>
          <a:bodyPr/>
          <a:lstStyle/>
          <a:p>
            <a:fld id="{C58A4009-0BD8-464A-824F-93A647A06B26}" type="slidenum">
              <a:rPr lang="en-US" smtClean="0"/>
              <a:t>‹#›</a:t>
            </a:fld>
            <a:endParaRPr lang="en-US"/>
          </a:p>
        </p:txBody>
      </p:sp>
    </p:spTree>
    <p:extLst>
      <p:ext uri="{BB962C8B-B14F-4D97-AF65-F5344CB8AC3E}">
        <p14:creationId xmlns:p14="http://schemas.microsoft.com/office/powerpoint/2010/main" val="280977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FBABE-504F-468F-8704-39C853BF83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52D47D-D72A-4F33-87E9-C52BBEB6A5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FACD4F-5FFB-4696-8EA9-181B6DFE1526}"/>
              </a:ext>
            </a:extLst>
          </p:cNvPr>
          <p:cNvSpPr>
            <a:spLocks noGrp="1"/>
          </p:cNvSpPr>
          <p:nvPr>
            <p:ph type="dt" sz="half" idx="10"/>
          </p:nvPr>
        </p:nvSpPr>
        <p:spPr/>
        <p:txBody>
          <a:bodyPr/>
          <a:lstStyle/>
          <a:p>
            <a:fld id="{BE49B9CC-3AA8-40E4-AEB4-B13B08C1881C}" type="datetimeFigureOut">
              <a:rPr lang="en-US" smtClean="0"/>
              <a:t>11/21/2020</a:t>
            </a:fld>
            <a:endParaRPr lang="en-US"/>
          </a:p>
        </p:txBody>
      </p:sp>
      <p:sp>
        <p:nvSpPr>
          <p:cNvPr id="5" name="Footer Placeholder 4">
            <a:extLst>
              <a:ext uri="{FF2B5EF4-FFF2-40B4-BE49-F238E27FC236}">
                <a16:creationId xmlns:a16="http://schemas.microsoft.com/office/drawing/2014/main" id="{F445937B-76A8-47D2-AEC0-0802F9E26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AD282-A322-4AC7-9CB5-A0E37C1389B2}"/>
              </a:ext>
            </a:extLst>
          </p:cNvPr>
          <p:cNvSpPr>
            <a:spLocks noGrp="1"/>
          </p:cNvSpPr>
          <p:nvPr>
            <p:ph type="sldNum" sz="quarter" idx="12"/>
          </p:nvPr>
        </p:nvSpPr>
        <p:spPr/>
        <p:txBody>
          <a:bodyPr/>
          <a:lstStyle/>
          <a:p>
            <a:fld id="{C58A4009-0BD8-464A-824F-93A647A06B26}" type="slidenum">
              <a:rPr lang="en-US" smtClean="0"/>
              <a:t>‹#›</a:t>
            </a:fld>
            <a:endParaRPr lang="en-US"/>
          </a:p>
        </p:txBody>
      </p:sp>
    </p:spTree>
    <p:extLst>
      <p:ext uri="{BB962C8B-B14F-4D97-AF65-F5344CB8AC3E}">
        <p14:creationId xmlns:p14="http://schemas.microsoft.com/office/powerpoint/2010/main" val="121587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7D43-ECDD-4289-A6B8-777C6C2767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7948BD-2361-4E75-8B0E-AB2E1B5A3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E061C0-BCA5-446F-BCA9-A6B0755364EC}"/>
              </a:ext>
            </a:extLst>
          </p:cNvPr>
          <p:cNvSpPr>
            <a:spLocks noGrp="1"/>
          </p:cNvSpPr>
          <p:nvPr>
            <p:ph type="dt" sz="half" idx="10"/>
          </p:nvPr>
        </p:nvSpPr>
        <p:spPr/>
        <p:txBody>
          <a:bodyPr/>
          <a:lstStyle/>
          <a:p>
            <a:fld id="{BE49B9CC-3AA8-40E4-AEB4-B13B08C1881C}" type="datetimeFigureOut">
              <a:rPr lang="en-US" smtClean="0"/>
              <a:t>11/21/2020</a:t>
            </a:fld>
            <a:endParaRPr lang="en-US"/>
          </a:p>
        </p:txBody>
      </p:sp>
      <p:sp>
        <p:nvSpPr>
          <p:cNvPr id="5" name="Footer Placeholder 4">
            <a:extLst>
              <a:ext uri="{FF2B5EF4-FFF2-40B4-BE49-F238E27FC236}">
                <a16:creationId xmlns:a16="http://schemas.microsoft.com/office/drawing/2014/main" id="{9252E81E-6A9C-4FBB-AE9A-2D340C609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4553C-35B9-4AB2-BB09-E295BD906931}"/>
              </a:ext>
            </a:extLst>
          </p:cNvPr>
          <p:cNvSpPr>
            <a:spLocks noGrp="1"/>
          </p:cNvSpPr>
          <p:nvPr>
            <p:ph type="sldNum" sz="quarter" idx="12"/>
          </p:nvPr>
        </p:nvSpPr>
        <p:spPr/>
        <p:txBody>
          <a:bodyPr/>
          <a:lstStyle/>
          <a:p>
            <a:fld id="{C58A4009-0BD8-464A-824F-93A647A06B26}" type="slidenum">
              <a:rPr lang="en-US" smtClean="0"/>
              <a:t>‹#›</a:t>
            </a:fld>
            <a:endParaRPr lang="en-US"/>
          </a:p>
        </p:txBody>
      </p:sp>
    </p:spTree>
    <p:extLst>
      <p:ext uri="{BB962C8B-B14F-4D97-AF65-F5344CB8AC3E}">
        <p14:creationId xmlns:p14="http://schemas.microsoft.com/office/powerpoint/2010/main" val="212426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8BE6-AE39-48AB-B4F1-E606400CE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4FB268-9BE8-4080-A90A-2E1935C358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1E7D31-8DB3-43B9-A5FE-9A204E9595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880BCD-A766-416A-9ED8-83DB950B3F3B}"/>
              </a:ext>
            </a:extLst>
          </p:cNvPr>
          <p:cNvSpPr>
            <a:spLocks noGrp="1"/>
          </p:cNvSpPr>
          <p:nvPr>
            <p:ph type="dt" sz="half" idx="10"/>
          </p:nvPr>
        </p:nvSpPr>
        <p:spPr/>
        <p:txBody>
          <a:bodyPr/>
          <a:lstStyle/>
          <a:p>
            <a:fld id="{BE49B9CC-3AA8-40E4-AEB4-B13B08C1881C}" type="datetimeFigureOut">
              <a:rPr lang="en-US" smtClean="0"/>
              <a:t>11/21/2020</a:t>
            </a:fld>
            <a:endParaRPr lang="en-US"/>
          </a:p>
        </p:txBody>
      </p:sp>
      <p:sp>
        <p:nvSpPr>
          <p:cNvPr id="6" name="Footer Placeholder 5">
            <a:extLst>
              <a:ext uri="{FF2B5EF4-FFF2-40B4-BE49-F238E27FC236}">
                <a16:creationId xmlns:a16="http://schemas.microsoft.com/office/drawing/2014/main" id="{8255A1B4-5223-42BA-B416-8241EF69E1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5A406F-98A3-4EC6-B0F1-D55F44EFDDD5}"/>
              </a:ext>
            </a:extLst>
          </p:cNvPr>
          <p:cNvSpPr>
            <a:spLocks noGrp="1"/>
          </p:cNvSpPr>
          <p:nvPr>
            <p:ph type="sldNum" sz="quarter" idx="12"/>
          </p:nvPr>
        </p:nvSpPr>
        <p:spPr/>
        <p:txBody>
          <a:bodyPr/>
          <a:lstStyle/>
          <a:p>
            <a:fld id="{C58A4009-0BD8-464A-824F-93A647A06B26}" type="slidenum">
              <a:rPr lang="en-US" smtClean="0"/>
              <a:t>‹#›</a:t>
            </a:fld>
            <a:endParaRPr lang="en-US"/>
          </a:p>
        </p:txBody>
      </p:sp>
    </p:spTree>
    <p:extLst>
      <p:ext uri="{BB962C8B-B14F-4D97-AF65-F5344CB8AC3E}">
        <p14:creationId xmlns:p14="http://schemas.microsoft.com/office/powerpoint/2010/main" val="3240650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DBA8-8EC7-4274-A2AC-2A87FDFCC9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2A3F61-506C-4699-BD4E-81F1CDAA4F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2D1C15-0D5E-4265-846C-48E1F07922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45217A-D734-43BB-9B3B-4D6089B046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69408F-6E67-40D2-852C-1905025378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2E0343-7B06-422E-89E9-A220619284B4}"/>
              </a:ext>
            </a:extLst>
          </p:cNvPr>
          <p:cNvSpPr>
            <a:spLocks noGrp="1"/>
          </p:cNvSpPr>
          <p:nvPr>
            <p:ph type="dt" sz="half" idx="10"/>
          </p:nvPr>
        </p:nvSpPr>
        <p:spPr/>
        <p:txBody>
          <a:bodyPr/>
          <a:lstStyle/>
          <a:p>
            <a:fld id="{BE49B9CC-3AA8-40E4-AEB4-B13B08C1881C}" type="datetimeFigureOut">
              <a:rPr lang="en-US" smtClean="0"/>
              <a:t>11/21/2020</a:t>
            </a:fld>
            <a:endParaRPr lang="en-US"/>
          </a:p>
        </p:txBody>
      </p:sp>
      <p:sp>
        <p:nvSpPr>
          <p:cNvPr id="8" name="Footer Placeholder 7">
            <a:extLst>
              <a:ext uri="{FF2B5EF4-FFF2-40B4-BE49-F238E27FC236}">
                <a16:creationId xmlns:a16="http://schemas.microsoft.com/office/drawing/2014/main" id="{284D20B1-ED41-44F1-96DF-70B2795F08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050824-B9CE-4C51-A7A2-B29AD904831B}"/>
              </a:ext>
            </a:extLst>
          </p:cNvPr>
          <p:cNvSpPr>
            <a:spLocks noGrp="1"/>
          </p:cNvSpPr>
          <p:nvPr>
            <p:ph type="sldNum" sz="quarter" idx="12"/>
          </p:nvPr>
        </p:nvSpPr>
        <p:spPr/>
        <p:txBody>
          <a:bodyPr/>
          <a:lstStyle/>
          <a:p>
            <a:fld id="{C58A4009-0BD8-464A-824F-93A647A06B26}" type="slidenum">
              <a:rPr lang="en-US" smtClean="0"/>
              <a:t>‹#›</a:t>
            </a:fld>
            <a:endParaRPr lang="en-US"/>
          </a:p>
        </p:txBody>
      </p:sp>
    </p:spTree>
    <p:extLst>
      <p:ext uri="{BB962C8B-B14F-4D97-AF65-F5344CB8AC3E}">
        <p14:creationId xmlns:p14="http://schemas.microsoft.com/office/powerpoint/2010/main" val="3124888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0E12A-9270-467F-997A-E674BB46F2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12C7AE-9A3E-46A1-8DDB-A1B388909660}"/>
              </a:ext>
            </a:extLst>
          </p:cNvPr>
          <p:cNvSpPr>
            <a:spLocks noGrp="1"/>
          </p:cNvSpPr>
          <p:nvPr>
            <p:ph type="dt" sz="half" idx="10"/>
          </p:nvPr>
        </p:nvSpPr>
        <p:spPr/>
        <p:txBody>
          <a:bodyPr/>
          <a:lstStyle/>
          <a:p>
            <a:fld id="{BE49B9CC-3AA8-40E4-AEB4-B13B08C1881C}" type="datetimeFigureOut">
              <a:rPr lang="en-US" smtClean="0"/>
              <a:t>11/21/2020</a:t>
            </a:fld>
            <a:endParaRPr lang="en-US"/>
          </a:p>
        </p:txBody>
      </p:sp>
      <p:sp>
        <p:nvSpPr>
          <p:cNvPr id="4" name="Footer Placeholder 3">
            <a:extLst>
              <a:ext uri="{FF2B5EF4-FFF2-40B4-BE49-F238E27FC236}">
                <a16:creationId xmlns:a16="http://schemas.microsoft.com/office/drawing/2014/main" id="{1DC868C4-2AE6-4024-8E3A-8FA3F5222D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C60312-848E-4C8E-85F5-D666878436C1}"/>
              </a:ext>
            </a:extLst>
          </p:cNvPr>
          <p:cNvSpPr>
            <a:spLocks noGrp="1"/>
          </p:cNvSpPr>
          <p:nvPr>
            <p:ph type="sldNum" sz="quarter" idx="12"/>
          </p:nvPr>
        </p:nvSpPr>
        <p:spPr/>
        <p:txBody>
          <a:bodyPr/>
          <a:lstStyle/>
          <a:p>
            <a:fld id="{C58A4009-0BD8-464A-824F-93A647A06B26}" type="slidenum">
              <a:rPr lang="en-US" smtClean="0"/>
              <a:t>‹#›</a:t>
            </a:fld>
            <a:endParaRPr lang="en-US"/>
          </a:p>
        </p:txBody>
      </p:sp>
    </p:spTree>
    <p:extLst>
      <p:ext uri="{BB962C8B-B14F-4D97-AF65-F5344CB8AC3E}">
        <p14:creationId xmlns:p14="http://schemas.microsoft.com/office/powerpoint/2010/main" val="52329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2BBC99-C3B0-431A-9244-53CA976E1463}"/>
              </a:ext>
            </a:extLst>
          </p:cNvPr>
          <p:cNvSpPr>
            <a:spLocks noGrp="1"/>
          </p:cNvSpPr>
          <p:nvPr>
            <p:ph type="dt" sz="half" idx="10"/>
          </p:nvPr>
        </p:nvSpPr>
        <p:spPr/>
        <p:txBody>
          <a:bodyPr/>
          <a:lstStyle/>
          <a:p>
            <a:fld id="{BE49B9CC-3AA8-40E4-AEB4-B13B08C1881C}" type="datetimeFigureOut">
              <a:rPr lang="en-US" smtClean="0"/>
              <a:t>11/21/2020</a:t>
            </a:fld>
            <a:endParaRPr lang="en-US"/>
          </a:p>
        </p:txBody>
      </p:sp>
      <p:sp>
        <p:nvSpPr>
          <p:cNvPr id="3" name="Footer Placeholder 2">
            <a:extLst>
              <a:ext uri="{FF2B5EF4-FFF2-40B4-BE49-F238E27FC236}">
                <a16:creationId xmlns:a16="http://schemas.microsoft.com/office/drawing/2014/main" id="{7160A1EA-53C1-44B3-82D3-59BCAC23E1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8AF2C2-0285-47CD-AD5B-FFDC70CEC003}"/>
              </a:ext>
            </a:extLst>
          </p:cNvPr>
          <p:cNvSpPr>
            <a:spLocks noGrp="1"/>
          </p:cNvSpPr>
          <p:nvPr>
            <p:ph type="sldNum" sz="quarter" idx="12"/>
          </p:nvPr>
        </p:nvSpPr>
        <p:spPr/>
        <p:txBody>
          <a:bodyPr/>
          <a:lstStyle/>
          <a:p>
            <a:fld id="{C58A4009-0BD8-464A-824F-93A647A06B26}" type="slidenum">
              <a:rPr lang="en-US" smtClean="0"/>
              <a:t>‹#›</a:t>
            </a:fld>
            <a:endParaRPr lang="en-US"/>
          </a:p>
        </p:txBody>
      </p:sp>
    </p:spTree>
    <p:extLst>
      <p:ext uri="{BB962C8B-B14F-4D97-AF65-F5344CB8AC3E}">
        <p14:creationId xmlns:p14="http://schemas.microsoft.com/office/powerpoint/2010/main" val="174474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AFC68-00B6-45F0-9C28-1CA4FFD071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6A6F3C-FB83-4314-AB6D-BDF85B664D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0047B4-A496-43B7-B925-4F6450D8E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859116-1871-4C7C-8771-E38FB703512F}"/>
              </a:ext>
            </a:extLst>
          </p:cNvPr>
          <p:cNvSpPr>
            <a:spLocks noGrp="1"/>
          </p:cNvSpPr>
          <p:nvPr>
            <p:ph type="dt" sz="half" idx="10"/>
          </p:nvPr>
        </p:nvSpPr>
        <p:spPr/>
        <p:txBody>
          <a:bodyPr/>
          <a:lstStyle/>
          <a:p>
            <a:fld id="{BE49B9CC-3AA8-40E4-AEB4-B13B08C1881C}" type="datetimeFigureOut">
              <a:rPr lang="en-US" smtClean="0"/>
              <a:t>11/21/2020</a:t>
            </a:fld>
            <a:endParaRPr lang="en-US"/>
          </a:p>
        </p:txBody>
      </p:sp>
      <p:sp>
        <p:nvSpPr>
          <p:cNvPr id="6" name="Footer Placeholder 5">
            <a:extLst>
              <a:ext uri="{FF2B5EF4-FFF2-40B4-BE49-F238E27FC236}">
                <a16:creationId xmlns:a16="http://schemas.microsoft.com/office/drawing/2014/main" id="{B292E3E3-7D32-4484-BAD3-2B7A955688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7C2AC6-2158-47C9-B739-94EEBDF4A7A0}"/>
              </a:ext>
            </a:extLst>
          </p:cNvPr>
          <p:cNvSpPr>
            <a:spLocks noGrp="1"/>
          </p:cNvSpPr>
          <p:nvPr>
            <p:ph type="sldNum" sz="quarter" idx="12"/>
          </p:nvPr>
        </p:nvSpPr>
        <p:spPr/>
        <p:txBody>
          <a:bodyPr/>
          <a:lstStyle/>
          <a:p>
            <a:fld id="{C58A4009-0BD8-464A-824F-93A647A06B26}" type="slidenum">
              <a:rPr lang="en-US" smtClean="0"/>
              <a:t>‹#›</a:t>
            </a:fld>
            <a:endParaRPr lang="en-US"/>
          </a:p>
        </p:txBody>
      </p:sp>
    </p:spTree>
    <p:extLst>
      <p:ext uri="{BB962C8B-B14F-4D97-AF65-F5344CB8AC3E}">
        <p14:creationId xmlns:p14="http://schemas.microsoft.com/office/powerpoint/2010/main" val="4219809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2BFB-C48F-4E28-AC14-C04D28C19E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18611A-973A-43F0-9E24-584667722F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4FC8C1-1837-4003-86B0-153253395C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F8C7AF-C916-4DE1-8043-A832948C08C7}"/>
              </a:ext>
            </a:extLst>
          </p:cNvPr>
          <p:cNvSpPr>
            <a:spLocks noGrp="1"/>
          </p:cNvSpPr>
          <p:nvPr>
            <p:ph type="dt" sz="half" idx="10"/>
          </p:nvPr>
        </p:nvSpPr>
        <p:spPr/>
        <p:txBody>
          <a:bodyPr/>
          <a:lstStyle/>
          <a:p>
            <a:fld id="{BE49B9CC-3AA8-40E4-AEB4-B13B08C1881C}" type="datetimeFigureOut">
              <a:rPr lang="en-US" smtClean="0"/>
              <a:t>11/21/2020</a:t>
            </a:fld>
            <a:endParaRPr lang="en-US"/>
          </a:p>
        </p:txBody>
      </p:sp>
      <p:sp>
        <p:nvSpPr>
          <p:cNvPr id="6" name="Footer Placeholder 5">
            <a:extLst>
              <a:ext uri="{FF2B5EF4-FFF2-40B4-BE49-F238E27FC236}">
                <a16:creationId xmlns:a16="http://schemas.microsoft.com/office/drawing/2014/main" id="{BCBB9FFF-E1DF-471B-A142-EA2B2F12C8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EA937-8AFC-4F96-8C2F-747A4404F435}"/>
              </a:ext>
            </a:extLst>
          </p:cNvPr>
          <p:cNvSpPr>
            <a:spLocks noGrp="1"/>
          </p:cNvSpPr>
          <p:nvPr>
            <p:ph type="sldNum" sz="quarter" idx="12"/>
          </p:nvPr>
        </p:nvSpPr>
        <p:spPr/>
        <p:txBody>
          <a:bodyPr/>
          <a:lstStyle/>
          <a:p>
            <a:fld id="{C58A4009-0BD8-464A-824F-93A647A06B26}" type="slidenum">
              <a:rPr lang="en-US" smtClean="0"/>
              <a:t>‹#›</a:t>
            </a:fld>
            <a:endParaRPr lang="en-US"/>
          </a:p>
        </p:txBody>
      </p:sp>
    </p:spTree>
    <p:extLst>
      <p:ext uri="{BB962C8B-B14F-4D97-AF65-F5344CB8AC3E}">
        <p14:creationId xmlns:p14="http://schemas.microsoft.com/office/powerpoint/2010/main" val="392182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4A5048-64EA-4ED4-9139-B2358BBF1F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5C5E82-64B9-40B5-8548-22A37ECA8F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402BEB-D8E9-4949-9AFF-E7A810A157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49B9CC-3AA8-40E4-AEB4-B13B08C1881C}" type="datetimeFigureOut">
              <a:rPr lang="en-US" smtClean="0"/>
              <a:t>11/21/2020</a:t>
            </a:fld>
            <a:endParaRPr lang="en-US"/>
          </a:p>
        </p:txBody>
      </p:sp>
      <p:sp>
        <p:nvSpPr>
          <p:cNvPr id="5" name="Footer Placeholder 4">
            <a:extLst>
              <a:ext uri="{FF2B5EF4-FFF2-40B4-BE49-F238E27FC236}">
                <a16:creationId xmlns:a16="http://schemas.microsoft.com/office/drawing/2014/main" id="{075EA74D-E951-48E3-94E2-B07D90373D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09EC15-822E-4968-A7BE-863797E232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8A4009-0BD8-464A-824F-93A647A06B26}" type="slidenum">
              <a:rPr lang="en-US" smtClean="0"/>
              <a:t>‹#›</a:t>
            </a:fld>
            <a:endParaRPr lang="en-US"/>
          </a:p>
        </p:txBody>
      </p:sp>
    </p:spTree>
    <p:extLst>
      <p:ext uri="{BB962C8B-B14F-4D97-AF65-F5344CB8AC3E}">
        <p14:creationId xmlns:p14="http://schemas.microsoft.com/office/powerpoint/2010/main" val="2899137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9E45-5B02-4580-902C-36508AD4895F}"/>
              </a:ext>
            </a:extLst>
          </p:cNvPr>
          <p:cNvSpPr>
            <a:spLocks noGrp="1"/>
          </p:cNvSpPr>
          <p:nvPr>
            <p:ph type="ctrTitle"/>
          </p:nvPr>
        </p:nvSpPr>
        <p:spPr/>
        <p:txBody>
          <a:bodyPr/>
          <a:lstStyle/>
          <a:p>
            <a:r>
              <a:rPr lang="en-US" dirty="0"/>
              <a:t>Batch2 Results Breakdown	</a:t>
            </a:r>
          </a:p>
        </p:txBody>
      </p:sp>
      <p:sp>
        <p:nvSpPr>
          <p:cNvPr id="3" name="Subtitle 2">
            <a:extLst>
              <a:ext uri="{FF2B5EF4-FFF2-40B4-BE49-F238E27FC236}">
                <a16:creationId xmlns:a16="http://schemas.microsoft.com/office/drawing/2014/main" id="{AE27326E-9026-4F6B-9B00-95646FBB8622}"/>
              </a:ext>
            </a:extLst>
          </p:cNvPr>
          <p:cNvSpPr>
            <a:spLocks noGrp="1"/>
          </p:cNvSpPr>
          <p:nvPr>
            <p:ph type="subTitle" idx="1"/>
          </p:nvPr>
        </p:nvSpPr>
        <p:spPr/>
        <p:txBody>
          <a:bodyPr/>
          <a:lstStyle/>
          <a:p>
            <a:r>
              <a:rPr lang="en-US" dirty="0"/>
              <a:t>11/21/2020</a:t>
            </a:r>
          </a:p>
        </p:txBody>
      </p:sp>
    </p:spTree>
    <p:extLst>
      <p:ext uri="{BB962C8B-B14F-4D97-AF65-F5344CB8AC3E}">
        <p14:creationId xmlns:p14="http://schemas.microsoft.com/office/powerpoint/2010/main" val="2346889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A4E58-129A-4B15-8F57-3A6EAF389737}"/>
              </a:ext>
            </a:extLst>
          </p:cNvPr>
          <p:cNvSpPr>
            <a:spLocks noGrp="1"/>
          </p:cNvSpPr>
          <p:nvPr>
            <p:ph type="title"/>
          </p:nvPr>
        </p:nvSpPr>
        <p:spPr/>
        <p:txBody>
          <a:bodyPr>
            <a:normAutofit/>
          </a:bodyPr>
          <a:lstStyle/>
          <a:p>
            <a:r>
              <a:rPr lang="en-US" dirty="0"/>
              <a:t>If we are </a:t>
            </a:r>
            <a:r>
              <a:rPr lang="en-US" i="1" dirty="0"/>
              <a:t>only </a:t>
            </a:r>
            <a:r>
              <a:rPr lang="en-US" dirty="0"/>
              <a:t>asking these questions to learning which </a:t>
            </a:r>
            <a:r>
              <a:rPr lang="en-US" dirty="0" err="1"/>
              <a:t>cue_duration</a:t>
            </a:r>
            <a:r>
              <a:rPr lang="en-US" dirty="0"/>
              <a:t> to use…</a:t>
            </a:r>
          </a:p>
        </p:txBody>
      </p:sp>
      <p:sp>
        <p:nvSpPr>
          <p:cNvPr id="3" name="Content Placeholder 2">
            <a:extLst>
              <a:ext uri="{FF2B5EF4-FFF2-40B4-BE49-F238E27FC236}">
                <a16:creationId xmlns:a16="http://schemas.microsoft.com/office/drawing/2014/main" id="{57A61512-C31C-487E-88C9-3C94360698EE}"/>
              </a:ext>
            </a:extLst>
          </p:cNvPr>
          <p:cNvSpPr>
            <a:spLocks noGrp="1"/>
          </p:cNvSpPr>
          <p:nvPr>
            <p:ph idx="1"/>
          </p:nvPr>
        </p:nvSpPr>
        <p:spPr/>
        <p:txBody>
          <a:bodyPr>
            <a:normAutofit fontScale="92500" lnSpcReduction="10000"/>
          </a:bodyPr>
          <a:lstStyle/>
          <a:p>
            <a:pPr marL="0" indent="0">
              <a:buNone/>
            </a:pPr>
            <a:r>
              <a:rPr lang="en-US" dirty="0"/>
              <a:t>… (and </a:t>
            </a:r>
            <a:r>
              <a:rPr lang="en-US" i="1" dirty="0"/>
              <a:t>not </a:t>
            </a:r>
            <a:r>
              <a:rPr lang="en-US" dirty="0"/>
              <a:t>because we want to incorporate subjective report in our final experiment).</a:t>
            </a:r>
          </a:p>
          <a:p>
            <a:pPr marL="0" indent="0">
              <a:buNone/>
            </a:pPr>
            <a:r>
              <a:rPr lang="en-US" dirty="0"/>
              <a:t>Then it makes sense to focus our interpretation on the disgust trials subplot of the bias graph – because the neutral trials subplot is very </a:t>
            </a:r>
            <a:r>
              <a:rPr lang="en-US" i="1" dirty="0"/>
              <a:t>obviously </a:t>
            </a:r>
            <a:r>
              <a:rPr lang="en-US" dirty="0"/>
              <a:t>confounded by the fact that people conflate neutral mask with target. </a:t>
            </a:r>
          </a:p>
          <a:p>
            <a:pPr marL="0" indent="0">
              <a:buNone/>
            </a:pPr>
            <a:r>
              <a:rPr lang="en-US" dirty="0"/>
              <a:t>Indeed, this confusion might also be confounding the </a:t>
            </a:r>
            <a:r>
              <a:rPr lang="en-US" dirty="0" err="1"/>
              <a:t>disgust_trials</a:t>
            </a:r>
            <a:r>
              <a:rPr lang="en-US" dirty="0"/>
              <a:t> data (confidence will be artificially lowered b/c of simultaneously high confidence in neutral mask being neutral target). But we can overcome this by focusing only on performance not confidence data, and with the rationale that disgust faces </a:t>
            </a:r>
            <a:r>
              <a:rPr lang="en-US" i="1" dirty="0"/>
              <a:t>are </a:t>
            </a:r>
            <a:r>
              <a:rPr lang="en-US" dirty="0"/>
              <a:t>more salient, so “if you saw disgust you are more likely to really report that you did.”</a:t>
            </a:r>
          </a:p>
          <a:p>
            <a:pPr marL="0" indent="0">
              <a:buNone/>
            </a:pPr>
            <a:r>
              <a:rPr lang="en-US" dirty="0"/>
              <a:t>As such, we can see that the “subliminal zone” is roughly 16ms-116ms </a:t>
            </a:r>
          </a:p>
          <a:p>
            <a:pPr marL="0" indent="0">
              <a:buNone/>
            </a:pPr>
            <a:endParaRPr lang="en-US" dirty="0"/>
          </a:p>
        </p:txBody>
      </p:sp>
    </p:spTree>
    <p:extLst>
      <p:ext uri="{BB962C8B-B14F-4D97-AF65-F5344CB8AC3E}">
        <p14:creationId xmlns:p14="http://schemas.microsoft.com/office/powerpoint/2010/main" val="2879989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061F0-1CFB-46CD-B6D7-40DCDBA6744D}"/>
              </a:ext>
            </a:extLst>
          </p:cNvPr>
          <p:cNvSpPr>
            <a:spLocks noGrp="1"/>
          </p:cNvSpPr>
          <p:nvPr>
            <p:ph type="title"/>
          </p:nvPr>
        </p:nvSpPr>
        <p:spPr/>
        <p:txBody>
          <a:bodyPr/>
          <a:lstStyle/>
          <a:p>
            <a:r>
              <a:rPr lang="en-US" dirty="0"/>
              <a:t>Recapping the Task</a:t>
            </a:r>
          </a:p>
        </p:txBody>
      </p:sp>
      <p:sp>
        <p:nvSpPr>
          <p:cNvPr id="3" name="Content Placeholder 2">
            <a:extLst>
              <a:ext uri="{FF2B5EF4-FFF2-40B4-BE49-F238E27FC236}">
                <a16:creationId xmlns:a16="http://schemas.microsoft.com/office/drawing/2014/main" id="{3629C53A-5C32-47B3-A2EA-D75613587AED}"/>
              </a:ext>
            </a:extLst>
          </p:cNvPr>
          <p:cNvSpPr>
            <a:spLocks noGrp="1"/>
          </p:cNvSpPr>
          <p:nvPr>
            <p:ph idx="1"/>
          </p:nvPr>
        </p:nvSpPr>
        <p:spPr/>
        <p:txBody>
          <a:bodyPr/>
          <a:lstStyle/>
          <a:p>
            <a:r>
              <a:rPr lang="en-US" dirty="0"/>
              <a:t>After each presentation, ask subject </a:t>
            </a:r>
          </a:p>
          <a:p>
            <a:pPr lvl="1"/>
            <a:r>
              <a:rPr lang="en-US" dirty="0"/>
              <a:t>Did you see the middle face? </a:t>
            </a:r>
            <a:r>
              <a:rPr lang="en-US" dirty="0">
                <a:sym typeface="Wingdings" panose="05000000000000000000" pitchFamily="2" charset="2"/>
              </a:rPr>
              <a:t> press 0 if not 1 if yes. </a:t>
            </a:r>
          </a:p>
          <a:p>
            <a:pPr lvl="2"/>
            <a:r>
              <a:rPr lang="en-US" dirty="0">
                <a:sym typeface="Wingdings" panose="05000000000000000000" pitchFamily="2" charset="2"/>
              </a:rPr>
              <a:t>“Confidence Variable” is the mean of this binary distribution. </a:t>
            </a:r>
          </a:p>
          <a:p>
            <a:pPr lvl="1"/>
            <a:r>
              <a:rPr lang="en-US" dirty="0">
                <a:sym typeface="Wingdings" panose="05000000000000000000" pitchFamily="2" charset="2"/>
              </a:rPr>
              <a:t>Was the middle face neutral or disgust  press 0 if neutral 1 if disgust</a:t>
            </a:r>
          </a:p>
          <a:p>
            <a:pPr lvl="2"/>
            <a:r>
              <a:rPr lang="en-US" dirty="0">
                <a:sym typeface="Wingdings" panose="05000000000000000000" pitchFamily="2" charset="2"/>
              </a:rPr>
              <a:t>“Performance Variable” is the mean of this binary distribution</a:t>
            </a:r>
          </a:p>
          <a:p>
            <a:r>
              <a:rPr lang="en-US" dirty="0">
                <a:sym typeface="Wingdings" panose="05000000000000000000" pitchFamily="2" charset="2"/>
              </a:rPr>
              <a:t>150 Trials</a:t>
            </a:r>
          </a:p>
          <a:p>
            <a:r>
              <a:rPr lang="en-US" dirty="0">
                <a:sym typeface="Wingdings" panose="05000000000000000000" pitchFamily="2" charset="2"/>
              </a:rPr>
              <a:t>10 Participants  1,500 trials total</a:t>
            </a:r>
          </a:p>
        </p:txBody>
      </p:sp>
    </p:spTree>
    <p:extLst>
      <p:ext uri="{BB962C8B-B14F-4D97-AF65-F5344CB8AC3E}">
        <p14:creationId xmlns:p14="http://schemas.microsoft.com/office/powerpoint/2010/main" val="3506263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95CF-E5A6-436D-8028-B90E97FA32FD}"/>
              </a:ext>
            </a:extLst>
          </p:cNvPr>
          <p:cNvSpPr>
            <a:spLocks noGrp="1"/>
          </p:cNvSpPr>
          <p:nvPr>
            <p:ph type="title"/>
          </p:nvPr>
        </p:nvSpPr>
        <p:spPr/>
        <p:txBody>
          <a:bodyPr/>
          <a:lstStyle/>
          <a:p>
            <a:pPr algn="ctr"/>
            <a:r>
              <a:rPr lang="en-US" dirty="0"/>
              <a:t>Aggregate Results</a:t>
            </a:r>
          </a:p>
        </p:txBody>
      </p:sp>
      <p:pic>
        <p:nvPicPr>
          <p:cNvPr id="5" name="Picture 4" descr="Chart, line chart&#10;&#10;Description automatically generated">
            <a:extLst>
              <a:ext uri="{FF2B5EF4-FFF2-40B4-BE49-F238E27FC236}">
                <a16:creationId xmlns:a16="http://schemas.microsoft.com/office/drawing/2014/main" id="{9F0D3A09-19C4-4BD8-B531-E5937ED91F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7137" y="1452562"/>
            <a:ext cx="4657725" cy="3952875"/>
          </a:xfrm>
          <a:prstGeom prst="rect">
            <a:avLst/>
          </a:prstGeom>
        </p:spPr>
      </p:pic>
    </p:spTree>
    <p:extLst>
      <p:ext uri="{BB962C8B-B14F-4D97-AF65-F5344CB8AC3E}">
        <p14:creationId xmlns:p14="http://schemas.microsoft.com/office/powerpoint/2010/main" val="122967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B0CD-1A36-48F5-AE23-74785C67C8E9}"/>
              </a:ext>
            </a:extLst>
          </p:cNvPr>
          <p:cNvSpPr>
            <a:spLocks noGrp="1"/>
          </p:cNvSpPr>
          <p:nvPr>
            <p:ph type="title"/>
          </p:nvPr>
        </p:nvSpPr>
        <p:spPr/>
        <p:txBody>
          <a:bodyPr/>
          <a:lstStyle/>
          <a:p>
            <a:pPr algn="ctr"/>
            <a:r>
              <a:rPr lang="en-US" dirty="0"/>
              <a:t>Breakdown by Neutral/Disgust Faces</a:t>
            </a:r>
          </a:p>
        </p:txBody>
      </p:sp>
      <p:pic>
        <p:nvPicPr>
          <p:cNvPr id="5" name="Picture 4" descr="Chart, line chart&#10;&#10;Description automatically generated">
            <a:extLst>
              <a:ext uri="{FF2B5EF4-FFF2-40B4-BE49-F238E27FC236}">
                <a16:creationId xmlns:a16="http://schemas.microsoft.com/office/drawing/2014/main" id="{4BBF8609-4488-445E-B564-776788FDE4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799" y="1248123"/>
            <a:ext cx="6829425" cy="4962525"/>
          </a:xfrm>
          <a:prstGeom prst="rect">
            <a:avLst/>
          </a:prstGeom>
        </p:spPr>
      </p:pic>
      <p:sp>
        <p:nvSpPr>
          <p:cNvPr id="6" name="TextBox 5">
            <a:extLst>
              <a:ext uri="{FF2B5EF4-FFF2-40B4-BE49-F238E27FC236}">
                <a16:creationId xmlns:a16="http://schemas.microsoft.com/office/drawing/2014/main" id="{5F01A2F6-0659-4BEB-868A-FFB09D89C3D3}"/>
              </a:ext>
            </a:extLst>
          </p:cNvPr>
          <p:cNvSpPr txBox="1"/>
          <p:nvPr/>
        </p:nvSpPr>
        <p:spPr>
          <a:xfrm>
            <a:off x="8177407" y="1411512"/>
            <a:ext cx="3521576" cy="5078313"/>
          </a:xfrm>
          <a:prstGeom prst="rect">
            <a:avLst/>
          </a:prstGeom>
          <a:noFill/>
        </p:spPr>
        <p:txBody>
          <a:bodyPr wrap="square" rtlCol="0">
            <a:spAutoFit/>
          </a:bodyPr>
          <a:lstStyle/>
          <a:p>
            <a:r>
              <a:rPr lang="en-US" dirty="0">
                <a:solidFill>
                  <a:srgbClr val="FF0000"/>
                </a:solidFill>
              </a:rPr>
              <a:t>Note how confidence is opposite for neutral/disgust at the lowest duration.  </a:t>
            </a:r>
          </a:p>
          <a:p>
            <a:endParaRPr lang="en-US" dirty="0"/>
          </a:p>
          <a:p>
            <a:r>
              <a:rPr lang="en-US" dirty="0"/>
              <a:t>Therefore, above </a:t>
            </a:r>
            <a:r>
              <a:rPr lang="en-US" dirty="0" err="1"/>
              <a:t>aggregate_figure</a:t>
            </a:r>
            <a:r>
              <a:rPr lang="en-US" dirty="0"/>
              <a:t> in the last slide may seem “fine,” but if we were asked to test for interaction between</a:t>
            </a:r>
            <a:r>
              <a:rPr lang="en-US" i="1" dirty="0"/>
              <a:t> confidence </a:t>
            </a:r>
            <a:r>
              <a:rPr lang="en-US" dirty="0"/>
              <a:t>and </a:t>
            </a:r>
            <a:r>
              <a:rPr lang="en-US" i="1" dirty="0"/>
              <a:t>choice</a:t>
            </a:r>
            <a:r>
              <a:rPr lang="en-US" dirty="0"/>
              <a:t>, there would be a </a:t>
            </a:r>
            <a:r>
              <a:rPr lang="en-US" u="sng" dirty="0"/>
              <a:t>huge</a:t>
            </a:r>
            <a:r>
              <a:rPr lang="en-US" dirty="0"/>
              <a:t> interaction.</a:t>
            </a:r>
            <a:r>
              <a:rPr lang="en-US" dirty="0">
                <a:sym typeface="Wingdings" panose="05000000000000000000" pitchFamily="2" charset="2"/>
              </a:rPr>
              <a:t> </a:t>
            </a:r>
            <a:endParaRPr lang="en-US" dirty="0"/>
          </a:p>
          <a:p>
            <a:endParaRPr lang="en-US" dirty="0"/>
          </a:p>
          <a:p>
            <a:r>
              <a:rPr lang="en-US" dirty="0"/>
              <a:t>This is a problem because the  most likely explanation is that </a:t>
            </a:r>
            <a:r>
              <a:rPr lang="en-US" dirty="0" err="1"/>
              <a:t>Mturkers</a:t>
            </a:r>
            <a:r>
              <a:rPr lang="en-US" dirty="0"/>
              <a:t> cannot distinguish between cue face and neutral mask.</a:t>
            </a:r>
          </a:p>
          <a:p>
            <a:endParaRPr lang="en-US" dirty="0"/>
          </a:p>
          <a:p>
            <a:r>
              <a:rPr lang="en-US" dirty="0"/>
              <a:t>I have a potential </a:t>
            </a:r>
            <a:r>
              <a:rPr lang="en-US" dirty="0">
                <a:solidFill>
                  <a:srgbClr val="00B0F0"/>
                </a:solidFill>
              </a:rPr>
              <a:t>solution</a:t>
            </a:r>
            <a:r>
              <a:rPr lang="en-US" dirty="0"/>
              <a:t> in the last slide. </a:t>
            </a:r>
          </a:p>
        </p:txBody>
      </p:sp>
    </p:spTree>
    <p:extLst>
      <p:ext uri="{BB962C8B-B14F-4D97-AF65-F5344CB8AC3E}">
        <p14:creationId xmlns:p14="http://schemas.microsoft.com/office/powerpoint/2010/main" val="3292613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72F71-D744-4A37-AEBB-C644623F21E2}"/>
              </a:ext>
            </a:extLst>
          </p:cNvPr>
          <p:cNvSpPr>
            <a:spLocks noGrp="1"/>
          </p:cNvSpPr>
          <p:nvPr>
            <p:ph type="title"/>
          </p:nvPr>
        </p:nvSpPr>
        <p:spPr>
          <a:xfrm>
            <a:off x="838200" y="0"/>
            <a:ext cx="10515600" cy="1325563"/>
          </a:xfrm>
        </p:spPr>
        <p:txBody>
          <a:bodyPr/>
          <a:lstStyle/>
          <a:p>
            <a:pPr algn="ctr"/>
            <a:r>
              <a:rPr lang="en-US" dirty="0"/>
              <a:t>Individual/Worker Results</a:t>
            </a:r>
          </a:p>
        </p:txBody>
      </p:sp>
      <p:pic>
        <p:nvPicPr>
          <p:cNvPr id="5" name="Picture 4" descr="Chart, diagram&#10;&#10;Description automatically generated">
            <a:extLst>
              <a:ext uri="{FF2B5EF4-FFF2-40B4-BE49-F238E27FC236}">
                <a16:creationId xmlns:a16="http://schemas.microsoft.com/office/drawing/2014/main" id="{41FBAEF6-7550-4902-9937-DBD503EA5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136" y="918483"/>
            <a:ext cx="10624289" cy="5374366"/>
          </a:xfrm>
          <a:prstGeom prst="rect">
            <a:avLst/>
          </a:prstGeom>
        </p:spPr>
      </p:pic>
    </p:spTree>
    <p:extLst>
      <p:ext uri="{BB962C8B-B14F-4D97-AF65-F5344CB8AC3E}">
        <p14:creationId xmlns:p14="http://schemas.microsoft.com/office/powerpoint/2010/main" val="2842169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CDF32-60F9-44FA-93A8-AC59C7356162}"/>
              </a:ext>
            </a:extLst>
          </p:cNvPr>
          <p:cNvSpPr>
            <a:spLocks noGrp="1"/>
          </p:cNvSpPr>
          <p:nvPr>
            <p:ph type="title"/>
          </p:nvPr>
        </p:nvSpPr>
        <p:spPr/>
        <p:txBody>
          <a:bodyPr/>
          <a:lstStyle/>
          <a:p>
            <a:r>
              <a:rPr lang="en-US" dirty="0"/>
              <a:t>Purpose	</a:t>
            </a:r>
          </a:p>
        </p:txBody>
      </p:sp>
      <p:sp>
        <p:nvSpPr>
          <p:cNvPr id="3" name="Content Placeholder 2">
            <a:extLst>
              <a:ext uri="{FF2B5EF4-FFF2-40B4-BE49-F238E27FC236}">
                <a16:creationId xmlns:a16="http://schemas.microsoft.com/office/drawing/2014/main" id="{FEDE56DB-01D6-4B1A-BB7C-A65EBCF969F5}"/>
              </a:ext>
            </a:extLst>
          </p:cNvPr>
          <p:cNvSpPr>
            <a:spLocks noGrp="1"/>
          </p:cNvSpPr>
          <p:nvPr>
            <p:ph idx="1"/>
          </p:nvPr>
        </p:nvSpPr>
        <p:spPr/>
        <p:txBody>
          <a:bodyPr>
            <a:normAutofit lnSpcReduction="10000"/>
          </a:bodyPr>
          <a:lstStyle/>
          <a:p>
            <a:pPr marL="0" indent="0">
              <a:buNone/>
            </a:pPr>
            <a:r>
              <a:rPr lang="en-US" dirty="0"/>
              <a:t>Time Calibration </a:t>
            </a:r>
            <a:r>
              <a:rPr lang="en-US" dirty="0">
                <a:sym typeface="Wingdings" panose="05000000000000000000" pitchFamily="2" charset="2"/>
              </a:rPr>
              <a:t> Finding the “sweet-spot” where performance&gt;chance but confidence is still at ~50% or lower. </a:t>
            </a:r>
          </a:p>
          <a:p>
            <a:r>
              <a:rPr lang="en-US" dirty="0">
                <a:sym typeface="Wingdings" panose="05000000000000000000" pitchFamily="2" charset="2"/>
              </a:rPr>
              <a:t>Because of bias/not-understanding task problems, not sure how to get at this data</a:t>
            </a:r>
          </a:p>
          <a:p>
            <a:r>
              <a:rPr lang="en-US" dirty="0">
                <a:sym typeface="Wingdings" panose="05000000000000000000" pitchFamily="2" charset="2"/>
              </a:rPr>
              <a:t>Makes sense then to just use the durations at which performance at 2AFC is in the “threshold” between chance and &gt; chance. No problem casting a wider net, right?</a:t>
            </a:r>
          </a:p>
          <a:p>
            <a:pPr marL="0" indent="0">
              <a:buNone/>
            </a:pPr>
            <a:endParaRPr lang="en-US" dirty="0">
              <a:sym typeface="Wingdings" panose="05000000000000000000" pitchFamily="2" charset="2"/>
            </a:endParaRPr>
          </a:p>
          <a:p>
            <a:pPr marL="0" indent="0">
              <a:buNone/>
            </a:pPr>
            <a:r>
              <a:rPr lang="en-US" dirty="0"/>
              <a:t>Collect data on subjective awareness </a:t>
            </a:r>
          </a:p>
          <a:p>
            <a:r>
              <a:rPr lang="en-US" dirty="0"/>
              <a:t>I have a solution that I think will be helpful</a:t>
            </a:r>
          </a:p>
        </p:txBody>
      </p:sp>
    </p:spTree>
    <p:extLst>
      <p:ext uri="{BB962C8B-B14F-4D97-AF65-F5344CB8AC3E}">
        <p14:creationId xmlns:p14="http://schemas.microsoft.com/office/powerpoint/2010/main" val="3028019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71C4F-33E1-4AF3-A374-07C15DE61611}"/>
              </a:ext>
            </a:extLst>
          </p:cNvPr>
          <p:cNvSpPr>
            <a:spLocks noGrp="1"/>
          </p:cNvSpPr>
          <p:nvPr>
            <p:ph type="title"/>
          </p:nvPr>
        </p:nvSpPr>
        <p:spPr/>
        <p:txBody>
          <a:bodyPr/>
          <a:lstStyle/>
          <a:p>
            <a:pPr algn="ctr"/>
            <a:r>
              <a:rPr lang="en-US" dirty="0"/>
              <a:t>My interpretation </a:t>
            </a:r>
          </a:p>
        </p:txBody>
      </p:sp>
      <p:sp>
        <p:nvSpPr>
          <p:cNvPr id="3" name="Content Placeholder 2">
            <a:extLst>
              <a:ext uri="{FF2B5EF4-FFF2-40B4-BE49-F238E27FC236}">
                <a16:creationId xmlns:a16="http://schemas.microsoft.com/office/drawing/2014/main" id="{2A9E28FD-B5B9-443E-B998-EBCDD0B8CBD5}"/>
              </a:ext>
            </a:extLst>
          </p:cNvPr>
          <p:cNvSpPr>
            <a:spLocks noGrp="1"/>
          </p:cNvSpPr>
          <p:nvPr>
            <p:ph idx="1"/>
          </p:nvPr>
        </p:nvSpPr>
        <p:spPr/>
        <p:txBody>
          <a:bodyPr>
            <a:noAutofit/>
          </a:bodyPr>
          <a:lstStyle/>
          <a:p>
            <a:r>
              <a:rPr lang="en-US" sz="2000" dirty="0"/>
              <a:t>I will argue that instead of making participants do 2AFC (was face neutral or disgust?), or asking them if they saw the </a:t>
            </a:r>
            <a:r>
              <a:rPr lang="en-US" sz="2000" i="1" dirty="0"/>
              <a:t>middle </a:t>
            </a:r>
            <a:r>
              <a:rPr lang="en-US" sz="2000" dirty="0"/>
              <a:t>face, we should instead simply ask them, </a:t>
            </a:r>
            <a:r>
              <a:rPr lang="en-US" sz="2000" b="1" dirty="0"/>
              <a:t>(“</a:t>
            </a:r>
            <a:r>
              <a:rPr lang="en-US" sz="2000" b="1" i="1" dirty="0"/>
              <a:t>did you see a disgust face?</a:t>
            </a:r>
            <a:r>
              <a:rPr lang="en-US" sz="2000" b="1" dirty="0"/>
              <a:t>”).</a:t>
            </a:r>
          </a:p>
          <a:p>
            <a:r>
              <a:rPr lang="en-US" sz="2000" dirty="0"/>
              <a:t>Asking people this question would result in the </a:t>
            </a:r>
            <a:r>
              <a:rPr lang="en-US" sz="2000" b="1" i="1" dirty="0"/>
              <a:t>same </a:t>
            </a:r>
            <a:r>
              <a:rPr lang="en-US" sz="2000" b="1" dirty="0"/>
              <a:t>data</a:t>
            </a:r>
            <a:r>
              <a:rPr lang="en-US" sz="2000" dirty="0"/>
              <a:t> as the current task (</a:t>
            </a:r>
            <a:r>
              <a:rPr lang="en-US" sz="2000" dirty="0" err="1"/>
              <a:t>confidence+decision</a:t>
            </a:r>
            <a:r>
              <a:rPr lang="en-US" sz="2000" dirty="0"/>
              <a:t>), but it has the advantages of being </a:t>
            </a:r>
            <a:r>
              <a:rPr lang="en-US" sz="2000" b="1" dirty="0"/>
              <a:t>simpler </a:t>
            </a:r>
            <a:r>
              <a:rPr lang="en-US" sz="2000" dirty="0"/>
              <a:t>(only one key-press) and </a:t>
            </a:r>
            <a:r>
              <a:rPr lang="en-US" sz="2000" b="1" dirty="0"/>
              <a:t>being much less confusing </a:t>
            </a:r>
            <a:r>
              <a:rPr lang="en-US" sz="2000" dirty="0"/>
              <a:t>(doesn’t require that participants distinguish the neutral mask from the cue face – which I argue below our participants cannot do)</a:t>
            </a:r>
          </a:p>
          <a:p>
            <a:r>
              <a:rPr lang="en-US" sz="2000" dirty="0"/>
              <a:t>Evidence that </a:t>
            </a:r>
            <a:r>
              <a:rPr lang="en-US" sz="2000" dirty="0" err="1"/>
              <a:t>Mturkers</a:t>
            </a:r>
            <a:r>
              <a:rPr lang="en-US" sz="2000" dirty="0"/>
              <a:t> still cannot distinguish between middle/cue face and last/neutral mask:</a:t>
            </a:r>
          </a:p>
          <a:p>
            <a:pPr lvl="1"/>
            <a:r>
              <a:rPr lang="en-US" sz="2000" dirty="0"/>
              <a:t>As shown in the individual results, some </a:t>
            </a:r>
            <a:r>
              <a:rPr lang="en-US" sz="2000" dirty="0" err="1"/>
              <a:t>Mturkers</a:t>
            </a:r>
            <a:r>
              <a:rPr lang="en-US" sz="2000" dirty="0"/>
              <a:t> are 100% confident at the shortest duration even though their performance is ~50% (</a:t>
            </a:r>
          </a:p>
          <a:p>
            <a:pPr lvl="1"/>
            <a:r>
              <a:rPr lang="en-US" sz="2000" dirty="0"/>
              <a:t>In the bias figure (slide 4), </a:t>
            </a:r>
            <a:r>
              <a:rPr lang="en-US" sz="2000" dirty="0" err="1"/>
              <a:t>neutral_confidence</a:t>
            </a:r>
            <a:r>
              <a:rPr lang="en-US" sz="2000" dirty="0"/>
              <a:t> is always inexplicably &gt;0.5 at the lowest </a:t>
            </a:r>
            <a:r>
              <a:rPr lang="en-US" sz="2000" dirty="0" err="1"/>
              <a:t>cue_duration</a:t>
            </a:r>
            <a:r>
              <a:rPr lang="en-US" sz="2000" dirty="0"/>
              <a:t>.</a:t>
            </a:r>
          </a:p>
          <a:p>
            <a:r>
              <a:rPr lang="en-US" sz="2000" dirty="0"/>
              <a:t>Phenomenologically, the task really feels like “seeing a disgust face or seeing nothing.” The questions hints at an optimal strategy for doing the task, which, were it not asked, participants would no doubt learn over trials anyways (I highly recommend doing the task for 100+ trials). </a:t>
            </a:r>
          </a:p>
        </p:txBody>
      </p:sp>
    </p:spTree>
    <p:extLst>
      <p:ext uri="{BB962C8B-B14F-4D97-AF65-F5344CB8AC3E}">
        <p14:creationId xmlns:p14="http://schemas.microsoft.com/office/powerpoint/2010/main" val="414099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CA406-B044-493A-BBE6-FE19CDFD113D}"/>
              </a:ext>
            </a:extLst>
          </p:cNvPr>
          <p:cNvSpPr>
            <a:spLocks noGrp="1"/>
          </p:cNvSpPr>
          <p:nvPr>
            <p:ph type="title"/>
          </p:nvPr>
        </p:nvSpPr>
        <p:spPr/>
        <p:txBody>
          <a:bodyPr/>
          <a:lstStyle/>
          <a:p>
            <a:r>
              <a:rPr lang="en-US" dirty="0"/>
              <a:t>For Memory Task…</a:t>
            </a:r>
          </a:p>
        </p:txBody>
      </p:sp>
      <p:sp>
        <p:nvSpPr>
          <p:cNvPr id="3" name="Content Placeholder 2">
            <a:extLst>
              <a:ext uri="{FF2B5EF4-FFF2-40B4-BE49-F238E27FC236}">
                <a16:creationId xmlns:a16="http://schemas.microsoft.com/office/drawing/2014/main" id="{47524F31-6DFE-4FB1-A42B-4ED856231A9F}"/>
              </a:ext>
            </a:extLst>
          </p:cNvPr>
          <p:cNvSpPr>
            <a:spLocks noGrp="1"/>
          </p:cNvSpPr>
          <p:nvPr>
            <p:ph idx="1"/>
          </p:nvPr>
        </p:nvSpPr>
        <p:spPr/>
        <p:txBody>
          <a:bodyPr/>
          <a:lstStyle/>
          <a:p>
            <a:r>
              <a:rPr lang="en-US" dirty="0"/>
              <a:t>I understand that asking people, “</a:t>
            </a:r>
            <a:r>
              <a:rPr lang="en-US" b="1" dirty="0"/>
              <a:t>did you see the disgust face” </a:t>
            </a:r>
            <a:r>
              <a:rPr lang="en-US" dirty="0"/>
              <a:t>might be </a:t>
            </a:r>
            <a:r>
              <a:rPr lang="en-US" dirty="0" err="1"/>
              <a:t>probelematic</a:t>
            </a:r>
            <a:r>
              <a:rPr lang="en-US" dirty="0"/>
              <a:t> insofar as it explicitly hints at a subliminal blind, and therefore might have some confounding effect on awareness. </a:t>
            </a:r>
          </a:p>
          <a:p>
            <a:r>
              <a:rPr lang="en-US" dirty="0"/>
              <a:t>I think it makes sense to run the memory task for some X trials without this query of subjective awareness, and then run the last Y trials w/o asking. </a:t>
            </a:r>
          </a:p>
        </p:txBody>
      </p:sp>
    </p:spTree>
    <p:extLst>
      <p:ext uri="{BB962C8B-B14F-4D97-AF65-F5344CB8AC3E}">
        <p14:creationId xmlns:p14="http://schemas.microsoft.com/office/powerpoint/2010/main" val="1428449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186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718</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Batch2 Results Breakdown </vt:lpstr>
      <vt:lpstr>Recapping the Task</vt:lpstr>
      <vt:lpstr>Aggregate Results</vt:lpstr>
      <vt:lpstr>Breakdown by Neutral/Disgust Faces</vt:lpstr>
      <vt:lpstr>Individual/Worker Results</vt:lpstr>
      <vt:lpstr>Purpose </vt:lpstr>
      <vt:lpstr>My interpretation </vt:lpstr>
      <vt:lpstr>For Memory Task…</vt:lpstr>
      <vt:lpstr>PowerPoint Presentation</vt:lpstr>
      <vt:lpstr>If we are only asking these questions to learning which cue_duration to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Batch2 Results Breakdown </dc:title>
  <dc:creator>Sameer Sabharwal-Siddiqi</dc:creator>
  <cp:lastModifiedBy>Sameer Sabharwal-Siddiqi</cp:lastModifiedBy>
  <cp:revision>33</cp:revision>
  <dcterms:created xsi:type="dcterms:W3CDTF">2020-11-21T16:37:23Z</dcterms:created>
  <dcterms:modified xsi:type="dcterms:W3CDTF">2020-11-21T20:44:12Z</dcterms:modified>
</cp:coreProperties>
</file>