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61" r:id="rId9"/>
    <p:sldId id="262" r:id="rId10"/>
    <p:sldId id="268" r:id="rId11"/>
    <p:sldId id="269" r:id="rId12"/>
    <p:sldId id="267" r:id="rId13"/>
  </p:sldIdLst>
  <p:sldSz cx="18288000" cy="10287000"/>
  <p:notesSz cx="6858000" cy="9144000"/>
  <p:embeddedFontLst>
    <p:embeddedFont>
      <p:font typeface="Cormorant Garamond Bold Italics" panose="020B0604020202020204" charset="0"/>
      <p:regular r:id="rId15"/>
    </p:embeddedFont>
    <p:embeddedFont>
      <p:font typeface="Quicksand" panose="020B0604020202020204" charset="0"/>
      <p:regular r:id="rId16"/>
    </p:embeddedFont>
    <p:embeddedFont>
      <p:font typeface="Quicksand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09F09-B815-4BDE-A92A-C601864ED18E}" v="20" dt="2024-12-21T22:22:44.4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1092" autoAdjust="0"/>
  </p:normalViewPr>
  <p:slideViewPr>
    <p:cSldViewPr>
      <p:cViewPr>
        <p:scale>
          <a:sx n="37" d="100"/>
          <a:sy n="37" d="100"/>
        </p:scale>
        <p:origin x="1060" y="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FBCBD-FDB9-4351-BD28-54A9A03DCB5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2796A-C542-4212-8178-A7A6DE255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Caesar Cipher is a </a:t>
            </a:r>
            <a:r>
              <a:rPr lang="en-US" sz="2400" b="1" dirty="0"/>
              <a:t>substitution cipher</a:t>
            </a:r>
            <a:r>
              <a:rPr lang="en-US" sz="2400" dirty="0"/>
              <a:t> that shifts each letter in the alphabet by a fixed number.</a:t>
            </a:r>
            <a:br>
              <a:rPr lang="en-US" sz="2400" dirty="0"/>
            </a:br>
            <a:r>
              <a:rPr lang="en-US" sz="2400" dirty="0"/>
              <a:t>Julius Caesar used it to protect military messages. It's a basic form of encryption but introduces </a:t>
            </a:r>
            <a:br>
              <a:rPr lang="en-US" sz="2400" dirty="0"/>
            </a:br>
            <a:r>
              <a:rPr lang="en-US" sz="2400" dirty="0"/>
              <a:t>key cryptographic ideas like </a:t>
            </a:r>
            <a:r>
              <a:rPr lang="en-US" sz="2400" b="1" dirty="0"/>
              <a:t>key-based transformation</a:t>
            </a:r>
            <a:r>
              <a:rPr lang="en-US" sz="2400" dirty="0"/>
              <a:t> and </a:t>
            </a:r>
            <a:r>
              <a:rPr lang="en-US" sz="2400" b="1" dirty="0"/>
              <a:t>character manipulation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2796A-C542-4212-8178-A7A6DE2551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3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Even though it's simple, the Caesar Cipher is important historically. It marks the beginning of </a:t>
            </a:r>
            <a:r>
              <a:rPr lang="en-US" b="1" dirty="0"/>
              <a:t>cryptographic thought</a:t>
            </a:r>
            <a:r>
              <a:rPr lang="en-US" dirty="0"/>
              <a:t>. It's still used in </a:t>
            </a:r>
            <a:r>
              <a:rPr lang="en-US" b="1" dirty="0"/>
              <a:t>education</a:t>
            </a:r>
            <a:r>
              <a:rPr lang="en-US" dirty="0"/>
              <a:t> to help students understand </a:t>
            </a:r>
            <a:r>
              <a:rPr lang="en-US" b="1" dirty="0"/>
              <a:t>encoding, decoding, and key-based transformations</a:t>
            </a:r>
            <a:r>
              <a:rPr lang="en-US" dirty="0"/>
              <a:t>, which are fundamental in cybersecurity.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2796A-C542-4212-8178-A7A6DE2551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9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encryption, we </a:t>
            </a:r>
            <a:r>
              <a:rPr lang="en-US" b="1" dirty="0"/>
              <a:t>shift each letter forward</a:t>
            </a:r>
            <a:r>
              <a:rPr lang="en-US" dirty="0"/>
              <a:t> in the alphabet based on the key (e.g., 3). If we go past 'Z', we wrap around using </a:t>
            </a:r>
            <a:r>
              <a:rPr lang="en-US" b="1" dirty="0"/>
              <a:t>modulo 26</a:t>
            </a:r>
            <a:r>
              <a:rPr lang="en-US" dirty="0"/>
              <a:t>. This makes the transformation cyclic. It's simple but effective for hiding a message at a basic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2796A-C542-4212-8178-A7A6DE2551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6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Decryption works by reversing the encryption process. You use the same key but shift letters </a:t>
            </a:r>
            <a:r>
              <a:rPr lang="en-US" b="1" dirty="0"/>
              <a:t>backward</a:t>
            </a:r>
            <a:r>
              <a:rPr lang="en-US" dirty="0"/>
              <a:t>. For instance, K becomes H if the shift is 3. It's essential that both sender and receiver know the key to successfully decode the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2796A-C542-4212-8178-A7A6DE2551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0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the Assembly code, we start by getting inputs from the user: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Mode:</a:t>
            </a:r>
            <a:r>
              <a:rPr lang="en-US" dirty="0"/>
              <a:t> Encrypt or Decrypt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Shift value:</a:t>
            </a:r>
            <a:r>
              <a:rPr lang="en-US" dirty="0"/>
              <a:t> A number between 1–25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Text input:</a:t>
            </a:r>
            <a:r>
              <a:rPr lang="en-US" dirty="0"/>
              <a:t> The actual message</a:t>
            </a:r>
          </a:p>
          <a:p>
            <a:r>
              <a:rPr lang="en-US" dirty="0"/>
              <a:t>We use Linux system calls like int 0x80 to handle input and output, storing values in memory for further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2796A-C542-4212-8178-A7A6DE2551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77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F310F-182D-3B42-E361-0E707E64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58BCB-238B-EC22-4A65-4D2E472B5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3F446-7331-C1ED-4CD9-53B357FB0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is the </a:t>
            </a:r>
            <a:r>
              <a:rPr lang="en-US" b="1" dirty="0"/>
              <a:t>core loop</a:t>
            </a:r>
            <a:r>
              <a:rPr lang="en-US" dirty="0"/>
              <a:t> of the Caesar Cipher. For each character:</a:t>
            </a:r>
          </a:p>
          <a:p>
            <a:pPr>
              <a:buFont typeface="+mj-lt"/>
              <a:buAutoNum type="arabicPeriod"/>
            </a:pPr>
            <a:r>
              <a:rPr lang="en-US" dirty="0"/>
              <a:t>Check if it’s a letter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Convert it to a position (A=0, B=1...)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Apply shift (add or subtract)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modulo 26</a:t>
            </a:r>
            <a:r>
              <a:rPr lang="en-US" dirty="0"/>
              <a:t> to wrap around</a:t>
            </a:r>
          </a:p>
          <a:p>
            <a:pPr>
              <a:buFont typeface="+mj-lt"/>
              <a:buAutoNum type="arabicPeriod"/>
            </a:pPr>
            <a:r>
              <a:rPr lang="en-US" dirty="0"/>
              <a:t>Convert back to ASCII</a:t>
            </a:r>
          </a:p>
          <a:p>
            <a:pPr>
              <a:buFont typeface="+mj-lt"/>
              <a:buAutoNum type="arabicPeriod"/>
            </a:pPr>
            <a:r>
              <a:rPr lang="en-US" dirty="0"/>
              <a:t>Store in result buffer</a:t>
            </a:r>
          </a:p>
          <a:p>
            <a:r>
              <a:rPr lang="en-US" dirty="0"/>
              <a:t>This logic is repeated for every letter until the end of the string.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EEA5D-DDF2-D81D-0B0B-6C3966049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2796A-C542-4212-8178-A7A6DE2551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4769F-45ED-2C9D-DF37-932D655F0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FE6116-4B31-E1AC-E9D5-59791010A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99437-3673-611C-DB8A-C9708BED7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This implementation helps you understand: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characters are stored and manipulated via </a:t>
            </a:r>
            <a:r>
              <a:rPr lang="en-US" b="1" dirty="0"/>
              <a:t>ASCII values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</a:t>
            </a:r>
            <a:r>
              <a:rPr lang="en-US" b="1" dirty="0"/>
              <a:t>modular arithmetic</a:t>
            </a:r>
            <a:r>
              <a:rPr lang="en-US" dirty="0"/>
              <a:t> keeps shifts within 'A'–'Z' and 'a'–'z'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use </a:t>
            </a:r>
            <a:r>
              <a:rPr lang="en-US" b="1" dirty="0"/>
              <a:t>registers (like AL, BL, etc.)</a:t>
            </a:r>
            <a:r>
              <a:rPr lang="en-US" dirty="0"/>
              <a:t> and memory buffers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</a:t>
            </a:r>
            <a:r>
              <a:rPr lang="en-US" b="1" dirty="0"/>
              <a:t>system calls</a:t>
            </a:r>
            <a:r>
              <a:rPr lang="en-US" dirty="0"/>
              <a:t> like int 0x80 are used to interact with the user</a:t>
            </a:r>
          </a:p>
          <a:p>
            <a:r>
              <a:rPr lang="en-US" dirty="0"/>
              <a:t>It’s a hands-on way to learn both encryption and low-level programming.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18B01-3D6D-ABB3-001D-ADF319B3B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2796A-C542-4212-8178-A7A6DE2551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99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sum up, the Caesar Cipher might be basic, but it teaches a lot. Our implementation in Assembly gave us experience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System-level input/output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Loops and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Cryptographic logic</a:t>
            </a:r>
          </a:p>
          <a:p>
            <a:r>
              <a:rPr lang="en-US" dirty="0"/>
              <a:t>It’s a great starting point for understanding both </a:t>
            </a:r>
            <a:r>
              <a:rPr lang="en-US" b="1" dirty="0"/>
              <a:t>security</a:t>
            </a:r>
            <a:r>
              <a:rPr lang="en-US" dirty="0"/>
              <a:t> and </a:t>
            </a:r>
            <a:r>
              <a:rPr lang="en-US" b="1" dirty="0"/>
              <a:t>how computers process text</a:t>
            </a:r>
            <a:r>
              <a:rPr lang="en-US" dirty="0"/>
              <a:t> at the lowest level.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2796A-C542-4212-8178-A7A6DE2551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3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2478342"/>
            <a:ext cx="16229942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Group Project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438400" y="6180841"/>
            <a:ext cx="12812922" cy="1676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Implementation of Ceasar Cypher using NASM X86 ASSEMBLY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22179" y="1967581"/>
            <a:ext cx="1164364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Submitted by: ABDUL BASIT, SAMEER, BISMILLAH</a:t>
            </a:r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29400" y="3695703"/>
            <a:ext cx="8229600" cy="3123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Quicksand" panose="020B0604020202020204" charset="0"/>
              </a:rPr>
              <a:t>Simple Substitution cipher</a:t>
            </a:r>
            <a:b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Quicksand" panose="020B0604020202020204" charset="0"/>
              </a:rPr>
            </a:br>
            <a:endParaRPr lang="en-US" sz="2900" b="1" dirty="0">
              <a:solidFill>
                <a:schemeClr val="accent1">
                  <a:lumMod val="75000"/>
                </a:schemeClr>
              </a:solidFill>
              <a:latin typeface="Quicksand" panose="020B0604020202020204" charset="0"/>
            </a:endParaRPr>
          </a:p>
          <a:p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Quicksand" panose="020B0604020202020204" charset="0"/>
              </a:rPr>
              <a:t>Shifts letters by fixed number.</a:t>
            </a:r>
          </a:p>
          <a:p>
            <a:endParaRPr lang="en-US" sz="2900" b="1" dirty="0">
              <a:solidFill>
                <a:schemeClr val="accent1">
                  <a:lumMod val="75000"/>
                </a:schemeClr>
              </a:solidFill>
              <a:latin typeface="Quicksand" panose="020B0604020202020204" charset="0"/>
            </a:endParaRPr>
          </a:p>
          <a:p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Quicksand" panose="020B0604020202020204" charset="0"/>
              </a:rPr>
              <a:t>Named after Julius Caesar</a:t>
            </a:r>
          </a:p>
          <a:p>
            <a:endParaRPr lang="en-US" sz="2900" b="1" dirty="0">
              <a:solidFill>
                <a:schemeClr val="accent1">
                  <a:lumMod val="75000"/>
                </a:schemeClr>
              </a:solidFill>
              <a:latin typeface="Quicksand" panose="020B0604020202020204" charset="0"/>
            </a:endParaRPr>
          </a:p>
          <a:p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Quicksand" panose="020B0604020202020204" charset="0"/>
              </a:rPr>
              <a:t>Example: A </a:t>
            </a: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Quicksand" panose="020B0604020202020204" charset="0"/>
                <a:sym typeface="Wingdings" panose="05000000000000000000" pitchFamily="2" charset="2"/>
              </a:rPr>
              <a:t> E(shift = 4)</a:t>
            </a:r>
            <a:endParaRPr lang="en-US" sz="2900" b="1" dirty="0">
              <a:solidFill>
                <a:schemeClr val="accent1">
                  <a:lumMod val="75000"/>
                </a:schemeClr>
              </a:solidFill>
              <a:latin typeface="Quicksand" panose="020B0604020202020204" charset="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789610" y="32385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5789610" y="72771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8304000" y="1823941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1028701" y="599709"/>
            <a:ext cx="40767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0" y="856671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6096000" y="6899247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448878" y="571500"/>
            <a:ext cx="93902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SIGNIFICANCE?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09379" y="2053695"/>
            <a:ext cx="6938067" cy="446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135B7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FIRST RECORDED CIPHER IN HISTORY</a:t>
            </a:r>
          </a:p>
          <a:p>
            <a:pPr lvl="0" algn="l">
              <a:lnSpc>
                <a:spcPts val="3919"/>
              </a:lnSpc>
              <a:spcBef>
                <a:spcPct val="0"/>
              </a:spcBef>
            </a:pPr>
            <a:endParaRPr lang="en-US" sz="2799" b="1" dirty="0">
              <a:solidFill>
                <a:srgbClr val="135B7F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135B7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EASY TO UNDERSTAND </a:t>
            </a: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b="1" dirty="0">
              <a:solidFill>
                <a:srgbClr val="135B7F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135B7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FOUNDATION FOR MODERN ENCRYPTION</a:t>
            </a: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799" b="1" dirty="0">
              <a:solidFill>
                <a:srgbClr val="135B7F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135B7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GREAT FOR LEARNING CHARACTER ENCONDING</a:t>
            </a:r>
            <a:endParaRPr lang="en-US" sz="2799" b="1" dirty="0">
              <a:solidFill>
                <a:srgbClr val="135B7F"/>
              </a:solidFill>
              <a:latin typeface="Quicksand" panose="020B0604020202020204" charset="0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38622" y="4099272"/>
            <a:ext cx="4210757" cy="3273864"/>
          </a:xfrm>
          <a:custGeom>
            <a:avLst/>
            <a:gdLst/>
            <a:ahLst/>
            <a:cxnLst/>
            <a:rect l="l" t="t" r="r" b="b"/>
            <a:pathLst>
              <a:path w="4210757" h="3273864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2027699" y="5114925"/>
            <a:ext cx="434491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1911071" y="7344561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660540" y="8483796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4384" y="599709"/>
            <a:ext cx="14072064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Encryption Process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4384" y="3595524"/>
            <a:ext cx="5348229" cy="836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Shift characters based on the key: skip non-alphabet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4383" y="2928660"/>
            <a:ext cx="5348229" cy="510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Shift letters Forward: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11071" y="4912933"/>
            <a:ext cx="5348229" cy="4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There are a total of 26 letters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11071" y="4271576"/>
            <a:ext cx="5348229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Uses mod 26 to wrap: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4384" y="6990424"/>
            <a:ext cx="5352545" cy="4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HELLO </a:t>
            </a: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Wingdings" panose="05000000000000000000" pitchFamily="2" charset="2"/>
              </a:rPr>
              <a:t> KHOOR (Shift = 3)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37831" y="6319124"/>
            <a:ext cx="5352545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Example:</a:t>
            </a:r>
          </a:p>
        </p:txBody>
      </p:sp>
      <p:sp>
        <p:nvSpPr>
          <p:cNvPr id="13" name="Freeform 1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47620" y="2469395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722751" y="2931086"/>
            <a:ext cx="2348889" cy="2348889"/>
          </a:xfrm>
          <a:custGeom>
            <a:avLst/>
            <a:gdLst/>
            <a:ahLst/>
            <a:cxnLst/>
            <a:rect l="l" t="t" r="r" b="b"/>
            <a:pathLst>
              <a:path w="2348889" h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11491051" y="2456695"/>
            <a:ext cx="5385764" cy="6426664"/>
            <a:chOff x="0" y="0"/>
            <a:chExt cx="1418473" cy="16926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2853683" y="2794611"/>
            <a:ext cx="2318994" cy="2348889"/>
          </a:xfrm>
          <a:custGeom>
            <a:avLst/>
            <a:gdLst/>
            <a:ahLst/>
            <a:cxnLst/>
            <a:rect l="l" t="t" r="r" b="b"/>
            <a:pathLst>
              <a:path w="2318994" h="2348889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700" y="599709"/>
            <a:ext cx="8115300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Decryption Process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46006" y="5490854"/>
            <a:ext cx="510188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REVERSE OF ENCRYPTION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74928" y="5580494"/>
            <a:ext cx="5101887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USES THE SAME KEY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16">
            <a:extLst>
              <a:ext uri="{FF2B5EF4-FFF2-40B4-BE49-F238E27FC236}">
                <a16:creationId xmlns:a16="http://schemas.microsoft.com/office/drawing/2014/main" id="{585F401B-D0C1-9749-D0BC-147D90D006E2}"/>
              </a:ext>
            </a:extLst>
          </p:cNvPr>
          <p:cNvSpPr txBox="1"/>
          <p:nvPr/>
        </p:nvSpPr>
        <p:spPr>
          <a:xfrm>
            <a:off x="4246006" y="6969157"/>
            <a:ext cx="5101887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SHIFT LETTERS BACKWARD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807767CD-4931-F690-836D-10C072CD83A9}"/>
              </a:ext>
            </a:extLst>
          </p:cNvPr>
          <p:cNvSpPr txBox="1"/>
          <p:nvPr/>
        </p:nvSpPr>
        <p:spPr>
          <a:xfrm>
            <a:off x="11800328" y="6719089"/>
            <a:ext cx="5101887" cy="1500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EXAMPLE: 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KHOOR </a:t>
            </a: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Wingdings" panose="05000000000000000000" pitchFamily="2" charset="2"/>
              </a:rPr>
              <a:t> HELLO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Wingdings" panose="05000000000000000000" pitchFamily="2" charset="2"/>
              </a:rPr>
              <a:t>SHIFT = 3</a:t>
            </a:r>
            <a:endParaRPr lang="en-US" sz="3600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9709"/>
            <a:ext cx="7421061" cy="22531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Input Handling In Assembly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52617" y="1561099"/>
            <a:ext cx="8606683" cy="5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READ MODE (E/D)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14516" y="5461586"/>
            <a:ext cx="8606683" cy="572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READ INPUT TEXT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52617" y="3519597"/>
            <a:ext cx="8606683" cy="5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READ SHIFT VALUE (1-25)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84D51575-4AD6-052E-169F-6CEE51A0F3E5}"/>
              </a:ext>
            </a:extLst>
          </p:cNvPr>
          <p:cNvSpPr txBox="1"/>
          <p:nvPr/>
        </p:nvSpPr>
        <p:spPr>
          <a:xfrm>
            <a:off x="8596587" y="7470902"/>
            <a:ext cx="8606683" cy="5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36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USES LINUX SYSCALLS (int 0x80)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B14A3B-F91C-374E-CEC2-A48D0A8DE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2700262"/>
            <a:ext cx="6336331" cy="66675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A8461-D9C7-F69F-1096-C3C3A295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3F08BDE0-07B7-6071-63F2-D400B3DC2B01}"/>
              </a:ext>
            </a:extLst>
          </p:cNvPr>
          <p:cNvSpPr/>
          <p:nvPr/>
        </p:nvSpPr>
        <p:spPr>
          <a:xfrm>
            <a:off x="7239000" y="8953500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3A9C933-73BC-4DE4-0EA0-8FCB6FA6524B}"/>
              </a:ext>
            </a:extLst>
          </p:cNvPr>
          <p:cNvSpPr txBox="1"/>
          <p:nvPr/>
        </p:nvSpPr>
        <p:spPr>
          <a:xfrm>
            <a:off x="111486" y="210172"/>
            <a:ext cx="9390243" cy="225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ENCRYPTION LOGIC IN ASSEMBLY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98E882E-BA25-A533-17E1-57B50DD50466}"/>
              </a:ext>
            </a:extLst>
          </p:cNvPr>
          <p:cNvSpPr txBox="1"/>
          <p:nvPr/>
        </p:nvSpPr>
        <p:spPr>
          <a:xfrm>
            <a:off x="3261097" y="3675167"/>
            <a:ext cx="6938067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135B7F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Loop through each character</a:t>
            </a:r>
          </a:p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135B7F"/>
              </a:solidFill>
              <a:latin typeface="Quicksand" panose="020B0604020202020204" charset="0"/>
              <a:ea typeface="Quicksand Bold"/>
              <a:cs typeface="Quicksand Bold"/>
              <a:sym typeface="Quicksand Bold"/>
            </a:endParaRPr>
          </a:p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135B7F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Check if letter is upper/lowercase</a:t>
            </a:r>
          </a:p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135B7F"/>
              </a:solidFill>
              <a:latin typeface="Quicksand" panose="020B0604020202020204" charset="0"/>
              <a:ea typeface="Quicksand Bold"/>
              <a:cs typeface="Quicksand Bold"/>
              <a:sym typeface="Quicksand Bold"/>
            </a:endParaRPr>
          </a:p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135B7F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Apply shift using mod 26</a:t>
            </a:r>
          </a:p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135B7F"/>
              </a:solidFill>
              <a:latin typeface="Quicksand" panose="020B0604020202020204" charset="0"/>
              <a:ea typeface="Quicksand Bold"/>
              <a:cs typeface="Quicksand Bold"/>
              <a:sym typeface="Quicksand Bold"/>
            </a:endParaRPr>
          </a:p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135B7F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Store result in buffer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FDD3B2-C715-9133-2769-60B810B1E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600" y="952499"/>
            <a:ext cx="6382966" cy="746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10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5418D-59E7-A04C-14E1-2E988815F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650769D-4FDF-F53C-AA2A-5981A48AE573}"/>
              </a:ext>
            </a:extLst>
          </p:cNvPr>
          <p:cNvGrpSpPr/>
          <p:nvPr/>
        </p:nvGrpSpPr>
        <p:grpSpPr>
          <a:xfrm>
            <a:off x="0" y="7502437"/>
            <a:ext cx="18288000" cy="2784563"/>
            <a:chOff x="0" y="0"/>
            <a:chExt cx="1104621" cy="270515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6D23D7F-C53E-59FD-0832-AB312F19A99B}"/>
                </a:ext>
              </a:extLst>
            </p:cNvPr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0CF86D3-D79A-1853-4DED-F1DE7E6FE5B3}"/>
                </a:ext>
              </a:extLst>
            </p:cNvPr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7D51B298-4DC2-87B9-37F4-47F1D726A0E5}"/>
              </a:ext>
            </a:extLst>
          </p:cNvPr>
          <p:cNvSpPr/>
          <p:nvPr/>
        </p:nvSpPr>
        <p:spPr>
          <a:xfrm>
            <a:off x="6096000" y="6899247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D9D4154-2BE1-D611-3B14-4EE99C6A21B1}"/>
              </a:ext>
            </a:extLst>
          </p:cNvPr>
          <p:cNvSpPr txBox="1"/>
          <p:nvPr/>
        </p:nvSpPr>
        <p:spPr>
          <a:xfrm>
            <a:off x="331748" y="251678"/>
            <a:ext cx="12238921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CONCEPTS IN THE CODE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C430261-6381-0A16-2433-17E65F21247A}"/>
              </a:ext>
            </a:extLst>
          </p:cNvPr>
          <p:cNvSpPr txBox="1"/>
          <p:nvPr/>
        </p:nvSpPr>
        <p:spPr>
          <a:xfrm>
            <a:off x="4109379" y="2053695"/>
            <a:ext cx="6938067" cy="4501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135B7F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ASCII VALUE MANIPULATION</a:t>
            </a: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135B7F"/>
              </a:solidFill>
              <a:latin typeface="Quicksand" panose="020B0604020202020204" charset="0"/>
              <a:ea typeface="Quicksand Bold"/>
              <a:cs typeface="Quicksand Bold"/>
              <a:sym typeface="Quicksand Bold"/>
            </a:endParaRP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135B7F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MODULAR ARITHEMETIC (mod 26)</a:t>
            </a: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135B7F"/>
              </a:solidFill>
              <a:latin typeface="Quicksand" panose="020B0604020202020204" charset="0"/>
              <a:ea typeface="Quicksand Bold"/>
              <a:cs typeface="Quicksand Bold"/>
              <a:sym typeface="Quicksand Bold"/>
            </a:endParaRP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135B7F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REGISTERS AND MEMORY USAGE</a:t>
            </a: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600" b="1" dirty="0">
              <a:solidFill>
                <a:srgbClr val="135B7F"/>
              </a:solidFill>
              <a:latin typeface="Quicksand" panose="020B0604020202020204" charset="0"/>
              <a:ea typeface="Quicksand Bold"/>
              <a:cs typeface="Quicksand Bold"/>
              <a:sym typeface="Quicksand Bold"/>
            </a:endParaRPr>
          </a:p>
          <a:p>
            <a:pPr marL="457200" lvl="0" indent="-4572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135B7F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SYSTEMATIC CALLS FOR I/O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B1AB17-EBFB-F846-2336-0EF76CEF7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0" y="1714500"/>
            <a:ext cx="6624183" cy="43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0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09" y="-767459"/>
            <a:ext cx="11402580" cy="289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96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79" y="2552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4648200" y="8159881"/>
            <a:ext cx="8763000" cy="1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7D81C8BD-7CFB-3196-C2F8-AABEEF3F7A21}"/>
              </a:ext>
            </a:extLst>
          </p:cNvPr>
          <p:cNvSpPr txBox="1"/>
          <p:nvPr/>
        </p:nvSpPr>
        <p:spPr>
          <a:xfrm>
            <a:off x="5240626" y="2864070"/>
            <a:ext cx="7578148" cy="5011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135B7F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Ceasar Cipher is simple yet powerful</a:t>
            </a:r>
          </a:p>
          <a:p>
            <a:pPr lvl="0" algn="l">
              <a:lnSpc>
                <a:spcPts val="3919"/>
              </a:lnSpc>
              <a:spcBef>
                <a:spcPct val="0"/>
              </a:spcBef>
            </a:pPr>
            <a:endParaRPr lang="en-US" sz="4000" b="1" dirty="0">
              <a:solidFill>
                <a:srgbClr val="135B7F"/>
              </a:solidFill>
              <a:latin typeface="Quicksand" panose="020B0604020202020204" charset="0"/>
              <a:ea typeface="Quicksand Bold"/>
              <a:cs typeface="Quicksand Bold"/>
              <a:sym typeface="Quicksand Bold"/>
            </a:endParaRPr>
          </a:p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135B7F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Assembly teaches low-level logic</a:t>
            </a:r>
          </a:p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135B7F"/>
              </a:solidFill>
              <a:latin typeface="Quicksand" panose="020B0604020202020204" charset="0"/>
              <a:ea typeface="Quicksand Bold"/>
              <a:cs typeface="Quicksand Bold"/>
              <a:sym typeface="Quicksand Bold"/>
            </a:endParaRPr>
          </a:p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135B7F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Reinforces cryptograph fundamentals</a:t>
            </a:r>
          </a:p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135B7F"/>
              </a:solidFill>
              <a:latin typeface="Quicksand" panose="020B0604020202020204" charset="0"/>
              <a:ea typeface="Quicksand Bold"/>
              <a:cs typeface="Quicksand Bold"/>
              <a:sym typeface="Quicksand Bold"/>
            </a:endParaRPr>
          </a:p>
          <a:p>
            <a:pPr marL="571500" lvl="0" indent="-5715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135B7F"/>
                </a:solidFill>
                <a:latin typeface="Quicksand" panose="020B0604020202020204" charset="0"/>
                <a:ea typeface="Quicksand Bold"/>
                <a:cs typeface="Quicksand Bold"/>
                <a:sym typeface="Quicksand Bold"/>
              </a:rPr>
              <a:t>Great beginner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13D187098DF741B59FB4C1BFB9ABC6" ma:contentTypeVersion="5" ma:contentTypeDescription="Create a new document." ma:contentTypeScope="" ma:versionID="766f2d61d1c4a911977a4bfe45273d6f">
  <xsd:schema xmlns:xsd="http://www.w3.org/2001/XMLSchema" xmlns:xs="http://www.w3.org/2001/XMLSchema" xmlns:p="http://schemas.microsoft.com/office/2006/metadata/properties" xmlns:ns3="9765cf31-ca9b-49d4-a728-efb8bf42652a" targetNamespace="http://schemas.microsoft.com/office/2006/metadata/properties" ma:root="true" ma:fieldsID="35c8997718f5e2c1b718747f4c9942fb" ns3:_="">
    <xsd:import namespace="9765cf31-ca9b-49d4-a728-efb8bf42652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5cf31-ca9b-49d4-a728-efb8bf42652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5D196F-F59F-4F28-A793-0C1BD6AFCE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65cf31-ca9b-49d4-a728-efb8bf4265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735884-6EAA-4EB8-AECC-FABAAAA74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93376A-BBD4-446F-BFD7-BE0FF1F75C37}">
  <ds:schemaRefs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9765cf31-ca9b-49d4-a728-efb8bf4265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658</Words>
  <Application>Microsoft Office PowerPoint</Application>
  <PresentationFormat>Custom</PresentationFormat>
  <Paragraphs>97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Cormorant Garamond Bold Italics</vt:lpstr>
      <vt:lpstr>Quicksand Bold</vt:lpstr>
      <vt:lpstr>Quicksand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dc:creator>Abdul Basit</dc:creator>
  <cp:lastModifiedBy>Abdul Basit</cp:lastModifiedBy>
  <cp:revision>6</cp:revision>
  <dcterms:created xsi:type="dcterms:W3CDTF">2006-08-16T00:00:00Z</dcterms:created>
  <dcterms:modified xsi:type="dcterms:W3CDTF">2025-05-22T20:43:04Z</dcterms:modified>
  <dc:identifier>DAGZ8G_iwWc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0x0101001D13D187098DF741B59FB4C1BFB9ABC6</vt:lpwstr>
  </property>
</Properties>
</file>