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56000">
              <a:srgbClr val="66008F"/>
            </a:gs>
            <a:gs pos="12000">
              <a:srgbClr val="BA0066"/>
            </a:gs>
            <a:gs pos="90000">
              <a:srgbClr val="FF0000"/>
            </a:gs>
            <a:gs pos="100000">
              <a:srgbClr val="FF82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5CA2EE0-100F-4616-BF47-4E6AA718170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E8362DD-CE70-4B5C-BABD-B15FDB82A87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700808"/>
            <a:ext cx="4896544" cy="2448272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b="1" i="1" u="sng" dirty="0" smtClean="0">
                <a:solidFill>
                  <a:schemeClr val="tx1">
                    <a:lumMod val="95000"/>
                  </a:schemeClr>
                </a:solidFill>
              </a:rPr>
              <a:t>HELLO FRIENDS</a:t>
            </a:r>
            <a:r>
              <a:rPr lang="en-US" b="1" i="1" u="sng" dirty="0" smtClean="0"/>
              <a:t>,</a:t>
            </a:r>
            <a:endParaRPr lang="en-IN" dirty="0">
              <a:effectLst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5580112" y="692696"/>
            <a:ext cx="3168352" cy="5472608"/>
          </a:xfrm>
          <a:prstGeom prst="round2Diag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nip Single Corner Rectangle 4"/>
          <p:cNvSpPr/>
          <p:nvPr/>
        </p:nvSpPr>
        <p:spPr>
          <a:xfrm>
            <a:off x="467544" y="5373216"/>
            <a:ext cx="3024336" cy="648072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7544" y="55172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name is </a:t>
            </a:r>
            <a:r>
              <a:rPr lang="en-US" dirty="0" err="1" smtClean="0"/>
              <a:t>sameer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6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21888"/>
              </p:ext>
            </p:extLst>
          </p:nvPr>
        </p:nvGraphicFramePr>
        <p:xfrm>
          <a:off x="395535" y="116632"/>
          <a:ext cx="8424936" cy="39675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8312"/>
                <a:gridCol w="2808312"/>
                <a:gridCol w="2808312"/>
              </a:tblGrid>
              <a:tr h="504056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BASE</a:t>
                      </a:r>
                      <a:endParaRPr kumimoji="0" lang="en-IN" b="1" kern="1200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ram</a:t>
                      </a:r>
                      <a:endParaRPr lang="en-IN" dirty="0"/>
                    </a:p>
                  </a:txBody>
                  <a:tcPr/>
                </a:tc>
              </a:tr>
              <a:tr h="849694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endParaRPr kumimoji="0" lang="en-I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 than</a:t>
                      </a:r>
                      <a:r>
                        <a:rPr lang="en-US" baseline="0" dirty="0" smtClean="0"/>
                        <a:t> dram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 than static ram </a:t>
                      </a:r>
                      <a:endParaRPr lang="en-IN" dirty="0"/>
                    </a:p>
                  </a:txBody>
                  <a:tcPr/>
                </a:tc>
              </a:tr>
              <a:tr h="849694">
                <a:tc>
                  <a:txBody>
                    <a:bodyPr/>
                    <a:lstStyle/>
                    <a:p>
                      <a:r>
                        <a:rPr lang="en-US" dirty="0" smtClean="0"/>
                        <a:t>Expensive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expensive than </a:t>
                      </a:r>
                      <a:r>
                        <a:rPr lang="en-US" baseline="0" dirty="0" err="1" smtClean="0"/>
                        <a:t>d.ram</a:t>
                      </a:r>
                      <a:r>
                        <a:rPr lang="en-US" baseline="0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expensive than </a:t>
                      </a:r>
                      <a:r>
                        <a:rPr lang="en-US" baseline="0" dirty="0" err="1" smtClean="0"/>
                        <a:t>s.ram</a:t>
                      </a:r>
                      <a:endParaRPr lang="en-IN" dirty="0"/>
                    </a:p>
                  </a:txBody>
                  <a:tcPr/>
                </a:tc>
              </a:tr>
              <a:tr h="849694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cell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memory cell  is larger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memory cell</a:t>
                      </a:r>
                      <a:r>
                        <a:rPr lang="en-US" baseline="0" dirty="0" smtClean="0"/>
                        <a:t> is smaller.</a:t>
                      </a:r>
                      <a:endParaRPr lang="en-IN" dirty="0"/>
                    </a:p>
                  </a:txBody>
                  <a:tcPr/>
                </a:tc>
              </a:tr>
              <a:tr h="849694">
                <a:tc>
                  <a:txBody>
                    <a:bodyPr/>
                    <a:lstStyle/>
                    <a:p>
                      <a:r>
                        <a:rPr lang="en-US" dirty="0" smtClean="0"/>
                        <a:t>density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has low</a:t>
                      </a:r>
                      <a:r>
                        <a:rPr lang="en-US" baseline="0" dirty="0" smtClean="0"/>
                        <a:t> density(memory cell  per area)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has high density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(memory cell per area)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2708920"/>
            <a:ext cx="5338936" cy="1399032"/>
          </a:xfrm>
          <a:solidFill>
            <a:schemeClr val="bg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n-US" b="1" i="1" u="sng" dirty="0" smtClean="0">
                <a:solidFill>
                  <a:schemeClr val="tx1"/>
                </a:solidFill>
              </a:rPr>
              <a:t>Thank you of listen</a:t>
            </a:r>
            <a:br>
              <a:rPr lang="en-US" b="1" i="1" u="sng" dirty="0" smtClean="0">
                <a:solidFill>
                  <a:schemeClr val="tx1"/>
                </a:solidFill>
              </a:rPr>
            </a:br>
            <a:r>
              <a:rPr lang="en-US" b="1" i="1" u="sng" dirty="0" smtClean="0">
                <a:solidFill>
                  <a:schemeClr val="tx1"/>
                </a:solidFill>
              </a:rPr>
              <a:t>sincerely.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5952711" y="332656"/>
            <a:ext cx="2520280" cy="5400600"/>
          </a:xfrm>
          <a:prstGeom prst="round2Diag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04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239000" cy="1362075"/>
          </a:xfrm>
        </p:spPr>
        <p:txBody>
          <a:bodyPr/>
          <a:lstStyle/>
          <a:p>
            <a:r>
              <a:rPr lang="en-US" i="1" u="sng" dirty="0" smtClean="0">
                <a:solidFill>
                  <a:schemeClr val="tx1">
                    <a:lumMod val="95000"/>
                  </a:schemeClr>
                </a:solidFill>
                <a:latin typeface="Gill Sans Ultra Bold Condensed" pitchFamily="34" charset="0"/>
              </a:rPr>
              <a:t>PRIMARY MEMORY (main memory)</a:t>
            </a:r>
            <a:endParaRPr lang="en-IN" i="1" u="sng" dirty="0">
              <a:solidFill>
                <a:schemeClr val="tx1">
                  <a:lumMod val="95000"/>
                </a:schemeClr>
              </a:solidFill>
              <a:latin typeface="Gill Sans Ultra Bold Condense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56" y="1556792"/>
            <a:ext cx="4121196" cy="4896544"/>
          </a:xfrm>
        </p:spPr>
        <p:txBody>
          <a:bodyPr>
            <a:normAutofit/>
          </a:bodyPr>
          <a:lstStyle/>
          <a:p>
            <a:r>
              <a:rPr lang="en-US" sz="2800" b="1" i="1" u="sng" dirty="0" smtClean="0">
                <a:solidFill>
                  <a:schemeClr val="tx1">
                    <a:lumMod val="65000"/>
                  </a:schemeClr>
                </a:solidFill>
                <a:latin typeface="Arial Narrow" pitchFamily="34" charset="0"/>
              </a:rPr>
              <a:t>What Is Primary Memory?</a:t>
            </a:r>
          </a:p>
          <a:p>
            <a:pPr marL="512064" indent="-457200"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It’s the part of the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computer 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  Memory.</a:t>
            </a:r>
          </a:p>
          <a:p>
            <a:pPr marL="512064" indent="-45720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It is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essential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component of a computer  system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</a:p>
          <a:p>
            <a:pPr marL="512064" indent="-45720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Program and data are  loaded into the primary memory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before      processing</a:t>
            </a:r>
            <a:endParaRPr lang="en-I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512064" indent="-45720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Arial Narrow" pitchFamily="34" charset="0"/>
              </a:rPr>
              <a:t>C.P.U interacts </a:t>
            </a:r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directly </a:t>
            </a:r>
            <a:r>
              <a:rPr lang="en-US" sz="2800" b="1" dirty="0" smtClean="0">
                <a:latin typeface="Arial Narrow" pitchFamily="34" charset="0"/>
              </a:rPr>
              <a:t>with primary memory to perform read or write operations.</a:t>
            </a:r>
            <a:endParaRPr lang="en-IN" sz="2800" b="1" dirty="0">
              <a:latin typeface="Arial Narrow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27984" y="1052736"/>
            <a:ext cx="4608512" cy="580526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Features of primary memory?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computer cannot </a:t>
            </a:r>
            <a:r>
              <a:rPr lang="en-US" dirty="0" smtClean="0">
                <a:solidFill>
                  <a:schemeClr val="bg1"/>
                </a:solidFill>
              </a:rPr>
              <a:t>run without  </a:t>
            </a:r>
            <a:r>
              <a:rPr lang="en-US" dirty="0" smtClean="0"/>
              <a:t>primary memory.</a:t>
            </a:r>
          </a:p>
          <a:p>
            <a:r>
              <a:rPr lang="en-US" dirty="0" smtClean="0"/>
              <a:t>Since the </a:t>
            </a:r>
            <a:r>
              <a:rPr lang="en-US" dirty="0" err="1" smtClean="0"/>
              <a:t>cpu</a:t>
            </a:r>
            <a:r>
              <a:rPr lang="en-US" dirty="0" smtClean="0"/>
              <a:t> can </a:t>
            </a:r>
            <a:r>
              <a:rPr lang="en-US" dirty="0" smtClean="0">
                <a:solidFill>
                  <a:schemeClr val="bg1"/>
                </a:solidFill>
              </a:rPr>
              <a:t>read or write </a:t>
            </a:r>
            <a:r>
              <a:rPr lang="en-US" dirty="0" smtClean="0"/>
              <a:t>the data to the memory they called as read write memories.</a:t>
            </a:r>
          </a:p>
          <a:p>
            <a:r>
              <a:rPr lang="en-US" dirty="0" smtClean="0"/>
              <a:t>It can provide </a:t>
            </a:r>
            <a:r>
              <a:rPr lang="en-US" dirty="0" smtClean="0">
                <a:solidFill>
                  <a:schemeClr val="bg1"/>
                </a:solidFill>
              </a:rPr>
              <a:t>interface</a:t>
            </a:r>
            <a:r>
              <a:rPr lang="en-US" dirty="0" smtClean="0"/>
              <a:t> between </a:t>
            </a:r>
            <a:r>
              <a:rPr lang="en-US" dirty="0" err="1" smtClean="0"/>
              <a:t>cpu</a:t>
            </a:r>
            <a:r>
              <a:rPr lang="en-US" dirty="0" smtClean="0"/>
              <a:t> and secondary storage.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08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sz="3200" b="1" i="1" u="sng" dirty="0" smtClean="0">
                <a:solidFill>
                  <a:schemeClr val="tx1">
                    <a:lumMod val="95000"/>
                  </a:schemeClr>
                </a:solidFill>
              </a:rPr>
              <a:t>nformation About Primary Memory.</a:t>
            </a:r>
            <a:endParaRPr lang="en-IN" sz="3200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has </a:t>
            </a:r>
            <a:r>
              <a:rPr lang="en-US" dirty="0" smtClean="0">
                <a:solidFill>
                  <a:schemeClr val="bg1"/>
                </a:solidFill>
              </a:rPr>
              <a:t>fast access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It is </a:t>
            </a:r>
            <a:r>
              <a:rPr lang="en-US" dirty="0">
                <a:solidFill>
                  <a:schemeClr val="bg1"/>
                </a:solidFill>
              </a:rPr>
              <a:t>smallest in 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dirty="0" err="1" smtClean="0"/>
              <a:t>directely</a:t>
            </a:r>
            <a:r>
              <a:rPr lang="en-US" dirty="0" smtClean="0"/>
              <a:t> communicate to </a:t>
            </a:r>
            <a:r>
              <a:rPr lang="en-US" dirty="0" err="1" smtClean="0"/>
              <a:t>cpu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chemeClr val="bg1"/>
                </a:solidFill>
              </a:rPr>
              <a:t>more expensive </a:t>
            </a:r>
            <a:r>
              <a:rPr lang="en-US" dirty="0" smtClean="0"/>
              <a:t>than secondary memory.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Volatile</a:t>
            </a:r>
            <a:r>
              <a:rPr lang="en-US" dirty="0" smtClean="0"/>
              <a:t> in nature expect rom.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PARTS OF PRIMARY MEMORY?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RAM (</a:t>
            </a:r>
            <a:r>
              <a:rPr lang="en-US" sz="2000" b="1" dirty="0" smtClean="0"/>
              <a:t>random access memory</a:t>
            </a:r>
            <a:r>
              <a:rPr lang="en-US" b="1" dirty="0" smtClean="0"/>
              <a:t>)</a:t>
            </a:r>
          </a:p>
          <a:p>
            <a:pPr marL="64008" indent="0">
              <a:buNone/>
            </a:pPr>
            <a:r>
              <a:rPr lang="en-US" b="1" dirty="0" smtClean="0"/>
              <a:t>Ram is </a:t>
            </a:r>
            <a:r>
              <a:rPr lang="en-US" b="1" dirty="0" smtClean="0">
                <a:solidFill>
                  <a:schemeClr val="bg1"/>
                </a:solidFill>
              </a:rPr>
              <a:t>volatile memory</a:t>
            </a:r>
          </a:p>
          <a:p>
            <a:pPr marL="64008" indent="0">
              <a:buNone/>
            </a:pPr>
            <a:r>
              <a:rPr lang="en-US" b="1" dirty="0" smtClean="0"/>
              <a:t>That  </a:t>
            </a:r>
            <a:r>
              <a:rPr lang="en-US" b="1" dirty="0" smtClean="0">
                <a:solidFill>
                  <a:schemeClr val="bg1"/>
                </a:solidFill>
              </a:rPr>
              <a:t>temporarily</a:t>
            </a:r>
            <a:r>
              <a:rPr lang="en-US" b="1" dirty="0" smtClean="0"/>
              <a:t> stores</a:t>
            </a:r>
          </a:p>
          <a:p>
            <a:pPr marL="64008" indent="0">
              <a:buNone/>
            </a:pPr>
            <a:r>
              <a:rPr lang="en-US" b="1" dirty="0" smtClean="0"/>
              <a:t>The file  you are working on.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ROM (read only memory)</a:t>
            </a:r>
          </a:p>
          <a:p>
            <a:pPr marL="64008" indent="0">
              <a:buNone/>
            </a:pPr>
            <a:r>
              <a:rPr lang="en-US" dirty="0" smtClean="0"/>
              <a:t>Rom is </a:t>
            </a:r>
            <a:r>
              <a:rPr lang="en-US" dirty="0" smtClean="0">
                <a:solidFill>
                  <a:schemeClr val="bg1"/>
                </a:solidFill>
              </a:rPr>
              <a:t>non-volatile</a:t>
            </a:r>
            <a:r>
              <a:rPr lang="en-US" dirty="0" smtClean="0"/>
              <a:t> memory , which mean the information is </a:t>
            </a:r>
            <a:r>
              <a:rPr lang="en-US" dirty="0" smtClean="0">
                <a:solidFill>
                  <a:schemeClr val="bg1"/>
                </a:solidFill>
              </a:rPr>
              <a:t>permanently</a:t>
            </a:r>
            <a:r>
              <a:rPr lang="en-US" dirty="0" smtClean="0"/>
              <a:t> stored on the chip.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11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Difference Between Ram And Rom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US" sz="3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RAM</a:t>
            </a:r>
            <a:endParaRPr lang="en-US" dirty="0"/>
          </a:p>
          <a:p>
            <a:r>
              <a:rPr lang="en-US" dirty="0" smtClean="0"/>
              <a:t>ram data is volatile.</a:t>
            </a:r>
          </a:p>
          <a:p>
            <a:r>
              <a:rPr lang="en-US" dirty="0" smtClean="0"/>
              <a:t>Data can </a:t>
            </a:r>
            <a:r>
              <a:rPr lang="en-US" dirty="0" smtClean="0">
                <a:solidFill>
                  <a:schemeClr val="bg1"/>
                </a:solidFill>
              </a:rPr>
              <a:t>be modified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Cpu</a:t>
            </a:r>
            <a:r>
              <a:rPr lang="en-US" dirty="0" smtClean="0"/>
              <a:t> can </a:t>
            </a:r>
            <a:r>
              <a:rPr lang="en-US" dirty="0" smtClean="0">
                <a:solidFill>
                  <a:schemeClr val="bg1"/>
                </a:solidFill>
              </a:rPr>
              <a:t>access data stored on ram.</a:t>
            </a:r>
          </a:p>
          <a:p>
            <a:r>
              <a:rPr lang="en-US" dirty="0" smtClean="0"/>
              <a:t>Ram is </a:t>
            </a:r>
            <a:r>
              <a:rPr lang="en-US" dirty="0" smtClean="0">
                <a:solidFill>
                  <a:schemeClr val="bg1"/>
                </a:solidFill>
              </a:rPr>
              <a:t>faster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Ram is more expensive than rom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6793"/>
            <a:ext cx="4388296" cy="4691608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en-US" sz="3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</a:t>
            </a:r>
          </a:p>
          <a:p>
            <a:pPr marL="64008" indent="0">
              <a:buNone/>
            </a:pPr>
            <a:endParaRPr lang="en-US" dirty="0"/>
          </a:p>
          <a:p>
            <a:r>
              <a:rPr lang="en-US" dirty="0" smtClean="0"/>
              <a:t>Rom data is permanent.</a:t>
            </a:r>
          </a:p>
          <a:p>
            <a:r>
              <a:rPr lang="en-US" dirty="0" smtClean="0"/>
              <a:t>Data </a:t>
            </a:r>
            <a:r>
              <a:rPr lang="en-US" dirty="0" smtClean="0">
                <a:solidFill>
                  <a:schemeClr val="bg1"/>
                </a:solidFill>
              </a:rPr>
              <a:t>can’t be modified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</a:t>
            </a:r>
            <a:r>
              <a:rPr lang="en-US" dirty="0" smtClean="0">
                <a:solidFill>
                  <a:schemeClr val="bg1"/>
                </a:solidFill>
              </a:rPr>
              <a:t>to be copied from rom to ram </a:t>
            </a:r>
            <a:r>
              <a:rPr lang="en-US" dirty="0" smtClean="0"/>
              <a:t>so, that can access its data.</a:t>
            </a:r>
          </a:p>
          <a:p>
            <a:r>
              <a:rPr lang="en-US" dirty="0" smtClean="0"/>
              <a:t>Rom is slower than ram.</a:t>
            </a:r>
          </a:p>
          <a:p>
            <a:r>
              <a:rPr lang="en-US" dirty="0" smtClean="0"/>
              <a:t>Rom Is cheap than 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6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8229600" cy="139858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IN" sz="3200" b="1" dirty="0"/>
          </a:p>
        </p:txBody>
      </p:sp>
      <p:sp>
        <p:nvSpPr>
          <p:cNvPr id="4" name="Round Single Corner Rectangle 3"/>
          <p:cNvSpPr/>
          <p:nvPr/>
        </p:nvSpPr>
        <p:spPr>
          <a:xfrm>
            <a:off x="107504" y="116632"/>
            <a:ext cx="4392488" cy="1656184"/>
          </a:xfrm>
          <a:prstGeom prst="round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1412" y="350229"/>
            <a:ext cx="377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TYPE OF RAM</a:t>
            </a:r>
            <a:endParaRPr lang="en-IN" sz="3200" b="1" i="1" u="sng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412" y="935004"/>
            <a:ext cx="283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1.Static ram</a:t>
            </a:r>
          </a:p>
          <a:p>
            <a:r>
              <a:rPr lang="en-US" dirty="0" smtClean="0"/>
              <a:t>2.Dynamic ram  </a:t>
            </a:r>
            <a:endParaRPr lang="en-IN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151412" y="2060848"/>
            <a:ext cx="5716732" cy="4680520"/>
          </a:xfrm>
          <a:prstGeom prst="round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444208" y="4005064"/>
            <a:ext cx="2520280" cy="2664296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 Single Corner Rectangle 8"/>
          <p:cNvSpPr/>
          <p:nvPr/>
        </p:nvSpPr>
        <p:spPr>
          <a:xfrm>
            <a:off x="6444208" y="116632"/>
            <a:ext cx="2304256" cy="1944216"/>
          </a:xfrm>
          <a:prstGeom prst="round1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>
                <a:lumMod val="95000"/>
                <a:lumOff val="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 Diagonal Corner Rectangle 9"/>
          <p:cNvSpPr/>
          <p:nvPr/>
        </p:nvSpPr>
        <p:spPr>
          <a:xfrm>
            <a:off x="6588224" y="2276872"/>
            <a:ext cx="2160240" cy="1584176"/>
          </a:xfrm>
          <a:prstGeom prst="round2Diag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51520" y="2348880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DRAM(DYNAMIC RAM)</a:t>
            </a:r>
            <a:endParaRPr lang="en-IN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618" y="2757955"/>
            <a:ext cx="482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D</a:t>
            </a:r>
            <a:r>
              <a:rPr lang="en-US" sz="2800" dirty="0" smtClean="0"/>
              <a:t>ram stand  for  </a:t>
            </a:r>
            <a:r>
              <a:rPr lang="en-US" sz="2800" dirty="0" smtClean="0">
                <a:solidFill>
                  <a:schemeClr val="bg1"/>
                </a:solidFill>
              </a:rPr>
              <a:t>dynamic access memory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Made</a:t>
            </a:r>
            <a:r>
              <a:rPr lang="en-US" sz="2800" baseline="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 </a:t>
            </a:r>
            <a:r>
              <a:rPr lang="en-US" sz="2800" dirty="0"/>
              <a:t>up </a:t>
            </a:r>
            <a:r>
              <a:rPr lang="en-US" sz="2800" dirty="0">
                <a:solidFill>
                  <a:schemeClr val="bg1"/>
                </a:solidFill>
              </a:rPr>
              <a:t>of capacitors &amp;few </a:t>
            </a:r>
            <a:r>
              <a:rPr lang="en-US" sz="2800" dirty="0" smtClean="0">
                <a:solidFill>
                  <a:schemeClr val="bg1"/>
                </a:solidFill>
              </a:rPr>
              <a:t>transistors.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bg1"/>
                </a:solidFill>
              </a:rPr>
              <a:t>D.Ram</a:t>
            </a:r>
            <a:r>
              <a:rPr lang="en-US" sz="2800" dirty="0">
                <a:solidFill>
                  <a:schemeClr val="bg1"/>
                </a:solidFill>
              </a:rPr>
              <a:t> store information only few </a:t>
            </a:r>
            <a:r>
              <a:rPr lang="en-US" sz="2800" dirty="0"/>
              <a:t>millisecond even when power is supplied</a:t>
            </a:r>
            <a:r>
              <a:rPr lang="en-US" dirty="0"/>
              <a:t>.</a:t>
            </a: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88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/>
        </p:nvSpPr>
        <p:spPr>
          <a:xfrm>
            <a:off x="611560" y="392470"/>
            <a:ext cx="5976664" cy="936104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 Diagonal Corner Rectangle 2"/>
          <p:cNvSpPr/>
          <p:nvPr/>
        </p:nvSpPr>
        <p:spPr>
          <a:xfrm>
            <a:off x="6300192" y="1124744"/>
            <a:ext cx="2592288" cy="280831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 Diagonal Corner Rectangle 3"/>
          <p:cNvSpPr/>
          <p:nvPr/>
        </p:nvSpPr>
        <p:spPr>
          <a:xfrm>
            <a:off x="5418348" y="4005064"/>
            <a:ext cx="2627784" cy="2808312"/>
          </a:xfrm>
          <a:prstGeom prst="round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7504" y="1556792"/>
            <a:ext cx="5040560" cy="52565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83568" y="506579"/>
            <a:ext cx="5688632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Static ram(</a:t>
            </a:r>
            <a:r>
              <a:rPr lang="en-US" sz="4000" dirty="0" err="1" smtClean="0"/>
              <a:t>sram</a:t>
            </a:r>
            <a:r>
              <a:rPr lang="en-US" sz="4000" dirty="0" smtClean="0"/>
              <a:t>)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772816"/>
            <a:ext cx="4752528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err="1" smtClean="0"/>
              <a:t>Sram</a:t>
            </a:r>
            <a:r>
              <a:rPr lang="en-US" sz="2800" dirty="0" smtClean="0"/>
              <a:t> stand </a:t>
            </a:r>
            <a:r>
              <a:rPr lang="en-US" sz="2800" dirty="0" smtClean="0">
                <a:solidFill>
                  <a:schemeClr val="bg1"/>
                </a:solidFill>
              </a:rPr>
              <a:t>for static random access memory.</a:t>
            </a:r>
          </a:p>
          <a:p>
            <a:endParaRPr lang="en-US" sz="2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It is made up  </a:t>
            </a:r>
            <a:r>
              <a:rPr lang="en-US" sz="2800" dirty="0" smtClean="0">
                <a:solidFill>
                  <a:schemeClr val="bg1"/>
                </a:solidFill>
              </a:rPr>
              <a:t>of </a:t>
            </a:r>
            <a:r>
              <a:rPr lang="en-US" sz="2800" dirty="0" err="1" smtClean="0">
                <a:solidFill>
                  <a:schemeClr val="bg1"/>
                </a:solidFill>
              </a:rPr>
              <a:t>cmos</a:t>
            </a:r>
            <a:r>
              <a:rPr lang="en-US" sz="2800" dirty="0" smtClean="0">
                <a:solidFill>
                  <a:schemeClr val="bg1"/>
                </a:solidFill>
              </a:rPr>
              <a:t> technology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It </a:t>
            </a:r>
            <a:r>
              <a:rPr lang="en-US" sz="2800" dirty="0" smtClean="0">
                <a:solidFill>
                  <a:schemeClr val="bg1"/>
                </a:solidFill>
              </a:rPr>
              <a:t>does not </a:t>
            </a:r>
            <a:r>
              <a:rPr lang="en-US" sz="2800" dirty="0" smtClean="0"/>
              <a:t>required periodic </a:t>
            </a:r>
            <a:r>
              <a:rPr lang="en-US" sz="2800" dirty="0" smtClean="0">
                <a:solidFill>
                  <a:schemeClr val="bg1"/>
                </a:solidFill>
              </a:rPr>
              <a:t>refresh cycle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It has no need to refreshing circuit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err="1"/>
              <a:t>S.ram</a:t>
            </a:r>
            <a:r>
              <a:rPr lang="en-US" sz="2800" dirty="0"/>
              <a:t> store the information as long as power supplied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0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06814"/>
              </p:ext>
            </p:extLst>
          </p:nvPr>
        </p:nvGraphicFramePr>
        <p:xfrm>
          <a:off x="251519" y="1196753"/>
          <a:ext cx="8640960" cy="5256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358988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Base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Static ram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Dynamic ram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1218415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Store infor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mation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S.ram</a:t>
                      </a:r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store the information as long as power supplied.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D.Ram</a:t>
                      </a:r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store information only few millisecond even when power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is supplied.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Made up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Made up of flip-flop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&amp;many transistors.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Made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up of capacitors &amp;few transistors.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Bit store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Bit stored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 in the from of voltage.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Bit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stored in the form of electric charge.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Refreshing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circuit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It has no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need to refreshing circuit.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It has need to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refreshing </a:t>
                      </a:r>
                    </a:p>
                    <a:p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Circuit.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Memory cell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For a single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memory cell 6 transistors are used.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For a single memory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cell one transistor is used.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power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Consume</a:t>
                      </a:r>
                      <a:r>
                        <a:rPr lang="en-US" baseline="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  more power.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</a:rPr>
                        <a:t>Consume less power.</a:t>
                      </a:r>
                      <a:endParaRPr lang="en-IN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 Single Corner Rectangle 2"/>
          <p:cNvSpPr/>
          <p:nvPr/>
        </p:nvSpPr>
        <p:spPr>
          <a:xfrm>
            <a:off x="395536" y="188640"/>
            <a:ext cx="8352928" cy="8640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0688" y="18864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Ram </a:t>
            </a:r>
            <a:r>
              <a:rPr lang="en-US" sz="32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4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Dynamic Ram</a:t>
            </a:r>
            <a:endParaRPr lang="en-IN" sz="4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8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233</TotalTime>
  <Words>519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HELLO FRIENDS,</vt:lpstr>
      <vt:lpstr>PRIMARY MEMORY (main memory)</vt:lpstr>
      <vt:lpstr>Features of primary memory? </vt:lpstr>
      <vt:lpstr>Information About Primary Memory.</vt:lpstr>
      <vt:lpstr>PARTS OF PRIMARY MEMORY?</vt:lpstr>
      <vt:lpstr>Difference Between Ram And Rom</vt:lpstr>
      <vt:lpstr>  </vt:lpstr>
      <vt:lpstr>PowerPoint Presentation</vt:lpstr>
      <vt:lpstr>PowerPoint Presentation</vt:lpstr>
      <vt:lpstr>PowerPoint Presentation</vt:lpstr>
      <vt:lpstr>Thank you of listen sincerely.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FRIENDS,</dc:title>
  <dc:creator>Sanjay thakur</dc:creator>
  <cp:lastModifiedBy>Sanjay thakur</cp:lastModifiedBy>
  <cp:revision>30</cp:revision>
  <dcterms:created xsi:type="dcterms:W3CDTF">2022-12-25T06:28:53Z</dcterms:created>
  <dcterms:modified xsi:type="dcterms:W3CDTF">2022-12-26T04:42:50Z</dcterms:modified>
</cp:coreProperties>
</file>