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11c8da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3511c8da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3511c8da3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511c8da3c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3511c8da3c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3511c8da3c_1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51357fef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351357fef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51357fef2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351357fef2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351357fef2_2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51357fef2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351357fef2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51357fef2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351357fef2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11c8da3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3511c8da3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11c8da3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3511c8da3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3511c8da3c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11c8da3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3511c8da3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511c8da3c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11c8da3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3511c8da3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3511c8da3c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11c8da3c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3511c8da3c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511c8da3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3511c8da3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3511c8da3c_1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11c8da3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3511c8da3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3511c8da3c_1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511c8da3c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3511c8da3c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formal logo">
  <p:cSld name="Cyan Title with formal log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1761660"/>
            <a:ext cx="9144000" cy="338184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3538" y="1761662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3538" y="2787774"/>
            <a:ext cx="7776864" cy="75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6518" y="4317427"/>
            <a:ext cx="2199938" cy="48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33" y="657351"/>
            <a:ext cx="2052227" cy="53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  Logo Top Right">
  <p:cSld name="Cyan Title Bar -  Logo Top Righ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628651"/>
            <a:ext cx="9144000" cy="40005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51521" y="627534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9802" y="238815"/>
            <a:ext cx="1212273" cy="31326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7719802" y="4785996"/>
            <a:ext cx="1212273" cy="270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- Blank">
  <p:cSld name="Cyan - 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251521" y="628651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Blank -  Logo Bottom Right">
  <p:cSld name="Cyan Blank -  Logo Bottom Righ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  <a:defRPr sz="180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251521" y="628651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Logo Bottom Right">
  <p:cSld name="Cyan Title Bar -Logo Bottom Righ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628651"/>
            <a:ext cx="9144000" cy="40005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51521" y="627534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op Bar - Logo Bottom Right">
  <p:cSld name="Cyan Top Bar - Logo Bottom Righ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379512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251521" y="-20538"/>
            <a:ext cx="7200800" cy="3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251521" y="465516"/>
            <a:ext cx="8712968" cy="442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51520" y="4471338"/>
            <a:ext cx="8784976" cy="4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Horizontal">
  <p:cSld name="Cyan Half Horizont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4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2409732"/>
            <a:ext cx="9144000" cy="2733768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>
            <a:off x="251521" y="2787774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251521" y="3209330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251521" y="628651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Vertical">
  <p:cSld name="Cyan Half Vertical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7650342" y="4785996"/>
            <a:ext cx="1242138" cy="357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251521" y="843558"/>
            <a:ext cx="3942437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251521" y="1383618"/>
            <a:ext cx="39424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HWIC">
  <p:cSld name="Cyan Title with HWIC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533" y="657351"/>
            <a:ext cx="2052227" cy="5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0" y="1761660"/>
            <a:ext cx="9144000" cy="338184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13538" y="1761662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13538" y="2787774"/>
            <a:ext cx="7776864" cy="75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7657" y="3435846"/>
            <a:ext cx="2203806" cy="163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yan Title with formal logo">
  <p:cSld name="Basic Cyan Title with formal log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13538" y="1437624"/>
            <a:ext cx="777240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3600"/>
              <a:buFont typeface="Arial"/>
              <a:buNone/>
              <a:defRPr sz="3600" b="0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13538" y="2630239"/>
            <a:ext cx="7776864" cy="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C2E2"/>
              </a:buClr>
              <a:buSzPts val="1400"/>
              <a:buNone/>
              <a:defRPr sz="1800" b="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16216" y="4299942"/>
            <a:ext cx="2160240" cy="513499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33" y="657351"/>
            <a:ext cx="2052227" cy="5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7650342" y="4813441"/>
            <a:ext cx="1404156" cy="330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1521" y="205981"/>
            <a:ext cx="7200800" cy="4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1520" y="1113588"/>
            <a:ext cx="8637640" cy="3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19802" y="4818387"/>
            <a:ext cx="1212273" cy="313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13538" y="1761662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CA" sz="1100" b="1">
                <a:latin typeface="Times New Roman"/>
                <a:ea typeface="Times New Roman"/>
                <a:cs typeface="Times New Roman"/>
                <a:sym typeface="Times New Roman"/>
              </a:rPr>
              <a:t>DATATHON 2022</a:t>
            </a:r>
            <a:endParaRPr sz="1100"/>
          </a:p>
        </p:txBody>
      </p:sp>
      <p:sp>
        <p:nvSpPr>
          <p:cNvPr id="148" name="Google Shape;148;p25"/>
          <p:cNvSpPr/>
          <p:nvPr/>
        </p:nvSpPr>
        <p:spPr>
          <a:xfrm>
            <a:off x="413538" y="4461962"/>
            <a:ext cx="599466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 15, 2022    Prepared by Sameer Pasha, Sky Niu, Sunny Chen, David Hamilton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8204" y="544672"/>
            <a:ext cx="2538282" cy="130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428352" y="3064202"/>
            <a:ext cx="167418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Violet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Appendix</a:t>
            </a:r>
            <a:endParaRPr sz="1100"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"/>
          </p:nvPr>
        </p:nvSpPr>
        <p:spPr>
          <a:xfrm>
            <a:off x="251521" y="628651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CA" sz="1000" b="1">
                <a:solidFill>
                  <a:schemeClr val="dk1"/>
                </a:solidFill>
              </a:rPr>
              <a:t>Penalty Kill: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2"/>
          </p:nvPr>
        </p:nvSpPr>
        <p:spPr>
          <a:xfrm>
            <a:off x="251521" y="895621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Objective Function:</a:t>
            </a:r>
            <a:endParaRPr sz="1000" b="1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To maximize Takeaways (t1*x1+t2*x2………..t54*x54). Top 50 %ile of players sorted by takeaways are taken for selection</a:t>
            </a:r>
            <a:r>
              <a:rPr lang="en-CA" sz="1100"/>
              <a:t>.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The objective function is designed in such a way that players with more takeaways get more advantage.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Constraints: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Four</a:t>
            </a:r>
            <a:r>
              <a:rPr lang="en-CA" sz="900"/>
              <a:t> players are needed in the team among the pool (X1+X2……….+X54 =4)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At least </a:t>
            </a:r>
            <a:r>
              <a:rPr lang="en-CA" sz="900" b="1"/>
              <a:t>two</a:t>
            </a:r>
            <a:r>
              <a:rPr lang="en-CA" sz="900"/>
              <a:t> </a:t>
            </a:r>
            <a:r>
              <a:rPr lang="en-CA" sz="900" b="1"/>
              <a:t>takeaway</a:t>
            </a:r>
            <a:r>
              <a:rPr lang="en-CA" sz="900"/>
              <a:t> specialists among top 25% (X1+X2…….+X30 &gt;= 2)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Two</a:t>
            </a:r>
            <a:r>
              <a:rPr lang="en-CA" sz="900"/>
              <a:t> excellent </a:t>
            </a:r>
            <a:r>
              <a:rPr lang="en-CA" sz="900" b="1"/>
              <a:t>passers</a:t>
            </a:r>
            <a:r>
              <a:rPr lang="en-CA" sz="900"/>
              <a:t> among top 4 passers (X23+X37+X38+X45 = 2)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One</a:t>
            </a:r>
            <a:r>
              <a:rPr lang="en-CA" sz="900"/>
              <a:t> </a:t>
            </a:r>
            <a:r>
              <a:rPr lang="en-CA" sz="900" b="1"/>
              <a:t>puck recovery </a:t>
            </a:r>
            <a:r>
              <a:rPr lang="en-CA" sz="900"/>
              <a:t>specialist</a:t>
            </a:r>
            <a:r>
              <a:rPr lang="en-CA" sz="900" b="1"/>
              <a:t> </a:t>
            </a:r>
            <a:r>
              <a:rPr lang="en-CA" sz="900"/>
              <a:t>among top 2 puck recovery specialists (X8+X24 =1)</a:t>
            </a:r>
            <a:endParaRPr sz="1100"/>
          </a:p>
          <a:p>
            <a:pPr marL="139700" lvl="0" indent="-8890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solving method used for solving this problem is the Simplex Linear Programming as all the constraints and the objective function are linear in nature.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Tools used in the project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R (Data Analysis).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Excel Solver (Linear Programming).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Power BI ( Data visualization for dashboard).</a:t>
            </a:r>
            <a:endParaRPr sz="1100"/>
          </a:p>
        </p:txBody>
      </p:sp>
      <p:sp>
        <p:nvSpPr>
          <p:cNvPr id="284" name="Google Shape;284;p34"/>
          <p:cNvSpPr txBox="1"/>
          <p:nvPr/>
        </p:nvSpPr>
        <p:spPr>
          <a:xfrm>
            <a:off x="5706126" y="2787774"/>
            <a:ext cx="2218044" cy="200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</a:pPr>
            <a:endParaRPr sz="11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1445940" y="1227888"/>
            <a:ext cx="647823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</a:pP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251521" y="4318642"/>
            <a:ext cx="6012414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Please feel free to access below our Power BI dashboard to interact with player performances and strategies.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6/15/22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1"/>
          </p:nvPr>
        </p:nvSpPr>
        <p:spPr>
          <a:xfrm>
            <a:off x="969939" y="195486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dirty="0"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2"/>
          </p:nvPr>
        </p:nvSpPr>
        <p:spPr>
          <a:xfrm>
            <a:off x="251520" y="595536"/>
            <a:ext cx="8637640" cy="408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33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</a:pPr>
            <a:r>
              <a:rPr lang="en-CA" dirty="0"/>
              <a:t>Penalty kill R code: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endParaRPr dirty="0"/>
          </a:p>
        </p:txBody>
      </p:sp>
      <p:pic>
        <p:nvPicPr>
          <p:cNvPr id="296" name="Google Shape;296;p35" descr="Graphical user interface, text, application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81" y="811563"/>
            <a:ext cx="322897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5946" y="811867"/>
            <a:ext cx="2592288" cy="337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6/15/22</a:t>
            </a: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  <p:pic>
        <p:nvPicPr>
          <p:cNvPr id="306" name="Google Shape;306;p36" descr="Tabl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562" y="249492"/>
            <a:ext cx="3276364" cy="442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6036" y="223345"/>
            <a:ext cx="3276364" cy="445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6/15/22</a:t>
            </a:r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  <p:pic>
        <p:nvPicPr>
          <p:cNvPr id="315" name="Google Shape;315;p37" descr="Tabl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7574" y="303497"/>
            <a:ext cx="3240360" cy="431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982" y="519523"/>
            <a:ext cx="4170362" cy="361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ctrTitle"/>
          </p:nvPr>
        </p:nvSpPr>
        <p:spPr>
          <a:xfrm>
            <a:off x="244952" y="195486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CA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 kill players dataset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dt" idx="10"/>
          </p:nvPr>
        </p:nvSpPr>
        <p:spPr>
          <a:xfrm>
            <a:off x="539552" y="4894011"/>
            <a:ext cx="684076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6/15/22</a:t>
            </a: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ftr" idx="11"/>
          </p:nvPr>
        </p:nvSpPr>
        <p:spPr>
          <a:xfrm>
            <a:off x="1160671" y="4894011"/>
            <a:ext cx="6165635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sldNum" idx="12"/>
          </p:nvPr>
        </p:nvSpPr>
        <p:spPr>
          <a:xfrm>
            <a:off x="179513" y="4894011"/>
            <a:ext cx="360040" cy="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  <p:pic>
        <p:nvPicPr>
          <p:cNvPr id="325" name="Google Shape;325;p38" descr="Graphical user interface, application, table, Excel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952" y="789384"/>
            <a:ext cx="5387060" cy="356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5177" y="996190"/>
            <a:ext cx="2322258" cy="305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2DA443-B327-F706-2386-86ACFDEA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" y="790173"/>
            <a:ext cx="3052296" cy="2158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E2AC3-59C8-5CAC-CE79-20BE343A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80615"/>
            <a:ext cx="3484177" cy="2367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454293-861C-9D63-3D4D-61CFFB34EE77}"/>
              </a:ext>
            </a:extLst>
          </p:cNvPr>
          <p:cNvSpPr txBox="1"/>
          <p:nvPr/>
        </p:nvSpPr>
        <p:spPr>
          <a:xfrm>
            <a:off x="228600" y="434421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-1333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•"/>
            </a:pPr>
            <a:r>
              <a:rPr lang="en-CA" sz="1300" dirty="0"/>
              <a:t>Power Play R 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09913-A971-39FC-7512-1AA46DB033F9}"/>
              </a:ext>
            </a:extLst>
          </p:cNvPr>
          <p:cNvSpPr txBox="1"/>
          <p:nvPr/>
        </p:nvSpPr>
        <p:spPr>
          <a:xfrm>
            <a:off x="2043953" y="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lang="en-CA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A5B52-6B5A-E78F-10D4-40ECFB76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93" y="3092824"/>
            <a:ext cx="3327960" cy="17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466771-DCEA-D58E-D870-EE30A6FB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60602"/>
            <a:ext cx="3576382" cy="3164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61B54-02B5-3668-7F5B-538E95AE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0" y="560602"/>
            <a:ext cx="3687386" cy="31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248832" y="57352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CA" sz="1100"/>
              <a:t>Objective</a:t>
            </a:r>
            <a:endParaRPr sz="110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248832" y="1275606"/>
            <a:ext cx="7020780" cy="36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r>
              <a:rPr lang="en-CA" sz="1000"/>
              <a:t>Selecting five power play specialists and four penalty kill specialists to help Toronto Six assemble a team for their new NWHL season.</a:t>
            </a:r>
            <a:endParaRPr sz="11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r>
              <a:rPr lang="en-CA" sz="1100" b="1"/>
              <a:t>Power Play Specialists: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main objective of the power play players are to score goals and pass precisely.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We are aiming to build a team that is not only good at the above skills but also display a versatile performance and implement a strong strategy. </a:t>
            </a:r>
            <a:endParaRPr sz="11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r>
              <a:rPr lang="en-CA" sz="1100" b="1"/>
              <a:t>Penalty Kill Specialists: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D3B45"/>
              </a:buClr>
              <a:buSzPts val="800"/>
              <a:buChar char="•"/>
            </a:pPr>
            <a:r>
              <a:rPr lang="en-CA" sz="1000">
                <a:solidFill>
                  <a:srgbClr val="2D3B45"/>
                </a:solidFill>
              </a:rPr>
              <a:t>The main objective of penalty kill players is to prevent opponent from scoring goals.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D3B45"/>
              </a:buClr>
              <a:buSzPts val="800"/>
              <a:buChar char="•"/>
            </a:pPr>
            <a:r>
              <a:rPr lang="en-CA" sz="1000">
                <a:solidFill>
                  <a:srgbClr val="2D3B45"/>
                </a:solidFill>
              </a:rPr>
              <a:t>The key skills of penalty killer are takeaways, precise passing and puck recovery.</a:t>
            </a:r>
            <a:endParaRPr sz="1100"/>
          </a:p>
          <a:p>
            <a:pPr marL="139700" lvl="0" indent="-889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endParaRPr sz="1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5900" lvl="0" indent="-1397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5900" lvl="0" indent="-1397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508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3655572"/>
            <a:ext cx="734481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Strategies</a:t>
            </a:r>
            <a:endParaRPr sz="1100">
              <a:solidFill>
                <a:srgbClr val="00C2E2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2"/>
          </p:nvPr>
        </p:nvSpPr>
        <p:spPr>
          <a:xfrm>
            <a:off x="251521" y="681539"/>
            <a:ext cx="7290809" cy="378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r>
              <a:rPr lang="en-CA" sz="1100" b="1"/>
              <a:t>Power Play:</a:t>
            </a:r>
            <a:endParaRPr sz="1100"/>
          </a:p>
          <a:p>
            <a:pPr marL="139700" lvl="0" indent="-13970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strategy that is selected for power play is a 1-3-1 player formation.</a:t>
            </a:r>
            <a:endParaRPr sz="1000"/>
          </a:p>
          <a:p>
            <a:pPr marL="139700" lvl="0" indent="-13970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1-3-1 can spread out players inside the zone, keep a player in front of the net at all times, and position shooters in crucial positions to shoot. </a:t>
            </a:r>
            <a:endParaRPr sz="110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</a:pPr>
            <a:r>
              <a:rPr lang="en-CA" sz="1100" b="1"/>
              <a:t>Penalty kill:</a:t>
            </a:r>
            <a:endParaRPr sz="1100"/>
          </a:p>
          <a:p>
            <a:pPr marL="139700" lvl="0" indent="-13970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Diamond penalty kill formation is the one going to be implemented in this experiment.</a:t>
            </a:r>
            <a:endParaRPr sz="1100"/>
          </a:p>
          <a:p>
            <a:pPr marL="139700" lvl="0" indent="-13970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player at the apex is a takeaway expert and the right and left wing are players who are defenders and passers.</a:t>
            </a:r>
            <a:endParaRPr sz="1100"/>
          </a:p>
          <a:p>
            <a:pPr marL="139700" lvl="0" indent="-13970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player at the back is a puck recovery specialist who is also good at the above skills, therefore the team will gain possession quickly after an unsuccessful shot attempt is taken.</a:t>
            </a:r>
            <a:endParaRPr sz="1000"/>
          </a:p>
          <a:p>
            <a:pPr marL="139700" lvl="0" indent="-635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635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63500" algn="l" rtl="0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934" y="2679762"/>
            <a:ext cx="2754306" cy="150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416471" y="4408039"/>
            <a:ext cx="5299769" cy="1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Please feel free to access below our Power BI dashboard to interact with player performances and strategies.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Power Play Specialists</a:t>
            </a:r>
            <a:endParaRPr sz="1100">
              <a:solidFill>
                <a:srgbClr val="00C2E2"/>
              </a:solidFill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251521" y="628651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</a:pPr>
            <a:r>
              <a:rPr lang="en-CA" sz="1100"/>
              <a:t>Subtitle</a:t>
            </a:r>
            <a:endParaRPr sz="1100"/>
          </a:p>
        </p:txBody>
      </p:sp>
      <p:pic>
        <p:nvPicPr>
          <p:cNvPr id="174" name="Google Shape;174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674" y="628650"/>
            <a:ext cx="4671976" cy="19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87" y="2895786"/>
            <a:ext cx="4665129" cy="2041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004048" y="628650"/>
            <a:ext cx="1512168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Mikyla Grant-Mentis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000315" y="2921434"/>
            <a:ext cx="1077362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Woods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2420" y="628650"/>
            <a:ext cx="636074" cy="6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52420" y="3153357"/>
            <a:ext cx="650069" cy="7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5033556" y="936325"/>
            <a:ext cx="3253535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the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goal scorer with 5 goals in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the last season.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the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shots on net.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an offensive player, who can act as a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center forward in the 1-3-1 formation. 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shots were majorly in the center of the field and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she has the third highest pressure metric.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accuracy with Taylor woods is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87.5%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8"/>
          <p:cNvGrpSpPr/>
          <p:nvPr/>
        </p:nvGrpSpPr>
        <p:grpSpPr>
          <a:xfrm>
            <a:off x="8433275" y="1425626"/>
            <a:ext cx="472568" cy="486054"/>
            <a:chOff x="3305670" y="1340768"/>
            <a:chExt cx="1563594" cy="1550509"/>
          </a:xfrm>
        </p:grpSpPr>
        <p:sp>
          <p:nvSpPr>
            <p:cNvPr id="182" name="Google Shape;182;p28"/>
            <p:cNvSpPr/>
            <p:nvPr/>
          </p:nvSpPr>
          <p:spPr>
            <a:xfrm>
              <a:off x="3863752" y="1340768"/>
              <a:ext cx="432048" cy="432048"/>
            </a:xfrm>
            <a:prstGeom prst="ellipse">
              <a:avLst/>
            </a:prstGeom>
            <a:solidFill>
              <a:srgbClr val="C00000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871443" y="1894110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863753" y="2459230"/>
              <a:ext cx="432048" cy="432047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305670" y="1566353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4437216" y="1556792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8441170" y="4028796"/>
            <a:ext cx="472568" cy="486054"/>
            <a:chOff x="3305670" y="1340768"/>
            <a:chExt cx="1563594" cy="1550509"/>
          </a:xfrm>
        </p:grpSpPr>
        <p:sp>
          <p:nvSpPr>
            <p:cNvPr id="188" name="Google Shape;188;p28"/>
            <p:cNvSpPr/>
            <p:nvPr/>
          </p:nvSpPr>
          <p:spPr>
            <a:xfrm>
              <a:off x="3863752" y="1340768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871443" y="1894110"/>
              <a:ext cx="432048" cy="432048"/>
            </a:xfrm>
            <a:prstGeom prst="ellipse">
              <a:avLst/>
            </a:prstGeom>
            <a:solidFill>
              <a:srgbClr val="C00000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3863753" y="2459230"/>
              <a:ext cx="432048" cy="432047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305670" y="1566353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4437216" y="1556792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8"/>
          <p:cNvSpPr txBox="1"/>
          <p:nvPr/>
        </p:nvSpPr>
        <p:spPr>
          <a:xfrm>
            <a:off x="5033556" y="3183524"/>
            <a:ext cx="3116864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recovered the second highest number of loose pucks.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a shooting expert who scored 4 goals in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the last season. 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the third highest number of shots on net.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her shots were around the blue line, and she has the sixth highest pressure metric.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a good shooter with advanced puck recovery skills, who can be a bumper in the 1-3-1 formation.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Power Play Specialists</a:t>
            </a:r>
            <a:endParaRPr sz="1100"/>
          </a:p>
        </p:txBody>
      </p:sp>
      <p:pic>
        <p:nvPicPr>
          <p:cNvPr id="200" name="Google Shape;200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45" y="628651"/>
            <a:ext cx="4399838" cy="20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4757445" y="640082"/>
            <a:ext cx="1254190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Samantha Davis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192" y="2866678"/>
            <a:ext cx="4404391" cy="20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757445" y="2866678"/>
            <a:ext cx="133877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Jillian Dempsey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2420" y="743488"/>
            <a:ext cx="650069" cy="7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0493" y="3059924"/>
            <a:ext cx="599677" cy="7388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9"/>
          <p:cNvGrpSpPr/>
          <p:nvPr/>
        </p:nvGrpSpPr>
        <p:grpSpPr>
          <a:xfrm>
            <a:off x="8456373" y="3975906"/>
            <a:ext cx="472568" cy="486054"/>
            <a:chOff x="3305670" y="1340768"/>
            <a:chExt cx="1563594" cy="1550509"/>
          </a:xfrm>
        </p:grpSpPr>
        <p:sp>
          <p:nvSpPr>
            <p:cNvPr id="207" name="Google Shape;207;p29"/>
            <p:cNvSpPr/>
            <p:nvPr/>
          </p:nvSpPr>
          <p:spPr>
            <a:xfrm>
              <a:off x="3863752" y="1340768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871443" y="1894110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863753" y="2459230"/>
              <a:ext cx="432048" cy="432047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305670" y="1566353"/>
              <a:ext cx="432048" cy="432048"/>
            </a:xfrm>
            <a:prstGeom prst="ellipse">
              <a:avLst/>
            </a:prstGeom>
            <a:solidFill>
              <a:srgbClr val="C00000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4437216" y="1556792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9"/>
          <p:cNvGrpSpPr/>
          <p:nvPr/>
        </p:nvGrpSpPr>
        <p:grpSpPr>
          <a:xfrm>
            <a:off x="8456373" y="1668836"/>
            <a:ext cx="472568" cy="486054"/>
            <a:chOff x="3305670" y="1340768"/>
            <a:chExt cx="1563594" cy="1550509"/>
          </a:xfrm>
        </p:grpSpPr>
        <p:sp>
          <p:nvSpPr>
            <p:cNvPr id="213" name="Google Shape;213;p29"/>
            <p:cNvSpPr/>
            <p:nvPr/>
          </p:nvSpPr>
          <p:spPr>
            <a:xfrm>
              <a:off x="3863752" y="1340768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871443" y="1894110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863753" y="2459230"/>
              <a:ext cx="432048" cy="432047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305670" y="1566353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437216" y="1556792"/>
              <a:ext cx="432048" cy="432048"/>
            </a:xfrm>
            <a:prstGeom prst="ellipse">
              <a:avLst/>
            </a:prstGeom>
            <a:solidFill>
              <a:srgbClr val="C00000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9"/>
          <p:cNvSpPr txBox="1"/>
          <p:nvPr/>
        </p:nvSpPr>
        <p:spPr>
          <a:xfrm>
            <a:off x="4742844" y="3191075"/>
            <a:ext cx="3502401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the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total faceoff wins in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the last season.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accuracy in the last season is 71.6%.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shots spread out in the field, and she has the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eighth highest pressure metric.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expertise in precise passing and striking pucks,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who can act as a left flank in the 1-3-1 formation.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757444" y="946699"/>
            <a:ext cx="3552235" cy="141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a good shooter who scored 4 goals in the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last season.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shots were majorly in the center of the field, and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she has the second highest pressure metric.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accuracy in the last season is 72.5%.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expertise in precise passing and striking pucks, who can act as a right flank in the 1-3-1 formation.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Power Play Specialists</a:t>
            </a:r>
            <a:endParaRPr sz="1100"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953598" y="682151"/>
            <a:ext cx="221424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</a:pPr>
            <a:endParaRPr sz="1100"/>
          </a:p>
        </p:txBody>
      </p:sp>
      <p:pic>
        <p:nvPicPr>
          <p:cNvPr id="226" name="Google Shape;226;p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606208"/>
            <a:ext cx="4590509" cy="21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5004048" y="603253"/>
            <a:ext cx="121331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Mckenna Brand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6426" y="845626"/>
            <a:ext cx="636935" cy="7540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251520" y="3327834"/>
            <a:ext cx="8346949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Shot rating of a player is determined by the nature of the shots that the player has played. If a player has more ‘one timer’ and ‘traffic shots’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then the player has more shot rating. 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Radar chart is used to visualize the relative performance of a player. Relative performance of a player in a particular category is determined by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the players performance compared to the highest performance in that particular category taken as a percentile.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8488610" y="1745902"/>
            <a:ext cx="472568" cy="486054"/>
            <a:chOff x="3305670" y="1340768"/>
            <a:chExt cx="1563594" cy="1550509"/>
          </a:xfrm>
        </p:grpSpPr>
        <p:sp>
          <p:nvSpPr>
            <p:cNvPr id="231" name="Google Shape;231;p30"/>
            <p:cNvSpPr/>
            <p:nvPr/>
          </p:nvSpPr>
          <p:spPr>
            <a:xfrm>
              <a:off x="3863752" y="1340768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871443" y="1894110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863753" y="2459230"/>
              <a:ext cx="432048" cy="432047"/>
            </a:xfrm>
            <a:prstGeom prst="ellipse">
              <a:avLst/>
            </a:prstGeom>
            <a:solidFill>
              <a:srgbClr val="C00000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305670" y="1566353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437216" y="1556792"/>
              <a:ext cx="432048" cy="432048"/>
            </a:xfrm>
            <a:prstGeom prst="ellipse">
              <a:avLst/>
            </a:prstGeom>
            <a:solidFill>
              <a:srgbClr val="F2DADA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30"/>
          <p:cNvSpPr txBox="1"/>
          <p:nvPr/>
        </p:nvSpPr>
        <p:spPr>
          <a:xfrm>
            <a:off x="4909123" y="936325"/>
            <a:ext cx="3536746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shots were majorly in the center of the field, and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she has the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pressure metric.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is a good shooter who scored 3 goals in the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last season. 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accuracy in the last season is 69.9%.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has expertise in precise passing and striking pucks,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who can act as a quarterback in the 1-3-1 formation. 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Penalty Kill Specialists</a:t>
            </a:r>
            <a:endParaRPr sz="1100"/>
          </a:p>
        </p:txBody>
      </p:sp>
      <p:sp>
        <p:nvSpPr>
          <p:cNvPr id="243" name="Google Shape;243;p31"/>
          <p:cNvSpPr txBox="1"/>
          <p:nvPr/>
        </p:nvSpPr>
        <p:spPr>
          <a:xfrm>
            <a:off x="4757445" y="640082"/>
            <a:ext cx="1429718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Dominique Kremer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757445" y="2866678"/>
            <a:ext cx="133877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Mallory Souliotis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4757443" y="3191075"/>
            <a:ext cx="3552444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Mallory is a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puck recovery specialist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who consistently beats the other team to the puck.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rating in the dataset is 80.14%.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also excels at takeaways, with a focus the defensive zone and behind the net.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plays at the bottom of the diamond as the last line of defence before the goalie.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757444" y="946699"/>
            <a:ext cx="3552235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Dominque is a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takeaway specialist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league leader in total takeaways.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also excels at puck recovery, furthering her team’s control of the puck to run out the clock.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rating in the dataset is 74.79%.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plays at the top of the diamond to maximize her abilities.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1" descr="Graphical user interface, application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788" y="628652"/>
            <a:ext cx="4402836" cy="205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 descr="A person smiling for the camera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807" y="715928"/>
            <a:ext cx="528066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 descr="Graphical user interface, diagram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268" y="2849867"/>
            <a:ext cx="4402836" cy="205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 descr="A person smiling for the camera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9807" y="2860350"/>
            <a:ext cx="538665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73549" y="3705876"/>
            <a:ext cx="451181" cy="48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 descr="A picture containing transport, wheel, gear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57082" y="1561454"/>
            <a:ext cx="473516" cy="48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1800"/>
              <a:buFont typeface="Arial"/>
              <a:buNone/>
            </a:pPr>
            <a:r>
              <a:rPr lang="en-CA" sz="1100"/>
              <a:t>Penalty Kill Specialists</a:t>
            </a:r>
            <a:endParaRPr sz="1100"/>
          </a:p>
        </p:txBody>
      </p:sp>
      <p:sp>
        <p:nvSpPr>
          <p:cNvPr id="259" name="Google Shape;259;p32"/>
          <p:cNvSpPr txBox="1"/>
          <p:nvPr/>
        </p:nvSpPr>
        <p:spPr>
          <a:xfrm>
            <a:off x="4757445" y="640082"/>
            <a:ext cx="1077362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Woods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757445" y="2866678"/>
            <a:ext cx="133877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Tereza Vanisova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757443" y="3191075"/>
            <a:ext cx="3552444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Tereza is the other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specialist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second highest pass rating in the league.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rating in the dataset is 94.61%.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also has good numbers for takeaways and puck recoveries to help her team control the puck.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plays on the left side of the diamond and uses her skills to run out the clock until the penalty ends.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4757444" y="946699"/>
            <a:ext cx="3552235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is a </a:t>
            </a:r>
            <a:r>
              <a:rPr lang="en-CA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specialist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who racks up big passing numbers.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pass rating of 91.73% is 4</a:t>
            </a:r>
            <a:r>
              <a:rPr lang="en-CA" sz="1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highest in the dataset, with more passes than any player ahead of her.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also excels at puck recovery, ranking 3</a:t>
            </a:r>
            <a:r>
              <a:rPr lang="en-CA" sz="1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dataset.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plays on the right side of the diamond, using her precision passing to keep control of the puck.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2" descr="Graphical user interface, application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21" y="617828"/>
            <a:ext cx="4402836" cy="205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53" y="2866678"/>
            <a:ext cx="4402836" cy="205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 descr="A person smiling for the camera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0493" y="690656"/>
            <a:ext cx="533596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 descr="A person with blonde hair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97246" y="2898178"/>
            <a:ext cx="720090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 descr="Icon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19442" y="1531701"/>
            <a:ext cx="475699" cy="48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0896" y="3759882"/>
            <a:ext cx="452788" cy="48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ctrTitle"/>
          </p:nvPr>
        </p:nvSpPr>
        <p:spPr>
          <a:xfrm>
            <a:off x="251521" y="205978"/>
            <a:ext cx="7200800" cy="4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CA" sz="1100"/>
              <a:t>Appendix</a:t>
            </a:r>
            <a:endParaRPr sz="1100"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251521" y="627534"/>
            <a:ext cx="7200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CA" sz="1100"/>
              <a:t>Linear Programming</a:t>
            </a:r>
            <a:endParaRPr sz="1100"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2"/>
          </p:nvPr>
        </p:nvSpPr>
        <p:spPr>
          <a:xfrm>
            <a:off x="251520" y="1113588"/>
            <a:ext cx="8637640" cy="35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The Selection of the team is an optimization problem subject to constraints. It can be treated as a Linear Programming problem having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r>
              <a:rPr lang="en-CA" sz="1000"/>
              <a:t>    Decision variables, Objective Function and Constraints. Excel Solver is used to implement and solve this problem.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r>
              <a:rPr lang="en-CA" sz="1000" b="1"/>
              <a:t>Decision Variables: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Each of the selected players among the pool are considered as decision variables.</a:t>
            </a:r>
            <a:endParaRPr sz="1100"/>
          </a:p>
          <a:p>
            <a:pPr marL="469900" lvl="1" indent="-1206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The decision variables are of binary data type. They take values 0 (not selected) or 1 (selected).The notation of decision variables is x1,x2,x3…….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r>
              <a:rPr lang="en-CA" sz="1000" b="1"/>
              <a:t>Power Play: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Objective Function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To maximize goals (g1*x1+g2*x2…………..g20*x20). The objective function is designed in such a way that the top scorers get more weightage.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Players who have at least </a:t>
            </a:r>
            <a:r>
              <a:rPr lang="en-CA" sz="900" b="1"/>
              <a:t>two</a:t>
            </a:r>
            <a:r>
              <a:rPr lang="en-CA" sz="900"/>
              <a:t> goals are selected.</a:t>
            </a:r>
            <a:endParaRPr sz="1100"/>
          </a:p>
          <a:p>
            <a:pPr marL="139700" lvl="0" indent="-1397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Char char="•"/>
            </a:pPr>
            <a:r>
              <a:rPr lang="en-CA" sz="1000"/>
              <a:t>Constraints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Five</a:t>
            </a:r>
            <a:r>
              <a:rPr lang="en-CA" sz="900"/>
              <a:t> players are needed in the team among the pool(X1+X2………..+X20 = 5)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/>
              <a:t>At least </a:t>
            </a:r>
            <a:r>
              <a:rPr lang="en-CA" sz="900" b="1"/>
              <a:t>three</a:t>
            </a:r>
            <a:r>
              <a:rPr lang="en-CA" sz="900"/>
              <a:t> players must be </a:t>
            </a:r>
            <a:r>
              <a:rPr lang="en-CA" sz="900" b="1"/>
              <a:t>excellent goal scorers </a:t>
            </a:r>
            <a:r>
              <a:rPr lang="en-CA" sz="900"/>
              <a:t>(X1+X2……….+X20 &gt;=3)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One </a:t>
            </a:r>
            <a:r>
              <a:rPr lang="en-CA" sz="900"/>
              <a:t>player</a:t>
            </a:r>
            <a:r>
              <a:rPr lang="en-CA" sz="900" b="1"/>
              <a:t> </a:t>
            </a:r>
            <a:r>
              <a:rPr lang="en-CA" sz="900"/>
              <a:t>from top 2 </a:t>
            </a:r>
            <a:r>
              <a:rPr lang="en-CA" sz="900" b="1"/>
              <a:t>puck recovery specialists </a:t>
            </a:r>
            <a:r>
              <a:rPr lang="en-CA" sz="900"/>
              <a:t>(X4+X7 = 1)</a:t>
            </a:r>
            <a:endParaRPr sz="1100"/>
          </a:p>
          <a:p>
            <a:pPr marL="546100" lvl="1" indent="-2095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Courier New"/>
              <a:buChar char="o"/>
            </a:pPr>
            <a:r>
              <a:rPr lang="en-CA" sz="900" b="1"/>
              <a:t>One </a:t>
            </a:r>
            <a:r>
              <a:rPr lang="en-CA" sz="900"/>
              <a:t>player from top 2 </a:t>
            </a:r>
            <a:r>
              <a:rPr lang="en-CA" sz="900" b="1"/>
              <a:t>pressure specialists </a:t>
            </a:r>
            <a:r>
              <a:rPr lang="en-CA" sz="900"/>
              <a:t>(X3+X8=1)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On-screen Show (16:9)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Simple Light</vt:lpstr>
      <vt:lpstr>Rotman Cyan</vt:lpstr>
      <vt:lpstr>DATATHON 2022</vt:lpstr>
      <vt:lpstr>Objective</vt:lpstr>
      <vt:lpstr>Strategies</vt:lpstr>
      <vt:lpstr>Power Play Specialists</vt:lpstr>
      <vt:lpstr>Power Play Specialists</vt:lpstr>
      <vt:lpstr>Power Play Specialists</vt:lpstr>
      <vt:lpstr>Penalty Kill Specialists</vt:lpstr>
      <vt:lpstr>Penalty Kill Specialists</vt:lpstr>
      <vt:lpstr>Appendix</vt:lpstr>
      <vt:lpstr>Appendix</vt:lpstr>
      <vt:lpstr>PowerPoint Presentation</vt:lpstr>
      <vt:lpstr>PowerPoint Presentation</vt:lpstr>
      <vt:lpstr>PowerPoint Presentation</vt:lpstr>
      <vt:lpstr>Penalty kill players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2022</dc:title>
  <cp:lastModifiedBy>MD</cp:lastModifiedBy>
  <cp:revision>1</cp:revision>
  <dcterms:modified xsi:type="dcterms:W3CDTF">2022-06-16T07:44:04Z</dcterms:modified>
</cp:coreProperties>
</file>