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57" r:id="rId3"/>
    <p:sldId id="258" r:id="rId4"/>
    <p:sldId id="259" r:id="rId5"/>
    <p:sldId id="260" r:id="rId6"/>
    <p:sldId id="261" r:id="rId7"/>
    <p:sldId id="264" r:id="rId8"/>
    <p:sldId id="265"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3" autoAdjust="0"/>
    <p:restoredTop sz="94660"/>
  </p:normalViewPr>
  <p:slideViewPr>
    <p:cSldViewPr snapToGrid="0">
      <p:cViewPr varScale="1">
        <p:scale>
          <a:sx n="85" d="100"/>
          <a:sy n="85" d="100"/>
        </p:scale>
        <p:origin x="62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8/1/2024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1964560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495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217627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29852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700195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79981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82127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643234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45266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8336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5846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4505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75674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0530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8/1/2024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480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294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41297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8/1/2024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8305966"/>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mailto:sameeramansoor03@gmail.com"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92455-0057-4C8C-AFF3-54B67B213CAC}"/>
              </a:ext>
            </a:extLst>
          </p:cNvPr>
          <p:cNvSpPr>
            <a:spLocks noGrp="1"/>
          </p:cNvSpPr>
          <p:nvPr>
            <p:ph type="ctrTitle"/>
          </p:nvPr>
        </p:nvSpPr>
        <p:spPr>
          <a:xfrm>
            <a:off x="1667435" y="2585816"/>
            <a:ext cx="9564407" cy="1405467"/>
          </a:xfrm>
        </p:spPr>
        <p:txBody>
          <a:bodyPr>
            <a:normAutofit/>
          </a:bodyPr>
          <a:lstStyle/>
          <a:p>
            <a:pPr algn="ctr"/>
            <a:r>
              <a:rPr lang="en-IN" sz="6000" b="1" dirty="0"/>
              <a:t>Budget sales analysis</a:t>
            </a:r>
          </a:p>
        </p:txBody>
      </p:sp>
      <p:sp>
        <p:nvSpPr>
          <p:cNvPr id="3" name="Subtitle 2">
            <a:extLst>
              <a:ext uri="{FF2B5EF4-FFF2-40B4-BE49-F238E27FC236}">
                <a16:creationId xmlns:a16="http://schemas.microsoft.com/office/drawing/2014/main" id="{10147F23-DA4A-4D7E-BB4B-8FF1F0B25FDB}"/>
              </a:ext>
            </a:extLst>
          </p:cNvPr>
          <p:cNvSpPr>
            <a:spLocks noGrp="1"/>
          </p:cNvSpPr>
          <p:nvPr>
            <p:ph type="subTitle" idx="1"/>
          </p:nvPr>
        </p:nvSpPr>
        <p:spPr>
          <a:xfrm>
            <a:off x="2671481" y="3991283"/>
            <a:ext cx="7197726" cy="1405467"/>
          </a:xfrm>
        </p:spPr>
        <p:txBody>
          <a:bodyPr/>
          <a:lstStyle/>
          <a:p>
            <a:pPr algn="ctr"/>
            <a:r>
              <a:rPr lang="en-IN" dirty="0"/>
              <a:t> Sameera </a:t>
            </a:r>
            <a:r>
              <a:rPr lang="en-IN" dirty="0" err="1"/>
              <a:t>banu</a:t>
            </a:r>
            <a:r>
              <a:rPr lang="en-IN" dirty="0"/>
              <a:t> m </a:t>
            </a:r>
          </a:p>
        </p:txBody>
      </p:sp>
    </p:spTree>
    <p:extLst>
      <p:ext uri="{BB962C8B-B14F-4D97-AF65-F5344CB8AC3E}">
        <p14:creationId xmlns:p14="http://schemas.microsoft.com/office/powerpoint/2010/main" val="198238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DC8E14-F3ED-408D-9822-CF3D3908B261}"/>
              </a:ext>
            </a:extLst>
          </p:cNvPr>
          <p:cNvSpPr txBox="1"/>
          <p:nvPr/>
        </p:nvSpPr>
        <p:spPr>
          <a:xfrm>
            <a:off x="6938683" y="2841811"/>
            <a:ext cx="3594846" cy="1938992"/>
          </a:xfrm>
          <a:prstGeom prst="rect">
            <a:avLst/>
          </a:prstGeom>
          <a:noFill/>
        </p:spPr>
        <p:txBody>
          <a:bodyPr wrap="square" rtlCol="0">
            <a:spAutoFit/>
          </a:bodyPr>
          <a:lstStyle/>
          <a:p>
            <a:r>
              <a:rPr lang="en-IN" sz="4000" dirty="0"/>
              <a:t>THANK YOU</a:t>
            </a:r>
          </a:p>
          <a:p>
            <a:endParaRPr lang="en-IN" sz="4000" dirty="0"/>
          </a:p>
          <a:p>
            <a:r>
              <a:rPr lang="en-IN" sz="2000" dirty="0"/>
              <a:t>SAMEERA BANU M </a:t>
            </a:r>
          </a:p>
          <a:p>
            <a:r>
              <a:rPr lang="en-IN" sz="2000" dirty="0">
                <a:hlinkClick r:id="rId2"/>
              </a:rPr>
              <a:t>sameeramansoor03@gmail.com</a:t>
            </a:r>
            <a:endParaRPr lang="en-IN" sz="2000" dirty="0"/>
          </a:p>
        </p:txBody>
      </p:sp>
      <p:cxnSp>
        <p:nvCxnSpPr>
          <p:cNvPr id="6" name="Straight Connector 5">
            <a:extLst>
              <a:ext uri="{FF2B5EF4-FFF2-40B4-BE49-F238E27FC236}">
                <a16:creationId xmlns:a16="http://schemas.microsoft.com/office/drawing/2014/main" id="{C4F8219E-2547-416A-9FFE-180714992903}"/>
              </a:ext>
            </a:extLst>
          </p:cNvPr>
          <p:cNvCxnSpPr/>
          <p:nvPr/>
        </p:nvCxnSpPr>
        <p:spPr>
          <a:xfrm>
            <a:off x="7189694" y="3612776"/>
            <a:ext cx="185569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1125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E1BDB-59F2-4049-B12F-440CB0C59D5D}"/>
              </a:ext>
            </a:extLst>
          </p:cNvPr>
          <p:cNvSpPr>
            <a:spLocks noGrp="1"/>
          </p:cNvSpPr>
          <p:nvPr>
            <p:ph type="title"/>
          </p:nvPr>
        </p:nvSpPr>
        <p:spPr>
          <a:xfrm>
            <a:off x="1374774" y="564776"/>
            <a:ext cx="10131425" cy="1456267"/>
          </a:xfrm>
        </p:spPr>
        <p:txBody>
          <a:bodyPr/>
          <a:lstStyle/>
          <a:p>
            <a:r>
              <a:rPr lang="en-IN" b="1" dirty="0">
                <a:latin typeface="+mn-lt"/>
              </a:rPr>
              <a:t>contents</a:t>
            </a:r>
          </a:p>
        </p:txBody>
      </p:sp>
      <p:sp>
        <p:nvSpPr>
          <p:cNvPr id="3" name="Content Placeholder 2">
            <a:extLst>
              <a:ext uri="{FF2B5EF4-FFF2-40B4-BE49-F238E27FC236}">
                <a16:creationId xmlns:a16="http://schemas.microsoft.com/office/drawing/2014/main" id="{410D3439-9258-437E-9C29-B52D208A29B7}"/>
              </a:ext>
            </a:extLst>
          </p:cNvPr>
          <p:cNvSpPr>
            <a:spLocks noGrp="1"/>
          </p:cNvSpPr>
          <p:nvPr>
            <p:ph idx="1"/>
          </p:nvPr>
        </p:nvSpPr>
        <p:spPr>
          <a:xfrm>
            <a:off x="1374774" y="1801408"/>
            <a:ext cx="10131425" cy="3649133"/>
          </a:xfrm>
        </p:spPr>
        <p:txBody>
          <a:bodyPr/>
          <a:lstStyle/>
          <a:p>
            <a:pPr>
              <a:buFont typeface="Courier New" panose="02070309020205020404" pitchFamily="49" charset="0"/>
              <a:buChar char="o"/>
            </a:pPr>
            <a:r>
              <a:rPr lang="en-IN" sz="2800" dirty="0">
                <a:latin typeface="Cambria" panose="02040503050406030204" pitchFamily="18" charset="0"/>
                <a:ea typeface="Cambria" panose="02040503050406030204" pitchFamily="18" charset="0"/>
              </a:rPr>
              <a:t>Problem Statement </a:t>
            </a:r>
          </a:p>
          <a:p>
            <a:pPr>
              <a:buFont typeface="Courier New" panose="02070309020205020404" pitchFamily="49" charset="0"/>
              <a:buChar char="o"/>
            </a:pPr>
            <a:r>
              <a:rPr lang="en-IN" sz="2800" dirty="0">
                <a:latin typeface="Cambria" panose="02040503050406030204" pitchFamily="18" charset="0"/>
                <a:ea typeface="Cambria" panose="02040503050406030204" pitchFamily="18" charset="0"/>
              </a:rPr>
              <a:t>Key metrics and Overview </a:t>
            </a:r>
          </a:p>
          <a:p>
            <a:pPr>
              <a:buFont typeface="Courier New" panose="02070309020205020404" pitchFamily="49" charset="0"/>
              <a:buChar char="o"/>
            </a:pPr>
            <a:r>
              <a:rPr lang="en-IN" sz="2800" dirty="0">
                <a:latin typeface="Cambria" panose="02040503050406030204" pitchFamily="18" charset="0"/>
                <a:ea typeface="Cambria" panose="02040503050406030204" pitchFamily="18" charset="0"/>
              </a:rPr>
              <a:t>My Dashboard</a:t>
            </a:r>
          </a:p>
          <a:p>
            <a:pPr>
              <a:buFont typeface="Courier New" panose="02070309020205020404" pitchFamily="49" charset="0"/>
              <a:buChar char="o"/>
            </a:pPr>
            <a:r>
              <a:rPr lang="en-IN" sz="2800" dirty="0">
                <a:latin typeface="Cambria" panose="02040503050406030204" pitchFamily="18" charset="0"/>
                <a:ea typeface="Cambria" panose="02040503050406030204" pitchFamily="18" charset="0"/>
              </a:rPr>
              <a:t>Analysis Process </a:t>
            </a:r>
          </a:p>
          <a:p>
            <a:pPr>
              <a:buFont typeface="Courier New" panose="02070309020205020404" pitchFamily="49" charset="0"/>
              <a:buChar char="o"/>
            </a:pPr>
            <a:r>
              <a:rPr lang="en-IN" sz="2800" dirty="0">
                <a:latin typeface="Cambria" panose="02040503050406030204" pitchFamily="18" charset="0"/>
                <a:ea typeface="Cambria" panose="02040503050406030204" pitchFamily="18" charset="0"/>
              </a:rPr>
              <a:t>Recommendations &amp; Summary </a:t>
            </a:r>
          </a:p>
          <a:p>
            <a:pPr>
              <a:buFont typeface="Courier New" panose="02070309020205020404" pitchFamily="49" charset="0"/>
              <a:buChar char="o"/>
            </a:pPr>
            <a:endParaRPr lang="en-IN" dirty="0"/>
          </a:p>
        </p:txBody>
      </p:sp>
    </p:spTree>
    <p:extLst>
      <p:ext uri="{BB962C8B-B14F-4D97-AF65-F5344CB8AC3E}">
        <p14:creationId xmlns:p14="http://schemas.microsoft.com/office/powerpoint/2010/main" val="2990517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45E971-D448-4680-8B29-34DC11D734CB}"/>
              </a:ext>
            </a:extLst>
          </p:cNvPr>
          <p:cNvSpPr>
            <a:spLocks noGrp="1"/>
          </p:cNvSpPr>
          <p:nvPr>
            <p:ph type="title"/>
          </p:nvPr>
        </p:nvSpPr>
        <p:spPr/>
        <p:txBody>
          <a:bodyPr/>
          <a:lstStyle/>
          <a:p>
            <a:pPr algn="ctr"/>
            <a:r>
              <a:rPr lang="en-IN" b="1" dirty="0"/>
              <a:t>Problem statement </a:t>
            </a:r>
          </a:p>
        </p:txBody>
      </p:sp>
      <p:sp>
        <p:nvSpPr>
          <p:cNvPr id="6" name="Rectangle: Rounded Corners 5">
            <a:extLst>
              <a:ext uri="{FF2B5EF4-FFF2-40B4-BE49-F238E27FC236}">
                <a16:creationId xmlns:a16="http://schemas.microsoft.com/office/drawing/2014/main" id="{F95553FA-6316-40B8-8370-85EDB138D940}"/>
              </a:ext>
            </a:extLst>
          </p:cNvPr>
          <p:cNvSpPr/>
          <p:nvPr/>
        </p:nvSpPr>
        <p:spPr>
          <a:xfrm>
            <a:off x="842682" y="2065867"/>
            <a:ext cx="10131425" cy="4057027"/>
          </a:xfrm>
          <a:prstGeom prst="roundRect">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path path="circle">
              <a:fillToRect l="50000" t="50000" r="50000" b="50000"/>
            </a:path>
            <a:tileRect/>
          </a:gra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B206CC2B-61B5-4F25-AD87-88C8B583B49D}"/>
              </a:ext>
            </a:extLst>
          </p:cNvPr>
          <p:cNvSpPr txBox="1"/>
          <p:nvPr/>
        </p:nvSpPr>
        <p:spPr>
          <a:xfrm>
            <a:off x="1374774" y="2535472"/>
            <a:ext cx="9135036" cy="3170099"/>
          </a:xfrm>
          <a:prstGeom prst="rect">
            <a:avLst/>
          </a:prstGeom>
          <a:noFill/>
          <a:ln>
            <a:noFill/>
          </a:ln>
        </p:spPr>
        <p:txBody>
          <a:bodyPr wrap="square" rtlCol="0">
            <a:spAutoFit/>
          </a:bodyPr>
          <a:lstStyle/>
          <a:p>
            <a:r>
              <a:rPr lang="en-US" sz="2000" dirty="0"/>
              <a:t>Our "Domain Sale" process is structured to help potential buyers purchase the domain they want immediately without the hassle of contacting the seller directly. A seller lists a domain for sale at a specific price in our Marketplace. An interested buyer sees this domain for sale and decides to buy it. Extract various information such as Sales, budget, and variance. You can even compare sales and budgets with various attributes. Extract necessary information about Products and Customers. Make the necessary dashboard with the best you can extract from the data. Use various visualization and features and make the best dashboard. Find key metrics and factors and show the meaningful relationships between attributes. Do your own research and</a:t>
            </a:r>
          </a:p>
          <a:p>
            <a:r>
              <a:rPr lang="en-US" sz="2000" dirty="0"/>
              <a:t>come up with your findings.</a:t>
            </a:r>
            <a:endParaRPr lang="en-IN" sz="2000" dirty="0"/>
          </a:p>
        </p:txBody>
      </p:sp>
    </p:spTree>
    <p:extLst>
      <p:ext uri="{BB962C8B-B14F-4D97-AF65-F5344CB8AC3E}">
        <p14:creationId xmlns:p14="http://schemas.microsoft.com/office/powerpoint/2010/main" val="380324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D311F-8660-4DCE-9CA5-BD4073CED20C}"/>
              </a:ext>
            </a:extLst>
          </p:cNvPr>
          <p:cNvSpPr>
            <a:spLocks noGrp="1"/>
          </p:cNvSpPr>
          <p:nvPr>
            <p:ph type="title"/>
          </p:nvPr>
        </p:nvSpPr>
        <p:spPr/>
        <p:txBody>
          <a:bodyPr/>
          <a:lstStyle/>
          <a:p>
            <a:pPr algn="ctr"/>
            <a:r>
              <a:rPr lang="en-IN" b="1" dirty="0"/>
              <a:t>Key metrics and overview</a:t>
            </a:r>
          </a:p>
        </p:txBody>
      </p:sp>
      <p:sp>
        <p:nvSpPr>
          <p:cNvPr id="4" name="Rectangle: Diagonal Corners Rounded 3">
            <a:extLst>
              <a:ext uri="{FF2B5EF4-FFF2-40B4-BE49-F238E27FC236}">
                <a16:creationId xmlns:a16="http://schemas.microsoft.com/office/drawing/2014/main" id="{D1D5CCF1-A465-462E-B85B-AA093A41264C}"/>
              </a:ext>
            </a:extLst>
          </p:cNvPr>
          <p:cNvSpPr/>
          <p:nvPr/>
        </p:nvSpPr>
        <p:spPr>
          <a:xfrm>
            <a:off x="2963816" y="2114282"/>
            <a:ext cx="5575394" cy="3148000"/>
          </a:xfrm>
          <a:prstGeom prst="round2DiagRect">
            <a:avLst/>
          </a:prstGeom>
          <a:noFill/>
          <a:ln w="571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rPr>
              <a:t>Total Products:</a:t>
            </a:r>
            <a:r>
              <a:rPr kumimoji="0" lang="en-US" altLang="en-US" b="0" i="0" u="none" strike="noStrike" cap="none" normalizeH="0" baseline="0" dirty="0">
                <a:ln>
                  <a:noFill/>
                </a:ln>
                <a:solidFill>
                  <a:schemeClr val="tx1"/>
                </a:solidFill>
                <a:effectLst/>
                <a:latin typeface="Arial" panose="020B0604020202020204" pitchFamily="34" charset="0"/>
              </a:rPr>
              <a:t> 504</a:t>
            </a:r>
          </a:p>
          <a:p>
            <a:pPr marL="0" marR="0" lvl="0" indent="0" algn="just"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rPr>
              <a:t>Total Revenue:</a:t>
            </a:r>
            <a:r>
              <a:rPr kumimoji="0" lang="en-US" altLang="en-US" b="0" i="0" u="none" strike="noStrike" cap="none" normalizeH="0" baseline="0" dirty="0">
                <a:ln>
                  <a:noFill/>
                </a:ln>
                <a:solidFill>
                  <a:schemeClr val="tx1"/>
                </a:solidFill>
                <a:effectLst/>
                <a:latin typeface="Arial" panose="020B0604020202020204" pitchFamily="34" charset="0"/>
              </a:rPr>
              <a:t> $29.31 million</a:t>
            </a:r>
          </a:p>
          <a:p>
            <a:pPr marL="0" marR="0" lvl="0" indent="0" algn="just"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rPr>
              <a:t>Average Sales Amount:</a:t>
            </a:r>
            <a:r>
              <a:rPr kumimoji="0" lang="en-US" altLang="en-US" b="0" i="0" u="none" strike="noStrike" cap="none" normalizeH="0" baseline="0" dirty="0">
                <a:ln>
                  <a:noFill/>
                </a:ln>
                <a:solidFill>
                  <a:schemeClr val="tx1"/>
                </a:solidFill>
                <a:effectLst/>
                <a:latin typeface="Arial" panose="020B0604020202020204" pitchFamily="34" charset="0"/>
              </a:rPr>
              <a:t> $503.67</a:t>
            </a:r>
          </a:p>
          <a:p>
            <a:pPr marL="0" marR="0" lvl="0" indent="0" algn="just"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rPr>
              <a:t>Average Sales Amount per Product:</a:t>
            </a:r>
            <a:r>
              <a:rPr kumimoji="0" lang="en-US" altLang="en-US" b="0" i="0" u="none" strike="noStrike" cap="none" normalizeH="0" baseline="0" dirty="0">
                <a:ln>
                  <a:noFill/>
                </a:ln>
                <a:solidFill>
                  <a:schemeClr val="tx1"/>
                </a:solidFill>
                <a:effectLst/>
                <a:latin typeface="Arial" panose="020B0604020202020204" pitchFamily="34" charset="0"/>
              </a:rPr>
              <a:t> $225.44K</a:t>
            </a:r>
          </a:p>
          <a:p>
            <a:pPr marL="0" marR="0" lvl="0" indent="0" algn="just"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rPr>
              <a:t>Total List Price:</a:t>
            </a:r>
            <a:r>
              <a:rPr kumimoji="0" lang="en-US" altLang="en-US" b="0" i="0" u="none" strike="noStrike" cap="none" normalizeH="0" baseline="0" dirty="0">
                <a:ln>
                  <a:noFill/>
                </a:ln>
                <a:solidFill>
                  <a:schemeClr val="tx1"/>
                </a:solidFill>
                <a:effectLst/>
                <a:latin typeface="Arial" panose="020B0604020202020204" pitchFamily="34" charset="0"/>
              </a:rPr>
              <a:t> 121</a:t>
            </a:r>
          </a:p>
          <a:p>
            <a:pPr marL="0" marR="0" lvl="0" indent="0" algn="just"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rPr>
              <a:t>Profit Earned:</a:t>
            </a:r>
            <a:r>
              <a:rPr kumimoji="0" lang="en-US" altLang="en-US" b="0" i="0" u="none" strike="noStrike" cap="none" normalizeH="0" baseline="0" dirty="0">
                <a:ln>
                  <a:noFill/>
                </a:ln>
                <a:solidFill>
                  <a:schemeClr val="tx1"/>
                </a:solidFill>
                <a:effectLst/>
                <a:latin typeface="Arial" panose="020B0604020202020204" pitchFamily="34" charset="0"/>
              </a:rPr>
              <a:t> $12.05 million </a:t>
            </a:r>
          </a:p>
          <a:p>
            <a:pPr algn="ctr"/>
            <a:endParaRPr lang="en-IN" dirty="0"/>
          </a:p>
        </p:txBody>
      </p:sp>
    </p:spTree>
    <p:extLst>
      <p:ext uri="{BB962C8B-B14F-4D97-AF65-F5344CB8AC3E}">
        <p14:creationId xmlns:p14="http://schemas.microsoft.com/office/powerpoint/2010/main" val="3739204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2A302C-3875-42FC-B184-B5ACC596EA7A}"/>
              </a:ext>
            </a:extLst>
          </p:cNvPr>
          <p:cNvSpPr>
            <a:spLocks noGrp="1"/>
          </p:cNvSpPr>
          <p:nvPr>
            <p:ph type="title"/>
          </p:nvPr>
        </p:nvSpPr>
        <p:spPr>
          <a:xfrm>
            <a:off x="398931" y="0"/>
            <a:ext cx="10131425" cy="1456267"/>
          </a:xfrm>
        </p:spPr>
        <p:txBody>
          <a:bodyPr/>
          <a:lstStyle/>
          <a:p>
            <a:pPr algn="ctr"/>
            <a:r>
              <a:rPr lang="en-IN" b="1" dirty="0"/>
              <a:t>My dashboard</a:t>
            </a:r>
          </a:p>
        </p:txBody>
      </p:sp>
      <p:pic>
        <p:nvPicPr>
          <p:cNvPr id="7" name="Content Placeholder 6">
            <a:extLst>
              <a:ext uri="{FF2B5EF4-FFF2-40B4-BE49-F238E27FC236}">
                <a16:creationId xmlns:a16="http://schemas.microsoft.com/office/drawing/2014/main" id="{80BA7BE7-7E5A-454C-9C61-460788D05584}"/>
              </a:ext>
            </a:extLst>
          </p:cNvPr>
          <p:cNvPicPr>
            <a:picLocks noGrp="1" noChangeAspect="1"/>
          </p:cNvPicPr>
          <p:nvPr>
            <p:ph idx="1"/>
          </p:nvPr>
        </p:nvPicPr>
        <p:blipFill>
          <a:blip r:embed="rId2"/>
          <a:stretch>
            <a:fillRect/>
          </a:stretch>
        </p:blipFill>
        <p:spPr>
          <a:xfrm>
            <a:off x="331694" y="1048871"/>
            <a:ext cx="11295530" cy="5576047"/>
          </a:xfrm>
        </p:spPr>
      </p:pic>
    </p:spTree>
    <p:extLst>
      <p:ext uri="{BB962C8B-B14F-4D97-AF65-F5344CB8AC3E}">
        <p14:creationId xmlns:p14="http://schemas.microsoft.com/office/powerpoint/2010/main" val="1525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40D7A-8638-42FF-8E14-FAFD61CCD721}"/>
              </a:ext>
            </a:extLst>
          </p:cNvPr>
          <p:cNvSpPr>
            <a:spLocks noGrp="1"/>
          </p:cNvSpPr>
          <p:nvPr>
            <p:ph type="title"/>
          </p:nvPr>
        </p:nvSpPr>
        <p:spPr/>
        <p:txBody>
          <a:bodyPr/>
          <a:lstStyle/>
          <a:p>
            <a:pPr algn="ctr"/>
            <a:r>
              <a:rPr lang="en-IN" b="1" dirty="0"/>
              <a:t>Analysis process</a:t>
            </a:r>
          </a:p>
        </p:txBody>
      </p:sp>
      <p:sp>
        <p:nvSpPr>
          <p:cNvPr id="4" name="Rectangle 1">
            <a:extLst>
              <a:ext uri="{FF2B5EF4-FFF2-40B4-BE49-F238E27FC236}">
                <a16:creationId xmlns:a16="http://schemas.microsoft.com/office/drawing/2014/main" id="{727BD7EE-AE42-41B3-A80D-98BE2E34A690}"/>
              </a:ext>
            </a:extLst>
          </p:cNvPr>
          <p:cNvSpPr>
            <a:spLocks noChangeArrowheads="1"/>
          </p:cNvSpPr>
          <p:nvPr/>
        </p:nvSpPr>
        <p:spPr bwMode="auto">
          <a:xfrm>
            <a:off x="2080284" y="1859339"/>
            <a:ext cx="8309811"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1" u="none" strike="noStrike" cap="none" normalizeH="0" baseline="0" dirty="0">
                <a:ln>
                  <a:noFill/>
                </a:ln>
                <a:solidFill>
                  <a:schemeClr val="accent1">
                    <a:lumMod val="40000"/>
                    <a:lumOff val="60000"/>
                  </a:schemeClr>
                </a:solidFill>
                <a:effectLst/>
                <a:latin typeface="Times New Roman" panose="02020603050405020304" pitchFamily="18" charset="0"/>
                <a:cs typeface="Times New Roman" panose="02020603050405020304" pitchFamily="18" charset="0"/>
              </a:rPr>
              <a:t>Sales Analysis by Price Range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sz="2400" b="1" u="sng" dirty="0">
                <a:latin typeface="Times New Roman" panose="02020603050405020304" pitchFamily="18" charset="0"/>
                <a:cs typeface="Times New Roman" panose="02020603050405020304" pitchFamily="18" charset="0"/>
              </a:rPr>
              <a:t>Findings:</a:t>
            </a:r>
          </a:p>
          <a:p>
            <a:pPr marL="0" marR="0" lvl="0" indent="0" algn="l" defTabSz="914400" rtl="0" eaLnBrk="0" fontAlgn="base" latinLnBrk="0" hangingPunct="0">
              <a:lnSpc>
                <a:spcPct val="100000"/>
              </a:lnSpc>
              <a:spcBef>
                <a:spcPct val="0"/>
              </a:spcBef>
              <a:spcAft>
                <a:spcPct val="0"/>
              </a:spcAft>
              <a:buClrTx/>
              <a:buSzTx/>
              <a:tabLst/>
            </a:pPr>
            <a:endParaRPr lang="en-US" altLang="en-US" sz="2400" b="1" u="sng"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Sales are segmented into different price ranges, with higher-priced items generating more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revenue.Significant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sales were observed in the upper price brackets, indicating strong market demand for premium products</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653984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40D7A-8638-42FF-8E14-FAFD61CCD721}"/>
              </a:ext>
            </a:extLst>
          </p:cNvPr>
          <p:cNvSpPr>
            <a:spLocks noGrp="1"/>
          </p:cNvSpPr>
          <p:nvPr>
            <p:ph type="title"/>
          </p:nvPr>
        </p:nvSpPr>
        <p:spPr/>
        <p:txBody>
          <a:bodyPr/>
          <a:lstStyle/>
          <a:p>
            <a:pPr algn="ctr"/>
            <a:r>
              <a:rPr lang="en-IN" b="1" dirty="0"/>
              <a:t>Analysis process</a:t>
            </a:r>
          </a:p>
        </p:txBody>
      </p:sp>
      <p:sp>
        <p:nvSpPr>
          <p:cNvPr id="4" name="Rectangle 1">
            <a:extLst>
              <a:ext uri="{FF2B5EF4-FFF2-40B4-BE49-F238E27FC236}">
                <a16:creationId xmlns:a16="http://schemas.microsoft.com/office/drawing/2014/main" id="{727BD7EE-AE42-41B3-A80D-98BE2E34A690}"/>
              </a:ext>
            </a:extLst>
          </p:cNvPr>
          <p:cNvSpPr>
            <a:spLocks noChangeArrowheads="1"/>
          </p:cNvSpPr>
          <p:nvPr/>
        </p:nvSpPr>
        <p:spPr bwMode="auto">
          <a:xfrm>
            <a:off x="1694801" y="2065867"/>
            <a:ext cx="8309811"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3600" b="1" i="1" dirty="0">
                <a:solidFill>
                  <a:schemeClr val="accent1">
                    <a:lumMod val="40000"/>
                    <a:lumOff val="60000"/>
                  </a:schemeClr>
                </a:solidFill>
                <a:latin typeface="Times New Roman" panose="02020603050405020304" pitchFamily="18" charset="0"/>
                <a:cs typeface="Times New Roman" panose="02020603050405020304" pitchFamily="18" charset="0"/>
              </a:rPr>
              <a:t>Financial Overview and Variance Analysis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2400" b="1" u="sng"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sz="2400" b="1" u="sng" dirty="0">
                <a:latin typeface="Times New Roman" panose="02020603050405020304" pitchFamily="18" charset="0"/>
                <a:cs typeface="Times New Roman" panose="02020603050405020304" pitchFamily="18" charset="0"/>
              </a:rPr>
              <a:t>Findings:</a:t>
            </a:r>
          </a:p>
          <a:p>
            <a:pPr marL="0" marR="0" lvl="0" indent="0" algn="l" defTabSz="914400" rtl="0" eaLnBrk="0" fontAlgn="base" latinLnBrk="0" hangingPunct="0">
              <a:lnSpc>
                <a:spcPct val="100000"/>
              </a:lnSpc>
              <a:spcBef>
                <a:spcPct val="0"/>
              </a:spcBef>
              <a:spcAft>
                <a:spcPct val="0"/>
              </a:spcAft>
              <a:buClrTx/>
              <a:buSzTx/>
              <a:tabLst/>
            </a:pPr>
            <a:endParaRPr lang="en-US" altLang="en-US" sz="2400" b="1" u="sng" dirty="0">
              <a:latin typeface="Times New Roman" panose="02020603050405020304" pitchFamily="18" charset="0"/>
              <a:cs typeface="Times New Roman" panose="02020603050405020304" pitchFamily="18" charset="0"/>
            </a:endParaRPr>
          </a:p>
          <a:p>
            <a:pPr lvl="1"/>
            <a:r>
              <a:rPr lang="en-US" sz="2400" b="1" dirty="0">
                <a:latin typeface="Times New Roman" panose="02020603050405020304" pitchFamily="18" charset="0"/>
                <a:cs typeface="Times New Roman" panose="02020603050405020304" pitchFamily="18" charset="0"/>
              </a:rPr>
              <a:t>Profit Earned:</a:t>
            </a:r>
            <a:r>
              <a:rPr lang="en-US" sz="2400" dirty="0">
                <a:latin typeface="Times New Roman" panose="02020603050405020304" pitchFamily="18" charset="0"/>
                <a:cs typeface="Times New Roman" panose="02020603050405020304" pitchFamily="18" charset="0"/>
              </a:rPr>
              <a:t> A robust profit of $12.05 million, indicating efficient cost management. The variance analysis shows regional performance differences, with some regions meeting or exceeding 100% of targets, while others fall short. A strong profit margin relative to total revenue ($29.31 million) suggests healthy financial stability</a:t>
            </a:r>
            <a:r>
              <a:rPr lang="en-US" dirty="0"/>
              <a:t>.</a:t>
            </a:r>
          </a:p>
        </p:txBody>
      </p:sp>
    </p:spTree>
    <p:extLst>
      <p:ext uri="{BB962C8B-B14F-4D97-AF65-F5344CB8AC3E}">
        <p14:creationId xmlns:p14="http://schemas.microsoft.com/office/powerpoint/2010/main" val="842427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40D7A-8638-42FF-8E14-FAFD61CCD721}"/>
              </a:ext>
            </a:extLst>
          </p:cNvPr>
          <p:cNvSpPr>
            <a:spLocks noGrp="1"/>
          </p:cNvSpPr>
          <p:nvPr>
            <p:ph type="title"/>
          </p:nvPr>
        </p:nvSpPr>
        <p:spPr/>
        <p:txBody>
          <a:bodyPr/>
          <a:lstStyle/>
          <a:p>
            <a:pPr algn="ctr"/>
            <a:r>
              <a:rPr lang="en-IN" b="1" dirty="0"/>
              <a:t>Analysis process</a:t>
            </a:r>
          </a:p>
        </p:txBody>
      </p:sp>
      <p:sp>
        <p:nvSpPr>
          <p:cNvPr id="4" name="Rectangle 1">
            <a:extLst>
              <a:ext uri="{FF2B5EF4-FFF2-40B4-BE49-F238E27FC236}">
                <a16:creationId xmlns:a16="http://schemas.microsoft.com/office/drawing/2014/main" id="{727BD7EE-AE42-41B3-A80D-98BE2E34A690}"/>
              </a:ext>
            </a:extLst>
          </p:cNvPr>
          <p:cNvSpPr>
            <a:spLocks noChangeArrowheads="1"/>
          </p:cNvSpPr>
          <p:nvPr/>
        </p:nvSpPr>
        <p:spPr bwMode="auto">
          <a:xfrm>
            <a:off x="2080284" y="2044006"/>
            <a:ext cx="8309811" cy="2769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3600" b="1" i="1" dirty="0">
                <a:solidFill>
                  <a:schemeClr val="accent1">
                    <a:lumMod val="40000"/>
                    <a:lumOff val="60000"/>
                  </a:schemeClr>
                </a:solidFill>
                <a:latin typeface="Times New Roman" panose="02020603050405020304" pitchFamily="18" charset="0"/>
                <a:cs typeface="Times New Roman" panose="02020603050405020304" pitchFamily="18" charset="0"/>
              </a:rPr>
              <a:t>Product Performance Insights </a:t>
            </a:r>
            <a:endParaRPr kumimoji="0" lang="en-US" altLang="en-US" sz="3600" b="1" i="1" u="none" strike="noStrike" cap="none" normalizeH="0" baseline="0" dirty="0">
              <a:ln>
                <a:noFill/>
              </a:ln>
              <a:solidFill>
                <a:schemeClr val="accent1">
                  <a:lumMod val="40000"/>
                  <a:lumOff val="60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sz="2400" b="1" u="sng" dirty="0">
                <a:latin typeface="Times New Roman" panose="02020603050405020304" pitchFamily="18" charset="0"/>
                <a:cs typeface="Times New Roman" panose="02020603050405020304" pitchFamily="18" charset="0"/>
              </a:rPr>
              <a:t>Findings:</a:t>
            </a:r>
          </a:p>
          <a:p>
            <a:pPr marL="0" marR="0" lvl="0" indent="0" algn="l" defTabSz="914400" rtl="0" eaLnBrk="0" fontAlgn="base" latinLnBrk="0" hangingPunct="0">
              <a:lnSpc>
                <a:spcPct val="100000"/>
              </a:lnSpc>
              <a:spcBef>
                <a:spcPct val="0"/>
              </a:spcBef>
              <a:spcAft>
                <a:spcPct val="0"/>
              </a:spcAft>
              <a:buClrTx/>
              <a:buSzTx/>
              <a:tabLst/>
            </a:pPr>
            <a:endParaRPr lang="en-US" altLang="en-US" sz="2400" b="1" u="sng"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lang="en-US" sz="2400" dirty="0">
                <a:latin typeface="Times New Roman" panose="02020603050405020304" pitchFamily="18" charset="0"/>
                <a:cs typeface="Times New Roman" panose="02020603050405020304" pitchFamily="18" charset="0"/>
              </a:rPr>
              <a:t>The sales trend shows consistency from 2014 to 2017, maintaining a stable performance across these </a:t>
            </a:r>
            <a:r>
              <a:rPr lang="en-US" sz="2400" dirty="0" err="1">
                <a:latin typeface="Times New Roman" panose="02020603050405020304" pitchFamily="18" charset="0"/>
                <a:cs typeface="Times New Roman" panose="02020603050405020304" pitchFamily="18" charset="0"/>
              </a:rPr>
              <a:t>years</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products under the bike category achieved the greater profit. </a:t>
            </a:r>
          </a:p>
        </p:txBody>
      </p:sp>
    </p:spTree>
    <p:extLst>
      <p:ext uri="{BB962C8B-B14F-4D97-AF65-F5344CB8AC3E}">
        <p14:creationId xmlns:p14="http://schemas.microsoft.com/office/powerpoint/2010/main" val="2244031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2CCC4-4ECC-4156-A885-0A99A739DD15}"/>
              </a:ext>
            </a:extLst>
          </p:cNvPr>
          <p:cNvSpPr>
            <a:spLocks noGrp="1"/>
          </p:cNvSpPr>
          <p:nvPr>
            <p:ph type="title"/>
          </p:nvPr>
        </p:nvSpPr>
        <p:spPr/>
        <p:txBody>
          <a:bodyPr/>
          <a:lstStyle/>
          <a:p>
            <a:pPr algn="ctr"/>
            <a:r>
              <a:rPr lang="en-IN" b="1" dirty="0"/>
              <a:t>Recommendation &amp; Summary </a:t>
            </a:r>
          </a:p>
        </p:txBody>
      </p:sp>
      <p:sp>
        <p:nvSpPr>
          <p:cNvPr id="6" name="Rectangle 1">
            <a:extLst>
              <a:ext uri="{FF2B5EF4-FFF2-40B4-BE49-F238E27FC236}">
                <a16:creationId xmlns:a16="http://schemas.microsoft.com/office/drawing/2014/main" id="{1F8E383F-D73C-4F5A-A30B-047406ECCC6E}"/>
              </a:ext>
            </a:extLst>
          </p:cNvPr>
          <p:cNvSpPr>
            <a:spLocks noGrp="1" noChangeArrowheads="1"/>
          </p:cNvSpPr>
          <p:nvPr>
            <p:ph idx="1"/>
          </p:nvPr>
        </p:nvSpPr>
        <p:spPr bwMode="auto">
          <a:xfrm>
            <a:off x="793376" y="2505670"/>
            <a:ext cx="9876422"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Focus on increasing sales in underperforming regions.</a:t>
            </a: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Continue leveraging high-revenue product categories.</a:t>
            </a: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Explore new market opportunities.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063662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76</TotalTime>
  <Words>376</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Cambria</vt:lpstr>
      <vt:lpstr>Courier New</vt:lpstr>
      <vt:lpstr>Times New Roman</vt:lpstr>
      <vt:lpstr>Wingdings</vt:lpstr>
      <vt:lpstr>Celestial</vt:lpstr>
      <vt:lpstr>Budget sales analysis</vt:lpstr>
      <vt:lpstr>contents</vt:lpstr>
      <vt:lpstr>Problem statement </vt:lpstr>
      <vt:lpstr>Key metrics and overview</vt:lpstr>
      <vt:lpstr>My dashboard</vt:lpstr>
      <vt:lpstr>Analysis process</vt:lpstr>
      <vt:lpstr>Analysis process</vt:lpstr>
      <vt:lpstr>Analysis process</vt:lpstr>
      <vt:lpstr>Recommendation &amp; Summary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Budget sales analysis</dc:title>
  <dc:creator>Sameera Banu M</dc:creator>
  <cp:lastModifiedBy>Sameera Banu M</cp:lastModifiedBy>
  <cp:revision>7</cp:revision>
  <dcterms:created xsi:type="dcterms:W3CDTF">2024-08-01T07:36:00Z</dcterms:created>
  <dcterms:modified xsi:type="dcterms:W3CDTF">2024-08-01T10:21:54Z</dcterms:modified>
</cp:coreProperties>
</file>