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1" r:id="rId6"/>
    <p:sldId id="533" r:id="rId7"/>
    <p:sldId id="539" r:id="rId8"/>
    <p:sldId id="535" r:id="rId9"/>
    <p:sldId id="536" r:id="rId10"/>
    <p:sldId id="547" r:id="rId11"/>
    <p:sldId id="548" r:id="rId12"/>
    <p:sldId id="549"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Sameera Banu M" initials="SBM" lastIdx="1" clrIdx="3">
    <p:extLst>
      <p:ext uri="{19B8F6BF-5375-455C-9EA6-DF929625EA0E}">
        <p15:presenceInfo xmlns:p15="http://schemas.microsoft.com/office/powerpoint/2012/main" userId="199e63d9cbb2a0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0DB"/>
    <a:srgbClr val="8822EE"/>
    <a:srgbClr val="F01688"/>
    <a:srgbClr val="2F21F3"/>
    <a:srgbClr val="FEB52B"/>
    <a:srgbClr val="F01689"/>
    <a:srgbClr val="6F22E3"/>
    <a:srgbClr val="E218A3"/>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422"/>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ameeramansoor03@gmail.co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Employee attrition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Sameera Banu M </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Sameera Banu M</a:t>
            </a:r>
            <a:endParaRPr lang="en-US" dirty="0">
              <a:latin typeface="Segoe UI Light" panose="020B0502040204020203" pitchFamily="34" charset="0"/>
              <a:ea typeface="Calibri"/>
              <a:cs typeface="Segoe UI Light" panose="020B0502040204020203" pitchFamily="34" charset="0"/>
            </a:endParaRPr>
          </a:p>
          <a:p>
            <a:r>
              <a:rPr lang="en-US" dirty="0">
                <a:hlinkClick r:id="rId2"/>
              </a:rPr>
              <a:t>sameeramansoor03@gmail.com</a:t>
            </a:r>
            <a:endParaRPr lang="en-US" dirty="0"/>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Statement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Key metrics and Overview</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My Dashboard</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Analysis Process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Recommendation &amp; Summary </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Problem statement </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27715"/>
            <a:ext cx="7735824" cy="2106169"/>
          </a:xfrm>
        </p:spPr>
        <p:txBody>
          <a:bodyPr/>
          <a:lstStyle/>
          <a:p>
            <a:r>
              <a:rPr lang="en-US" dirty="0"/>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a:t>
            </a:r>
            <a:r>
              <a:rPr lang="en-US" b="1" dirty="0"/>
              <a:t>HR analyst role </a:t>
            </a:r>
            <a:r>
              <a:rPr lang="en-US" dirty="0"/>
              <a:t>in this project and building a dashboard which can help the organization in making data-driven decisions.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Key metrics overview</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endParaRPr lang="en-US" dirty="0"/>
          </a:p>
          <a:p>
            <a:endParaRPr lang="en-US" dirty="0"/>
          </a:p>
          <a:p>
            <a:endParaRPr lang="en-US" dirty="0"/>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endParaRPr lang="en-US" dirty="0"/>
          </a:p>
          <a:p>
            <a:endParaRPr lang="en-US" dirty="0"/>
          </a:p>
          <a:p>
            <a:endParaRPr lang="en-US" dirty="0"/>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endParaRPr lang="en-US" dirty="0"/>
          </a:p>
          <a:p>
            <a:endParaRPr lang="en-US" dirty="0"/>
          </a:p>
        </p:txBody>
      </p:sp>
      <p:sp>
        <p:nvSpPr>
          <p:cNvPr id="9" name="Rectangle 1">
            <a:extLst>
              <a:ext uri="{FF2B5EF4-FFF2-40B4-BE49-F238E27FC236}">
                <a16:creationId xmlns:a16="http://schemas.microsoft.com/office/drawing/2014/main" id="{885F501C-9203-4D21-9F17-CEE3220D296F}"/>
              </a:ext>
            </a:extLst>
          </p:cNvPr>
          <p:cNvSpPr>
            <a:spLocks noGrp="1" noChangeArrowheads="1"/>
          </p:cNvSpPr>
          <p:nvPr>
            <p:ph type="body" idx="1"/>
          </p:nvPr>
        </p:nvSpPr>
        <p:spPr bwMode="auto">
          <a:xfrm>
            <a:off x="3196918" y="2743200"/>
            <a:ext cx="506074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effectLst/>
                <a:latin typeface="Arial Narrow" panose="020B0606020202030204" pitchFamily="34" charset="0"/>
              </a:rPr>
              <a:t>Total Employees: </a:t>
            </a:r>
            <a:r>
              <a:rPr kumimoji="0" lang="en-US" altLang="en-US" sz="3200" b="0" i="0" u="none" strike="noStrike" cap="none" normalizeH="0" baseline="0" dirty="0">
                <a:ln>
                  <a:noFill/>
                </a:ln>
                <a:effectLst/>
                <a:latin typeface="Arial Narrow" panose="020B0606020202030204" pitchFamily="34" charset="0"/>
              </a:rPr>
              <a:t>4410</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effectLst/>
                <a:latin typeface="Arial Narrow" panose="020B0606020202030204" pitchFamily="34" charset="0"/>
              </a:rPr>
              <a:t>Total Attrition: </a:t>
            </a:r>
            <a:r>
              <a:rPr kumimoji="0" lang="en-US" altLang="en-US" sz="3200" b="0" i="0" u="none" strike="noStrike" cap="none" normalizeH="0" baseline="0" dirty="0">
                <a:ln>
                  <a:noFill/>
                </a:ln>
                <a:effectLst/>
                <a:latin typeface="Arial Narrow" panose="020B0606020202030204" pitchFamily="34" charset="0"/>
              </a:rPr>
              <a:t>711 employees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effectLst/>
                <a:latin typeface="Arial Narrow" panose="020B0606020202030204" pitchFamily="34" charset="0"/>
              </a:rPr>
              <a:t>Attrition Rate:</a:t>
            </a:r>
            <a:r>
              <a:rPr kumimoji="0" lang="en-US" altLang="en-US" sz="3200" b="0" i="0" u="none" strike="noStrike" cap="none" normalizeH="0" baseline="0" dirty="0">
                <a:ln>
                  <a:noFill/>
                </a:ln>
                <a:effectLst/>
                <a:latin typeface="Arial Narrow" panose="020B0606020202030204" pitchFamily="34" charset="0"/>
              </a:rPr>
              <a:t> 16.1%</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effectLst/>
                <a:latin typeface="Arial Narrow" panose="020B0606020202030204" pitchFamily="34" charset="0"/>
              </a:rPr>
              <a:t>Average Age: </a:t>
            </a:r>
            <a:r>
              <a:rPr kumimoji="0" lang="en-US" altLang="en-US" sz="3200" b="0" i="0" u="none" strike="noStrike" cap="none" normalizeH="0" baseline="0" dirty="0">
                <a:ln>
                  <a:noFill/>
                </a:ln>
                <a:effectLst/>
                <a:latin typeface="Arial Narrow" panose="020B0606020202030204" pitchFamily="34" charset="0"/>
              </a:rPr>
              <a:t>36.92 years</a:t>
            </a: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effectLst/>
                <a:latin typeface="Arial Narrow" panose="020B0606020202030204" pitchFamily="34" charset="0"/>
              </a:rPr>
              <a:t>Average Tenure: </a:t>
            </a:r>
            <a:r>
              <a:rPr kumimoji="0" lang="en-US" altLang="en-US" sz="3200" b="0" i="0" u="none" strike="noStrike" cap="none" normalizeH="0" baseline="0" dirty="0">
                <a:ln>
                  <a:noFill/>
                </a:ln>
                <a:effectLst/>
                <a:latin typeface="Arial Narrow" panose="020B0606020202030204" pitchFamily="34" charset="0"/>
              </a:rPr>
              <a:t>7.01 years </a:t>
            </a:r>
          </a:p>
        </p:txBody>
      </p:sp>
      <p:sp>
        <p:nvSpPr>
          <p:cNvPr id="14" name="Rectangle: Rounded Corners 13">
            <a:extLst>
              <a:ext uri="{FF2B5EF4-FFF2-40B4-BE49-F238E27FC236}">
                <a16:creationId xmlns:a16="http://schemas.microsoft.com/office/drawing/2014/main" id="{01B4051F-6F7D-445E-8EAB-7031B6D151BD}"/>
              </a:ext>
            </a:extLst>
          </p:cNvPr>
          <p:cNvSpPr/>
          <p:nvPr/>
        </p:nvSpPr>
        <p:spPr>
          <a:xfrm>
            <a:off x="2556388" y="2283382"/>
            <a:ext cx="6341806" cy="3979766"/>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708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52069" y="-123444"/>
            <a:ext cx="10881360" cy="1069848"/>
          </a:xfrm>
        </p:spPr>
        <p:txBody>
          <a:bodyPr/>
          <a:lstStyle/>
          <a:p>
            <a:r>
              <a:rPr lang="en-US" sz="4000" b="1" spc="600" dirty="0">
                <a:ln w="28575">
                  <a:noFill/>
                  <a:prstDash val="solid"/>
                </a:ln>
                <a:solidFill>
                  <a:schemeClr val="bg1"/>
                </a:solidFill>
                <a:latin typeface="Tw Cen MT" panose="020B0602020104020603" pitchFamily="34" charset="77"/>
              </a:rPr>
              <a:t>My dashboard</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9" name="Content Placeholder 8">
            <a:extLst>
              <a:ext uri="{FF2B5EF4-FFF2-40B4-BE49-F238E27FC236}">
                <a16:creationId xmlns:a16="http://schemas.microsoft.com/office/drawing/2014/main" id="{E88B13D9-235E-4D0D-9C0B-D65F88F2B5BE}"/>
              </a:ext>
            </a:extLst>
          </p:cNvPr>
          <p:cNvPicPr>
            <a:picLocks noGrp="1" noChangeAspect="1"/>
          </p:cNvPicPr>
          <p:nvPr>
            <p:ph idx="1"/>
          </p:nvPr>
        </p:nvPicPr>
        <p:blipFill>
          <a:blip r:embed="rId2"/>
          <a:stretch>
            <a:fillRect/>
          </a:stretch>
        </p:blipFill>
        <p:spPr>
          <a:xfrm>
            <a:off x="752069" y="1032387"/>
            <a:ext cx="11105634" cy="5722374"/>
          </a:xfrm>
        </p:spPr>
      </p:pic>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95061"/>
            <a:ext cx="9994392" cy="1069848"/>
          </a:xfrm>
        </p:spPr>
        <p:txBody>
          <a:bodyPr/>
          <a:lstStyle/>
          <a:p>
            <a:r>
              <a:rPr lang="en-US" sz="4000" b="1" spc="600" dirty="0">
                <a:ln w="28575">
                  <a:noFill/>
                  <a:prstDash val="solid"/>
                </a:ln>
                <a:solidFill>
                  <a:schemeClr val="bg1"/>
                </a:solidFill>
                <a:latin typeface="Tw Cen MT" panose="020B0602020104020603" pitchFamily="34" charset="77"/>
              </a:rPr>
              <a:t>Analysis process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DB7B0EC2-CC52-4362-9CD5-8531BD0D9659}"/>
              </a:ext>
            </a:extLst>
          </p:cNvPr>
          <p:cNvSpPr>
            <a:spLocks noGrp="1"/>
          </p:cNvSpPr>
          <p:nvPr>
            <p:ph idx="1"/>
          </p:nvPr>
        </p:nvSpPr>
        <p:spPr>
          <a:xfrm>
            <a:off x="1014984" y="1596044"/>
            <a:ext cx="10332720" cy="4164676"/>
          </a:xfrm>
        </p:spPr>
        <p:txBody>
          <a:bodyPr/>
          <a:lstStyle/>
          <a:p>
            <a:pPr marL="0" indent="0">
              <a:buNone/>
            </a:pPr>
            <a:r>
              <a:rPr lang="en-US" sz="4400" b="1" i="1" dirty="0">
                <a:solidFill>
                  <a:schemeClr val="accent6"/>
                </a:solidFill>
                <a:latin typeface="Times New Roman" panose="02020603050405020304" pitchFamily="18" charset="0"/>
                <a:cs typeface="Times New Roman" panose="02020603050405020304" pitchFamily="18" charset="0"/>
              </a:rPr>
              <a:t>Job Role and Gender Analysis</a:t>
            </a:r>
          </a:p>
          <a:p>
            <a:pPr marL="0" indent="0">
              <a:buNone/>
            </a:pPr>
            <a:endParaRPr lang="en-US" sz="4400" b="1" i="1" dirty="0">
              <a:solidFill>
                <a:schemeClr val="accent6"/>
              </a:solidFill>
              <a:latin typeface="Times New Roman" panose="02020603050405020304" pitchFamily="18" charset="0"/>
              <a:cs typeface="Times New Roman" panose="02020603050405020304" pitchFamily="18" charset="0"/>
            </a:endParaRPr>
          </a:p>
          <a:p>
            <a:pPr marL="0" indent="0">
              <a:buNone/>
            </a:pPr>
            <a:r>
              <a:rPr lang="en-US" sz="3600" u="sng" dirty="0">
                <a:latin typeface="Aharoni" panose="02010803020104030203" pitchFamily="2" charset="-79"/>
                <a:cs typeface="Aharoni" panose="02010803020104030203" pitchFamily="2" charset="-79"/>
              </a:rPr>
              <a:t>Findings:</a:t>
            </a:r>
            <a:r>
              <a:rPr lang="en-US" sz="3600" dirty="0">
                <a:latin typeface="Aharoni" panose="02010803020104030203" pitchFamily="2" charset="-79"/>
                <a:cs typeface="Aharoni" panose="02010803020104030203" pitchFamily="2" charset="-79"/>
              </a:rPr>
              <a:t> </a:t>
            </a:r>
            <a:r>
              <a:rPr lang="en-US" sz="3600" dirty="0">
                <a:latin typeface="Times New Roman" panose="02020603050405020304" pitchFamily="18" charset="0"/>
                <a:cs typeface="Times New Roman" panose="02020603050405020304" pitchFamily="18" charset="0"/>
              </a:rPr>
              <a:t>Highest attrition among Sales Executives (165), Research Scientists (159), and Laboratory Technicians (126). Gender analysis revealed notable trends and discrepancies.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95061"/>
            <a:ext cx="9994392" cy="1069848"/>
          </a:xfrm>
        </p:spPr>
        <p:txBody>
          <a:bodyPr/>
          <a:lstStyle/>
          <a:p>
            <a:r>
              <a:rPr lang="en-US" sz="4000" b="1" spc="600" dirty="0">
                <a:ln w="28575">
                  <a:noFill/>
                  <a:prstDash val="solid"/>
                </a:ln>
                <a:solidFill>
                  <a:schemeClr val="bg1"/>
                </a:solidFill>
                <a:latin typeface="Tw Cen MT" panose="020B0602020104020603" pitchFamily="34" charset="77"/>
              </a:rPr>
              <a:t>Analysis process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DB7B0EC2-CC52-4362-9CD5-8531BD0D9659}"/>
              </a:ext>
            </a:extLst>
          </p:cNvPr>
          <p:cNvSpPr>
            <a:spLocks noGrp="1"/>
          </p:cNvSpPr>
          <p:nvPr>
            <p:ph idx="1"/>
          </p:nvPr>
        </p:nvSpPr>
        <p:spPr>
          <a:xfrm>
            <a:off x="1014984" y="1596044"/>
            <a:ext cx="10332720" cy="4164676"/>
          </a:xfrm>
        </p:spPr>
        <p:txBody>
          <a:bodyPr/>
          <a:lstStyle/>
          <a:p>
            <a:pPr marL="0" indent="0">
              <a:buNone/>
            </a:pPr>
            <a:r>
              <a:rPr lang="en-US" sz="4400" b="1" i="1" dirty="0">
                <a:solidFill>
                  <a:schemeClr val="accent6"/>
                </a:solidFill>
                <a:latin typeface="Times New Roman" panose="02020603050405020304" pitchFamily="18" charset="0"/>
                <a:cs typeface="Times New Roman" panose="02020603050405020304" pitchFamily="18" charset="0"/>
              </a:rPr>
              <a:t>Working years and age Analysis</a:t>
            </a:r>
          </a:p>
          <a:p>
            <a:pPr marL="0" indent="0">
              <a:buNone/>
            </a:pPr>
            <a:endParaRPr lang="en-US" sz="4400" b="1" i="1" dirty="0">
              <a:solidFill>
                <a:schemeClr val="accent6"/>
              </a:solidFill>
              <a:latin typeface="Times New Roman" panose="02020603050405020304" pitchFamily="18" charset="0"/>
              <a:cs typeface="Times New Roman" panose="02020603050405020304" pitchFamily="18" charset="0"/>
            </a:endParaRPr>
          </a:p>
          <a:p>
            <a:pPr marL="0" indent="0">
              <a:buNone/>
            </a:pPr>
            <a:r>
              <a:rPr lang="en-US" sz="3600" u="sng" dirty="0">
                <a:latin typeface="Aharoni" panose="02010803020104030203" pitchFamily="2" charset="-79"/>
                <a:cs typeface="Aharoni" panose="02010803020104030203" pitchFamily="2" charset="-79"/>
              </a:rPr>
              <a:t>Findings:</a:t>
            </a:r>
            <a:r>
              <a:rPr lang="en-US" sz="3600" dirty="0">
                <a:latin typeface="Aharoni" panose="02010803020104030203" pitchFamily="2" charset="-79"/>
                <a:cs typeface="Aharoni" panose="02010803020104030203" pitchFamily="2" charset="-79"/>
              </a:rPr>
              <a:t> </a:t>
            </a:r>
            <a:r>
              <a:rPr lang="en-US" sz="3600" dirty="0">
                <a:latin typeface="Times New Roman" panose="02020603050405020304" pitchFamily="18" charset="0"/>
                <a:cs typeface="Times New Roman" panose="02020603050405020304" pitchFamily="18" charset="0"/>
              </a:rPr>
              <a:t>Peak attrition occurs within the first 0-10 years of employment, with a decline thereafter. The 20-30 age group has the highest attrition rate.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86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195061"/>
            <a:ext cx="9994392" cy="1069848"/>
          </a:xfrm>
        </p:spPr>
        <p:txBody>
          <a:bodyPr/>
          <a:lstStyle/>
          <a:p>
            <a:r>
              <a:rPr lang="en-US" sz="4000" b="1" spc="600" dirty="0">
                <a:ln w="28575">
                  <a:noFill/>
                  <a:prstDash val="solid"/>
                </a:ln>
                <a:solidFill>
                  <a:schemeClr val="bg1"/>
                </a:solidFill>
                <a:latin typeface="Tw Cen MT" panose="020B0602020104020603" pitchFamily="34" charset="77"/>
              </a:rPr>
              <a:t>Analysis process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DB7B0EC2-CC52-4362-9CD5-8531BD0D9659}"/>
              </a:ext>
            </a:extLst>
          </p:cNvPr>
          <p:cNvSpPr>
            <a:spLocks noGrp="1"/>
          </p:cNvSpPr>
          <p:nvPr>
            <p:ph idx="1"/>
          </p:nvPr>
        </p:nvSpPr>
        <p:spPr>
          <a:xfrm>
            <a:off x="1014984" y="1596044"/>
            <a:ext cx="10332720" cy="4164676"/>
          </a:xfrm>
        </p:spPr>
        <p:txBody>
          <a:bodyPr/>
          <a:lstStyle/>
          <a:p>
            <a:pPr marL="0" indent="0">
              <a:buNone/>
            </a:pPr>
            <a:r>
              <a:rPr lang="en-US" sz="4400" b="1" i="1" dirty="0">
                <a:solidFill>
                  <a:schemeClr val="accent6"/>
                </a:solidFill>
                <a:latin typeface="Times New Roman" panose="02020603050405020304" pitchFamily="18" charset="0"/>
                <a:cs typeface="Times New Roman" panose="02020603050405020304" pitchFamily="18" charset="0"/>
              </a:rPr>
              <a:t>Educational filed and salary hike Analysis</a:t>
            </a:r>
          </a:p>
          <a:p>
            <a:pPr marL="0" indent="0">
              <a:buNone/>
            </a:pPr>
            <a:endParaRPr lang="en-US" sz="4400" b="1" i="1" dirty="0">
              <a:solidFill>
                <a:schemeClr val="accent6"/>
              </a:solidFill>
              <a:latin typeface="Times New Roman" panose="02020603050405020304" pitchFamily="18" charset="0"/>
              <a:cs typeface="Times New Roman" panose="02020603050405020304" pitchFamily="18" charset="0"/>
            </a:endParaRPr>
          </a:p>
          <a:p>
            <a:pPr marL="0" indent="0">
              <a:buNone/>
            </a:pPr>
            <a:r>
              <a:rPr lang="en-US" sz="3600" u="sng" dirty="0">
                <a:latin typeface="Aharoni" panose="02010803020104030203" pitchFamily="2" charset="-79"/>
                <a:cs typeface="Aharoni" panose="02010803020104030203" pitchFamily="2" charset="-79"/>
              </a:rPr>
              <a:t>Findings:</a:t>
            </a:r>
            <a:r>
              <a:rPr lang="en-US" sz="3600" dirty="0">
                <a:latin typeface="Aharoni" panose="02010803020104030203" pitchFamily="2" charset="-79"/>
                <a:cs typeface="Aharoni" panose="02010803020104030203" pitchFamily="2" charset="-79"/>
              </a:rPr>
              <a:t> </a:t>
            </a:r>
            <a:r>
              <a:rPr lang="en-US" sz="3600" dirty="0">
                <a:latin typeface="Times New Roman" panose="02020603050405020304" pitchFamily="18" charset="0"/>
                <a:cs typeface="Times New Roman" panose="02020603050405020304" pitchFamily="18" charset="0"/>
              </a:rPr>
              <a:t>High attrition rates in Life Sciences (42.62%) and Medical (31.6%) fields. Lower salary hikes correlate with higher attrition rates.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7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pPr algn="ctr"/>
            <a:r>
              <a:rPr lang="en-US" dirty="0"/>
              <a:t>Recommendation and summary </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endParaRPr lang="en-US" dirty="0"/>
          </a:p>
          <a:p>
            <a:endParaRPr lang="en-US" dirty="0"/>
          </a:p>
          <a:p>
            <a:endParaRPr lang="en-US" dirty="0"/>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endParaRPr lang="en-US" dirty="0"/>
          </a:p>
          <a:p>
            <a:endParaRPr lang="en-US" dirty="0"/>
          </a:p>
          <a:p>
            <a:endParaRPr lang="en-US" dirty="0"/>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endParaRPr lang="en-US" dirty="0"/>
          </a:p>
          <a:p>
            <a:endParaRPr lang="en-US" dirty="0"/>
          </a:p>
        </p:txBody>
      </p:sp>
      <p:sp>
        <p:nvSpPr>
          <p:cNvPr id="5" name="Rectangle 1">
            <a:extLst>
              <a:ext uri="{FF2B5EF4-FFF2-40B4-BE49-F238E27FC236}">
                <a16:creationId xmlns:a16="http://schemas.microsoft.com/office/drawing/2014/main" id="{DC7DED54-821A-4AB3-A0F1-D504441E5F8A}"/>
              </a:ext>
            </a:extLst>
          </p:cNvPr>
          <p:cNvSpPr>
            <a:spLocks noGrp="1" noChangeArrowheads="1"/>
          </p:cNvSpPr>
          <p:nvPr>
            <p:ph type="body" idx="1"/>
          </p:nvPr>
        </p:nvSpPr>
        <p:spPr bwMode="auto">
          <a:xfrm>
            <a:off x="574060" y="2124289"/>
            <a:ext cx="1131515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Develop targeted retention strategies for high-risk job roles and demographics.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Implement mentoring and career development programs for employees in high attrition age and tenure groups.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Review compensation and benefits packages to ensure competitiveness, especially for critical roles.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Enhance employee engagement initiatives to address job satisfaction and workplace culture. </a:t>
            </a:r>
          </a:p>
        </p:txBody>
      </p:sp>
    </p:spTree>
    <p:extLst>
      <p:ext uri="{BB962C8B-B14F-4D97-AF65-F5344CB8AC3E}">
        <p14:creationId xmlns:p14="http://schemas.microsoft.com/office/powerpoint/2010/main" val="130744244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51</TotalTime>
  <Words>317</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Aharoni</vt:lpstr>
      <vt:lpstr>Arial</vt:lpstr>
      <vt:lpstr>Arial Narrow</vt:lpstr>
      <vt:lpstr>Calibri</vt:lpstr>
      <vt:lpstr>Courier New</vt:lpstr>
      <vt:lpstr>Segoe UI Light</vt:lpstr>
      <vt:lpstr>Times New Roman</vt:lpstr>
      <vt:lpstr>Tw Cen MT</vt:lpstr>
      <vt:lpstr>Wingdings</vt:lpstr>
      <vt:lpstr>Office Theme</vt:lpstr>
      <vt:lpstr>Employee attrition analysis</vt:lpstr>
      <vt:lpstr>CONTENTS</vt:lpstr>
      <vt:lpstr>Problem statement </vt:lpstr>
      <vt:lpstr>Key metrics overview</vt:lpstr>
      <vt:lpstr>My dashboard</vt:lpstr>
      <vt:lpstr>Analysis process</vt:lpstr>
      <vt:lpstr>Analysis process</vt:lpstr>
      <vt:lpstr>Analysis process</vt:lpstr>
      <vt:lpstr>Recommendation and 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Sameera Banu M</dc:creator>
  <cp:lastModifiedBy>Sameera Banu M</cp:lastModifiedBy>
  <cp:revision>5</cp:revision>
  <dcterms:created xsi:type="dcterms:W3CDTF">2024-07-30T10:27:57Z</dcterms:created>
  <dcterms:modified xsi:type="dcterms:W3CDTF">2024-07-30T11:19:23Z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