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83" r:id="rId5"/>
    <p:sldId id="286" r:id="rId6"/>
    <p:sldId id="260" r:id="rId7"/>
    <p:sldId id="261" r:id="rId8"/>
    <p:sldId id="262" r:id="rId9"/>
    <p:sldId id="272" r:id="rId10"/>
    <p:sldId id="287" r:id="rId11"/>
    <p:sldId id="288" r:id="rId12"/>
    <p:sldId id="289" r:id="rId13"/>
    <p:sldId id="290" r:id="rId14"/>
    <p:sldId id="291" r:id="rId15"/>
    <p:sldId id="292"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2" autoAdjust="0"/>
    <p:restoredTop sz="85794" autoAdjust="0"/>
  </p:normalViewPr>
  <p:slideViewPr>
    <p:cSldViewPr snapToGrid="0">
      <p:cViewPr varScale="1">
        <p:scale>
          <a:sx n="78" d="100"/>
          <a:sy n="78" d="100"/>
        </p:scale>
        <p:origin x="72" y="2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7/7/2024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7/7/2024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a:p>
        </p:txBody>
      </p:sp>
    </p:spTree>
    <p:extLst>
      <p:ext uri="{BB962C8B-B14F-4D97-AF65-F5344CB8AC3E}">
        <p14:creationId xmlns:p14="http://schemas.microsoft.com/office/powerpoint/2010/main" val="305158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a:p>
        </p:txBody>
      </p:sp>
    </p:spTree>
    <p:extLst>
      <p:ext uri="{BB962C8B-B14F-4D97-AF65-F5344CB8AC3E}">
        <p14:creationId xmlns:p14="http://schemas.microsoft.com/office/powerpoint/2010/main" val="2043277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a:p>
        </p:txBody>
      </p:sp>
    </p:spTree>
    <p:extLst>
      <p:ext uri="{BB962C8B-B14F-4D97-AF65-F5344CB8AC3E}">
        <p14:creationId xmlns:p14="http://schemas.microsoft.com/office/powerpoint/2010/main" val="2293163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a:p>
        </p:txBody>
      </p:sp>
    </p:spTree>
    <p:extLst>
      <p:ext uri="{BB962C8B-B14F-4D97-AF65-F5344CB8AC3E}">
        <p14:creationId xmlns:p14="http://schemas.microsoft.com/office/powerpoint/2010/main" val="195675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a:p>
        </p:txBody>
      </p:sp>
    </p:spTree>
    <p:extLst>
      <p:ext uri="{BB962C8B-B14F-4D97-AF65-F5344CB8AC3E}">
        <p14:creationId xmlns:p14="http://schemas.microsoft.com/office/powerpoint/2010/main" val="1387242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14</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a:p>
        </p:txBody>
      </p:sp>
    </p:spTree>
    <p:extLst>
      <p:ext uri="{BB962C8B-B14F-4D97-AF65-F5344CB8AC3E}">
        <p14:creationId xmlns:p14="http://schemas.microsoft.com/office/powerpoint/2010/main" val="147065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a:p>
        </p:txBody>
      </p:sp>
    </p:spTree>
    <p:extLst>
      <p:ext uri="{BB962C8B-B14F-4D97-AF65-F5344CB8AC3E}">
        <p14:creationId xmlns:p14="http://schemas.microsoft.com/office/powerpoint/2010/main" val="36463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a:p>
        </p:txBody>
      </p:sp>
    </p:spTree>
    <p:extLst>
      <p:ext uri="{BB962C8B-B14F-4D97-AF65-F5344CB8AC3E}">
        <p14:creationId xmlns:p14="http://schemas.microsoft.com/office/powerpoint/2010/main" val="70275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a:p>
        </p:txBody>
      </p:sp>
    </p:spTree>
    <p:extLst>
      <p:ext uri="{BB962C8B-B14F-4D97-AF65-F5344CB8AC3E}">
        <p14:creationId xmlns:p14="http://schemas.microsoft.com/office/powerpoint/2010/main" val="355304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a:p>
        </p:txBody>
      </p:sp>
    </p:spTree>
    <p:extLst>
      <p:ext uri="{BB962C8B-B14F-4D97-AF65-F5344CB8AC3E}">
        <p14:creationId xmlns:p14="http://schemas.microsoft.com/office/powerpoint/2010/main" val="110179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a:p>
        </p:txBody>
      </p:sp>
    </p:spTree>
    <p:extLst>
      <p:ext uri="{BB962C8B-B14F-4D97-AF65-F5344CB8AC3E}">
        <p14:creationId xmlns:p14="http://schemas.microsoft.com/office/powerpoint/2010/main" val="69438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a:p>
        </p:txBody>
      </p:sp>
    </p:spTree>
    <p:extLst>
      <p:ext uri="{BB962C8B-B14F-4D97-AF65-F5344CB8AC3E}">
        <p14:creationId xmlns:p14="http://schemas.microsoft.com/office/powerpoint/2010/main" val="267893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a:p>
        </p:txBody>
      </p:sp>
    </p:spTree>
    <p:extLst>
      <p:ext uri="{BB962C8B-B14F-4D97-AF65-F5344CB8AC3E}">
        <p14:creationId xmlns:p14="http://schemas.microsoft.com/office/powerpoint/2010/main" val="15943316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noProof="0" smtClean="0"/>
              <a:pPr/>
              <a:t>‹#›</a:t>
            </a:fld>
            <a:endParaRPr lang="en-US" noProof="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noProof="0" smtClean="0"/>
              <a:pPr/>
              <a:t>‹#›</a:t>
            </a:fld>
            <a:endParaRPr lang="en-US" noProof="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noProof="0" smtClean="0"/>
              <a:pPr/>
              <a:t>‹#›</a:t>
            </a:fld>
            <a:endParaRPr lang="en-US" noProof="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noProof="0" smtClean="0"/>
              <a:pPr/>
              <a:t>‹#›</a:t>
            </a:fld>
            <a:endParaRPr lang="en-US" noProof="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noProof="0" smtClean="0"/>
              <a:pPr/>
              <a:t>‹#›</a:t>
            </a:fld>
            <a:endParaRPr lang="en-US" noProof="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171062" y="2675400"/>
            <a:ext cx="4099187" cy="2078700"/>
          </a:xfrm>
        </p:spPr>
        <p:txBody>
          <a:bodyPr/>
          <a:lstStyle/>
          <a:p>
            <a:r>
              <a:rPr lang="en-US" dirty="0"/>
              <a:t>Sales analysis </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a:xfrm>
            <a:off x="6606285" y="4908470"/>
            <a:ext cx="4099187" cy="1048939"/>
          </a:xfrm>
        </p:spPr>
        <p:txBody>
          <a:bodyPr/>
          <a:lstStyle/>
          <a:p>
            <a:r>
              <a:rPr lang="en-US" dirty="0"/>
              <a:t>by Sameera </a:t>
            </a:r>
            <a:r>
              <a:rPr lang="en-US" dirty="0" err="1"/>
              <a:t>banu</a:t>
            </a:r>
            <a:r>
              <a:rPr lang="en-US" dirty="0"/>
              <a:t> m </a:t>
            </a:r>
          </a:p>
        </p:txBody>
      </p:sp>
      <p:pic>
        <p:nvPicPr>
          <p:cNvPr id="6" name="Picture Placeholder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3"/>
          <a:srcRect/>
          <a:stretch/>
        </p:blipFill>
        <p:spPr>
          <a:xfrm>
            <a:off x="690282" y="493059"/>
            <a:ext cx="5988424" cy="5889812"/>
          </a:xfrm>
        </p:spPr>
      </p:pic>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151799" y="2213599"/>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1625102" y="325574"/>
            <a:ext cx="11329200" cy="252000"/>
          </a:xfrm>
        </p:spPr>
        <p:txBody>
          <a:bodyPr/>
          <a:lstStyle/>
          <a:p>
            <a:r>
              <a:rPr lang="en-US" sz="2800" b="1" dirty="0"/>
              <a:t>Top 10 Customers </a:t>
            </a:r>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4552699" y="3843008"/>
            <a:ext cx="3240000" cy="720000"/>
          </a:xfrm>
        </p:spPr>
        <p:txBody>
          <a:bodyPr/>
          <a:lstStyle/>
          <a:p>
            <a:r>
              <a:rPr lang="en-US" sz="2400" b="1" dirty="0"/>
              <a:t>Phase 2</a:t>
            </a:r>
            <a:br>
              <a:rPr lang="en-US" dirty="0"/>
            </a:br>
            <a:endParaRPr lang="en-US" dirty="0"/>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18"/>
          </p:nvPr>
        </p:nvSpPr>
        <p:spPr>
          <a:xfrm>
            <a:off x="8520999" y="3843008"/>
            <a:ext cx="3240000" cy="720000"/>
          </a:xfrm>
        </p:spPr>
        <p:txBody>
          <a:bodyPr/>
          <a:lstStyle/>
          <a:p>
            <a:r>
              <a:rPr lang="en-US" sz="2400" b="1" dirty="0"/>
              <a:t>Phase 3</a:t>
            </a:r>
            <a:br>
              <a:rPr lang="en-US" dirty="0"/>
            </a:br>
            <a:endParaRPr lang="en-US" dirty="0"/>
          </a:p>
        </p:txBody>
      </p:sp>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p:txBody>
          <a:bodyPr/>
          <a:lstStyle/>
          <a:p>
            <a:fld id="{B67B645E-C5E5-4727-B977-D372A0AA71D9}" type="slidenum">
              <a:rPr lang="en-US" smtClean="0"/>
              <a:pPr/>
              <a:t>10</a:t>
            </a:fld>
            <a:endParaRPr lang="en-US" dirty="0"/>
          </a:p>
        </p:txBody>
      </p:sp>
      <p:sp>
        <p:nvSpPr>
          <p:cNvPr id="3" name="TextBox 2">
            <a:extLst>
              <a:ext uri="{FF2B5EF4-FFF2-40B4-BE49-F238E27FC236}">
                <a16:creationId xmlns:a16="http://schemas.microsoft.com/office/drawing/2014/main" id="{B7295D4C-8E1C-4C36-803A-20E631E60166}"/>
              </a:ext>
            </a:extLst>
          </p:cNvPr>
          <p:cNvSpPr txBox="1"/>
          <p:nvPr/>
        </p:nvSpPr>
        <p:spPr>
          <a:xfrm>
            <a:off x="3286125" y="533400"/>
            <a:ext cx="8442823" cy="3309608"/>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80AA4A82-6B5B-489E-82B6-F41CF470CEA9}"/>
              </a:ext>
            </a:extLst>
          </p:cNvPr>
          <p:cNvPicPr>
            <a:picLocks noChangeAspect="1"/>
          </p:cNvPicPr>
          <p:nvPr/>
        </p:nvPicPr>
        <p:blipFill>
          <a:blip r:embed="rId3"/>
          <a:stretch>
            <a:fillRect/>
          </a:stretch>
        </p:blipFill>
        <p:spPr>
          <a:xfrm>
            <a:off x="1000125" y="994424"/>
            <a:ext cx="9877425" cy="5316218"/>
          </a:xfrm>
          <a:prstGeom prst="rect">
            <a:avLst/>
          </a:prstGeom>
        </p:spPr>
      </p:pic>
    </p:spTree>
    <p:extLst>
      <p:ext uri="{BB962C8B-B14F-4D97-AF65-F5344CB8AC3E}">
        <p14:creationId xmlns:p14="http://schemas.microsoft.com/office/powerpoint/2010/main" val="310892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7499848" y="2162176"/>
            <a:ext cx="4229100" cy="3088268"/>
          </a:xfrm>
        </p:spPr>
        <p:txBody>
          <a:bodyPr/>
          <a:lstStyle/>
          <a:p>
            <a:r>
              <a:rPr lang="en-US" sz="7200" dirty="0"/>
              <a:t>Analysis </a:t>
            </a:r>
            <a:br>
              <a:rPr lang="en-US" sz="7200" dirty="0"/>
            </a:br>
            <a:r>
              <a:rPr lang="en-US" sz="7200" dirty="0"/>
              <a:t>Process</a:t>
            </a:r>
            <a:br>
              <a:rPr lang="en-US" sz="7200" dirty="0"/>
            </a:br>
            <a:r>
              <a:rPr lang="en-US" sz="7200" dirty="0"/>
              <a:t>4</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noProof="1"/>
              <a:t>. </a:t>
            </a:r>
          </a:p>
          <a:p>
            <a:endParaRPr lang="en-US" dirty="0"/>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11</a:t>
            </a:fld>
            <a:endParaRPr lang="en-US" dirty="0"/>
          </a:p>
        </p:txBody>
      </p:sp>
      <p:sp>
        <p:nvSpPr>
          <p:cNvPr id="19" name="Wave 18">
            <a:extLst>
              <a:ext uri="{FF2B5EF4-FFF2-40B4-BE49-F238E27FC236}">
                <a16:creationId xmlns:a16="http://schemas.microsoft.com/office/drawing/2014/main" id="{EBF048D3-1E59-4A21-8E85-2D58CD58EC5F}"/>
              </a:ext>
            </a:extLst>
          </p:cNvPr>
          <p:cNvSpPr/>
          <p:nvPr/>
        </p:nvSpPr>
        <p:spPr>
          <a:xfrm>
            <a:off x="373031" y="457200"/>
            <a:ext cx="6080623" cy="5553075"/>
          </a:xfrm>
          <a:prstGeom prst="wave">
            <a:avLst>
              <a:gd name="adj1" fmla="val 12500"/>
              <a:gd name="adj2" fmla="val 157"/>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
        <p:nvSpPr>
          <p:cNvPr id="20" name="TextBox 19">
            <a:extLst>
              <a:ext uri="{FF2B5EF4-FFF2-40B4-BE49-F238E27FC236}">
                <a16:creationId xmlns:a16="http://schemas.microsoft.com/office/drawing/2014/main" id="{7EC6B562-3396-4C46-9407-813CB4280BC8}"/>
              </a:ext>
            </a:extLst>
          </p:cNvPr>
          <p:cNvSpPr txBox="1"/>
          <p:nvPr/>
        </p:nvSpPr>
        <p:spPr>
          <a:xfrm>
            <a:off x="792378" y="1340329"/>
            <a:ext cx="5661276" cy="3416320"/>
          </a:xfrm>
          <a:prstGeom prst="rect">
            <a:avLst/>
          </a:prstGeom>
          <a:noFill/>
        </p:spPr>
        <p:txBody>
          <a:bodyPr wrap="square" rtlCol="0">
            <a:spAutoFit/>
          </a:bodyPr>
          <a:lstStyle/>
          <a:p>
            <a:r>
              <a:rPr lang="en-US" b="0" i="0" dirty="0">
                <a:solidFill>
                  <a:srgbClr val="000000"/>
                </a:solidFill>
                <a:effectLst/>
                <a:latin typeface="DM Sans"/>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dirty="0">
              <a:solidFill>
                <a:schemeClr val="accent6">
                  <a:lumMod val="50000"/>
                </a:schemeClr>
              </a:solidFill>
            </a:endParaRPr>
          </a:p>
        </p:txBody>
      </p:sp>
    </p:spTree>
    <p:extLst>
      <p:ext uri="{BB962C8B-B14F-4D97-AF65-F5344CB8AC3E}">
        <p14:creationId xmlns:p14="http://schemas.microsoft.com/office/powerpoint/2010/main" val="48659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1625102" y="325574"/>
            <a:ext cx="11329200" cy="252000"/>
          </a:xfrm>
        </p:spPr>
        <p:txBody>
          <a:bodyPr/>
          <a:lstStyle/>
          <a:p>
            <a:r>
              <a:rPr lang="en-US" sz="2800" b="1" dirty="0"/>
              <a:t>Demand of the Product based on Country </a:t>
            </a:r>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4552699" y="3843008"/>
            <a:ext cx="3240000" cy="720000"/>
          </a:xfrm>
        </p:spPr>
        <p:txBody>
          <a:bodyPr/>
          <a:lstStyle/>
          <a:p>
            <a:r>
              <a:rPr lang="en-US" sz="2400" b="1" dirty="0"/>
              <a:t>Phase 2</a:t>
            </a:r>
            <a:br>
              <a:rPr lang="en-US" dirty="0"/>
            </a:br>
            <a:endParaRPr lang="en-US" dirty="0"/>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18"/>
          </p:nvPr>
        </p:nvSpPr>
        <p:spPr>
          <a:xfrm>
            <a:off x="8520999" y="3843008"/>
            <a:ext cx="3240000" cy="720000"/>
          </a:xfrm>
        </p:spPr>
        <p:txBody>
          <a:bodyPr/>
          <a:lstStyle/>
          <a:p>
            <a:r>
              <a:rPr lang="en-US" sz="2400" b="1" dirty="0"/>
              <a:t>Phase 3</a:t>
            </a:r>
            <a:br>
              <a:rPr lang="en-US" dirty="0"/>
            </a:br>
            <a:endParaRPr lang="en-US" dirty="0"/>
          </a:p>
        </p:txBody>
      </p:sp>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p:txBody>
          <a:bodyPr/>
          <a:lstStyle/>
          <a:p>
            <a:fld id="{B67B645E-C5E5-4727-B977-D372A0AA71D9}" type="slidenum">
              <a:rPr lang="en-US" smtClean="0"/>
              <a:pPr/>
              <a:t>12</a:t>
            </a:fld>
            <a:endParaRPr lang="en-US" dirty="0"/>
          </a:p>
        </p:txBody>
      </p:sp>
      <p:sp>
        <p:nvSpPr>
          <p:cNvPr id="3" name="TextBox 2">
            <a:extLst>
              <a:ext uri="{FF2B5EF4-FFF2-40B4-BE49-F238E27FC236}">
                <a16:creationId xmlns:a16="http://schemas.microsoft.com/office/drawing/2014/main" id="{B7295D4C-8E1C-4C36-803A-20E631E60166}"/>
              </a:ext>
            </a:extLst>
          </p:cNvPr>
          <p:cNvSpPr txBox="1"/>
          <p:nvPr/>
        </p:nvSpPr>
        <p:spPr>
          <a:xfrm>
            <a:off x="3286125" y="533400"/>
            <a:ext cx="8442823" cy="3309608"/>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CD79501B-12CC-42CA-B1AA-ED5A5CF09E9E}"/>
              </a:ext>
            </a:extLst>
          </p:cNvPr>
          <p:cNvPicPr>
            <a:picLocks noChangeAspect="1"/>
          </p:cNvPicPr>
          <p:nvPr/>
        </p:nvPicPr>
        <p:blipFill>
          <a:blip r:embed="rId3"/>
          <a:stretch>
            <a:fillRect/>
          </a:stretch>
        </p:blipFill>
        <p:spPr>
          <a:xfrm>
            <a:off x="1219200" y="785400"/>
            <a:ext cx="10177625" cy="5745305"/>
          </a:xfrm>
          <a:prstGeom prst="rect">
            <a:avLst/>
          </a:prstGeom>
        </p:spPr>
      </p:pic>
    </p:spTree>
    <p:extLst>
      <p:ext uri="{BB962C8B-B14F-4D97-AF65-F5344CB8AC3E}">
        <p14:creationId xmlns:p14="http://schemas.microsoft.com/office/powerpoint/2010/main" val="6817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p:txBody>
          <a:bodyPr/>
          <a:lstStyle/>
          <a:p>
            <a:r>
              <a:rPr lang="en-US"/>
              <a:t>Summary</a:t>
            </a:r>
            <a:endParaRPr lang="en-US" dirty="0"/>
          </a:p>
        </p:txBody>
      </p:sp>
      <p:sp>
        <p:nvSpPr>
          <p:cNvPr id="4" name="Subtitle 3">
            <a:extLst>
              <a:ext uri="{FF2B5EF4-FFF2-40B4-BE49-F238E27FC236}">
                <a16:creationId xmlns:a16="http://schemas.microsoft.com/office/drawing/2014/main" id="{EC56582A-55F9-4B18-95E7-DD8795CF21B9}"/>
              </a:ext>
            </a:extLst>
          </p:cNvPr>
          <p:cNvSpPr>
            <a:spLocks noGrp="1"/>
          </p:cNvSpPr>
          <p:nvPr>
            <p:ph type="subTitle" idx="1"/>
          </p:nvPr>
        </p:nvSpPr>
        <p:spPr bwMode="gray">
          <a:xfrm>
            <a:off x="8778240" y="3708115"/>
            <a:ext cx="2944450" cy="1415429"/>
          </a:xfrm>
        </p:spPr>
        <p:txBody>
          <a:bodyPr/>
          <a:lstStyle/>
          <a:p>
            <a:r>
              <a:rPr lang="en-US" dirty="0"/>
              <a:t>Sales Report </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p:txBody>
          <a:bodyPr/>
          <a:lstStyle/>
          <a:p>
            <a:r>
              <a:rPr lang="en-US" noProof="1"/>
              <a:t>The Sales was high in Winter season,so if we start manufacturing additional products on Jan,it will be useful to gain profits.</a:t>
            </a:r>
          </a:p>
          <a:p>
            <a:r>
              <a:rPr lang="en-US" noProof="1"/>
              <a:t>By Selecting Top 10 customer we can provide selective Offers to them and to retain them.</a:t>
            </a:r>
          </a:p>
          <a:p>
            <a:r>
              <a:rPr lang="en-US" noProof="1"/>
              <a:t>By finding which region have the highest will merely support us in the Manufacturing and Production process.</a:t>
            </a:r>
          </a:p>
        </p:txBody>
      </p:sp>
      <p:pic>
        <p:nvPicPr>
          <p:cNvPr id="11" name="Picture Placeholder 10" descr="Stethoscope ">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13</a:t>
            </a:fld>
            <a:endParaRPr lang="en-US" dirty="0"/>
          </a:p>
        </p:txBody>
      </p:sp>
    </p:spTree>
    <p:extLst>
      <p:ext uri="{BB962C8B-B14F-4D97-AF65-F5344CB8AC3E}">
        <p14:creationId xmlns:p14="http://schemas.microsoft.com/office/powerpoint/2010/main" val="319024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a:t>Thank You</a:t>
            </a:r>
            <a:endParaRPr lang="en-US" dirty="0"/>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lstStyle/>
          <a:p>
            <a:r>
              <a:rPr lang="en-US" noProof="1"/>
              <a:t>Sameera Banu M </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a:xfrm>
            <a:off x="6945589" y="4292976"/>
            <a:ext cx="4303959" cy="252000"/>
          </a:xfrm>
        </p:spPr>
        <p:txBody>
          <a:bodyPr/>
          <a:lstStyle/>
          <a:p>
            <a:r>
              <a:rPr lang="en-US" dirty="0"/>
              <a:t>sameeramansoor03@gmail.com</a:t>
            </a:r>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gray">
          <a:xfrm>
            <a:off x="11301465" y="3884812"/>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gray">
          <a:xfrm>
            <a:off x="11304205" y="4268766"/>
            <a:ext cx="218900" cy="218900"/>
          </a:xfrm>
          <a:prstGeom prst="rect">
            <a:avLst/>
          </a:prstGeom>
        </p:spPr>
      </p:pic>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14</a:t>
            </a:fld>
            <a:endParaRPr lang="en-US" dirty="0"/>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6096000" y="1804145"/>
            <a:ext cx="5737412" cy="3249710"/>
          </a:xfrm>
        </p:spPr>
        <p:txBody>
          <a:bodyPr/>
          <a:lstStyle/>
          <a:p>
            <a:r>
              <a:rPr lang="en-US" sz="6000" dirty="0"/>
              <a:t>Online retail dataset </a:t>
            </a:r>
          </a:p>
        </p:txBody>
      </p:sp>
    </p:spTree>
    <p:extLst>
      <p:ext uri="{BB962C8B-B14F-4D97-AF65-F5344CB8AC3E}">
        <p14:creationId xmlns:p14="http://schemas.microsoft.com/office/powerpoint/2010/main" val="30693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7859470" y="2386368"/>
            <a:ext cx="3863221" cy="720000"/>
          </a:xfrm>
        </p:spPr>
        <p:txBody>
          <a:bodyPr/>
          <a:lstStyle/>
          <a:p>
            <a:r>
              <a:rPr lang="en-US" dirty="0"/>
              <a:t>About </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gray">
          <a:xfrm>
            <a:off x="7929498" y="3263241"/>
            <a:ext cx="4087450" cy="2965307"/>
          </a:xfrm>
        </p:spPr>
        <p:txBody>
          <a:bodyPr/>
          <a:lstStyle/>
          <a:p>
            <a:pPr algn="l"/>
            <a:r>
              <a:rPr lang="en-US" noProof="1"/>
              <a:t>Our Retail stores display and sell products to customers, either in brick-and-mortar locations or online. We also provide door-delivery options to improve our sales.</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p:txBody>
          <a:bodyPr/>
          <a:lstStyle/>
          <a:p>
            <a:r>
              <a:rPr lang="en-US" noProof="1"/>
              <a:t>The data that we collected across the different countries about sales to improve our insights towards the marketing as well as the advertising.</a:t>
            </a:r>
          </a:p>
          <a:p>
            <a:r>
              <a:rPr lang="en-US" noProof="1"/>
              <a:t>Here,I have collected a dataset and done some of the techniques to provide visualization.</a:t>
            </a:r>
          </a:p>
        </p:txBody>
      </p: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p:txBody>
          <a:bodyPr/>
          <a:lstStyle/>
          <a:p>
            <a:fld id="{B67B645E-C5E5-4727-B977-D372A0AA71D9}" type="slidenum">
              <a:rPr lang="en-US" smtClean="0"/>
              <a:pPr/>
              <a:t>3</a:t>
            </a:fld>
            <a:endParaRPr lang="en-US" dirty="0"/>
          </a:p>
        </p:txBody>
      </p:sp>
      <p:pic>
        <p:nvPicPr>
          <p:cNvPr id="12" name="Picture Placeholder 11">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rcRect/>
          <a:stretch/>
        </p:blipFill>
        <p:spPr>
          <a:xfrm>
            <a:off x="4742661" y="715086"/>
            <a:ext cx="3475177" cy="3342564"/>
          </a:xfrm>
        </p:spPr>
      </p:pic>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US" dirty="0"/>
              <a:t>DATA CLEANING </a:t>
            </a:r>
          </a:p>
        </p:txBody>
      </p:sp>
      <p:pic>
        <p:nvPicPr>
          <p:cNvPr id="41" name="Picture Placeholder 40" descr="Downward trend">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3">
            <a:biLevel thresh="25000"/>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489863" y="2719813"/>
            <a:ext cx="621792" cy="621792"/>
          </a:xfrm>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a:lstStyle/>
          <a:p>
            <a:r>
              <a:rPr lang="en-US" dirty="0"/>
              <a:t>To improve</a:t>
            </a:r>
          </a:p>
        </p:txBody>
      </p:sp>
      <p:pic>
        <p:nvPicPr>
          <p:cNvPr id="43" name="Picture Placeholder 42" descr="Coins">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5" cstate="screen">
            <a:biLevel thresh="25000"/>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a:xfrm>
            <a:off x="3625217" y="2719813"/>
            <a:ext cx="621792" cy="621792"/>
          </a:xfrm>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US" dirty="0"/>
              <a:t>collection</a:t>
            </a:r>
          </a:p>
        </p:txBody>
      </p:sp>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US" dirty="0"/>
              <a:t>cleaning</a:t>
            </a:r>
          </a:p>
        </p:txBody>
      </p:sp>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a:lstStyle/>
          <a:p>
            <a:r>
              <a:rPr lang="en-US" dirty="0" err="1"/>
              <a:t>Visualisation</a:t>
            </a:r>
            <a:endParaRPr lang="en-US" dirty="0"/>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p:txBody>
          <a:bodyPr/>
          <a:lstStyle/>
          <a:p>
            <a:r>
              <a:rPr lang="en-US" noProof="1"/>
              <a:t> </a:t>
            </a:r>
          </a:p>
          <a:p>
            <a:endParaRPr lang="en-US" dirty="0"/>
          </a:p>
        </p:txBody>
      </p:sp>
      <p:pic>
        <p:nvPicPr>
          <p:cNvPr id="49" name="Picture Placeholder 48" descr="Bar chart">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7" cstate="screen">
            <a:biLevel thresh="25000"/>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a:lstStyle/>
          <a:p>
            <a:r>
              <a:rPr lang="en-US"/>
              <a:t>Margins</a:t>
            </a:r>
            <a:endParaRPr lang="en-US" dirty="0"/>
          </a:p>
        </p:txBody>
      </p:sp>
      <p:sp>
        <p:nvSpPr>
          <p:cNvPr id="32" name="Slide Number Placeholder 31">
            <a:extLst>
              <a:ext uri="{FF2B5EF4-FFF2-40B4-BE49-F238E27FC236}">
                <a16:creationId xmlns:a16="http://schemas.microsoft.com/office/drawing/2014/main" id="{E612258B-809C-4937-88CC-45880B3C8264}"/>
              </a:ext>
            </a:extLst>
          </p:cNvPr>
          <p:cNvSpPr>
            <a:spLocks noGrp="1"/>
          </p:cNvSpPr>
          <p:nvPr>
            <p:ph type="sldNum" sz="quarter" idx="52"/>
          </p:nvPr>
        </p:nvSpPr>
        <p:spPr/>
        <p:txBody>
          <a:bodyPr/>
          <a:lstStyle/>
          <a:p>
            <a:fld id="{B67B645E-C5E5-4727-B977-D372A0AA71D9}" type="slidenum">
              <a:rPr lang="en-US" smtClean="0"/>
              <a:pPr/>
              <a:t>4</a:t>
            </a:fld>
            <a:endParaRPr lang="en-US" dirty="0"/>
          </a:p>
        </p:txBody>
      </p:sp>
      <p:pic>
        <p:nvPicPr>
          <p:cNvPr id="27" name="Picture Placeholder 26" descr="Teacher">
            <a:extLst>
              <a:ext uri="{FF2B5EF4-FFF2-40B4-BE49-F238E27FC236}">
                <a16:creationId xmlns:a16="http://schemas.microsoft.com/office/drawing/2014/main" id="{32554446-3700-4445-BE01-8F6857E5D7C1}"/>
              </a:ext>
            </a:extLst>
          </p:cNvPr>
          <p:cNvPicPr>
            <a:picLocks noChangeAspect="1"/>
          </p:cNvPicPr>
          <p:nvPr/>
        </p:nvPicPr>
        <p:blipFill>
          <a:blip r:embed="rId9" cstate="screen">
            <a:biLevel thresh="25000"/>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7882439" y="2719813"/>
            <a:ext cx="621792" cy="621792"/>
          </a:xfrm>
          <a:prstGeom prst="rect">
            <a:avLst/>
          </a:prstGeom>
        </p:spPr>
      </p:pic>
      <p:pic>
        <p:nvPicPr>
          <p:cNvPr id="28" name="Picture Placeholder 34" descr="Network">
            <a:extLst>
              <a:ext uri="{FF2B5EF4-FFF2-40B4-BE49-F238E27FC236}">
                <a16:creationId xmlns:a16="http://schemas.microsoft.com/office/drawing/2014/main" id="{863AC64C-146D-4CE5-9452-FF39D86FC01A}"/>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a:xfrm>
            <a:off x="5785104" y="2719813"/>
            <a:ext cx="621792" cy="621792"/>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7499848" y="2162176"/>
            <a:ext cx="4229100" cy="3088268"/>
          </a:xfrm>
        </p:spPr>
        <p:txBody>
          <a:bodyPr/>
          <a:lstStyle/>
          <a:p>
            <a:r>
              <a:rPr lang="en-US" sz="7200" dirty="0"/>
              <a:t>Analysis </a:t>
            </a:r>
            <a:br>
              <a:rPr lang="en-US" sz="7200" dirty="0"/>
            </a:br>
            <a:r>
              <a:rPr lang="en-US" sz="7200" dirty="0"/>
              <a:t>Process</a:t>
            </a:r>
            <a:br>
              <a:rPr lang="en-US" sz="7200" dirty="0"/>
            </a:br>
            <a:r>
              <a:rPr lang="en-US" sz="7200" dirty="0"/>
              <a:t>1</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noProof="1"/>
              <a:t>. </a:t>
            </a:r>
          </a:p>
          <a:p>
            <a:endParaRPr lang="en-US" dirty="0"/>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5</a:t>
            </a:fld>
            <a:endParaRPr lang="en-US" dirty="0"/>
          </a:p>
        </p:txBody>
      </p:sp>
      <p:sp>
        <p:nvSpPr>
          <p:cNvPr id="19" name="Wave 18">
            <a:extLst>
              <a:ext uri="{FF2B5EF4-FFF2-40B4-BE49-F238E27FC236}">
                <a16:creationId xmlns:a16="http://schemas.microsoft.com/office/drawing/2014/main" id="{EBF048D3-1E59-4A21-8E85-2D58CD58EC5F}"/>
              </a:ext>
            </a:extLst>
          </p:cNvPr>
          <p:cNvSpPr/>
          <p:nvPr/>
        </p:nvSpPr>
        <p:spPr>
          <a:xfrm>
            <a:off x="628650" y="958025"/>
            <a:ext cx="5353049" cy="4728400"/>
          </a:xfrm>
          <a:prstGeom prst="wav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
        <p:nvSpPr>
          <p:cNvPr id="20" name="TextBox 19">
            <a:extLst>
              <a:ext uri="{FF2B5EF4-FFF2-40B4-BE49-F238E27FC236}">
                <a16:creationId xmlns:a16="http://schemas.microsoft.com/office/drawing/2014/main" id="{7EC6B562-3396-4C46-9407-813CB4280BC8}"/>
              </a:ext>
            </a:extLst>
          </p:cNvPr>
          <p:cNvSpPr txBox="1"/>
          <p:nvPr/>
        </p:nvSpPr>
        <p:spPr>
          <a:xfrm>
            <a:off x="1506753" y="1594864"/>
            <a:ext cx="3863221" cy="2862322"/>
          </a:xfrm>
          <a:prstGeom prst="rect">
            <a:avLst/>
          </a:prstGeom>
          <a:noFill/>
        </p:spPr>
        <p:txBody>
          <a:bodyPr wrap="square" rtlCol="0">
            <a:spAutoFit/>
          </a:bodyPr>
          <a:lstStyle/>
          <a:p>
            <a:r>
              <a:rPr lang="en-US" b="0" i="0" dirty="0">
                <a:solidFill>
                  <a:schemeClr val="accent6">
                    <a:lumMod val="50000"/>
                  </a:schemeClr>
                </a:solidFill>
                <a:effectLst/>
                <a:latin typeface="DM Sans"/>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dirty="0">
              <a:solidFill>
                <a:schemeClr val="accent6">
                  <a:lumMod val="50000"/>
                </a:schemeClr>
              </a:solidFill>
            </a:endParaRPr>
          </a:p>
        </p:txBody>
      </p:sp>
    </p:spTree>
    <p:extLst>
      <p:ext uri="{BB962C8B-B14F-4D97-AF65-F5344CB8AC3E}">
        <p14:creationId xmlns:p14="http://schemas.microsoft.com/office/powerpoint/2010/main" val="337845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1625102" y="325574"/>
            <a:ext cx="11329200" cy="252000"/>
          </a:xfrm>
        </p:spPr>
        <p:txBody>
          <a:bodyPr/>
          <a:lstStyle/>
          <a:p>
            <a:r>
              <a:rPr lang="en-US" sz="2800" b="1" dirty="0"/>
              <a:t>How will the sales in 2011 </a:t>
            </a:r>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4552699" y="3843008"/>
            <a:ext cx="3240000" cy="720000"/>
          </a:xfrm>
        </p:spPr>
        <p:txBody>
          <a:bodyPr/>
          <a:lstStyle/>
          <a:p>
            <a:r>
              <a:rPr lang="en-US" sz="2400" b="1" dirty="0"/>
              <a:t>Phase 2</a:t>
            </a:r>
            <a:br>
              <a:rPr lang="en-US" dirty="0"/>
            </a:br>
            <a:endParaRPr lang="en-US" dirty="0"/>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18"/>
          </p:nvPr>
        </p:nvSpPr>
        <p:spPr>
          <a:xfrm>
            <a:off x="8520999" y="3843008"/>
            <a:ext cx="3240000" cy="720000"/>
          </a:xfrm>
        </p:spPr>
        <p:txBody>
          <a:bodyPr/>
          <a:lstStyle/>
          <a:p>
            <a:r>
              <a:rPr lang="en-US" sz="2400" b="1" dirty="0"/>
              <a:t>Phase 3</a:t>
            </a:r>
            <a:br>
              <a:rPr lang="en-US" dirty="0"/>
            </a:br>
            <a:endParaRPr lang="en-US" dirty="0"/>
          </a:p>
        </p:txBody>
      </p:sp>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p:txBody>
          <a:bodyPr/>
          <a:lstStyle/>
          <a:p>
            <a:fld id="{B67B645E-C5E5-4727-B977-D372A0AA71D9}" type="slidenum">
              <a:rPr lang="en-US" smtClean="0"/>
              <a:pPr/>
              <a:t>6</a:t>
            </a:fld>
            <a:endParaRPr lang="en-US" dirty="0"/>
          </a:p>
        </p:txBody>
      </p:sp>
      <p:sp>
        <p:nvSpPr>
          <p:cNvPr id="3" name="TextBox 2">
            <a:extLst>
              <a:ext uri="{FF2B5EF4-FFF2-40B4-BE49-F238E27FC236}">
                <a16:creationId xmlns:a16="http://schemas.microsoft.com/office/drawing/2014/main" id="{B7295D4C-8E1C-4C36-803A-20E631E60166}"/>
              </a:ext>
            </a:extLst>
          </p:cNvPr>
          <p:cNvSpPr txBox="1"/>
          <p:nvPr/>
        </p:nvSpPr>
        <p:spPr>
          <a:xfrm>
            <a:off x="3286125" y="533400"/>
            <a:ext cx="8442823" cy="3309608"/>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19CEE9B1-1C17-41C3-A553-E5A73C3644EF}"/>
              </a:ext>
            </a:extLst>
          </p:cNvPr>
          <p:cNvPicPr>
            <a:picLocks noChangeAspect="1"/>
          </p:cNvPicPr>
          <p:nvPr/>
        </p:nvPicPr>
        <p:blipFill>
          <a:blip r:embed="rId3"/>
          <a:stretch>
            <a:fillRect/>
          </a:stretch>
        </p:blipFill>
        <p:spPr>
          <a:xfrm>
            <a:off x="1290385" y="1171574"/>
            <a:ext cx="9764627" cy="5038725"/>
          </a:xfrm>
          <a:prstGeom prst="rect">
            <a:avLst/>
          </a:prstGeom>
        </p:spPr>
      </p:pic>
    </p:spTree>
    <p:extLst>
      <p:ext uri="{BB962C8B-B14F-4D97-AF65-F5344CB8AC3E}">
        <p14:creationId xmlns:p14="http://schemas.microsoft.com/office/powerpoint/2010/main" val="160138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7499848" y="2162176"/>
            <a:ext cx="4229100" cy="3088268"/>
          </a:xfrm>
        </p:spPr>
        <p:txBody>
          <a:bodyPr/>
          <a:lstStyle/>
          <a:p>
            <a:r>
              <a:rPr lang="en-US" sz="7200" dirty="0"/>
              <a:t>Analysis </a:t>
            </a:r>
            <a:br>
              <a:rPr lang="en-US" sz="7200" dirty="0"/>
            </a:br>
            <a:r>
              <a:rPr lang="en-US" sz="7200" dirty="0"/>
              <a:t>Process</a:t>
            </a:r>
            <a:br>
              <a:rPr lang="en-US" sz="7200" dirty="0"/>
            </a:br>
            <a:r>
              <a:rPr lang="en-US" sz="7200" dirty="0"/>
              <a:t>2</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noProof="1"/>
              <a:t>. </a:t>
            </a:r>
          </a:p>
          <a:p>
            <a:endParaRPr lang="en-US" dirty="0"/>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7</a:t>
            </a:fld>
            <a:endParaRPr lang="en-US" dirty="0"/>
          </a:p>
        </p:txBody>
      </p:sp>
      <p:sp>
        <p:nvSpPr>
          <p:cNvPr id="19" name="Wave 18">
            <a:extLst>
              <a:ext uri="{FF2B5EF4-FFF2-40B4-BE49-F238E27FC236}">
                <a16:creationId xmlns:a16="http://schemas.microsoft.com/office/drawing/2014/main" id="{EBF048D3-1E59-4A21-8E85-2D58CD58EC5F}"/>
              </a:ext>
            </a:extLst>
          </p:cNvPr>
          <p:cNvSpPr/>
          <p:nvPr/>
        </p:nvSpPr>
        <p:spPr>
          <a:xfrm>
            <a:off x="628650" y="958025"/>
            <a:ext cx="5353049" cy="4728400"/>
          </a:xfrm>
          <a:prstGeom prst="wav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
        <p:nvSpPr>
          <p:cNvPr id="20" name="TextBox 19">
            <a:extLst>
              <a:ext uri="{FF2B5EF4-FFF2-40B4-BE49-F238E27FC236}">
                <a16:creationId xmlns:a16="http://schemas.microsoft.com/office/drawing/2014/main" id="{7EC6B562-3396-4C46-9407-813CB4280BC8}"/>
              </a:ext>
            </a:extLst>
          </p:cNvPr>
          <p:cNvSpPr txBox="1"/>
          <p:nvPr/>
        </p:nvSpPr>
        <p:spPr>
          <a:xfrm>
            <a:off x="1278153" y="2306562"/>
            <a:ext cx="3863221" cy="2031325"/>
          </a:xfrm>
          <a:prstGeom prst="rect">
            <a:avLst/>
          </a:prstGeom>
          <a:noFill/>
        </p:spPr>
        <p:txBody>
          <a:bodyPr wrap="square" rtlCol="0">
            <a:spAutoFit/>
          </a:bodyPr>
          <a:lstStyle/>
          <a:p>
            <a:r>
              <a:rPr lang="en-US" b="0" i="0" dirty="0">
                <a:solidFill>
                  <a:srgbClr val="000000"/>
                </a:solidFill>
                <a:effectLst/>
                <a:latin typeface="DM Sans"/>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dirty="0">
              <a:solidFill>
                <a:schemeClr val="accent6">
                  <a:lumMod val="50000"/>
                </a:schemeClr>
              </a:solidFill>
            </a:endParaRPr>
          </a:p>
        </p:txBody>
      </p:sp>
    </p:spTree>
    <p:extLst>
      <p:ext uri="{BB962C8B-B14F-4D97-AF65-F5344CB8AC3E}">
        <p14:creationId xmlns:p14="http://schemas.microsoft.com/office/powerpoint/2010/main" val="210465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a:xfrm>
            <a:off x="1625102" y="325574"/>
            <a:ext cx="11329200" cy="252000"/>
          </a:xfrm>
        </p:spPr>
        <p:txBody>
          <a:bodyPr/>
          <a:lstStyle/>
          <a:p>
            <a:r>
              <a:rPr lang="en-US" sz="2800" b="1" dirty="0"/>
              <a:t>Revenue based on the Country</a:t>
            </a:r>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4552699" y="3843008"/>
            <a:ext cx="3240000" cy="720000"/>
          </a:xfrm>
        </p:spPr>
        <p:txBody>
          <a:bodyPr/>
          <a:lstStyle/>
          <a:p>
            <a:r>
              <a:rPr lang="en-US" sz="2400" b="1" dirty="0"/>
              <a:t>Phase 2</a:t>
            </a:r>
            <a:br>
              <a:rPr lang="en-US" dirty="0"/>
            </a:br>
            <a:endParaRPr lang="en-US" dirty="0"/>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18"/>
          </p:nvPr>
        </p:nvSpPr>
        <p:spPr>
          <a:xfrm>
            <a:off x="8520999" y="3843008"/>
            <a:ext cx="3240000" cy="720000"/>
          </a:xfrm>
        </p:spPr>
        <p:txBody>
          <a:bodyPr/>
          <a:lstStyle/>
          <a:p>
            <a:r>
              <a:rPr lang="en-US" sz="2400" b="1" dirty="0"/>
              <a:t>Phase 3</a:t>
            </a:r>
            <a:br>
              <a:rPr lang="en-US" dirty="0"/>
            </a:br>
            <a:endParaRPr lang="en-US" dirty="0"/>
          </a:p>
        </p:txBody>
      </p:sp>
      <p:sp>
        <p:nvSpPr>
          <p:cNvPr id="11" name="Slide Number Placeholder 10">
            <a:extLst>
              <a:ext uri="{FF2B5EF4-FFF2-40B4-BE49-F238E27FC236}">
                <a16:creationId xmlns:a16="http://schemas.microsoft.com/office/drawing/2014/main" id="{06F0AC6A-5FB2-4428-B693-24FC5DD0F206}"/>
              </a:ext>
            </a:extLst>
          </p:cNvPr>
          <p:cNvSpPr>
            <a:spLocks noGrp="1"/>
          </p:cNvSpPr>
          <p:nvPr>
            <p:ph type="sldNum" sz="quarter" idx="20"/>
          </p:nvPr>
        </p:nvSpPr>
        <p:spPr/>
        <p:txBody>
          <a:bodyPr/>
          <a:lstStyle/>
          <a:p>
            <a:fld id="{B67B645E-C5E5-4727-B977-D372A0AA71D9}" type="slidenum">
              <a:rPr lang="en-US" smtClean="0"/>
              <a:pPr/>
              <a:t>8</a:t>
            </a:fld>
            <a:endParaRPr lang="en-US" dirty="0"/>
          </a:p>
        </p:txBody>
      </p:sp>
      <p:sp>
        <p:nvSpPr>
          <p:cNvPr id="3" name="TextBox 2">
            <a:extLst>
              <a:ext uri="{FF2B5EF4-FFF2-40B4-BE49-F238E27FC236}">
                <a16:creationId xmlns:a16="http://schemas.microsoft.com/office/drawing/2014/main" id="{B7295D4C-8E1C-4C36-803A-20E631E60166}"/>
              </a:ext>
            </a:extLst>
          </p:cNvPr>
          <p:cNvSpPr txBox="1"/>
          <p:nvPr/>
        </p:nvSpPr>
        <p:spPr>
          <a:xfrm>
            <a:off x="3286125" y="365790"/>
            <a:ext cx="8442823" cy="3309608"/>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19CEE9B1-1C17-41C3-A553-E5A73C3644EF}"/>
              </a:ext>
            </a:extLst>
          </p:cNvPr>
          <p:cNvPicPr>
            <a:picLocks noChangeAspect="1"/>
          </p:cNvPicPr>
          <p:nvPr/>
        </p:nvPicPr>
        <p:blipFill>
          <a:blip r:embed="rId3"/>
          <a:stretch>
            <a:fillRect/>
          </a:stretch>
        </p:blipFill>
        <p:spPr>
          <a:xfrm>
            <a:off x="1290385" y="1171574"/>
            <a:ext cx="9764627" cy="5038725"/>
          </a:xfrm>
          <a:prstGeom prst="rect">
            <a:avLst/>
          </a:prstGeom>
        </p:spPr>
      </p:pic>
      <p:pic>
        <p:nvPicPr>
          <p:cNvPr id="5" name="Picture 4">
            <a:extLst>
              <a:ext uri="{FF2B5EF4-FFF2-40B4-BE49-F238E27FC236}">
                <a16:creationId xmlns:a16="http://schemas.microsoft.com/office/drawing/2014/main" id="{30099746-6EEE-4058-92B3-1E406EE58D5A}"/>
              </a:ext>
            </a:extLst>
          </p:cNvPr>
          <p:cNvPicPr>
            <a:picLocks noChangeAspect="1"/>
          </p:cNvPicPr>
          <p:nvPr/>
        </p:nvPicPr>
        <p:blipFill>
          <a:blip r:embed="rId4"/>
          <a:stretch>
            <a:fillRect/>
          </a:stretch>
        </p:blipFill>
        <p:spPr>
          <a:xfrm>
            <a:off x="802072" y="811005"/>
            <a:ext cx="10587855" cy="5340985"/>
          </a:xfrm>
          <a:prstGeom prst="rect">
            <a:avLst/>
          </a:prstGeom>
        </p:spPr>
      </p:pic>
    </p:spTree>
    <p:extLst>
      <p:ext uri="{BB962C8B-B14F-4D97-AF65-F5344CB8AC3E}">
        <p14:creationId xmlns:p14="http://schemas.microsoft.com/office/powerpoint/2010/main" val="399758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7499848" y="2162176"/>
            <a:ext cx="4229100" cy="3088268"/>
          </a:xfrm>
        </p:spPr>
        <p:txBody>
          <a:bodyPr/>
          <a:lstStyle/>
          <a:p>
            <a:r>
              <a:rPr lang="en-US" sz="7200" dirty="0"/>
              <a:t>Analysis </a:t>
            </a:r>
            <a:br>
              <a:rPr lang="en-US" sz="7200" dirty="0"/>
            </a:br>
            <a:r>
              <a:rPr lang="en-US" sz="7200" dirty="0"/>
              <a:t>Process</a:t>
            </a:r>
            <a:br>
              <a:rPr lang="en-US" sz="7200" dirty="0"/>
            </a:br>
            <a:r>
              <a:rPr lang="en-US" sz="7200" dirty="0"/>
              <a:t>3</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noProof="1"/>
              <a:t>. </a:t>
            </a:r>
          </a:p>
          <a:p>
            <a:endParaRPr lang="en-US" dirty="0"/>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9</a:t>
            </a:fld>
            <a:endParaRPr lang="en-US" dirty="0"/>
          </a:p>
        </p:txBody>
      </p:sp>
      <p:sp>
        <p:nvSpPr>
          <p:cNvPr id="19" name="Wave 18">
            <a:extLst>
              <a:ext uri="{FF2B5EF4-FFF2-40B4-BE49-F238E27FC236}">
                <a16:creationId xmlns:a16="http://schemas.microsoft.com/office/drawing/2014/main" id="{EBF048D3-1E59-4A21-8E85-2D58CD58EC5F}"/>
              </a:ext>
            </a:extLst>
          </p:cNvPr>
          <p:cNvSpPr/>
          <p:nvPr/>
        </p:nvSpPr>
        <p:spPr>
          <a:xfrm>
            <a:off x="628650" y="958025"/>
            <a:ext cx="5353049" cy="4728400"/>
          </a:xfrm>
          <a:prstGeom prst="wav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lt1"/>
              </a:solidFill>
            </a:endParaRPr>
          </a:p>
        </p:txBody>
      </p:sp>
      <p:sp>
        <p:nvSpPr>
          <p:cNvPr id="20" name="TextBox 19">
            <a:extLst>
              <a:ext uri="{FF2B5EF4-FFF2-40B4-BE49-F238E27FC236}">
                <a16:creationId xmlns:a16="http://schemas.microsoft.com/office/drawing/2014/main" id="{7EC6B562-3396-4C46-9407-813CB4280BC8}"/>
              </a:ext>
            </a:extLst>
          </p:cNvPr>
          <p:cNvSpPr txBox="1"/>
          <p:nvPr/>
        </p:nvSpPr>
        <p:spPr>
          <a:xfrm>
            <a:off x="1506753" y="1594864"/>
            <a:ext cx="3863221" cy="3139321"/>
          </a:xfrm>
          <a:prstGeom prst="rect">
            <a:avLst/>
          </a:prstGeom>
          <a:noFill/>
        </p:spPr>
        <p:txBody>
          <a:bodyPr wrap="square" rtlCol="0">
            <a:spAutoFit/>
          </a:bodyPr>
          <a:lstStyle/>
          <a:p>
            <a:r>
              <a:rPr lang="en-US" b="0" i="0" dirty="0">
                <a:solidFill>
                  <a:srgbClr val="000000"/>
                </a:solidFill>
                <a:effectLst/>
                <a:latin typeface="DM Sans"/>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dirty="0">
              <a:solidFill>
                <a:schemeClr val="accent6">
                  <a:lumMod val="50000"/>
                </a:schemeClr>
              </a:solidFill>
            </a:endParaRPr>
          </a:p>
        </p:txBody>
      </p:sp>
    </p:spTree>
    <p:extLst>
      <p:ext uri="{BB962C8B-B14F-4D97-AF65-F5344CB8AC3E}">
        <p14:creationId xmlns:p14="http://schemas.microsoft.com/office/powerpoint/2010/main" val="3301935135"/>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35393_Blue spheres pitch deck_RVA_v5" id="{B31999E4-CF41-4147-9146-E7AA12BD45BB}" vid="{47A86861-C4F7-4F19-9461-7399990DDE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2.xml><?xml version="1.0" encoding="utf-8"?>
<ds:datastoreItem xmlns:ds="http://schemas.openxmlformats.org/officeDocument/2006/customXml" ds:itemID="{97392B02-48CE-4E37-9DE8-753DC8DEB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247F30-5811-40C0-99EC-CF53200590B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pitch deck</Template>
  <TotalTime>122</TotalTime>
  <Words>567</Words>
  <Application>Microsoft Office PowerPoint</Application>
  <PresentationFormat>Widescreen</PresentationFormat>
  <Paragraphs>72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DM Sans</vt:lpstr>
      <vt:lpstr>Office Theme</vt:lpstr>
      <vt:lpstr>Sales analysis </vt:lpstr>
      <vt:lpstr>Online retail dataset </vt:lpstr>
      <vt:lpstr>About </vt:lpstr>
      <vt:lpstr>DATA CLEANING </vt:lpstr>
      <vt:lpstr>Analysis  Process 1</vt:lpstr>
      <vt:lpstr>PowerPoint Presentation</vt:lpstr>
      <vt:lpstr>Analysis  Process 2</vt:lpstr>
      <vt:lpstr>PowerPoint Presentation</vt:lpstr>
      <vt:lpstr>Analysis  Process 3</vt:lpstr>
      <vt:lpstr>PowerPoint Presentation</vt:lpstr>
      <vt:lpstr>Analysis  Process 4</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dc:creator>Sameera Banu M</dc:creator>
  <cp:lastModifiedBy>Sameera Banu M</cp:lastModifiedBy>
  <cp:revision>8</cp:revision>
  <dcterms:created xsi:type="dcterms:W3CDTF">2024-07-07T11:38:28Z</dcterms:created>
  <dcterms:modified xsi:type="dcterms:W3CDTF">2024-07-07T13:41:18Z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