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73" r:id="rId5"/>
    <p:sldId id="266" r:id="rId6"/>
    <p:sldId id="263" r:id="rId7"/>
    <p:sldId id="267" r:id="rId8"/>
    <p:sldId id="262" r:id="rId9"/>
    <p:sldId id="271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258AEB-ED20-4526-8DF9-11E8A1F8265C}">
          <p14:sldIdLst>
            <p14:sldId id="256"/>
            <p14:sldId id="259"/>
            <p14:sldId id="272"/>
            <p14:sldId id="273"/>
            <p14:sldId id="266"/>
            <p14:sldId id="263"/>
            <p14:sldId id="267"/>
            <p14:sldId id="262"/>
            <p14:sldId id="271"/>
            <p14:sldId id="274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3C907-2635-44F8-B3E9-175772CBE959}" v="3" dt="2023-11-06T19:53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0" autoAdjust="0"/>
    <p:restoredTop sz="94660"/>
  </p:normalViewPr>
  <p:slideViewPr>
    <p:cSldViewPr snapToGrid="0">
      <p:cViewPr>
        <p:scale>
          <a:sx n="63" d="100"/>
          <a:sy n="63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na Yekkir" userId="0198ed88357c6bb4" providerId="LiveId" clId="{A8E6CBA4-50B2-4593-A280-219713AC7AAD}"/>
    <pc:docChg chg="delSld modSection">
      <pc:chgData name="Rachana Yekkir" userId="0198ed88357c6bb4" providerId="LiveId" clId="{A8E6CBA4-50B2-4593-A280-219713AC7AAD}" dt="2023-11-06T20:04:34.291" v="0" actId="2696"/>
      <pc:docMkLst>
        <pc:docMk/>
      </pc:docMkLst>
      <pc:sldChg chg="del">
        <pc:chgData name="Rachana Yekkir" userId="0198ed88357c6bb4" providerId="LiveId" clId="{A8E6CBA4-50B2-4593-A280-219713AC7AAD}" dt="2023-11-06T20:04:34.291" v="0" actId="2696"/>
        <pc:sldMkLst>
          <pc:docMk/>
          <pc:sldMk cId="360678837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640C-9806-4BD5-A08F-5E5370B6143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graphs and numbers">
            <a:extLst>
              <a:ext uri="{FF2B5EF4-FFF2-40B4-BE49-F238E27FC236}">
                <a16:creationId xmlns:a16="http://schemas.microsoft.com/office/drawing/2014/main" id="{0CAC57D7-9047-7FCF-35F9-92A008CB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20" b="811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D44E0-708E-63A8-1023-BA7EE7B0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 fontScale="90000"/>
          </a:bodyPr>
          <a:lstStyle/>
          <a:p>
            <a:pPr algn="l"/>
            <a:r>
              <a:rPr lang="en-US" sz="7600" b="0" i="0" dirty="0">
                <a:solidFill>
                  <a:srgbClr val="FFFFFF"/>
                </a:solidFill>
                <a:effectLst/>
                <a:latin typeface="+mn-lt"/>
              </a:rPr>
              <a:t>Stock Price Forecasting using ARIMA model</a:t>
            </a:r>
            <a:br>
              <a:rPr lang="en-US" sz="7600" b="0" i="0" dirty="0">
                <a:solidFill>
                  <a:srgbClr val="FFFFFF"/>
                </a:solidFill>
                <a:effectLst/>
                <a:latin typeface="+mn-lt"/>
              </a:rPr>
            </a:br>
            <a:endParaRPr lang="en-US" sz="7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BCE2A-52BA-D104-D9BA-594ADB58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600" b="1" dirty="0">
              <a:solidFill>
                <a:srgbClr val="FFFFFF"/>
              </a:solidFill>
            </a:endParaRPr>
          </a:p>
          <a:p>
            <a:pPr algn="l"/>
            <a:r>
              <a:rPr lang="en-US" sz="9600" b="1" dirty="0">
                <a:solidFill>
                  <a:srgbClr val="FFFFFF"/>
                </a:solidFill>
              </a:rPr>
              <a:t>Team members:    </a:t>
            </a:r>
          </a:p>
          <a:p>
            <a:pPr algn="l"/>
            <a:r>
              <a:rPr lang="en-US" sz="9600" dirty="0">
                <a:solidFill>
                  <a:srgbClr val="FFFFFF"/>
                </a:solidFill>
              </a:rPr>
              <a:t>Venkata Rachana Yekkirala</a:t>
            </a:r>
          </a:p>
          <a:p>
            <a:pPr algn="l"/>
            <a:r>
              <a:rPr lang="en-US" sz="9600" dirty="0">
                <a:solidFill>
                  <a:srgbClr val="FFFFFF"/>
                </a:solidFill>
              </a:rPr>
              <a:t>Sameera </a:t>
            </a:r>
            <a:r>
              <a:rPr lang="en-US" sz="9600" dirty="0" err="1">
                <a:solidFill>
                  <a:srgbClr val="FFFFFF"/>
                </a:solidFill>
              </a:rPr>
              <a:t>Koppana</a:t>
            </a:r>
            <a:endParaRPr lang="en-US" sz="9600" dirty="0">
              <a:solidFill>
                <a:srgbClr val="FFFFFF"/>
              </a:solidFill>
            </a:endParaRPr>
          </a:p>
          <a:p>
            <a:pPr algn="l"/>
            <a:r>
              <a:rPr lang="en-US" sz="9600" dirty="0">
                <a:solidFill>
                  <a:srgbClr val="FFFFFF"/>
                </a:solidFill>
              </a:rPr>
              <a:t>Shaik Nasir Sohail</a:t>
            </a:r>
          </a:p>
          <a:p>
            <a:pPr algn="l"/>
            <a:endParaRPr lang="en-US" sz="600" dirty="0">
              <a:solidFill>
                <a:srgbClr val="FFFFFF"/>
              </a:solidFill>
            </a:endParaRPr>
          </a:p>
          <a:p>
            <a:pPr algn="l"/>
            <a:r>
              <a:rPr lang="en-US" sz="600" b="1" dirty="0">
                <a:solidFill>
                  <a:srgbClr val="FFFFFF"/>
                </a:solidFill>
              </a:rPr>
              <a:t>                  </a:t>
            </a: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7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results of a stock market&#10;&#10;Description automatically generated">
            <a:extLst>
              <a:ext uri="{FF2B5EF4-FFF2-40B4-BE49-F238E27FC236}">
                <a16:creationId xmlns:a16="http://schemas.microsoft.com/office/drawing/2014/main" id="{27FD9514-6B53-49A6-AC92-B004F92D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results of a stock market&#10;&#10;Description automatically generated">
            <a:extLst>
              <a:ext uri="{FF2B5EF4-FFF2-40B4-BE49-F238E27FC236}">
                <a16:creationId xmlns:a16="http://schemas.microsoft.com/office/drawing/2014/main" id="{55623E54-3273-4189-9849-378C0D4D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F42C-9F23-3719-B7E8-5B60AC6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20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                            </a:t>
            </a: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43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68078-D297-47B7-125D-D2098BA7BE00}"/>
              </a:ext>
            </a:extLst>
          </p:cNvPr>
          <p:cNvSpPr txBox="1"/>
          <p:nvPr/>
        </p:nvSpPr>
        <p:spPr>
          <a:xfrm>
            <a:off x="93306" y="354563"/>
            <a:ext cx="117845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200" dirty="0"/>
          </a:p>
          <a:p>
            <a:pPr algn="ctr"/>
            <a:r>
              <a:rPr lang="en-US" sz="2200" dirty="0"/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Definition: </a:t>
            </a:r>
            <a:r>
              <a:rPr lang="en-US" sz="2200" dirty="0"/>
              <a:t>Stock price forecasting is the process of predicting future stock prices based on historical data.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Significance: </a:t>
            </a:r>
            <a:r>
              <a:rPr lang="en-US" sz="2200" dirty="0"/>
              <a:t>It plays a vital role in investment decisions, risk management, and financial planning.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ARIMA Model: </a:t>
            </a:r>
            <a:r>
              <a:rPr lang="en-US" sz="2200" dirty="0"/>
              <a:t>We'll explore the ARIMA model, a powerful tool for time series forecasting in financial markets.</a:t>
            </a:r>
          </a:p>
        </p:txBody>
      </p:sp>
    </p:spTree>
    <p:extLst>
      <p:ext uri="{BB962C8B-B14F-4D97-AF65-F5344CB8AC3E}">
        <p14:creationId xmlns:p14="http://schemas.microsoft.com/office/powerpoint/2010/main" val="11036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637C-0591-46A6-B518-CE78CFFC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Tickers and data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6A9D-59B9-49EE-94C1-AA38BC81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 = American Express – AXP,  Goldman Sachs – GS, Morgan </a:t>
            </a:r>
            <a:r>
              <a:rPr lang="en-US" dirty="0" err="1"/>
              <a:t>Stanely</a:t>
            </a:r>
            <a:r>
              <a:rPr lang="en-US" dirty="0"/>
              <a:t> – MS, PNC</a:t>
            </a:r>
          </a:p>
          <a:p>
            <a:r>
              <a:rPr lang="en-US" dirty="0"/>
              <a:t>Market Index = GSPC</a:t>
            </a:r>
          </a:p>
          <a:p>
            <a:r>
              <a:rPr lang="en-US" dirty="0"/>
              <a:t>Start Date = '2010-01-01’</a:t>
            </a:r>
          </a:p>
          <a:p>
            <a:r>
              <a:rPr lang="en-US" dirty="0"/>
              <a:t>End Date = '2023-11-04’</a:t>
            </a:r>
          </a:p>
          <a:p>
            <a:r>
              <a:rPr lang="en-US" dirty="0"/>
              <a:t>Data source =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72749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stock prices&#10;&#10;Description automatically generated with medium confidence">
            <a:extLst>
              <a:ext uri="{FF2B5EF4-FFF2-40B4-BE49-F238E27FC236}">
                <a16:creationId xmlns:a16="http://schemas.microsoft.com/office/drawing/2014/main" id="{FF46A3E1-B8F3-47BE-A315-B107929F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numbers and a few ones&#10;&#10;Description automatically generated with medium confidence">
            <a:extLst>
              <a:ext uri="{FF2B5EF4-FFF2-40B4-BE49-F238E27FC236}">
                <a16:creationId xmlns:a16="http://schemas.microsoft.com/office/drawing/2014/main" id="{E7DCF6B0-80E6-DB1C-2076-48A6D91B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2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15B5638-6F9B-DB6A-EBBE-177082763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93128"/>
            <a:ext cx="10905066" cy="26717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EDA9FE6-9768-125C-F616-DC01D9DE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1452"/>
            <a:ext cx="10905066" cy="34350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F9642-295E-88B1-F195-B475A9F4EABA}"/>
              </a:ext>
            </a:extLst>
          </p:cNvPr>
          <p:cNvSpPr txBox="1"/>
          <p:nvPr/>
        </p:nvSpPr>
        <p:spPr>
          <a:xfrm>
            <a:off x="143069" y="277689"/>
            <a:ext cx="119058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Regressive (AR):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values in the time series influence future values.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(I):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Differencing to make the time series stationary.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(MA):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white noise terms influence future values.</a:t>
            </a:r>
          </a:p>
        </p:txBody>
      </p:sp>
    </p:spTree>
    <p:extLst>
      <p:ext uri="{BB962C8B-B14F-4D97-AF65-F5344CB8AC3E}">
        <p14:creationId xmlns:p14="http://schemas.microsoft.com/office/powerpoint/2010/main" val="312054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D1F216A-C4A9-43E2-A78B-0EF8E9D1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95" y="643467"/>
            <a:ext cx="3425208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4750D25B-6E82-49F2-9F44-1147868C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2" y="633307"/>
            <a:ext cx="3425208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the number of ms autocorrelation&#10;&#10;Description automatically generated">
            <a:extLst>
              <a:ext uri="{FF2B5EF4-FFF2-40B4-BE49-F238E27FC236}">
                <a16:creationId xmlns:a16="http://schemas.microsoft.com/office/drawing/2014/main" id="{F3AD2F43-2D5D-45AE-A36D-719FB0C1B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98" y="3671316"/>
            <a:ext cx="3372002" cy="2545862"/>
          </a:xfrm>
          <a:prstGeom prst="rect">
            <a:avLst/>
          </a:prstGeom>
        </p:spPr>
      </p:pic>
      <p:pic>
        <p:nvPicPr>
          <p:cNvPr id="8" name="Picture 7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51F5D161-65B2-415C-A53D-BC9229301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72" y="3671316"/>
            <a:ext cx="335982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2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165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Stock Price Forecasting using ARIMA model </vt:lpstr>
      <vt:lpstr>PowerPoint Presentation</vt:lpstr>
      <vt:lpstr>Tickers and data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 using ARIMA model</dc:title>
  <dc:creator>Yekkirala Rachana Venkata</dc:creator>
  <cp:lastModifiedBy>Sreesai Sameera Koppana</cp:lastModifiedBy>
  <cp:revision>12</cp:revision>
  <dcterms:created xsi:type="dcterms:W3CDTF">2023-11-06T05:37:45Z</dcterms:created>
  <dcterms:modified xsi:type="dcterms:W3CDTF">2023-11-06T22:24:16Z</dcterms:modified>
</cp:coreProperties>
</file>