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0"/>
  </p:notes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B84E0-859D-4F92-858F-04311DCD3F4A}" type="datetimeFigureOut">
              <a:rPr lang="en-IN" smtClean="0"/>
              <a:t>27-09-2024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3BEDD-626B-495B-8481-9F4C0AB305BD}" type="slidenum">
              <a:rPr lang="en-IN" smtClean="0"/>
              <a:t>‹#›</a:t>
            </a:fld>
            <a:endParaRPr lang="en-IN"/>
          </a:p>
        </p:txBody>
      </p:sp>
    </p:spTree>
    <p:extLst>
      <p:ext uri="{BB962C8B-B14F-4D97-AF65-F5344CB8AC3E}">
        <p14:creationId xmlns:p14="http://schemas.microsoft.com/office/powerpoint/2010/main" val="2299595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23BEDD-626B-495B-8481-9F4C0AB305BD}" type="slidenum">
              <a:rPr lang="en-IN" smtClean="0"/>
              <a:t>3</a:t>
            </a:fld>
            <a:endParaRPr lang="en-IN"/>
          </a:p>
        </p:txBody>
      </p:sp>
    </p:spTree>
    <p:extLst>
      <p:ext uri="{BB962C8B-B14F-4D97-AF65-F5344CB8AC3E}">
        <p14:creationId xmlns:p14="http://schemas.microsoft.com/office/powerpoint/2010/main" val="882444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CD1FC-20AA-496E-8D0D-B6F2D97AFBA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363837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CD1FC-20AA-496E-8D0D-B6F2D97AFBA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283441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CD1FC-20AA-496E-8D0D-B6F2D97AFBA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0A53-A89B-4210-ADE9-9E82A6252EC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6266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CD1FC-20AA-496E-8D0D-B6F2D97AFBA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7291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CD1FC-20AA-496E-8D0D-B6F2D97AFBA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0A53-A89B-4210-ADE9-9E82A6252EC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1738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CD1FC-20AA-496E-8D0D-B6F2D97AFBA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3479050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CD1FC-20AA-496E-8D0D-B6F2D97AFBA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3254971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CD1FC-20AA-496E-8D0D-B6F2D97AFBA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1023872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CD1FC-20AA-496E-8D0D-B6F2D97AFBA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243749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CD1FC-20AA-496E-8D0D-B6F2D97AFBA3}"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282826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CD1FC-20AA-496E-8D0D-B6F2D97AFBA3}"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656772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CD1FC-20AA-496E-8D0D-B6F2D97AFBA3}"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329162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CD1FC-20AA-496E-8D0D-B6F2D97AFBA3}" type="datetimeFigureOut">
              <a:rPr lang="en-IN" smtClean="0"/>
              <a:t>27-09-2024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39714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CD1FC-20AA-496E-8D0D-B6F2D97AFBA3}" type="datetimeFigureOut">
              <a:rPr lang="en-IN" smtClean="0"/>
              <a:t>27-09-2024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374412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CCD1FC-20AA-496E-8D0D-B6F2D97AFBA3}"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389867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CD1FC-20AA-496E-8D0D-B6F2D97AFBA3}"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80A53-A89B-4210-ADE9-9E82A6252EC6}" type="slidenum">
              <a:rPr lang="en-IN" smtClean="0"/>
              <a:t>‹#›</a:t>
            </a:fld>
            <a:endParaRPr lang="en-IN"/>
          </a:p>
        </p:txBody>
      </p:sp>
    </p:spTree>
    <p:extLst>
      <p:ext uri="{BB962C8B-B14F-4D97-AF65-F5344CB8AC3E}">
        <p14:creationId xmlns:p14="http://schemas.microsoft.com/office/powerpoint/2010/main" val="332255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CCD1FC-20AA-496E-8D0D-B6F2D97AFBA3}" type="datetimeFigureOut">
              <a:rPr lang="en-IN" smtClean="0"/>
              <a:t>27-09-2024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680A53-A89B-4210-ADE9-9E82A6252EC6}" type="slidenum">
              <a:rPr lang="en-IN" smtClean="0"/>
              <a:t>‹#›</a:t>
            </a:fld>
            <a:endParaRPr lang="en-IN"/>
          </a:p>
        </p:txBody>
      </p:sp>
    </p:spTree>
    <p:extLst>
      <p:ext uri="{BB962C8B-B14F-4D97-AF65-F5344CB8AC3E}">
        <p14:creationId xmlns:p14="http://schemas.microsoft.com/office/powerpoint/2010/main" val="23558252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D412-A252-F727-2883-C6B26DD51018}"/>
              </a:ext>
            </a:extLst>
          </p:cNvPr>
          <p:cNvSpPr>
            <a:spLocks noGrp="1"/>
          </p:cNvSpPr>
          <p:nvPr>
            <p:ph type="ctrTitle"/>
          </p:nvPr>
        </p:nvSpPr>
        <p:spPr>
          <a:xfrm>
            <a:off x="650240" y="687777"/>
            <a:ext cx="9144000" cy="2387600"/>
          </a:xfrm>
        </p:spPr>
        <p:txBody>
          <a:bodyPr>
            <a:normAutofit fontScale="90000"/>
          </a:bodyPr>
          <a:lstStyle/>
          <a:p>
            <a:br>
              <a:rPr lang="en-IN" sz="4000" dirty="0"/>
            </a:br>
            <a:r>
              <a:rPr lang="en-IN" sz="4000" dirty="0"/>
              <a:t>NLP Project</a:t>
            </a:r>
            <a:br>
              <a:rPr lang="en-IN" sz="4000" dirty="0"/>
            </a:br>
            <a:br>
              <a:rPr lang="en-IN" sz="4000" dirty="0"/>
            </a:br>
            <a:r>
              <a:rPr lang="en-IN" sz="4000" dirty="0"/>
              <a:t>Analyzing therapy sessions</a:t>
            </a:r>
          </a:p>
        </p:txBody>
      </p:sp>
      <p:sp>
        <p:nvSpPr>
          <p:cNvPr id="3" name="Subtitle 2">
            <a:extLst>
              <a:ext uri="{FF2B5EF4-FFF2-40B4-BE49-F238E27FC236}">
                <a16:creationId xmlns:a16="http://schemas.microsoft.com/office/drawing/2014/main" id="{AEDDE401-A27A-DEDA-661C-57D073B5136C}"/>
              </a:ext>
            </a:extLst>
          </p:cNvPr>
          <p:cNvSpPr>
            <a:spLocks noGrp="1"/>
          </p:cNvSpPr>
          <p:nvPr>
            <p:ph type="subTitle" idx="1"/>
          </p:nvPr>
        </p:nvSpPr>
        <p:spPr>
          <a:xfrm>
            <a:off x="111760" y="3642677"/>
            <a:ext cx="9370142" cy="2387599"/>
          </a:xfrm>
        </p:spPr>
        <p:txBody>
          <a:bodyPr>
            <a:noAutofit/>
          </a:bodyPr>
          <a:lstStyle/>
          <a:p>
            <a:r>
              <a:rPr lang="en-IN" sz="2000" dirty="0">
                <a:solidFill>
                  <a:schemeClr val="tx1"/>
                </a:solidFill>
              </a:rPr>
              <a:t>Model 1 Evaluation</a:t>
            </a:r>
          </a:p>
          <a:p>
            <a:endParaRPr lang="en-IN" sz="1800" dirty="0">
              <a:solidFill>
                <a:schemeClr val="tx1"/>
              </a:solidFill>
            </a:endParaRPr>
          </a:p>
          <a:p>
            <a:pPr algn="r"/>
            <a:r>
              <a:rPr lang="en-IN" sz="1800" dirty="0">
                <a:solidFill>
                  <a:schemeClr val="tx1"/>
                </a:solidFill>
              </a:rPr>
              <a:t>Se22uari170-M.Susmitha</a:t>
            </a:r>
          </a:p>
          <a:p>
            <a:pPr algn="r"/>
            <a:r>
              <a:rPr lang="en-IN" sz="1800" dirty="0">
                <a:solidFill>
                  <a:schemeClr val="tx1"/>
                </a:solidFill>
              </a:rPr>
              <a:t>Se22uari067-K.Chandana Priya </a:t>
            </a:r>
          </a:p>
          <a:p>
            <a:pPr algn="r"/>
            <a:r>
              <a:rPr lang="en-IN" sz="1800" dirty="0">
                <a:solidFill>
                  <a:schemeClr val="tx1"/>
                </a:solidFill>
              </a:rPr>
              <a:t>Se22uari150-Sameera.N</a:t>
            </a:r>
          </a:p>
          <a:p>
            <a:pPr algn="r"/>
            <a:r>
              <a:rPr lang="en-IN" sz="1800" dirty="0">
                <a:solidFill>
                  <a:schemeClr val="tx1"/>
                </a:solidFill>
              </a:rPr>
              <a:t>Se22uari199-P.Sachethan</a:t>
            </a:r>
          </a:p>
        </p:txBody>
      </p:sp>
    </p:spTree>
    <p:extLst>
      <p:ext uri="{BB962C8B-B14F-4D97-AF65-F5344CB8AC3E}">
        <p14:creationId xmlns:p14="http://schemas.microsoft.com/office/powerpoint/2010/main" val="32339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43FF-EAE6-BFA7-29CF-1D01B21712BB}"/>
              </a:ext>
            </a:extLst>
          </p:cNvPr>
          <p:cNvSpPr>
            <a:spLocks noGrp="1"/>
          </p:cNvSpPr>
          <p:nvPr>
            <p:ph type="title"/>
          </p:nvPr>
        </p:nvSpPr>
        <p:spPr/>
        <p:txBody>
          <a:bodyPr/>
          <a:lstStyle/>
          <a:p>
            <a:pPr algn="ctr"/>
            <a:r>
              <a:rPr lang="en-IN" u="sng" dirty="0"/>
              <a:t>Motivation</a:t>
            </a:r>
          </a:p>
        </p:txBody>
      </p:sp>
      <p:sp>
        <p:nvSpPr>
          <p:cNvPr id="3" name="Content Placeholder 2">
            <a:extLst>
              <a:ext uri="{FF2B5EF4-FFF2-40B4-BE49-F238E27FC236}">
                <a16:creationId xmlns:a16="http://schemas.microsoft.com/office/drawing/2014/main" id="{4A0759D6-C5E7-764A-3ED0-6B515F938B33}"/>
              </a:ext>
            </a:extLst>
          </p:cNvPr>
          <p:cNvSpPr>
            <a:spLocks noGrp="1"/>
          </p:cNvSpPr>
          <p:nvPr>
            <p:ph idx="1"/>
          </p:nvPr>
        </p:nvSpPr>
        <p:spPr>
          <a:xfrm>
            <a:off x="677334" y="1580486"/>
            <a:ext cx="8596668" cy="3880773"/>
          </a:xfrm>
        </p:spPr>
        <p:txBody>
          <a:bodyPr>
            <a:normAutofit/>
          </a:bodyPr>
          <a:lstStyle/>
          <a:p>
            <a:pPr marL="0" indent="0">
              <a:buNone/>
            </a:pPr>
            <a:r>
              <a:rPr lang="en-US" sz="2000" dirty="0"/>
              <a:t>We chose this project on analyzing therapy sessions using NLP because it merges our passion for technology with a meaningful application in mental health. We’re motivated by the potential to enhance therapeutic practices, ultimately improving client outcomes. This project allows us to explore how language and communication affect therapy, providing valuable insights that can help therapists refine their techniques. Additionally, the interdisciplinary nature of this work excites us—it’s a chance to collaborate with peers and professionals, expanding our skills and knowledge in both NLP and psychology. We believe that by leveraging technology in this way, we can contribute to a field that truly impacts lives, making our work not only educational but also fulfilling.</a:t>
            </a:r>
            <a:endParaRPr lang="en-IN" sz="2000" dirty="0"/>
          </a:p>
        </p:txBody>
      </p:sp>
    </p:spTree>
    <p:extLst>
      <p:ext uri="{BB962C8B-B14F-4D97-AF65-F5344CB8AC3E}">
        <p14:creationId xmlns:p14="http://schemas.microsoft.com/office/powerpoint/2010/main" val="2464354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67B6-4685-5312-C3DF-F1387941DBD5}"/>
              </a:ext>
            </a:extLst>
          </p:cNvPr>
          <p:cNvSpPr>
            <a:spLocks noGrp="1"/>
          </p:cNvSpPr>
          <p:nvPr>
            <p:ph type="title"/>
          </p:nvPr>
        </p:nvSpPr>
        <p:spPr/>
        <p:txBody>
          <a:bodyPr/>
          <a:lstStyle/>
          <a:p>
            <a:pPr algn="ctr"/>
            <a:r>
              <a:rPr lang="en-US" u="sng" dirty="0"/>
              <a:t>Problem Statement</a:t>
            </a:r>
            <a:endParaRPr lang="en-IN" u="sng" dirty="0"/>
          </a:p>
        </p:txBody>
      </p:sp>
      <p:sp>
        <p:nvSpPr>
          <p:cNvPr id="3" name="Content Placeholder 2">
            <a:extLst>
              <a:ext uri="{FF2B5EF4-FFF2-40B4-BE49-F238E27FC236}">
                <a16:creationId xmlns:a16="http://schemas.microsoft.com/office/drawing/2014/main" id="{6EBEA139-A46E-2F49-09E7-5FD5C7EED68B}"/>
              </a:ext>
            </a:extLst>
          </p:cNvPr>
          <p:cNvSpPr>
            <a:spLocks noGrp="1"/>
          </p:cNvSpPr>
          <p:nvPr>
            <p:ph idx="1"/>
          </p:nvPr>
        </p:nvSpPr>
        <p:spPr>
          <a:xfrm>
            <a:off x="677334" y="1639480"/>
            <a:ext cx="8596668" cy="3880773"/>
          </a:xfrm>
        </p:spPr>
        <p:txBody>
          <a:bodyPr>
            <a:normAutofit/>
          </a:bodyPr>
          <a:lstStyle/>
          <a:p>
            <a:pPr marL="0" indent="0">
              <a:buNone/>
            </a:pPr>
            <a:r>
              <a:rPr lang="en-US" sz="2000" dirty="0"/>
              <a:t>Therapists encounter significant challenges in efficiently analyzing unstructured therapy session dialogues. The manual review and interpretation of these transcripts are time-consuming, subjective, and prone to oversight, making it difficult to track client progress, identify recurring themes, and detect crucial emotional or cognitive cues in real-time. This project aims to utilize Natural Language Processing (NLP) techniques to automate the analysis of therapy sessions, providing therapists with accurate, objective, and timely insights. By enhancing therapists' ability to deliver more effective, responsive, and personalized mental health interventions, this NLP-driven solution seeks to improve overall therapy quality and client outcomes."</a:t>
            </a:r>
            <a:endParaRPr lang="en-IN" sz="2000" dirty="0"/>
          </a:p>
        </p:txBody>
      </p:sp>
    </p:spTree>
    <p:extLst>
      <p:ext uri="{BB962C8B-B14F-4D97-AF65-F5344CB8AC3E}">
        <p14:creationId xmlns:p14="http://schemas.microsoft.com/office/powerpoint/2010/main" val="30498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E7C6-9CCE-3C5A-6FD8-ADF323361BAA}"/>
              </a:ext>
            </a:extLst>
          </p:cNvPr>
          <p:cNvSpPr>
            <a:spLocks noGrp="1"/>
          </p:cNvSpPr>
          <p:nvPr>
            <p:ph type="title"/>
          </p:nvPr>
        </p:nvSpPr>
        <p:spPr/>
        <p:txBody>
          <a:bodyPr/>
          <a:lstStyle/>
          <a:p>
            <a:pPr algn="ctr"/>
            <a:r>
              <a:rPr lang="en-IN" u="sng" dirty="0"/>
              <a:t>Pipeline</a:t>
            </a:r>
          </a:p>
        </p:txBody>
      </p:sp>
      <p:sp>
        <p:nvSpPr>
          <p:cNvPr id="3" name="Content Placeholder 2">
            <a:extLst>
              <a:ext uri="{FF2B5EF4-FFF2-40B4-BE49-F238E27FC236}">
                <a16:creationId xmlns:a16="http://schemas.microsoft.com/office/drawing/2014/main" id="{2E1DB093-1547-B3F4-49BC-3301794BB662}"/>
              </a:ext>
            </a:extLst>
          </p:cNvPr>
          <p:cNvSpPr>
            <a:spLocks noGrp="1"/>
          </p:cNvSpPr>
          <p:nvPr>
            <p:ph idx="1"/>
          </p:nvPr>
        </p:nvSpPr>
        <p:spPr>
          <a:xfrm>
            <a:off x="677334" y="1259840"/>
            <a:ext cx="8596668" cy="5455920"/>
          </a:xfrm>
        </p:spPr>
        <p:txBody>
          <a:bodyPr>
            <a:normAutofit fontScale="92500" lnSpcReduction="20000"/>
          </a:bodyPr>
          <a:lstStyle/>
          <a:p>
            <a:pPr>
              <a:buFont typeface="Wingdings" panose="05000000000000000000" pitchFamily="2" charset="2"/>
              <a:buChar char="§"/>
            </a:pPr>
            <a:r>
              <a:rPr lang="en-US" b="1" dirty="0"/>
              <a:t>Data Collection (Transcription): </a:t>
            </a:r>
            <a:r>
              <a:rPr lang="en-US" dirty="0"/>
              <a:t>Convert recorded therapy sessions into text using speech-to-text tools.</a:t>
            </a:r>
          </a:p>
          <a:p>
            <a:pPr>
              <a:buFont typeface="Wingdings" panose="05000000000000000000" pitchFamily="2" charset="2"/>
              <a:buChar char="§"/>
            </a:pPr>
            <a:r>
              <a:rPr lang="en-US" b="1" dirty="0"/>
              <a:t>Preprocessing:</a:t>
            </a:r>
          </a:p>
          <a:p>
            <a:pPr>
              <a:buFont typeface="Courier New" panose="02070309020205020404" pitchFamily="49" charset="0"/>
              <a:buChar char="o"/>
            </a:pPr>
            <a:r>
              <a:rPr lang="en-US" dirty="0"/>
              <a:t>  </a:t>
            </a:r>
            <a:r>
              <a:rPr lang="en-US" i="1" dirty="0"/>
              <a:t>Tokenization</a:t>
            </a:r>
            <a:r>
              <a:rPr lang="en-US" dirty="0"/>
              <a:t>: Break down the text into words or sentences.</a:t>
            </a:r>
          </a:p>
          <a:p>
            <a:pPr>
              <a:buFont typeface="Courier New" panose="02070309020205020404" pitchFamily="49" charset="0"/>
              <a:buChar char="o"/>
            </a:pPr>
            <a:r>
              <a:rPr lang="en-US" dirty="0"/>
              <a:t>  </a:t>
            </a:r>
            <a:r>
              <a:rPr lang="en-US" i="1" dirty="0"/>
              <a:t>Stop Word Removal</a:t>
            </a:r>
            <a:r>
              <a:rPr lang="en-US" dirty="0"/>
              <a:t>: Remove common but unimportant words (like "the", "is", etc.).</a:t>
            </a:r>
          </a:p>
          <a:p>
            <a:pPr>
              <a:buFont typeface="Courier New" panose="02070309020205020404" pitchFamily="49" charset="0"/>
              <a:buChar char="o"/>
            </a:pPr>
            <a:r>
              <a:rPr lang="en-US" dirty="0"/>
              <a:t>  </a:t>
            </a:r>
            <a:r>
              <a:rPr lang="en-US" i="1" dirty="0"/>
              <a:t>Stemming/Lemmatization</a:t>
            </a:r>
            <a:r>
              <a:rPr lang="en-US" dirty="0"/>
              <a:t>: Reduce words to their base form (e.g., "running" becomes "run").</a:t>
            </a:r>
          </a:p>
          <a:p>
            <a:pPr>
              <a:buFont typeface="Wingdings" panose="05000000000000000000" pitchFamily="2" charset="2"/>
              <a:buChar char="§"/>
            </a:pPr>
            <a:r>
              <a:rPr lang="en-US" b="1" dirty="0"/>
              <a:t>Emotion &amp; Sentiment Detection</a:t>
            </a:r>
            <a:r>
              <a:rPr lang="en-US" dirty="0"/>
              <a:t>: using sentiment detection tools to detect the emotional tone (positive, negative, or neutral).Apply emotion detection models to identify specific emotions like happiness, sadness, anger, etc.</a:t>
            </a:r>
          </a:p>
          <a:p>
            <a:pPr>
              <a:buFont typeface="Wingdings" panose="05000000000000000000" pitchFamily="2" charset="2"/>
              <a:buChar char="§"/>
            </a:pPr>
            <a:r>
              <a:rPr lang="en-US" b="1" dirty="0"/>
              <a:t>Topic Extraction</a:t>
            </a:r>
            <a:r>
              <a:rPr lang="en-US" dirty="0"/>
              <a:t>: Use topic modeling techniques to find recurring themes or topics (e.g., stress, anxiety, relationships).</a:t>
            </a:r>
          </a:p>
          <a:p>
            <a:pPr>
              <a:buFont typeface="Wingdings" panose="05000000000000000000" pitchFamily="2" charset="2"/>
              <a:buChar char="§"/>
            </a:pPr>
            <a:r>
              <a:rPr lang="en-US" b="1" dirty="0"/>
              <a:t>Progress Tracking: </a:t>
            </a:r>
            <a:r>
              <a:rPr lang="en-US" dirty="0"/>
              <a:t>Compare language patterns over multiple sessions to identify signs of improvement or recurring issues.</a:t>
            </a:r>
          </a:p>
          <a:p>
            <a:pPr>
              <a:buFont typeface="Wingdings" panose="05000000000000000000" pitchFamily="2" charset="2"/>
              <a:buChar char="§"/>
            </a:pPr>
            <a:r>
              <a:rPr lang="en-US" b="1" dirty="0"/>
              <a:t>Visualization: </a:t>
            </a:r>
            <a:r>
              <a:rPr lang="en-US" dirty="0"/>
              <a:t>Present findings in a dashboard or report with insights about emotional trends, progress, and key topics.</a:t>
            </a:r>
          </a:p>
          <a:p>
            <a:pPr>
              <a:buFont typeface="Wingdings" panose="05000000000000000000" pitchFamily="2" charset="2"/>
              <a:buChar char="§"/>
            </a:pPr>
            <a:r>
              <a:rPr lang="en-US" b="1" dirty="0"/>
              <a:t>Data Privacy: </a:t>
            </a:r>
            <a:r>
              <a:rPr lang="en-US" dirty="0"/>
              <a:t>Ensure all patient data is anonymized and secure to protect privacy. This simple pipeline gives therapists valuable insights without overwhelming them with technical details.</a:t>
            </a:r>
            <a:endParaRPr lang="en-IN" dirty="0"/>
          </a:p>
        </p:txBody>
      </p:sp>
    </p:spTree>
    <p:extLst>
      <p:ext uri="{BB962C8B-B14F-4D97-AF65-F5344CB8AC3E}">
        <p14:creationId xmlns:p14="http://schemas.microsoft.com/office/powerpoint/2010/main" val="3837151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2F9F27-3153-3844-1C1D-8D22A956C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0"/>
            <a:ext cx="2743200" cy="6858000"/>
          </a:xfrm>
          <a:prstGeom prst="rect">
            <a:avLst/>
          </a:prstGeom>
        </p:spPr>
      </p:pic>
    </p:spTree>
    <p:extLst>
      <p:ext uri="{BB962C8B-B14F-4D97-AF65-F5344CB8AC3E}">
        <p14:creationId xmlns:p14="http://schemas.microsoft.com/office/powerpoint/2010/main" val="2199764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DA8C7E-ECB2-C8DE-717B-21C0E4532E8F}"/>
              </a:ext>
            </a:extLst>
          </p:cNvPr>
          <p:cNvPicPr>
            <a:picLocks noChangeAspect="1"/>
          </p:cNvPicPr>
          <p:nvPr/>
        </p:nvPicPr>
        <p:blipFill>
          <a:blip r:embed="rId2">
            <a:extLst>
              <a:ext uri="{28A0092B-C50C-407E-A947-70E740481C1C}">
                <a14:useLocalDpi xmlns:a14="http://schemas.microsoft.com/office/drawing/2010/main" val="0"/>
              </a:ext>
            </a:extLst>
          </a:blip>
          <a:srcRect b="27455"/>
          <a:stretch/>
        </p:blipFill>
        <p:spPr>
          <a:xfrm>
            <a:off x="4214794" y="64387"/>
            <a:ext cx="3651012" cy="6621548"/>
          </a:xfrm>
          <a:prstGeom prst="rect">
            <a:avLst/>
          </a:prstGeom>
        </p:spPr>
      </p:pic>
    </p:spTree>
    <p:extLst>
      <p:ext uri="{BB962C8B-B14F-4D97-AF65-F5344CB8AC3E}">
        <p14:creationId xmlns:p14="http://schemas.microsoft.com/office/powerpoint/2010/main" val="69264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C6FA-1931-A885-28E2-80B3FAB94F3D}"/>
              </a:ext>
            </a:extLst>
          </p:cNvPr>
          <p:cNvSpPr>
            <a:spLocks noGrp="1"/>
          </p:cNvSpPr>
          <p:nvPr>
            <p:ph type="title"/>
          </p:nvPr>
        </p:nvSpPr>
        <p:spPr/>
        <p:txBody>
          <a:bodyPr/>
          <a:lstStyle/>
          <a:p>
            <a:pPr algn="ctr"/>
            <a:r>
              <a:rPr lang="en-IN" u="sng" dirty="0"/>
              <a:t>Expected Outcome</a:t>
            </a:r>
          </a:p>
        </p:txBody>
      </p:sp>
      <p:sp>
        <p:nvSpPr>
          <p:cNvPr id="3" name="Content Placeholder 2">
            <a:extLst>
              <a:ext uri="{FF2B5EF4-FFF2-40B4-BE49-F238E27FC236}">
                <a16:creationId xmlns:a16="http://schemas.microsoft.com/office/drawing/2014/main" id="{EF1D899F-2244-321A-FEE8-2F39C251EFE7}"/>
              </a:ext>
            </a:extLst>
          </p:cNvPr>
          <p:cNvSpPr>
            <a:spLocks noGrp="1"/>
          </p:cNvSpPr>
          <p:nvPr>
            <p:ph idx="1"/>
          </p:nvPr>
        </p:nvSpPr>
        <p:spPr>
          <a:xfrm>
            <a:off x="814986" y="1488613"/>
            <a:ext cx="8596668" cy="3880773"/>
          </a:xfrm>
        </p:spPr>
        <p:txBody>
          <a:bodyPr>
            <a:normAutofit fontScale="92500" lnSpcReduction="10000"/>
          </a:bodyPr>
          <a:lstStyle/>
          <a:p>
            <a:pPr marL="0" indent="0">
              <a:buNone/>
            </a:pPr>
            <a:r>
              <a:rPr lang="en-US" dirty="0"/>
              <a:t>Emotion and Sentiment detection tools to find accurate identification of emotional patterns (e.g., joy, sadness, anxiety) in therapy session transcripts . Sentiment analysis to gauge the overall emotional tone of sessions (positive, negative, neutral).</a:t>
            </a:r>
          </a:p>
          <a:p>
            <a:pPr marL="0" indent="0">
              <a:buNone/>
            </a:pPr>
            <a:r>
              <a:rPr lang="en-US" dirty="0"/>
              <a:t>Topic Modeling : Discovery of recurring themes or topics (e.g., stress, relationships, work-life balance) across multiple sessions .</a:t>
            </a:r>
          </a:p>
          <a:p>
            <a:pPr marL="0" indent="0">
              <a:buNone/>
            </a:pPr>
            <a:r>
              <a:rPr lang="en-US" dirty="0"/>
              <a:t> Progress Tracking : Ability to track emotional and thematic changes over time, highlighting signs of improvement, recurring issues, or new concerns . </a:t>
            </a:r>
          </a:p>
          <a:p>
            <a:pPr marL="0" indent="0">
              <a:buNone/>
            </a:pPr>
            <a:r>
              <a:rPr lang="en-US" dirty="0"/>
              <a:t>Actionable Insights for Therapists : Provide therapists with a data-driven summary of each session, including emotional highlights, key conversation topics, and overall session tone . Enable more personalized treatment adjustments based on the linguistic patterns detected . </a:t>
            </a:r>
          </a:p>
          <a:p>
            <a:pPr marL="0" indent="0">
              <a:buNone/>
            </a:pPr>
            <a:r>
              <a:rPr lang="en-US" dirty="0"/>
              <a:t>Dashboard or Reports : Visual representation of emotional trends, client progress, and session summaries for easy therapist review.</a:t>
            </a:r>
            <a:endParaRPr lang="en-IN" dirty="0"/>
          </a:p>
        </p:txBody>
      </p:sp>
    </p:spTree>
    <p:extLst>
      <p:ext uri="{BB962C8B-B14F-4D97-AF65-F5344CB8AC3E}">
        <p14:creationId xmlns:p14="http://schemas.microsoft.com/office/powerpoint/2010/main" val="1563041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B05E-6CC5-5D45-9BAB-F5F9A5F3B355}"/>
              </a:ext>
            </a:extLst>
          </p:cNvPr>
          <p:cNvSpPr>
            <a:spLocks noGrp="1"/>
          </p:cNvSpPr>
          <p:nvPr>
            <p:ph type="title"/>
          </p:nvPr>
        </p:nvSpPr>
        <p:spPr/>
        <p:txBody>
          <a:bodyPr/>
          <a:lstStyle/>
          <a:p>
            <a:pPr algn="ctr"/>
            <a:r>
              <a:rPr lang="en-IN" u="sng" dirty="0"/>
              <a:t>Applications</a:t>
            </a:r>
          </a:p>
        </p:txBody>
      </p:sp>
      <p:sp>
        <p:nvSpPr>
          <p:cNvPr id="5" name="Rectangle 2">
            <a:extLst>
              <a:ext uri="{FF2B5EF4-FFF2-40B4-BE49-F238E27FC236}">
                <a16:creationId xmlns:a16="http://schemas.microsoft.com/office/drawing/2014/main" id="{268491CF-BA66-0E49-27C2-0A992E85538A}"/>
              </a:ext>
            </a:extLst>
          </p:cNvPr>
          <p:cNvSpPr>
            <a:spLocks noGrp="1" noChangeArrowheads="1"/>
          </p:cNvSpPr>
          <p:nvPr>
            <p:ph idx="1"/>
          </p:nvPr>
        </p:nvSpPr>
        <p:spPr bwMode="auto">
          <a:xfrm>
            <a:off x="677334" y="1270000"/>
            <a:ext cx="8596668" cy="3880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Tracks clients' emotions over time to see if therapy is working.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Shows important topics or feelings that need more attention.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Helps therapists check if clients are improving or facing challenges through their 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Gives an extra, objective view of progress to support the therapist's judgment.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Automatically processes session notes, saving therapists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Detects early signs of mental health issues so therapists can step in quickly.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Useful for researchers and students to study therapy and learn from language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54067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TotalTime>
  <Words>721</Words>
  <Application>Microsoft Office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Trebuchet MS</vt:lpstr>
      <vt:lpstr>Wingdings</vt:lpstr>
      <vt:lpstr>Wingdings 3</vt:lpstr>
      <vt:lpstr>Facet</vt:lpstr>
      <vt:lpstr> NLP Project  Analyzing therapy sessions</vt:lpstr>
      <vt:lpstr>Motivation</vt:lpstr>
      <vt:lpstr>Problem Statement</vt:lpstr>
      <vt:lpstr>Pipeline</vt:lpstr>
      <vt:lpstr>PowerPoint Presentation</vt:lpstr>
      <vt:lpstr>PowerPoint Presentation</vt:lpstr>
      <vt:lpstr>Expected Outcome</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Susmitha Manthena</dc:creator>
  <cp:lastModifiedBy>Susmitha Manthena</cp:lastModifiedBy>
  <cp:revision>3</cp:revision>
  <dcterms:created xsi:type="dcterms:W3CDTF">2024-09-27T17:42:58Z</dcterms:created>
  <dcterms:modified xsi:type="dcterms:W3CDTF">2024-09-27T18:35:32Z</dcterms:modified>
</cp:coreProperties>
</file>