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78" r:id="rId14"/>
    <p:sldId id="279" r:id="rId15"/>
    <p:sldId id="265" r:id="rId16"/>
    <p:sldId id="274" r:id="rId17"/>
    <p:sldId id="268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VC\Documents\NAAN%20MUDHALVAN\employee_data.et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VC\Documents\NAAN%20MUDHALVAN\employee_data.e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[employee_data.et]Sheet1!PivotTable1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</a:p>
        </c:rich>
      </c:tx>
      <c:layout>
        <c:manualLayout>
          <c:xMode val="edge"/>
          <c:yMode val="edge"/>
          <c:x val="0.33583352565582"/>
          <c:y val="0.086530828261444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9514578044465"/>
          <c:y val="0.23193966657846"/>
          <c:w val="0.687006692822525"/>
          <c:h val="0.7133368616035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[employee_data.et]Sheet1!$B$3:$B$4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[employee_data.et]Sheet1!$A$5:$A$15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[employee_data.et]Sheet1!$B$5:$B$15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[employee_data.et]Sheet1!$C$3:$C$4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[employee_data.et]Sheet1!$A$5:$A$15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[employee_data.et]Sheet1!$C$5:$C$15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[employee_data.et]Sheet1!$D$3:$D$4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[employee_data.et]Sheet1!$A$5:$A$15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[employee_data.et]Sheet1!$D$5:$D$15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[employee_data.et]Sheet1!$E$3:$E$4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[employee_data.et]Sheet1!$A$5:$A$15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[employee_data.et]Sheet1!$E$5:$E$15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957449426"/>
        <c:axId val="511411162"/>
      </c:barChart>
      <c:catAx>
        <c:axId val="95744942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11411162"/>
        <c:crosses val="autoZero"/>
        <c:auto val="1"/>
        <c:lblAlgn val="ctr"/>
        <c:lblOffset val="100"/>
        <c:noMultiLvlLbl val="0"/>
      </c:catAx>
      <c:valAx>
        <c:axId val="51141116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5744942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9526117393646"/>
          <c:y val="0.273749669224663"/>
          <c:w val="0.151242403261789"/>
          <c:h val="0.340037046837788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wrap="square"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[employee_data.et]Sheet1!PivotTable1</c:name>
    <c:fmtId val="-1"/>
  </c:pivotSource>
  <c:chart>
    <c:title>
      <c:layout>
        <c:manualLayout>
          <c:xMode val="edge"/>
          <c:yMode val="edge"/>
          <c:x val="0.386747529200359"/>
          <c:y val="0.0908857838738623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view3D>
      <c:rotX val="30"/>
      <c:rotY val="0"/>
      <c:depthPercent val="100"/>
      <c:rAngAx val="0"/>
      <c:perspective val="3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>
        <c:manualLayout>
          <c:layoutTarget val="inner"/>
          <c:xMode val="edge"/>
          <c:yMode val="edge"/>
          <c:x val="0.0115902964959569"/>
          <c:y val="0.0817843866171004"/>
          <c:w val="0.795417789757412"/>
          <c:h val="0.796564543007307"/>
        </c:manualLayout>
      </c:layout>
      <c:pie3DChart>
        <c:varyColors val="1"/>
        <c:ser>
          <c:idx val="0"/>
          <c:order val="0"/>
          <c:tx>
            <c:strRef>
              <c:f>[employee_data.et]Sheet1!$B$3:$B$4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explosion val="0"/>
          <c:dPt>
            <c:idx val="0"/>
            <c:bubble3D val="0"/>
            <c:explosion val="0"/>
            <c:spPr>
              <a:gradFill>
                <a:gsLst>
                  <a:gs pos="0">
                    <a:schemeClr val="accent1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1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shade val="76667"/>
                      </a:schemeClr>
                    </a:gs>
                    <a:gs pos="100000">
                      <a:schemeClr val="accent1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1"/>
            <c:bubble3D val="0"/>
            <c:explosion val="0"/>
            <c:spPr>
              <a:gradFill>
                <a:gsLst>
                  <a:gs pos="0">
                    <a:schemeClr val="accent2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2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shade val="76667"/>
                      </a:schemeClr>
                    </a:gs>
                    <a:gs pos="100000">
                      <a:schemeClr val="accent2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2"/>
            <c:bubble3D val="0"/>
            <c:explosion val="0"/>
            <c:spPr>
              <a:gradFill>
                <a:gsLst>
                  <a:gs pos="0">
                    <a:schemeClr val="accent3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3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shade val="76667"/>
                      </a:schemeClr>
                    </a:gs>
                    <a:gs pos="100000">
                      <a:schemeClr val="accent3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3"/>
            <c:bubble3D val="0"/>
            <c:explosion val="0"/>
            <c:spPr>
              <a:gradFill>
                <a:gsLst>
                  <a:gs pos="0">
                    <a:schemeClr val="accent4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4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shade val="76667"/>
                      </a:schemeClr>
                    </a:gs>
                    <a:gs pos="100000">
                      <a:schemeClr val="accent4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4"/>
            <c:bubble3D val="0"/>
            <c:explosion val="0"/>
            <c:spPr>
              <a:gradFill>
                <a:gsLst>
                  <a:gs pos="0">
                    <a:schemeClr val="accent5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5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shade val="76667"/>
                      </a:schemeClr>
                    </a:gs>
                    <a:gs pos="100000">
                      <a:schemeClr val="accent5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5"/>
            <c:bubble3D val="0"/>
            <c:explosion val="0"/>
            <c:spPr>
              <a:gradFill>
                <a:gsLst>
                  <a:gs pos="0">
                    <a:schemeClr val="accent6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6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shade val="76667"/>
                      </a:schemeClr>
                    </a:gs>
                    <a:gs pos="100000">
                      <a:schemeClr val="accent6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6"/>
            <c:bubble3D val="0"/>
            <c:explosion val="0"/>
            <c:spPr>
              <a:gradFill>
                <a:gsLst>
                  <a:gs pos="0">
                    <a:schemeClr val="accent1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1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tint val="76667"/>
                      </a:schemeClr>
                    </a:gs>
                    <a:gs pos="100000">
                      <a:schemeClr val="accent1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7"/>
            <c:bubble3D val="0"/>
            <c:explosion val="0"/>
            <c:spPr>
              <a:gradFill>
                <a:gsLst>
                  <a:gs pos="0">
                    <a:schemeClr val="accent2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2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tint val="76667"/>
                      </a:schemeClr>
                    </a:gs>
                    <a:gs pos="100000">
                      <a:schemeClr val="accent2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8"/>
            <c:bubble3D val="0"/>
            <c:explosion val="0"/>
            <c:spPr>
              <a:gradFill>
                <a:gsLst>
                  <a:gs pos="0">
                    <a:schemeClr val="accent3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3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tint val="76667"/>
                      </a:schemeClr>
                    </a:gs>
                    <a:gs pos="100000">
                      <a:schemeClr val="accent3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9"/>
            <c:bubble3D val="0"/>
            <c:explosion val="0"/>
            <c:spPr>
              <a:gradFill>
                <a:gsLst>
                  <a:gs pos="0">
                    <a:schemeClr val="accent4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4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tint val="76667"/>
                      </a:schemeClr>
                    </a:gs>
                    <a:gs pos="100000">
                      <a:schemeClr val="accent4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[employee_data.et]Sheet1!$A$5:$A$15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[employee_data.et]Sheet1!$B$5:$B$15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[employee_data.et]Sheet1!$C$3:$C$4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explosion val="0"/>
            <c:spPr>
              <a:gradFill>
                <a:gsLst>
                  <a:gs pos="0">
                    <a:schemeClr val="accent1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1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shade val="76667"/>
                      </a:schemeClr>
                    </a:gs>
                    <a:gs pos="100000">
                      <a:schemeClr val="accent1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1"/>
            <c:bubble3D val="0"/>
            <c:explosion val="0"/>
            <c:spPr>
              <a:gradFill>
                <a:gsLst>
                  <a:gs pos="0">
                    <a:schemeClr val="accent2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2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shade val="76667"/>
                      </a:schemeClr>
                    </a:gs>
                    <a:gs pos="100000">
                      <a:schemeClr val="accent2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2"/>
            <c:bubble3D val="0"/>
            <c:explosion val="0"/>
            <c:spPr>
              <a:gradFill>
                <a:gsLst>
                  <a:gs pos="0">
                    <a:schemeClr val="accent3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3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shade val="76667"/>
                      </a:schemeClr>
                    </a:gs>
                    <a:gs pos="100000">
                      <a:schemeClr val="accent3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3"/>
            <c:bubble3D val="0"/>
            <c:explosion val="0"/>
            <c:spPr>
              <a:gradFill>
                <a:gsLst>
                  <a:gs pos="0">
                    <a:schemeClr val="accent4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4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shade val="76667"/>
                      </a:schemeClr>
                    </a:gs>
                    <a:gs pos="100000">
                      <a:schemeClr val="accent4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4"/>
            <c:bubble3D val="0"/>
            <c:explosion val="0"/>
            <c:spPr>
              <a:gradFill>
                <a:gsLst>
                  <a:gs pos="0">
                    <a:schemeClr val="accent5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5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shade val="76667"/>
                      </a:schemeClr>
                    </a:gs>
                    <a:gs pos="100000">
                      <a:schemeClr val="accent5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5"/>
            <c:bubble3D val="0"/>
            <c:explosion val="0"/>
            <c:spPr>
              <a:gradFill>
                <a:gsLst>
                  <a:gs pos="0">
                    <a:schemeClr val="accent6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6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shade val="76667"/>
                      </a:schemeClr>
                    </a:gs>
                    <a:gs pos="100000">
                      <a:schemeClr val="accent6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6"/>
            <c:bubble3D val="0"/>
            <c:explosion val="0"/>
            <c:spPr>
              <a:gradFill>
                <a:gsLst>
                  <a:gs pos="0">
                    <a:schemeClr val="accent1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1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tint val="76667"/>
                      </a:schemeClr>
                    </a:gs>
                    <a:gs pos="100000">
                      <a:schemeClr val="accent1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7"/>
            <c:bubble3D val="0"/>
            <c:explosion val="0"/>
            <c:spPr>
              <a:gradFill>
                <a:gsLst>
                  <a:gs pos="0">
                    <a:schemeClr val="accent2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2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tint val="76667"/>
                      </a:schemeClr>
                    </a:gs>
                    <a:gs pos="100000">
                      <a:schemeClr val="accent2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8"/>
            <c:bubble3D val="0"/>
            <c:explosion val="0"/>
            <c:spPr>
              <a:gradFill>
                <a:gsLst>
                  <a:gs pos="0">
                    <a:schemeClr val="accent3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3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tint val="76667"/>
                      </a:schemeClr>
                    </a:gs>
                    <a:gs pos="100000">
                      <a:schemeClr val="accent3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9"/>
            <c:bubble3D val="0"/>
            <c:explosion val="0"/>
            <c:spPr>
              <a:gradFill>
                <a:gsLst>
                  <a:gs pos="0">
                    <a:schemeClr val="accent4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4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tint val="76667"/>
                      </a:schemeClr>
                    </a:gs>
                    <a:gs pos="100000">
                      <a:schemeClr val="accent4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[employee_data.et]Sheet1!$A$5:$A$15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[employee_data.et]Sheet1!$C$5:$C$15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[employee_data.et]Sheet1!$D$3:$D$4</c:f>
              <c:strCache>
                <c:ptCount val="1"/>
                <c:pt idx="0">
                  <c:v>MEDIUM</c:v>
                </c:pt>
              </c:strCache>
            </c:strRef>
          </c:tx>
          <c:spPr/>
          <c:explosion val="0"/>
          <c:dPt>
            <c:idx val="0"/>
            <c:bubble3D val="0"/>
            <c:explosion val="0"/>
            <c:spPr>
              <a:gradFill>
                <a:gsLst>
                  <a:gs pos="0">
                    <a:schemeClr val="accent1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1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shade val="76667"/>
                      </a:schemeClr>
                    </a:gs>
                    <a:gs pos="100000">
                      <a:schemeClr val="accent1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1"/>
            <c:bubble3D val="0"/>
            <c:explosion val="0"/>
            <c:spPr>
              <a:gradFill>
                <a:gsLst>
                  <a:gs pos="0">
                    <a:schemeClr val="accent2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2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shade val="76667"/>
                      </a:schemeClr>
                    </a:gs>
                    <a:gs pos="100000">
                      <a:schemeClr val="accent2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2"/>
            <c:bubble3D val="0"/>
            <c:explosion val="0"/>
            <c:spPr>
              <a:gradFill>
                <a:gsLst>
                  <a:gs pos="0">
                    <a:schemeClr val="accent3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3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shade val="76667"/>
                      </a:schemeClr>
                    </a:gs>
                    <a:gs pos="100000">
                      <a:schemeClr val="accent3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3"/>
            <c:bubble3D val="0"/>
            <c:explosion val="0"/>
            <c:spPr>
              <a:gradFill>
                <a:gsLst>
                  <a:gs pos="0">
                    <a:schemeClr val="accent4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4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shade val="76667"/>
                      </a:schemeClr>
                    </a:gs>
                    <a:gs pos="100000">
                      <a:schemeClr val="accent4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4"/>
            <c:bubble3D val="0"/>
            <c:explosion val="0"/>
            <c:spPr>
              <a:gradFill>
                <a:gsLst>
                  <a:gs pos="0">
                    <a:schemeClr val="accent5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5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shade val="76667"/>
                      </a:schemeClr>
                    </a:gs>
                    <a:gs pos="100000">
                      <a:schemeClr val="accent5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5"/>
            <c:bubble3D val="0"/>
            <c:explosion val="0"/>
            <c:spPr>
              <a:gradFill>
                <a:gsLst>
                  <a:gs pos="0">
                    <a:schemeClr val="accent6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6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shade val="76667"/>
                      </a:schemeClr>
                    </a:gs>
                    <a:gs pos="100000">
                      <a:schemeClr val="accent6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6"/>
            <c:bubble3D val="0"/>
            <c:explosion val="0"/>
            <c:spPr>
              <a:gradFill>
                <a:gsLst>
                  <a:gs pos="0">
                    <a:schemeClr val="accent1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1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tint val="76667"/>
                      </a:schemeClr>
                    </a:gs>
                    <a:gs pos="100000">
                      <a:schemeClr val="accent1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7"/>
            <c:bubble3D val="0"/>
            <c:explosion val="0"/>
            <c:spPr>
              <a:gradFill>
                <a:gsLst>
                  <a:gs pos="0">
                    <a:schemeClr val="accent2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2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tint val="76667"/>
                      </a:schemeClr>
                    </a:gs>
                    <a:gs pos="100000">
                      <a:schemeClr val="accent2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8"/>
            <c:bubble3D val="0"/>
            <c:explosion val="0"/>
            <c:spPr>
              <a:gradFill>
                <a:gsLst>
                  <a:gs pos="0">
                    <a:schemeClr val="accent3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3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tint val="76667"/>
                      </a:schemeClr>
                    </a:gs>
                    <a:gs pos="100000">
                      <a:schemeClr val="accent3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9"/>
            <c:bubble3D val="0"/>
            <c:explosion val="0"/>
            <c:spPr>
              <a:gradFill>
                <a:gsLst>
                  <a:gs pos="0">
                    <a:schemeClr val="accent4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4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tint val="76667"/>
                      </a:schemeClr>
                    </a:gs>
                    <a:gs pos="100000">
                      <a:schemeClr val="accent4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[employee_data.et]Sheet1!$A$5:$A$15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[employee_data.et]Sheet1!$D$5:$D$15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[employee_data.et]Sheet1!$E$3:$E$4</c:f>
              <c:strCache>
                <c:ptCount val="1"/>
                <c:pt idx="0">
                  <c:v>VERY HIGH</c:v>
                </c:pt>
              </c:strCache>
            </c:strRef>
          </c:tx>
          <c:spPr/>
          <c:explosion val="0"/>
          <c:dPt>
            <c:idx val="0"/>
            <c:bubble3D val="0"/>
            <c:explosion val="0"/>
            <c:spPr>
              <a:gradFill>
                <a:gsLst>
                  <a:gs pos="0">
                    <a:schemeClr val="accent1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1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shade val="76667"/>
                      </a:schemeClr>
                    </a:gs>
                    <a:gs pos="100000">
                      <a:schemeClr val="accent1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1"/>
            <c:bubble3D val="0"/>
            <c:explosion val="0"/>
            <c:spPr>
              <a:gradFill>
                <a:gsLst>
                  <a:gs pos="0">
                    <a:schemeClr val="accent2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2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shade val="76667"/>
                      </a:schemeClr>
                    </a:gs>
                    <a:gs pos="100000">
                      <a:schemeClr val="accent2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2"/>
            <c:bubble3D val="0"/>
            <c:explosion val="0"/>
            <c:spPr>
              <a:gradFill>
                <a:gsLst>
                  <a:gs pos="0">
                    <a:schemeClr val="accent3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3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shade val="76667"/>
                      </a:schemeClr>
                    </a:gs>
                    <a:gs pos="100000">
                      <a:schemeClr val="accent3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3"/>
            <c:bubble3D val="0"/>
            <c:explosion val="0"/>
            <c:spPr>
              <a:gradFill>
                <a:gsLst>
                  <a:gs pos="0">
                    <a:schemeClr val="accent4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4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shade val="76667"/>
                      </a:schemeClr>
                    </a:gs>
                    <a:gs pos="100000">
                      <a:schemeClr val="accent4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4"/>
            <c:bubble3D val="0"/>
            <c:explosion val="0"/>
            <c:spPr>
              <a:gradFill>
                <a:gsLst>
                  <a:gs pos="0">
                    <a:schemeClr val="accent5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5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shade val="76667"/>
                      </a:schemeClr>
                    </a:gs>
                    <a:gs pos="100000">
                      <a:schemeClr val="accent5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5"/>
            <c:bubble3D val="0"/>
            <c:explosion val="0"/>
            <c:spPr>
              <a:gradFill>
                <a:gsLst>
                  <a:gs pos="0">
                    <a:schemeClr val="accent6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6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shade val="76667"/>
                      </a:schemeClr>
                    </a:gs>
                    <a:gs pos="100000">
                      <a:schemeClr val="accent6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6"/>
            <c:bubble3D val="0"/>
            <c:explosion val="0"/>
            <c:spPr>
              <a:gradFill>
                <a:gsLst>
                  <a:gs pos="0">
                    <a:schemeClr val="accent1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1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tint val="76667"/>
                      </a:schemeClr>
                    </a:gs>
                    <a:gs pos="100000">
                      <a:schemeClr val="accent1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7"/>
            <c:bubble3D val="0"/>
            <c:explosion val="0"/>
            <c:spPr>
              <a:gradFill>
                <a:gsLst>
                  <a:gs pos="0">
                    <a:schemeClr val="accent2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2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tint val="76667"/>
                      </a:schemeClr>
                    </a:gs>
                    <a:gs pos="100000">
                      <a:schemeClr val="accent2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8"/>
            <c:bubble3D val="0"/>
            <c:explosion val="0"/>
            <c:spPr>
              <a:gradFill>
                <a:gsLst>
                  <a:gs pos="0">
                    <a:schemeClr val="accent3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3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tint val="76667"/>
                      </a:schemeClr>
                    </a:gs>
                    <a:gs pos="100000">
                      <a:schemeClr val="accent3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9"/>
            <c:bubble3D val="0"/>
            <c:explosion val="0"/>
            <c:spPr>
              <a:gradFill>
                <a:gsLst>
                  <a:gs pos="0">
                    <a:schemeClr val="accent4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4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tint val="76667"/>
                      </a:schemeClr>
                    </a:gs>
                    <a:gs pos="100000">
                      <a:schemeClr val="accent4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[employee_data.et]Sheet1!$A$5:$A$15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[employee_data.et]Sheet1!$E$5:$E$15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01617250673854"/>
          <c:y val="0.158953980258941"/>
          <c:w val="0.0876010781671159"/>
          <c:h val="0.627355467247789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wrap="square"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>
              <a:lumMod val="40000"/>
              <a:lumOff val="60000"/>
            </a:schemeClr>
          </a:gs>
          <a:gs pos="90000">
            <a:schemeClr val="phClr"/>
          </a:gs>
        </a:gsLst>
        <a:lin ang="5400000" scaled="0"/>
      </a:gradFill>
      <a:ln>
        <a:gradFill>
          <a:gsLst>
            <a:gs pos="0">
              <a:schemeClr val="phClr"/>
            </a:gs>
            <a:gs pos="100000">
              <a:schemeClr val="phClr">
                <a:lumMod val="75000"/>
              </a:schemeClr>
            </a:gs>
          </a:gsLst>
          <a:lin ang="5400000" scaled="1"/>
        </a:gradFill>
      </a:ln>
      <a:effectLst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jpeg"/><Relationship Id="rId1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219137" y="3040465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STUDENT NAME : SAMEERA FATHIMA S</a:t>
            </a:r>
            <a:endParaRPr lang="en-US" sz="2400" b="1"/>
          </a:p>
          <a:p>
            <a:r>
              <a:rPr lang="en-US" sz="2400" b="1" dirty="0"/>
              <a:t>REGISTER NO      :  312207808</a:t>
            </a:r>
            <a:endParaRPr lang="en-US" sz="2400" b="1" dirty="0"/>
          </a:p>
          <a:p>
            <a:r>
              <a:rPr lang="en-US" sz="2400" b="1" dirty="0"/>
              <a:t>DEPARTMENT     :  BACHELOR OF COMMERCE ( GENERAL )</a:t>
            </a:r>
            <a:endParaRPr lang="en-US" sz="2400" b="1" dirty="0"/>
          </a:p>
          <a:p>
            <a:r>
              <a:rPr lang="en-US" sz="2400" b="1" dirty="0"/>
              <a:t>COLLEGE              :  THE QUAIDE MILLETH COLLEGE FOR MEN</a:t>
            </a:r>
            <a:endParaRPr lang="en-US" sz="2400" b="1" dirty="0"/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533400" y="1219200"/>
            <a:ext cx="8065135" cy="3769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90000"/>
              </a:lnSpc>
              <a:buFont typeface="Wingdings" panose="05000000000000000000" charset="0"/>
              <a:buChar char="Ø"/>
            </a:pPr>
            <a:r>
              <a:rPr lang="en-US" sz="2000" b="1"/>
              <a:t>DATA COLLECTION</a:t>
            </a:r>
            <a:endParaRPr lang="en-US" sz="2000" b="1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/>
              <a:t>search for employee datasets.</a:t>
            </a:r>
            <a:endParaRPr lang="en-US" sz="2000" b="1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/>
              <a:t>explore empolyee datasets.</a:t>
            </a:r>
            <a:endParaRPr lang="en-US" sz="2000" b="1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/>
              <a:t>check data quality.</a:t>
            </a:r>
            <a:endParaRPr lang="en-US" sz="2000" b="1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/>
              <a:t>download employee dataset.</a:t>
            </a:r>
            <a:endParaRPr lang="en-US" sz="2000" b="1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/>
              <a:t>review data dictionary.</a:t>
            </a:r>
            <a:endParaRPr lang="en-US" sz="2000" b="1"/>
          </a:p>
          <a:p>
            <a:pPr indent="0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2000" b="1"/>
          </a:p>
          <a:p>
            <a:pPr marL="285750" indent="-285750">
              <a:lnSpc>
                <a:spcPct val="90000"/>
              </a:lnSpc>
              <a:buFont typeface="Wingdings" panose="05000000000000000000" charset="0"/>
              <a:buChar char="Ø"/>
            </a:pPr>
            <a:r>
              <a:rPr lang="en-US" sz="2000" b="1"/>
              <a:t>FEATURE COLLECTION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26 Features given = 9 features taken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Employee ID = num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first name = text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last name = text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business unit  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employee type 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employee status 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gender code = female male 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performance level 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current employee rating = num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b="1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b="1"/>
          </a:p>
          <a:p>
            <a:pPr marL="285750" indent="-285750">
              <a:buFont typeface="Wingdings" panose="05000000000000000000" charset="0"/>
              <a:buChar char="Ø"/>
            </a:pPr>
            <a:endParaRPr lang="en-US" sz="20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1520"/>
          </a:xfrm>
        </p:spPr>
        <p:txBody>
          <a:bodyPr/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33400" y="1600200"/>
            <a:ext cx="10199370" cy="4030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sz="2400" b="1">
                <a:sym typeface="+mn-ea"/>
              </a:rPr>
              <a:t>DATA CLEANING</a:t>
            </a:r>
            <a:endParaRPr lang="en-US" sz="2400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ym typeface="+mn-ea"/>
              </a:rPr>
              <a:t>CONDITIONAL FORMATTING: For missing cells or blanks to highlight with colour.</a:t>
            </a:r>
            <a:endParaRPr lang="en-US" sz="2400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ym typeface="+mn-ea"/>
              </a:rPr>
              <a:t>FILTER: For those missing cells or blanks to remove with autofilter.</a:t>
            </a:r>
            <a:endParaRPr lang="en-US" sz="2400" b="1"/>
          </a:p>
          <a:p>
            <a:pPr indent="0">
              <a:buFont typeface="Arial" panose="020B0604020202020204" pitchFamily="34" charset="0"/>
              <a:buNone/>
            </a:pPr>
            <a:r>
              <a:rPr lang="en-US" sz="2400" b="1">
                <a:sym typeface="+mn-ea"/>
              </a:rPr>
              <a:t>                                                        </a:t>
            </a:r>
            <a:endParaRPr lang="en-US" sz="2400" b="1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 b="1">
                <a:sym typeface="+mn-ea"/>
              </a:rPr>
              <a:t>PERFORMANCE LEVEL  </a:t>
            </a:r>
            <a:endParaRPr lang="en-US" sz="2400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ym typeface="+mn-ea"/>
              </a:rPr>
              <a:t>FORMULA:  For analysis the level of performance for employees.</a:t>
            </a:r>
            <a:endParaRPr lang="en-US" sz="2400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Performance level   </a:t>
            </a:r>
            <a:endParaRPr lang="en-US" sz="24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= </a:t>
            </a:r>
            <a:r>
              <a:rPr lang="en-US" sz="20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IFS(Z8&gt;=5,”VERY HIGH”,Z8&gt;=4,”HIGH”,Z8&gt;=3,”MEDIUM”,TRUE,”LOW”)</a:t>
            </a:r>
            <a:endParaRPr lang="en-US" sz="20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sz="2000" b="1"/>
          </a:p>
          <a:p>
            <a:pPr marL="285750" indent="-285750">
              <a:buFont typeface="Wingdings" panose="05000000000000000000" charset="0"/>
              <a:buChar char="Ø"/>
            </a:pPr>
            <a:endParaRPr lang="en-US" sz="2000" b="1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1520"/>
          </a:xfrm>
        </p:spPr>
        <p:txBody>
          <a:bodyPr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9347835" cy="5428615"/>
          </a:xfrm>
        </p:spPr>
        <p:txBody>
          <a:bodyPr wrap="square"/>
          <a:p>
            <a:pPr marL="285750" indent="-285750">
              <a:buFont typeface="Wingdings" panose="05000000000000000000" charset="0"/>
              <a:buChar char="Ø"/>
            </a:pPr>
            <a:r>
              <a:rPr lang="en-US" sz="2400" b="1">
                <a:sym typeface="+mn-ea"/>
              </a:rPr>
              <a:t>SUMMARY</a:t>
            </a:r>
            <a:endParaRPr lang="en-US" sz="2400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ym typeface="+mn-ea"/>
              </a:rPr>
              <a:t>PIVOT TABLE: For summarize the employee performance.</a:t>
            </a:r>
            <a:endParaRPr lang="en-US" sz="2400" b="1">
              <a:sym typeface="+mn-ea"/>
            </a:endParaRPr>
          </a:p>
          <a:p>
            <a:pPr indent="0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sz="2400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ym typeface="+mn-ea"/>
              </a:rPr>
              <a:t>it  summarize with , filter of gender,row of business unit,columns of performance level,value of count of first names.</a:t>
            </a:r>
            <a:endParaRPr lang="en-US" sz="2400" b="1"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sz="2400" b="1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 b="1">
                <a:sym typeface="+mn-ea"/>
              </a:rPr>
              <a:t>VISUALISATION</a:t>
            </a:r>
            <a:endParaRPr lang="en-US" sz="2400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ym typeface="+mn-ea"/>
              </a:rPr>
              <a:t>GRAPH:  For visualize the data of employee performance.</a:t>
            </a:r>
            <a:endParaRPr lang="en-US" sz="2400" b="1">
              <a:sym typeface="+mn-ea"/>
            </a:endParaRPr>
          </a:p>
          <a:p>
            <a:pPr indent="0">
              <a:lnSpc>
                <a:spcPct val="50000"/>
              </a:lnSpc>
              <a:buFont typeface="Arial" panose="020B0604020202020204" pitchFamily="34" charset="0"/>
              <a:buNone/>
            </a:pPr>
            <a:endParaRPr lang="en-US" sz="2400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ym typeface="+mn-ea"/>
              </a:rPr>
              <a:t>it visualize with chart of column,and shown in trendline of linear of </a:t>
            </a:r>
            <a:endParaRPr lang="en-US" sz="2400" b="1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2400" b="1">
                <a:sym typeface="+mn-ea"/>
              </a:rPr>
              <a:t>    higher and expontential of lower.</a:t>
            </a:r>
            <a:endParaRPr lang="en-US" sz="2400" b="1">
              <a:sym typeface="+mn-ea"/>
            </a:endParaRPr>
          </a:p>
          <a:p>
            <a:pPr indent="0">
              <a:lnSpc>
                <a:spcPct val="50000"/>
              </a:lnSpc>
              <a:buFont typeface="Arial" panose="020B0604020202020204" pitchFamily="34" charset="0"/>
              <a:buNone/>
            </a:pPr>
            <a:endParaRPr lang="en-US" sz="2400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ym typeface="+mn-ea"/>
              </a:rPr>
              <a:t>and seperately visualize from pie chart of high in business unit of performance level.</a:t>
            </a:r>
            <a:endParaRPr lang="en-US" sz="24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758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098" name="Chart 3"/>
          <p:cNvGraphicFramePr/>
          <p:nvPr/>
        </p:nvGraphicFramePr>
        <p:xfrm>
          <a:off x="732155" y="1130935"/>
          <a:ext cx="8254365" cy="4799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US"/>
              <a:t>RESULTS</a:t>
            </a:r>
            <a:endParaRPr lang="en-US"/>
          </a:p>
        </p:txBody>
      </p:sp>
      <p:graphicFrame>
        <p:nvGraphicFramePr>
          <p:cNvPr id="4099" name="Chart 4"/>
          <p:cNvGraphicFramePr/>
          <p:nvPr/>
        </p:nvGraphicFramePr>
        <p:xfrm>
          <a:off x="1447800" y="1295400"/>
          <a:ext cx="7067550" cy="4953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57200" y="2209800"/>
            <a:ext cx="9493885" cy="1630680"/>
          </a:xfrm>
          <a:prstGeom prst="rect">
            <a:avLst/>
          </a:prstGeom>
          <a:noFill/>
        </p:spPr>
        <p:txBody>
          <a:bodyPr vert="horz" wrap="square" lIns="46990" tIns="46990" rIns="46990" bIns="46990" rtlCol="0">
            <a:noAutofit/>
          </a:bodyPr>
          <a:p>
            <a:pPr fontAlgn="t"/>
            <a:r>
              <a:rPr lang="en-US" sz="2400" b="1"/>
              <a:t>The Employee Performance Analysis using excel has provided valuable insights into the strengths and weaknesses of our organisations worksforce.</a:t>
            </a:r>
            <a:endParaRPr lang="en-US" sz="24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-47621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914400" y="1981200"/>
            <a:ext cx="7774305" cy="26460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endParaRPr lang="en-US"/>
          </a:p>
          <a:p>
            <a:pPr marL="457200" indent="-457200" algn="l">
              <a:buFont typeface="Wingdings" panose="05000000000000000000" charset="0"/>
              <a:buChar char="Ø"/>
            </a:pPr>
            <a:r>
              <a:rPr lang="en-US" sz="2800" b="1"/>
              <a:t>Our organization has a large employee dataset that contains various attributes such as employee ID, name, department, job title, performance ratings, and tenure.</a:t>
            </a:r>
            <a:endParaRPr lang="en-US" sz="2800" b="1"/>
          </a:p>
          <a:p>
            <a:endParaRPr lang="en-US"/>
          </a:p>
          <a:p>
            <a:r>
              <a:rPr lang="en-US"/>
              <a:t>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62000" y="1981200"/>
            <a:ext cx="7955915" cy="4399915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buFont typeface="Wingdings" panose="05000000000000000000" charset="0"/>
              <a:buChar char="§"/>
            </a:pPr>
            <a:r>
              <a:rPr sz="2000" b="1" i="0">
                <a:solidFill>
                  <a:srgbClr val="222222"/>
                </a:solidFill>
                <a:latin typeface="Arial" panose="020B0604020202020204"/>
                <a:ea typeface="Arial" panose="020B0604020202020204"/>
              </a:rPr>
              <a:t>To evaluate and improve employee performance, aligning individual goals with organizational objectives.</a:t>
            </a: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>
              <a:buFont typeface="Wingdings" panose="05000000000000000000" charset="0"/>
              <a:buChar char="§"/>
            </a:pP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>
              <a:buFont typeface="Wingdings" panose="05000000000000000000" charset="0"/>
              <a:buChar char="§"/>
            </a:pPr>
            <a:r>
              <a:rPr sz="2000" b="1" i="0">
                <a:solidFill>
                  <a:srgbClr val="222222"/>
                </a:solidFill>
                <a:latin typeface="Arial" panose="020B0604020202020204"/>
                <a:ea typeface="Arial" panose="020B0604020202020204"/>
              </a:rPr>
              <a:t>Gather performance data, including job descriptions, performance metrics, and</a:t>
            </a:r>
            <a:r>
              <a:rPr lang="en-US" sz="2000" b="1" i="0">
                <a:solidFill>
                  <a:srgbClr val="222222"/>
                </a:solidFill>
                <a:latin typeface="Arial" panose="020B0604020202020204"/>
                <a:ea typeface="Arial" panose="020B0604020202020204"/>
              </a:rPr>
              <a:t> </a:t>
            </a:r>
            <a:r>
              <a:rPr sz="2000" b="1" i="0">
                <a:solidFill>
                  <a:srgbClr val="222222"/>
                </a:solidFill>
                <a:latin typeface="Arial" panose="020B0604020202020204"/>
                <a:ea typeface="Arial" panose="020B0604020202020204"/>
              </a:rPr>
              <a:t>feedback.</a:t>
            </a: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>
              <a:buFont typeface="Wingdings" panose="05000000000000000000" charset="0"/>
              <a:buChar char="§"/>
            </a:pP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>
              <a:buFont typeface="Wingdings" panose="05000000000000000000" charset="0"/>
              <a:buChar char="§"/>
            </a:pPr>
            <a:r>
              <a:rPr sz="2000" b="1" i="0">
                <a:solidFill>
                  <a:srgbClr val="222222"/>
                </a:solidFill>
                <a:latin typeface="Arial" panose="020B0604020202020204"/>
                <a:ea typeface="Arial" panose="020B0604020202020204"/>
              </a:rPr>
              <a:t>Establish clear, measurable metrics to assess employee performance.</a:t>
            </a: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>
              <a:buFont typeface="Wingdings" panose="05000000000000000000" charset="0"/>
              <a:buChar char="§"/>
            </a:pP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>
              <a:buFont typeface="Wingdings" panose="05000000000000000000" charset="0"/>
              <a:buChar char="§"/>
            </a:pPr>
            <a:r>
              <a:rPr sz="2000" b="1" i="0">
                <a:solidFill>
                  <a:srgbClr val="222222"/>
                </a:solidFill>
                <a:latin typeface="Arial" panose="020B0604020202020204"/>
                <a:ea typeface="Arial" panose="020B0604020202020204"/>
              </a:rPr>
              <a:t>Create personalized development plans to address skill gaps.</a:t>
            </a: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>
              <a:buFont typeface="Wingdings" panose="05000000000000000000" charset="0"/>
              <a:buChar char="§"/>
            </a:pP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>
              <a:buFont typeface="Wingdings" panose="05000000000000000000" charset="0"/>
              <a:buChar char="§"/>
            </a:pPr>
            <a:r>
              <a:rPr sz="2000" b="1" i="0">
                <a:solidFill>
                  <a:srgbClr val="222222"/>
                </a:solidFill>
                <a:latin typeface="Arial" panose="020B0604020202020204"/>
                <a:ea typeface="Arial" panose="020B0604020202020204"/>
              </a:rPr>
              <a:t>Continuously monitor and evaluate employee performance.</a:t>
            </a: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>
              <a:buFont typeface="Wingdings" panose="05000000000000000000" charset="0"/>
              <a:buChar char="§"/>
            </a:pP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>
              <a:buFont typeface="Wingdings" panose="05000000000000000000" charset="0"/>
              <a:buChar char="§"/>
            </a:pP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rcRect t="10778" b="10778"/>
          <a:stretch>
            <a:fillRect/>
          </a:stretch>
        </p:blipFill>
        <p:spPr>
          <a:xfrm>
            <a:off x="1981200" y="1524000"/>
            <a:ext cx="6616065" cy="4508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828800"/>
            <a:ext cx="2216150" cy="279781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2667000" y="1752600"/>
            <a:ext cx="844486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/>
              <a:t>CONDITIONAL FORMATTING: </a:t>
            </a:r>
            <a:endParaRPr lang="en-US" sz="2000" b="1"/>
          </a:p>
          <a:p>
            <a:pPr indent="0">
              <a:buFont typeface="Arial" panose="020B0604020202020204" pitchFamily="34" charset="0"/>
              <a:buNone/>
            </a:pPr>
            <a:r>
              <a:rPr lang="en-US" sz="2000" b="1"/>
              <a:t>          For missing cells or blanks to highlight with colour.</a:t>
            </a:r>
            <a:endParaRPr lang="en-US" sz="2000" b="1"/>
          </a:p>
          <a:p>
            <a:pPr indent="0">
              <a:buFont typeface="Arial" panose="020B0604020202020204" pitchFamily="34" charset="0"/>
              <a:buNone/>
            </a:pPr>
            <a:r>
              <a:rPr lang="en-US" sz="2000" b="1"/>
              <a:t> </a:t>
            </a:r>
            <a:endParaRPr lang="en-US" sz="20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/>
              <a:t>FILTER:</a:t>
            </a:r>
            <a:endParaRPr lang="en-US" sz="2000" b="1"/>
          </a:p>
          <a:p>
            <a:pPr indent="0">
              <a:buFont typeface="Arial" panose="020B0604020202020204" pitchFamily="34" charset="0"/>
              <a:buNone/>
            </a:pPr>
            <a:r>
              <a:rPr lang="en-US" sz="2000" b="1"/>
              <a:t>          For those missing cells or blanks to remove with autofilter.</a:t>
            </a:r>
            <a:endParaRPr lang="en-US" sz="2000" b="1"/>
          </a:p>
          <a:p>
            <a:pPr indent="0">
              <a:buFont typeface="Arial" panose="020B0604020202020204" pitchFamily="34" charset="0"/>
              <a:buNone/>
            </a:pPr>
            <a:r>
              <a:rPr lang="en-US" sz="2000" b="1"/>
              <a:t>                                                        </a:t>
            </a:r>
            <a:endParaRPr lang="en-US" sz="20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/>
              <a:t>FORMULA</a:t>
            </a:r>
            <a:endParaRPr lang="en-US" sz="2000" b="1"/>
          </a:p>
          <a:p>
            <a:pPr indent="0">
              <a:buFont typeface="Arial" panose="020B0604020202020204" pitchFamily="34" charset="0"/>
              <a:buNone/>
            </a:pPr>
            <a:r>
              <a:rPr lang="en-US" sz="2000" b="1"/>
              <a:t>           For analysis the level of performance for employees.</a:t>
            </a:r>
            <a:endParaRPr lang="en-US" sz="20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/>
              <a:t>PIVOT TABLE</a:t>
            </a:r>
            <a:endParaRPr lang="en-US" sz="2000" b="1"/>
          </a:p>
          <a:p>
            <a:pPr indent="0">
              <a:buFont typeface="Arial" panose="020B0604020202020204" pitchFamily="34" charset="0"/>
              <a:buNone/>
            </a:pPr>
            <a:r>
              <a:rPr lang="en-US" sz="2000" b="1"/>
              <a:t>            For summarize the employee performance.</a:t>
            </a:r>
            <a:endParaRPr lang="en-US" sz="2000" b="1"/>
          </a:p>
          <a:p>
            <a:pPr indent="0">
              <a:buFont typeface="Arial" panose="020B0604020202020204" pitchFamily="34" charset="0"/>
              <a:buNone/>
            </a:pPr>
            <a:endParaRPr lang="en-US" sz="20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/>
              <a:t>GRAPH </a:t>
            </a:r>
            <a:endParaRPr lang="en-US" sz="2000" b="1"/>
          </a:p>
          <a:p>
            <a:pPr indent="0">
              <a:buFont typeface="Arial" panose="020B0604020202020204" pitchFamily="34" charset="0"/>
              <a:buNone/>
            </a:pPr>
            <a:r>
              <a:rPr lang="en-US" sz="2000" b="1"/>
              <a:t>             For visualize the data of employee performance.</a:t>
            </a:r>
            <a:endParaRPr lang="en-US" sz="20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1219200" y="1447800"/>
            <a:ext cx="6643370" cy="23958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Employee Data = Kaggle</a:t>
            </a:r>
            <a:endParaRPr lang="en-US" sz="2400" b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26 Features given = 9 features taken</a:t>
            </a:r>
            <a:endParaRPr lang="en-US" sz="2400" b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Employee ID = num</a:t>
            </a:r>
            <a:endParaRPr lang="en-US" sz="2400" b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first name = text</a:t>
            </a:r>
            <a:endParaRPr lang="en-US" sz="2400" b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last name = text</a:t>
            </a:r>
            <a:endParaRPr lang="en-US" sz="2400" b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business unit  </a:t>
            </a:r>
            <a:endParaRPr lang="en-US" sz="2400" b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employee type </a:t>
            </a:r>
            <a:endParaRPr lang="en-US" sz="2400" b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employee status </a:t>
            </a:r>
            <a:endParaRPr lang="en-US" sz="2400" b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gender code = female male </a:t>
            </a:r>
            <a:endParaRPr lang="en-US" sz="2400" b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performance level </a:t>
            </a:r>
            <a:endParaRPr lang="en-US" sz="2400" b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current employee rating = num</a:t>
            </a:r>
            <a:endParaRPr lang="en-US" sz="2400" b="1"/>
          </a:p>
          <a:p>
            <a:pPr marL="285750" indent="-285750">
              <a:buFont typeface="Wingdings" panose="05000000000000000000" charset="0"/>
              <a:buChar char="Ø"/>
            </a:pPr>
            <a:endParaRPr lang="en-US" sz="2400" b="1"/>
          </a:p>
          <a:p>
            <a:pPr indent="0">
              <a:buFont typeface="Wingdings" panose="05000000000000000000" charset="0"/>
              <a:buNone/>
            </a:pPr>
            <a:endParaRPr lang="en-US" sz="2400" b="1"/>
          </a:p>
          <a:p>
            <a:pPr lvl="2"/>
            <a:endParaRPr lang="en-US" sz="24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1905000"/>
            <a:ext cx="14055090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  </a:t>
            </a:r>
            <a:endParaRPr lang="en-US" sz="24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IFS(Z8&gt;=5,”VERY </a:t>
            </a: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HIGH”,Z8&gt;=4,”HIGH”,Z8&gt;=3,”MEDIUM”,TRUE,”LOW”)</a:t>
            </a:r>
            <a:endParaRPr lang="en-US" sz="20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3231</Words>
  <Application>WPS Presentation</Application>
  <PresentationFormat>Widescreen</PresentationFormat>
  <Paragraphs>172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Arial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PowerPoint 演示文稿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VC</cp:lastModifiedBy>
  <cp:revision>21</cp:revision>
  <dcterms:created xsi:type="dcterms:W3CDTF">2024-03-29T15:07:00Z</dcterms:created>
  <dcterms:modified xsi:type="dcterms:W3CDTF">2024-09-04T10:54:28Z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2024-03-18T09:00:00Z</vt:filetime>
  </property>
  <property fmtid="{D5CDD505-2E9C-101B-9397-08002B2CF9AE}" pid="3" name="LastSaved">
    <vt:filetime>2024-03-26T09:00:00Z</vt:filetime>
  </property>
  <property fmtid="{D5CDD505-2E9C-101B-9397-08002B2CF9AE}" pid="4" name="ICV">
    <vt:lpwstr>5FF3278ED0E74BC5A7D17AEB165F8144_12</vt:lpwstr>
  </property>
  <property fmtid="{D5CDD505-2E9C-101B-9397-08002B2CF9AE}" pid="5" name="KSOProductBuildVer">
    <vt:lpwstr>1033-12.2.0.17562</vt:lpwstr>
  </property>
</Properties>
</file>