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287" r:id="rId5"/>
    <p:sldId id="343" r:id="rId6"/>
    <p:sldId id="352" r:id="rId7"/>
    <p:sldId id="345" r:id="rId8"/>
    <p:sldId id="257" r:id="rId9"/>
    <p:sldId id="258" r:id="rId10"/>
    <p:sldId id="263" r:id="rId11"/>
    <p:sldId id="264" r:id="rId12"/>
    <p:sldId id="273" r:id="rId13"/>
    <p:sldId id="259" r:id="rId14"/>
    <p:sldId id="265" r:id="rId15"/>
    <p:sldId id="267" r:id="rId16"/>
    <p:sldId id="266" r:id="rId17"/>
    <p:sldId id="260" r:id="rId18"/>
    <p:sldId id="274" r:id="rId19"/>
    <p:sldId id="270" r:id="rId20"/>
    <p:sldId id="272" r:id="rId21"/>
    <p:sldId id="276" r:id="rId22"/>
    <p:sldId id="275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4" r:id="rId32"/>
    <p:sldId id="286" r:id="rId33"/>
    <p:sldId id="261" r:id="rId34"/>
    <p:sldId id="268" r:id="rId35"/>
    <p:sldId id="262" r:id="rId36"/>
    <p:sldId id="26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A2F61D6-D7B8-029F-B046-A47ED5450E1E}" name="JAHAGIRDAR, Sameera (CHELSEA AND WESTMINSTER HOSPITAL NHS FOUNDATION TRUST)" initials="SJ" userId="S::sameera.jahagirdar@nhs.net::465690de-a857-400f-b7cd-23b2a5581fa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drsam\OneDrive\Desktop\Appraisals\3_Chelwest_appraisal2024\QIP\EOLC\Knowledge%20Gap%20Survey(1-57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sam\OneDrive\Desktop\Appraisals\3_Chelwest_appraisal2024\QIP\EOLC\Knowledge%20Gap%20Survey(1-57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sam\OneDrive\Desktop\Appraisals\3_Chelwest_appraisal2024\QIP\EOLC\CCA-CAD%20Data-noMR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sam\OneDrive\Desktop\Appraisals\3_Chelwest_appraisal2024\QIP\EOLC\CCA-CAD%20Data-noMR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sam\OneDrive\Desktop\Appraisals\3_Chelwest_appraisal2024\QIP\EOLC\CCA-CAD%20Data-noMR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sam\OneDrive\Desktop\Appraisals\3_Chelwest_appraisal2024\QIP\EOLC\CCA-CAD%20Data-noMR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sam\OneDrive\Desktop\Appraisals\3_Chelwest_appraisal2024\QIP\EOLC\CCA-CAD%20Data-noMR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sam\OneDrive\Desktop\Appraisals\3_Chelwest_appraisal2024\QIP\EOLC\CCA-CAD%20Data-noMR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drsam\OneDrive\Desktop\Appraisals\3_Chelwest_appraisal2024\QIP\EOLC\CCA-CAD%20Data-noMR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[Knowledge Gap Survey(1-57).xlsx]Sheet3!PivotTable2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latin typeface="+mn-lt"/>
              </a:rPr>
              <a:t>What is your professional role?'.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D2D2D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D733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rgbClr val="D2D2D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ED733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rgbClr val="D2D2D2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rgbClr val="D2D2D2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rgbClr val="D2D2D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ED733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rgbClr val="D2D2D2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rgbClr val="D2D2D2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Sheet3!$B$2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D2D2D2"/>
            </a:solidFill>
          </c:spPr>
          <c:dPt>
            <c:idx val="0"/>
            <c:bubble3D val="0"/>
            <c:spPr>
              <a:solidFill>
                <a:srgbClr val="ED733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7A-449D-82CC-1E0104200304}"/>
              </c:ext>
            </c:extLst>
          </c:dPt>
          <c:dPt>
            <c:idx val="1"/>
            <c:bubble3D val="0"/>
            <c:spPr>
              <a:solidFill>
                <a:srgbClr val="D2D2D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7A-449D-82CC-1E0104200304}"/>
              </c:ext>
            </c:extLst>
          </c:dPt>
          <c:dPt>
            <c:idx val="2"/>
            <c:bubble3D val="0"/>
            <c:spPr>
              <a:solidFill>
                <a:srgbClr val="D2D2D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7A-449D-82CC-1E01042003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Sheet3!$A$3:$A$6</c:f>
              <c:strCache>
                <c:ptCount val="3"/>
                <c:pt idx="0">
                  <c:v>Nurse</c:v>
                </c:pt>
                <c:pt idx="1">
                  <c:v>Doctor</c:v>
                </c:pt>
                <c:pt idx="2">
                  <c:v>Allied Health Professional</c:v>
                </c:pt>
              </c:strCache>
            </c:strRef>
          </c:cat>
          <c:val>
            <c:numRef>
              <c:f>Sheet3!$B$3:$B$6</c:f>
              <c:numCache>
                <c:formatCode>General</c:formatCode>
                <c:ptCount val="3"/>
                <c:pt idx="0">
                  <c:v>43</c:v>
                </c:pt>
                <c:pt idx="1">
                  <c:v>13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77A-449D-82CC-1E0104200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[Knowledge Gap Survey(1-57).xlsx]Sheet6!PivotTable4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Percentage distribution of 'Time working in ICU Settings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Sheet6!$D$4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Sheet6!$C$5:$C$9</c:f>
              <c:strCache>
                <c:ptCount val="4"/>
                <c:pt idx="0">
                  <c:v>1 - 5 years</c:v>
                </c:pt>
                <c:pt idx="1">
                  <c:v>&gt; 10 years</c:v>
                </c:pt>
                <c:pt idx="2">
                  <c:v>6-10 years</c:v>
                </c:pt>
                <c:pt idx="3">
                  <c:v>&lt; 1 year</c:v>
                </c:pt>
              </c:strCache>
            </c:strRef>
          </c:cat>
          <c:val>
            <c:numRef>
              <c:f>Sheet6!$D$5:$D$9</c:f>
              <c:numCache>
                <c:formatCode>0.00%</c:formatCode>
                <c:ptCount val="4"/>
                <c:pt idx="0">
                  <c:v>0.52631578947368418</c:v>
                </c:pt>
                <c:pt idx="1">
                  <c:v>0.26315789473684209</c:v>
                </c:pt>
                <c:pt idx="2">
                  <c:v>0.14035087719298245</c:v>
                </c:pt>
                <c:pt idx="3">
                  <c:v>7.0175438596491224E-2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0-4D56-B31E-040D5D53203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3"/>
        <c:overlap val="-30"/>
        <c:axId val="1721788991"/>
        <c:axId val="1721788031"/>
      </c:barChart>
      <c:catAx>
        <c:axId val="1721788991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/>
                  <a:t>Time working in ICU Settings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1788031"/>
        <c:crosses val="autoZero"/>
        <c:auto val="1"/>
        <c:lblAlgn val="ctr"/>
        <c:lblOffset val="100"/>
        <c:noMultiLvlLbl val="0"/>
      </c:catAx>
      <c:valAx>
        <c:axId val="1721788031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1721788991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000" dirty="0"/>
              <a:t>Gender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62B-4F59-A2DB-AD09718C3439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62B-4F59-A2DB-AD09718C34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F</c:v>
              </c:pt>
              <c:pt idx="1">
                <c:v>M</c:v>
              </c:pt>
            </c:strLit>
          </c:cat>
          <c:val>
            <c:numLit>
              <c:formatCode>General</c:formatCode>
              <c:ptCount val="2"/>
              <c:pt idx="0">
                <c:v>32</c:v>
              </c:pt>
              <c:pt idx="1">
                <c:v>60</c:v>
              </c:pt>
            </c:numLit>
          </c:val>
          <c:extLst>
            <c:ext xmlns:c16="http://schemas.microsoft.com/office/drawing/2014/chart" uri="{C3380CC4-5D6E-409C-BE32-E72D297353CC}">
              <c16:uniqueId val="{00000000-262B-4F59-A2DB-AD09718C34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3466383"/>
        <c:axId val="223474063"/>
      </c:barChart>
      <c:catAx>
        <c:axId val="223466383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474063"/>
        <c:crosses val="autoZero"/>
        <c:auto val="1"/>
        <c:lblAlgn val="ctr"/>
        <c:lblOffset val="100"/>
        <c:noMultiLvlLbl val="0"/>
      </c:catAx>
      <c:valAx>
        <c:axId val="223474063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466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Care Metrics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Sheet6!$H$4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Sheet6!$G$5:$G$7</c:f>
              <c:strCache>
                <c:ptCount val="3"/>
                <c:pt idx="0">
                  <c:v>Exploring the needs of dying</c:v>
                </c:pt>
                <c:pt idx="1">
                  <c:v>CCA Documentation</c:v>
                </c:pt>
                <c:pt idx="2">
                  <c:v>CCA Daily Review</c:v>
                </c:pt>
              </c:strCache>
            </c:strRef>
          </c:cat>
          <c:val>
            <c:numRef>
              <c:f>Sheet6!$H$5:$H$7</c:f>
              <c:numCache>
                <c:formatCode>General</c:formatCode>
                <c:ptCount val="3"/>
                <c:pt idx="0">
                  <c:v>67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40-45E9-B4C9-6061E43A4E14}"/>
            </c:ext>
          </c:extLst>
        </c:ser>
        <c:ser>
          <c:idx val="1"/>
          <c:order val="1"/>
          <c:tx>
            <c:strRef>
              <c:f>Sheet6!$I$4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Sheet6!$G$5:$G$7</c:f>
              <c:strCache>
                <c:ptCount val="3"/>
                <c:pt idx="0">
                  <c:v>Exploring the needs of dying</c:v>
                </c:pt>
                <c:pt idx="1">
                  <c:v>CCA Documentation</c:v>
                </c:pt>
                <c:pt idx="2">
                  <c:v>CCA Daily Review</c:v>
                </c:pt>
              </c:strCache>
            </c:strRef>
          </c:cat>
          <c:val>
            <c:numRef>
              <c:f>Sheet6!$I$5:$I$7</c:f>
              <c:numCache>
                <c:formatCode>General</c:formatCode>
                <c:ptCount val="3"/>
                <c:pt idx="0">
                  <c:v>25</c:v>
                </c:pt>
                <c:pt idx="1">
                  <c:v>84</c:v>
                </c:pt>
                <c:pt idx="2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40-45E9-B4C9-6061E43A4E1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60155375"/>
        <c:axId val="960154415"/>
      </c:barChart>
      <c:catAx>
        <c:axId val="9601553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0154415"/>
        <c:crosses val="autoZero"/>
        <c:auto val="1"/>
        <c:lblAlgn val="ctr"/>
        <c:lblOffset val="100"/>
        <c:noMultiLvlLbl val="0"/>
      </c:catAx>
      <c:valAx>
        <c:axId val="9601544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0155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Care Metrics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Sheet10!$I$2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Sheet10!$H$3:$H$6</c:f>
              <c:strCache>
                <c:ptCount val="4"/>
                <c:pt idx="0">
                  <c:v>Cessing Observation</c:v>
                </c:pt>
                <c:pt idx="1">
                  <c:v>Fluid administration</c:v>
                </c:pt>
                <c:pt idx="2">
                  <c:v>Mouth Care</c:v>
                </c:pt>
                <c:pt idx="3">
                  <c:v>Oxygen weaning</c:v>
                </c:pt>
              </c:strCache>
            </c:strRef>
          </c:cat>
          <c:val>
            <c:numRef>
              <c:f>Sheet10!$I$3:$I$6</c:f>
              <c:numCache>
                <c:formatCode>General</c:formatCode>
                <c:ptCount val="4"/>
                <c:pt idx="0">
                  <c:v>16</c:v>
                </c:pt>
                <c:pt idx="1">
                  <c:v>63</c:v>
                </c:pt>
                <c:pt idx="2">
                  <c:v>69</c:v>
                </c:pt>
                <c:pt idx="3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D8-4470-803D-EA41C2030E86}"/>
            </c:ext>
          </c:extLst>
        </c:ser>
        <c:ser>
          <c:idx val="1"/>
          <c:order val="1"/>
          <c:tx>
            <c:strRef>
              <c:f>Sheet10!$J$2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Sheet10!$H$3:$H$6</c:f>
              <c:strCache>
                <c:ptCount val="4"/>
                <c:pt idx="0">
                  <c:v>Cessing Observation</c:v>
                </c:pt>
                <c:pt idx="1">
                  <c:v>Fluid administration</c:v>
                </c:pt>
                <c:pt idx="2">
                  <c:v>Mouth Care</c:v>
                </c:pt>
                <c:pt idx="3">
                  <c:v>Oxygen weaning</c:v>
                </c:pt>
              </c:strCache>
            </c:strRef>
          </c:cat>
          <c:val>
            <c:numRef>
              <c:f>Sheet10!$J$3:$J$6</c:f>
              <c:numCache>
                <c:formatCode>General</c:formatCode>
                <c:ptCount val="4"/>
                <c:pt idx="0">
                  <c:v>76</c:v>
                </c:pt>
                <c:pt idx="1">
                  <c:v>29</c:v>
                </c:pt>
                <c:pt idx="2">
                  <c:v>23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D8-4470-803D-EA41C2030E8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3514831"/>
        <c:axId val="13516271"/>
      </c:barChart>
      <c:catAx>
        <c:axId val="135148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16271"/>
        <c:crosses val="autoZero"/>
        <c:auto val="1"/>
        <c:lblAlgn val="ctr"/>
        <c:lblOffset val="100"/>
        <c:noMultiLvlLbl val="0"/>
      </c:catAx>
      <c:valAx>
        <c:axId val="13516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14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[CCA-CAD Data-noMRN.xlsx]Sheet12!PivotTable38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Referral  reason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Sheet12!$A$4:$A$7</c:f>
              <c:strCache>
                <c:ptCount val="4"/>
                <c:pt idx="0">
                  <c:v>Advice on direction of care</c:v>
                </c:pt>
                <c:pt idx="1">
                  <c:v>Care of dying patient</c:v>
                </c:pt>
                <c:pt idx="2">
                  <c:v>Emotional/psych/spirit support fam/carer </c:v>
                </c:pt>
                <c:pt idx="3">
                  <c:v>Not done</c:v>
                </c:pt>
              </c:strCache>
            </c:strRef>
          </c:cat>
          <c:val>
            <c:numRef>
              <c:f>Sheet12!$B$4:$B$7</c:f>
              <c:numCache>
                <c:formatCode>General</c:formatCode>
                <c:ptCount val="4"/>
                <c:pt idx="0">
                  <c:v>2</c:v>
                </c:pt>
                <c:pt idx="1">
                  <c:v>17</c:v>
                </c:pt>
                <c:pt idx="2">
                  <c:v>2</c:v>
                </c:pt>
                <c:pt idx="3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E0-4F0E-9338-30C3E756363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98994992"/>
        <c:axId val="698994032"/>
      </c:barChart>
      <c:catAx>
        <c:axId val="698994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994032"/>
        <c:crosses val="autoZero"/>
        <c:auto val="1"/>
        <c:lblAlgn val="ctr"/>
        <c:lblOffset val="100"/>
        <c:noMultiLvlLbl val="0"/>
      </c:catAx>
      <c:valAx>
        <c:axId val="698994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9949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Medication management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Sheet13!$H$4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Sheet13!$G$5:$G$7</c:f>
              <c:strCache>
                <c:ptCount val="3"/>
                <c:pt idx="0">
                  <c:v>SC anticipatory medications</c:v>
                </c:pt>
                <c:pt idx="1">
                  <c:v>SC syringe pump</c:v>
                </c:pt>
                <c:pt idx="2">
                  <c:v>IV anticipatory mediactions</c:v>
                </c:pt>
              </c:strCache>
            </c:strRef>
          </c:cat>
          <c:val>
            <c:numRef>
              <c:f>Sheet13!$H$5:$H$7</c:f>
              <c:numCache>
                <c:formatCode>General</c:formatCode>
                <c:ptCount val="3"/>
                <c:pt idx="0">
                  <c:v>6</c:v>
                </c:pt>
                <c:pt idx="1">
                  <c:v>5</c:v>
                </c:pt>
                <c:pt idx="2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78-4F1C-AE74-C2174A28F083}"/>
            </c:ext>
          </c:extLst>
        </c:ser>
        <c:ser>
          <c:idx val="1"/>
          <c:order val="1"/>
          <c:tx>
            <c:strRef>
              <c:f>Sheet13!$I$4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Sheet13!$G$5:$G$7</c:f>
              <c:strCache>
                <c:ptCount val="3"/>
                <c:pt idx="0">
                  <c:v>SC anticipatory medications</c:v>
                </c:pt>
                <c:pt idx="1">
                  <c:v>SC syringe pump</c:v>
                </c:pt>
                <c:pt idx="2">
                  <c:v>IV anticipatory mediactions</c:v>
                </c:pt>
              </c:strCache>
            </c:strRef>
          </c:cat>
          <c:val>
            <c:numRef>
              <c:f>Sheet13!$I$5:$I$7</c:f>
              <c:numCache>
                <c:formatCode>General</c:formatCode>
                <c:ptCount val="3"/>
                <c:pt idx="0">
                  <c:v>86</c:v>
                </c:pt>
                <c:pt idx="1">
                  <c:v>87</c:v>
                </c:pt>
                <c:pt idx="2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78-4F1C-AE74-C2174A28F0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48431615"/>
        <c:axId val="948441215"/>
      </c:barChart>
      <c:catAx>
        <c:axId val="9484316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8441215"/>
        <c:crosses val="autoZero"/>
        <c:auto val="1"/>
        <c:lblAlgn val="ctr"/>
        <c:lblOffset val="100"/>
        <c:noMultiLvlLbl val="0"/>
      </c:catAx>
      <c:valAx>
        <c:axId val="9484412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8431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[CCA-CAD Data-noMRN.xlsx]Sheet16!PivotTable47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Care Transitioned to ward?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Sheet16!$B$3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Sheet16!$A$4:$A$5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Sheet16!$B$4:$B$5</c:f>
              <c:numCache>
                <c:formatCode>General</c:formatCode>
                <c:ptCount val="2"/>
                <c:pt idx="0">
                  <c:v>86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30-46DA-ACB1-8A05BBED7F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52509679"/>
        <c:axId val="952510159"/>
      </c:barChart>
      <c:catAx>
        <c:axId val="952509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510159"/>
        <c:crosses val="autoZero"/>
        <c:auto val="1"/>
        <c:lblAlgn val="ctr"/>
        <c:lblOffset val="100"/>
        <c:noMultiLvlLbl val="0"/>
      </c:catAx>
      <c:valAx>
        <c:axId val="952510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509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Sheet1!$B$2:$B$93</cx:f>
        <cx:lvl ptCount="92" formatCode="General">
          <cx:pt idx="0">53</cx:pt>
          <cx:pt idx="1">50</cx:pt>
          <cx:pt idx="2">46</cx:pt>
          <cx:pt idx="3">84</cx:pt>
          <cx:pt idx="4">70</cx:pt>
          <cx:pt idx="5">56</cx:pt>
          <cx:pt idx="6">76</cx:pt>
          <cx:pt idx="7">62</cx:pt>
          <cx:pt idx="8">45</cx:pt>
          <cx:pt idx="9">60</cx:pt>
          <cx:pt idx="10">91</cx:pt>
          <cx:pt idx="11">86</cx:pt>
          <cx:pt idx="12">66</cx:pt>
          <cx:pt idx="13">48</cx:pt>
          <cx:pt idx="14">66</cx:pt>
          <cx:pt idx="15">71</cx:pt>
          <cx:pt idx="16">76</cx:pt>
          <cx:pt idx="17">70</cx:pt>
          <cx:pt idx="18">66</cx:pt>
          <cx:pt idx="19">45</cx:pt>
          <cx:pt idx="20">80</cx:pt>
          <cx:pt idx="21">70</cx:pt>
          <cx:pt idx="22">83</cx:pt>
          <cx:pt idx="23">68</cx:pt>
          <cx:pt idx="24">70</cx:pt>
          <cx:pt idx="25">63</cx:pt>
          <cx:pt idx="26">59</cx:pt>
          <cx:pt idx="27">80</cx:pt>
          <cx:pt idx="28">69</cx:pt>
          <cx:pt idx="29">60</cx:pt>
          <cx:pt idx="30">70</cx:pt>
          <cx:pt idx="31">68</cx:pt>
          <cx:pt idx="32">73</cx:pt>
          <cx:pt idx="33">72</cx:pt>
          <cx:pt idx="34">57</cx:pt>
          <cx:pt idx="35">47</cx:pt>
          <cx:pt idx="36">72</cx:pt>
          <cx:pt idx="37">49</cx:pt>
          <cx:pt idx="38">71</cx:pt>
          <cx:pt idx="39">62</cx:pt>
          <cx:pt idx="40">72</cx:pt>
          <cx:pt idx="41">86</cx:pt>
          <cx:pt idx="42">82</cx:pt>
          <cx:pt idx="43">88</cx:pt>
          <cx:pt idx="44">72</cx:pt>
          <cx:pt idx="45">57</cx:pt>
          <cx:pt idx="46">28</cx:pt>
          <cx:pt idx="47">53</cx:pt>
          <cx:pt idx="48">62</cx:pt>
          <cx:pt idx="49">49</cx:pt>
          <cx:pt idx="50">71</cx:pt>
          <cx:pt idx="51">78</cx:pt>
          <cx:pt idx="52">73</cx:pt>
          <cx:pt idx="53">38</cx:pt>
          <cx:pt idx="54">62</cx:pt>
          <cx:pt idx="55">68</cx:pt>
          <cx:pt idx="56">72</cx:pt>
          <cx:pt idx="57">78</cx:pt>
          <cx:pt idx="58">28</cx:pt>
          <cx:pt idx="59">85</cx:pt>
          <cx:pt idx="60">56</cx:pt>
          <cx:pt idx="61">66</cx:pt>
          <cx:pt idx="62">75</cx:pt>
          <cx:pt idx="63">42</cx:pt>
          <cx:pt idx="64">58</cx:pt>
          <cx:pt idx="65">85</cx:pt>
          <cx:pt idx="66">63</cx:pt>
          <cx:pt idx="67">65</cx:pt>
          <cx:pt idx="68">61</cx:pt>
          <cx:pt idx="69">73</cx:pt>
          <cx:pt idx="70">69</cx:pt>
          <cx:pt idx="71">72</cx:pt>
          <cx:pt idx="72">68</cx:pt>
          <cx:pt idx="73">87</cx:pt>
          <cx:pt idx="74">80</cx:pt>
          <cx:pt idx="75">37</cx:pt>
          <cx:pt idx="76">65</cx:pt>
          <cx:pt idx="77">69</cx:pt>
          <cx:pt idx="78">61</cx:pt>
          <cx:pt idx="79">80</cx:pt>
          <cx:pt idx="80">67</cx:pt>
          <cx:pt idx="81">90</cx:pt>
          <cx:pt idx="82">55</cx:pt>
          <cx:pt idx="83">77</cx:pt>
          <cx:pt idx="84">50</cx:pt>
          <cx:pt idx="85">42</cx:pt>
          <cx:pt idx="86">50</cx:pt>
          <cx:pt idx="87">87</cx:pt>
          <cx:pt idx="88">37</cx:pt>
          <cx:pt idx="89">25</cx:pt>
          <cx:pt idx="90">51</cx:pt>
          <cx:pt idx="91">86</cx:pt>
        </cx:lvl>
      </cx:numDim>
    </cx:data>
  </cx:chartData>
  <cx:chart>
    <cx:title pos="t" align="ctr" overlay="0">
      <cx:tx>
        <cx:txData>
          <cx:v>Age Distribution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20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r>
            <a:rPr kumimoji="0" 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ptos Narrow" panose="02110004020202020204"/>
            </a:rPr>
            <a:t>Age Distribution</a:t>
          </a:r>
        </a:p>
      </cx:txPr>
    </cx:title>
    <cx:plotArea>
      <cx:plotAreaRegion>
        <cx:series layoutId="clusteredColumn" uniqueId="{771D6851-344B-4BC7-88D9-BEEED6717313}">
          <cx:tx>
            <cx:txData>
              <cx:f>Sheet1!$B$1</cx:f>
              <cx:v>Age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2400" b="1"/>
                </a:pPr>
                <a:endParaRPr lang="en-US" sz="2400" b="1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endParaRPr>
              </a:p>
            </cx:txPr>
            <cx:visibility seriesName="0" categoryName="0" value="1"/>
          </cx:dataLabels>
          <cx:dataId val="0"/>
          <cx:layoutPr>
            <cx:binning intervalClosed="r">
              <cx:binSize val="11"/>
            </cx:binning>
          </cx:layoutPr>
        </cx:series>
      </cx:plotAreaRegion>
      <cx:axis id="0">
        <cx:valScaling/>
        <cx:tickLabels/>
      </cx:axis>
      <cx:axis id="1">
        <cx:catScaling gapWidth="0.330000013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/>
            </a:pPr>
            <a:endParaRPr lang="en-US" sz="16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Aptos" panose="0211000402020202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28A341-3D8E-46FF-A6BC-C7C8B90BDAAB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10347F9-D8A2-4465-BA30-CEB168717535}">
      <dgm:prSet custT="1"/>
      <dgm:spPr/>
      <dgm:t>
        <a:bodyPr/>
        <a:lstStyle/>
        <a:p>
          <a:r>
            <a:rPr lang="en-US" sz="2400" b="0" i="0" baseline="0" dirty="0"/>
            <a:t>Quality problem</a:t>
          </a:r>
          <a:endParaRPr lang="en-US" sz="2400" dirty="0"/>
        </a:p>
      </dgm:t>
    </dgm:pt>
    <dgm:pt modelId="{AE79D791-EDA9-40C1-83CF-6602F82720E8}" type="parTrans" cxnId="{3601532F-38DC-4A14-B1BE-B0ADBA0EC125}">
      <dgm:prSet/>
      <dgm:spPr/>
      <dgm:t>
        <a:bodyPr/>
        <a:lstStyle/>
        <a:p>
          <a:endParaRPr lang="en-US"/>
        </a:p>
      </dgm:t>
    </dgm:pt>
    <dgm:pt modelId="{53C4DAA0-947F-4AAC-BDFA-F62F1AEF6B41}" type="sibTrans" cxnId="{3601532F-38DC-4A14-B1BE-B0ADBA0EC125}">
      <dgm:prSet/>
      <dgm:spPr/>
      <dgm:t>
        <a:bodyPr/>
        <a:lstStyle/>
        <a:p>
          <a:endParaRPr lang="en-US"/>
        </a:p>
      </dgm:t>
    </dgm:pt>
    <dgm:pt modelId="{21E7BEB2-F3C3-40BE-AB8F-54FD3C601350}">
      <dgm:prSet custT="1"/>
      <dgm:spPr/>
      <dgm:t>
        <a:bodyPr/>
        <a:lstStyle/>
        <a:p>
          <a:r>
            <a:rPr lang="en-US" sz="2200" b="0" i="0" baseline="0" dirty="0"/>
            <a:t>Observed gaps in transitioning PILHDL* from ICU to wards </a:t>
          </a:r>
          <a:endParaRPr lang="en-US" sz="2200" dirty="0"/>
        </a:p>
      </dgm:t>
    </dgm:pt>
    <dgm:pt modelId="{148B84ED-259D-4002-8791-F82726AAEC33}" type="parTrans" cxnId="{026A1F72-6252-4268-A060-6C4681DBE8BF}">
      <dgm:prSet/>
      <dgm:spPr/>
      <dgm:t>
        <a:bodyPr/>
        <a:lstStyle/>
        <a:p>
          <a:endParaRPr lang="en-US"/>
        </a:p>
      </dgm:t>
    </dgm:pt>
    <dgm:pt modelId="{ECCE3E17-80A4-4C17-9BBB-729D57A1806A}" type="sibTrans" cxnId="{026A1F72-6252-4268-A060-6C4681DBE8BF}">
      <dgm:prSet/>
      <dgm:spPr/>
      <dgm:t>
        <a:bodyPr/>
        <a:lstStyle/>
        <a:p>
          <a:endParaRPr lang="en-US"/>
        </a:p>
      </dgm:t>
    </dgm:pt>
    <dgm:pt modelId="{DCD8E032-49DA-440F-8365-0EEB95B0AE7B}">
      <dgm:prSet custT="1"/>
      <dgm:spPr/>
      <dgm:t>
        <a:bodyPr/>
        <a:lstStyle/>
        <a:p>
          <a:r>
            <a:rPr lang="en-US" sz="2200" b="0" i="0" baseline="0" dirty="0"/>
            <a:t>Inconsistent EOLC** care practices</a:t>
          </a:r>
          <a:endParaRPr lang="en-US" sz="2200" dirty="0"/>
        </a:p>
      </dgm:t>
    </dgm:pt>
    <dgm:pt modelId="{77E33793-1666-406C-99CD-0B7DB55DDFAA}" type="parTrans" cxnId="{8E024C5F-980B-48FC-918C-858924622ACD}">
      <dgm:prSet/>
      <dgm:spPr/>
      <dgm:t>
        <a:bodyPr/>
        <a:lstStyle/>
        <a:p>
          <a:endParaRPr lang="en-US"/>
        </a:p>
      </dgm:t>
    </dgm:pt>
    <dgm:pt modelId="{20897FAE-C878-4B5F-BE48-DD140C1298ED}" type="sibTrans" cxnId="{8E024C5F-980B-48FC-918C-858924622ACD}">
      <dgm:prSet/>
      <dgm:spPr/>
      <dgm:t>
        <a:bodyPr/>
        <a:lstStyle/>
        <a:p>
          <a:endParaRPr lang="en-US"/>
        </a:p>
      </dgm:t>
    </dgm:pt>
    <dgm:pt modelId="{187C7F8E-6A49-4DAE-AE2C-5FD942F48D5C}">
      <dgm:prSet custT="1"/>
      <dgm:spPr/>
      <dgm:t>
        <a:bodyPr/>
        <a:lstStyle/>
        <a:p>
          <a:r>
            <a:rPr lang="en-US" sz="2400" b="0" i="0" baseline="0" dirty="0"/>
            <a:t>Clinical incident </a:t>
          </a:r>
          <a:endParaRPr lang="en-US" sz="2400" dirty="0"/>
        </a:p>
      </dgm:t>
    </dgm:pt>
    <dgm:pt modelId="{446E64CF-C549-4EEC-87D2-AD590783BA20}" type="parTrans" cxnId="{19060091-33F6-41FB-9ECA-8C2C12AFB50B}">
      <dgm:prSet/>
      <dgm:spPr/>
      <dgm:t>
        <a:bodyPr/>
        <a:lstStyle/>
        <a:p>
          <a:endParaRPr lang="en-US"/>
        </a:p>
      </dgm:t>
    </dgm:pt>
    <dgm:pt modelId="{A6AC5825-F537-4078-805B-6FCEEACACB96}" type="sibTrans" cxnId="{19060091-33F6-41FB-9ECA-8C2C12AFB50B}">
      <dgm:prSet/>
      <dgm:spPr/>
      <dgm:t>
        <a:bodyPr/>
        <a:lstStyle/>
        <a:p>
          <a:endParaRPr lang="en-US"/>
        </a:p>
      </dgm:t>
    </dgm:pt>
    <dgm:pt modelId="{8FF152ED-F65C-4024-87C2-2890DFAC3D1D}">
      <dgm:prSet custT="1"/>
      <dgm:spPr/>
      <dgm:t>
        <a:bodyPr/>
        <a:lstStyle/>
        <a:p>
          <a:r>
            <a:rPr lang="en-US" sz="2200" b="0" i="0" baseline="0" dirty="0"/>
            <a:t>Anecdotal report of accidental cessation of essential medications during transitions </a:t>
          </a:r>
          <a:endParaRPr lang="en-US" sz="2200" dirty="0"/>
        </a:p>
      </dgm:t>
    </dgm:pt>
    <dgm:pt modelId="{23609698-C813-44F0-913C-2A014741AEC3}" type="parTrans" cxnId="{DFD1E60B-34B1-49E2-855E-E836E170B369}">
      <dgm:prSet/>
      <dgm:spPr/>
      <dgm:t>
        <a:bodyPr/>
        <a:lstStyle/>
        <a:p>
          <a:endParaRPr lang="en-US"/>
        </a:p>
      </dgm:t>
    </dgm:pt>
    <dgm:pt modelId="{AE2EF02F-30FF-47CF-AE51-31018DCECFC6}" type="sibTrans" cxnId="{DFD1E60B-34B1-49E2-855E-E836E170B369}">
      <dgm:prSet/>
      <dgm:spPr/>
      <dgm:t>
        <a:bodyPr/>
        <a:lstStyle/>
        <a:p>
          <a:endParaRPr lang="en-US"/>
        </a:p>
      </dgm:t>
    </dgm:pt>
    <dgm:pt modelId="{F921CB1B-A8D5-461D-BEF9-731AE8EA6211}">
      <dgm:prSet custT="1"/>
      <dgm:spPr/>
      <dgm:t>
        <a:bodyPr/>
        <a:lstStyle/>
        <a:p>
          <a:r>
            <a:rPr lang="en-US" sz="2400" b="0" dirty="0"/>
            <a:t>G</a:t>
          </a:r>
          <a:r>
            <a:rPr lang="en-US" sz="2400" b="0" i="0" baseline="0" dirty="0"/>
            <a:t>uidelines</a:t>
          </a:r>
          <a:endParaRPr lang="en-US" sz="2400" dirty="0"/>
        </a:p>
      </dgm:t>
    </dgm:pt>
    <dgm:pt modelId="{DE3F1B1F-B438-4866-89D5-D52A9631A822}" type="parTrans" cxnId="{B23270BC-184A-4E06-8A8A-72D6D81934EA}">
      <dgm:prSet/>
      <dgm:spPr/>
      <dgm:t>
        <a:bodyPr/>
        <a:lstStyle/>
        <a:p>
          <a:endParaRPr lang="en-US"/>
        </a:p>
      </dgm:t>
    </dgm:pt>
    <dgm:pt modelId="{BBEA689B-EA1D-444B-AB51-5EA47AE1C86D}" type="sibTrans" cxnId="{B23270BC-184A-4E06-8A8A-72D6D81934EA}">
      <dgm:prSet/>
      <dgm:spPr/>
      <dgm:t>
        <a:bodyPr/>
        <a:lstStyle/>
        <a:p>
          <a:endParaRPr lang="en-US"/>
        </a:p>
      </dgm:t>
    </dgm:pt>
    <dgm:pt modelId="{18AB300E-A213-483D-9CEB-D94EB1E469F3}">
      <dgm:prSet custT="1"/>
      <dgm:spPr/>
      <dgm:t>
        <a:bodyPr/>
        <a:lstStyle/>
        <a:p>
          <a:r>
            <a:rPr lang="en-US" sz="2200" b="0" i="0" baseline="0" dirty="0"/>
            <a:t>Intensive Care Society (ICS) recommendation 2.2.11 emphasizes discharging patients unlikely to die within 24-48 hours </a:t>
          </a:r>
          <a:endParaRPr lang="en-US" sz="2200" dirty="0"/>
        </a:p>
      </dgm:t>
    </dgm:pt>
    <dgm:pt modelId="{CEC0235E-1A6F-4CF8-A2E5-DF98A3FF25A7}" type="parTrans" cxnId="{58C5AF8D-5631-4A63-AC88-0BD36E0ECA1D}">
      <dgm:prSet/>
      <dgm:spPr/>
      <dgm:t>
        <a:bodyPr/>
        <a:lstStyle/>
        <a:p>
          <a:endParaRPr lang="en-US"/>
        </a:p>
      </dgm:t>
    </dgm:pt>
    <dgm:pt modelId="{6F851D8B-13B1-463E-98DF-1C261C584ADC}" type="sibTrans" cxnId="{58C5AF8D-5631-4A63-AC88-0BD36E0ECA1D}">
      <dgm:prSet/>
      <dgm:spPr/>
      <dgm:t>
        <a:bodyPr/>
        <a:lstStyle/>
        <a:p>
          <a:endParaRPr lang="en-US"/>
        </a:p>
      </dgm:t>
    </dgm:pt>
    <dgm:pt modelId="{6E593D41-B7C2-415E-8721-363983B02966}">
      <dgm:prSet custT="1"/>
      <dgm:spPr/>
      <dgm:t>
        <a:bodyPr/>
        <a:lstStyle/>
        <a:p>
          <a:r>
            <a:rPr lang="en-US" sz="2200" b="0" i="0" baseline="0" dirty="0"/>
            <a:t>Need to assess and improve adherence to this guideline in local practice </a:t>
          </a:r>
          <a:endParaRPr lang="en-US" sz="2200" dirty="0"/>
        </a:p>
      </dgm:t>
    </dgm:pt>
    <dgm:pt modelId="{57183164-9DBE-4644-8C53-7B26B173C02E}" type="parTrans" cxnId="{61F32C1B-A7DA-488F-8C86-4E3C89A42754}">
      <dgm:prSet/>
      <dgm:spPr/>
      <dgm:t>
        <a:bodyPr/>
        <a:lstStyle/>
        <a:p>
          <a:endParaRPr lang="en-US"/>
        </a:p>
      </dgm:t>
    </dgm:pt>
    <dgm:pt modelId="{431FB4C2-D833-4C50-B0F7-2F0CD1A48AED}" type="sibTrans" cxnId="{61F32C1B-A7DA-488F-8C86-4E3C89A42754}">
      <dgm:prSet/>
      <dgm:spPr/>
      <dgm:t>
        <a:bodyPr/>
        <a:lstStyle/>
        <a:p>
          <a:endParaRPr lang="en-US"/>
        </a:p>
      </dgm:t>
    </dgm:pt>
    <dgm:pt modelId="{58DBF38A-2C17-4E8F-87E7-7F4D82C2956E}" type="pres">
      <dgm:prSet presAssocID="{5228A341-3D8E-46FF-A6BC-C7C8B90BDAAB}" presName="Name0" presStyleCnt="0">
        <dgm:presLayoutVars>
          <dgm:dir/>
          <dgm:animLvl val="lvl"/>
          <dgm:resizeHandles val="exact"/>
        </dgm:presLayoutVars>
      </dgm:prSet>
      <dgm:spPr/>
    </dgm:pt>
    <dgm:pt modelId="{28DF02E5-7FFF-4CCA-987B-52829C2EA673}" type="pres">
      <dgm:prSet presAssocID="{610347F9-D8A2-4465-BA30-CEB168717535}" presName="linNode" presStyleCnt="0"/>
      <dgm:spPr/>
    </dgm:pt>
    <dgm:pt modelId="{803A029B-8185-41ED-92B2-DBA8DE2A3095}" type="pres">
      <dgm:prSet presAssocID="{610347F9-D8A2-4465-BA30-CEB168717535}" presName="parentText" presStyleLbl="node1" presStyleIdx="0" presStyleCnt="3" custScaleX="49232" custLinFactNeighborX="-12211" custLinFactNeighborY="-151">
        <dgm:presLayoutVars>
          <dgm:chMax val="1"/>
          <dgm:bulletEnabled val="1"/>
        </dgm:presLayoutVars>
      </dgm:prSet>
      <dgm:spPr/>
    </dgm:pt>
    <dgm:pt modelId="{259F2E1F-5184-4240-9435-6247BAE53DC8}" type="pres">
      <dgm:prSet presAssocID="{610347F9-D8A2-4465-BA30-CEB168717535}" presName="descendantText" presStyleLbl="alignAccFollowNode1" presStyleIdx="0" presStyleCnt="3" custScaleX="124318">
        <dgm:presLayoutVars>
          <dgm:bulletEnabled val="1"/>
        </dgm:presLayoutVars>
      </dgm:prSet>
      <dgm:spPr/>
    </dgm:pt>
    <dgm:pt modelId="{C1FE8CA5-19AA-4CB6-8603-FFFB78941899}" type="pres">
      <dgm:prSet presAssocID="{53C4DAA0-947F-4AAC-BDFA-F62F1AEF6B41}" presName="sp" presStyleCnt="0"/>
      <dgm:spPr/>
    </dgm:pt>
    <dgm:pt modelId="{349B7404-5343-499A-8FB1-EF971E012635}" type="pres">
      <dgm:prSet presAssocID="{187C7F8E-6A49-4DAE-AE2C-5FD942F48D5C}" presName="linNode" presStyleCnt="0"/>
      <dgm:spPr/>
    </dgm:pt>
    <dgm:pt modelId="{15F3500D-E0E1-445C-BAF2-62F082D1DB10}" type="pres">
      <dgm:prSet presAssocID="{187C7F8E-6A49-4DAE-AE2C-5FD942F48D5C}" presName="parentText" presStyleLbl="node1" presStyleIdx="1" presStyleCnt="3" custScaleX="48635" custLinFactNeighborX="-12211" custLinFactNeighborY="1698">
        <dgm:presLayoutVars>
          <dgm:chMax val="1"/>
          <dgm:bulletEnabled val="1"/>
        </dgm:presLayoutVars>
      </dgm:prSet>
      <dgm:spPr/>
    </dgm:pt>
    <dgm:pt modelId="{D4115C54-9AF9-47EC-8148-61FBA9F9F1E4}" type="pres">
      <dgm:prSet presAssocID="{187C7F8E-6A49-4DAE-AE2C-5FD942F48D5C}" presName="descendantText" presStyleLbl="alignAccFollowNode1" presStyleIdx="1" presStyleCnt="3" custScaleX="114239" custLinFactNeighborX="-114" custLinFactNeighborY="4246">
        <dgm:presLayoutVars>
          <dgm:bulletEnabled val="1"/>
        </dgm:presLayoutVars>
      </dgm:prSet>
      <dgm:spPr/>
    </dgm:pt>
    <dgm:pt modelId="{3121DC06-37E3-458C-AD00-305B4B3D623B}" type="pres">
      <dgm:prSet presAssocID="{A6AC5825-F537-4078-805B-6FCEEACACB96}" presName="sp" presStyleCnt="0"/>
      <dgm:spPr/>
    </dgm:pt>
    <dgm:pt modelId="{4A6ED8EE-58E1-4EC8-B073-D43EBCBE1AB8}" type="pres">
      <dgm:prSet presAssocID="{F921CB1B-A8D5-461D-BEF9-731AE8EA6211}" presName="linNode" presStyleCnt="0"/>
      <dgm:spPr/>
    </dgm:pt>
    <dgm:pt modelId="{88D66C8D-2493-4A33-A4ED-ECB4B1590269}" type="pres">
      <dgm:prSet presAssocID="{F921CB1B-A8D5-461D-BEF9-731AE8EA6211}" presName="parentText" presStyleLbl="node1" presStyleIdx="2" presStyleCnt="3" custScaleX="51208" custLinFactNeighborX="-12043" custLinFactNeighborY="152">
        <dgm:presLayoutVars>
          <dgm:chMax val="1"/>
          <dgm:bulletEnabled val="1"/>
        </dgm:presLayoutVars>
      </dgm:prSet>
      <dgm:spPr/>
    </dgm:pt>
    <dgm:pt modelId="{B2309505-D307-41A6-929D-BC160BA923F2}" type="pres">
      <dgm:prSet presAssocID="{F921CB1B-A8D5-461D-BEF9-731AE8EA6211}" presName="descendantText" presStyleLbl="alignAccFollowNode1" presStyleIdx="2" presStyleCnt="3" custScaleX="125113" custLinFactNeighborX="4485">
        <dgm:presLayoutVars>
          <dgm:bulletEnabled val="1"/>
        </dgm:presLayoutVars>
      </dgm:prSet>
      <dgm:spPr/>
    </dgm:pt>
  </dgm:ptLst>
  <dgm:cxnLst>
    <dgm:cxn modelId="{DFD1E60B-34B1-49E2-855E-E836E170B369}" srcId="{187C7F8E-6A49-4DAE-AE2C-5FD942F48D5C}" destId="{8FF152ED-F65C-4024-87C2-2890DFAC3D1D}" srcOrd="0" destOrd="0" parTransId="{23609698-C813-44F0-913C-2A014741AEC3}" sibTransId="{AE2EF02F-30FF-47CF-AE51-31018DCECFC6}"/>
    <dgm:cxn modelId="{61F32C1B-A7DA-488F-8C86-4E3C89A42754}" srcId="{F921CB1B-A8D5-461D-BEF9-731AE8EA6211}" destId="{6E593D41-B7C2-415E-8721-363983B02966}" srcOrd="1" destOrd="0" parTransId="{57183164-9DBE-4644-8C53-7B26B173C02E}" sibTransId="{431FB4C2-D833-4C50-B0F7-2F0CD1A48AED}"/>
    <dgm:cxn modelId="{8B096C1B-05A2-4519-9295-2FC145ADA2A6}" type="presOf" srcId="{DCD8E032-49DA-440F-8365-0EEB95B0AE7B}" destId="{259F2E1F-5184-4240-9435-6247BAE53DC8}" srcOrd="0" destOrd="1" presId="urn:microsoft.com/office/officeart/2005/8/layout/vList5"/>
    <dgm:cxn modelId="{1011781B-0449-4B71-B74B-5ABD1B6EB5BA}" type="presOf" srcId="{5228A341-3D8E-46FF-A6BC-C7C8B90BDAAB}" destId="{58DBF38A-2C17-4E8F-87E7-7F4D82C2956E}" srcOrd="0" destOrd="0" presId="urn:microsoft.com/office/officeart/2005/8/layout/vList5"/>
    <dgm:cxn modelId="{D202E722-F9AD-4CDE-9261-AAB48C92F823}" type="presOf" srcId="{21E7BEB2-F3C3-40BE-AB8F-54FD3C601350}" destId="{259F2E1F-5184-4240-9435-6247BAE53DC8}" srcOrd="0" destOrd="0" presId="urn:microsoft.com/office/officeart/2005/8/layout/vList5"/>
    <dgm:cxn modelId="{3601532F-38DC-4A14-B1BE-B0ADBA0EC125}" srcId="{5228A341-3D8E-46FF-A6BC-C7C8B90BDAAB}" destId="{610347F9-D8A2-4465-BA30-CEB168717535}" srcOrd="0" destOrd="0" parTransId="{AE79D791-EDA9-40C1-83CF-6602F82720E8}" sibTransId="{53C4DAA0-947F-4AAC-BDFA-F62F1AEF6B41}"/>
    <dgm:cxn modelId="{93292330-BFA8-4530-B2AB-0E6A29505C15}" type="presOf" srcId="{18AB300E-A213-483D-9CEB-D94EB1E469F3}" destId="{B2309505-D307-41A6-929D-BC160BA923F2}" srcOrd="0" destOrd="0" presId="urn:microsoft.com/office/officeart/2005/8/layout/vList5"/>
    <dgm:cxn modelId="{8E024C5F-980B-48FC-918C-858924622ACD}" srcId="{610347F9-D8A2-4465-BA30-CEB168717535}" destId="{DCD8E032-49DA-440F-8365-0EEB95B0AE7B}" srcOrd="1" destOrd="0" parTransId="{77E33793-1666-406C-99CD-0B7DB55DDFAA}" sibTransId="{20897FAE-C878-4B5F-BE48-DD140C1298ED}"/>
    <dgm:cxn modelId="{4F66A741-0CFD-4728-9CB6-F0C8D0807747}" type="presOf" srcId="{6E593D41-B7C2-415E-8721-363983B02966}" destId="{B2309505-D307-41A6-929D-BC160BA923F2}" srcOrd="0" destOrd="1" presId="urn:microsoft.com/office/officeart/2005/8/layout/vList5"/>
    <dgm:cxn modelId="{B6C00C6B-0761-4622-B18A-D7E3E98339BD}" type="presOf" srcId="{8FF152ED-F65C-4024-87C2-2890DFAC3D1D}" destId="{D4115C54-9AF9-47EC-8148-61FBA9F9F1E4}" srcOrd="0" destOrd="0" presId="urn:microsoft.com/office/officeart/2005/8/layout/vList5"/>
    <dgm:cxn modelId="{2BFF5351-51F8-4A8D-ADEB-89390871D37B}" type="presOf" srcId="{F921CB1B-A8D5-461D-BEF9-731AE8EA6211}" destId="{88D66C8D-2493-4A33-A4ED-ECB4B1590269}" srcOrd="0" destOrd="0" presId="urn:microsoft.com/office/officeart/2005/8/layout/vList5"/>
    <dgm:cxn modelId="{026A1F72-6252-4268-A060-6C4681DBE8BF}" srcId="{610347F9-D8A2-4465-BA30-CEB168717535}" destId="{21E7BEB2-F3C3-40BE-AB8F-54FD3C601350}" srcOrd="0" destOrd="0" parTransId="{148B84ED-259D-4002-8791-F82726AAEC33}" sibTransId="{ECCE3E17-80A4-4C17-9BBB-729D57A1806A}"/>
    <dgm:cxn modelId="{58C5AF8D-5631-4A63-AC88-0BD36E0ECA1D}" srcId="{F921CB1B-A8D5-461D-BEF9-731AE8EA6211}" destId="{18AB300E-A213-483D-9CEB-D94EB1E469F3}" srcOrd="0" destOrd="0" parTransId="{CEC0235E-1A6F-4CF8-A2E5-DF98A3FF25A7}" sibTransId="{6F851D8B-13B1-463E-98DF-1C261C584ADC}"/>
    <dgm:cxn modelId="{19060091-33F6-41FB-9ECA-8C2C12AFB50B}" srcId="{5228A341-3D8E-46FF-A6BC-C7C8B90BDAAB}" destId="{187C7F8E-6A49-4DAE-AE2C-5FD942F48D5C}" srcOrd="1" destOrd="0" parTransId="{446E64CF-C549-4EEC-87D2-AD590783BA20}" sibTransId="{A6AC5825-F537-4078-805B-6FCEEACACB96}"/>
    <dgm:cxn modelId="{713393A3-11EB-478D-B20B-62C19B5C5529}" type="presOf" srcId="{610347F9-D8A2-4465-BA30-CEB168717535}" destId="{803A029B-8185-41ED-92B2-DBA8DE2A3095}" srcOrd="0" destOrd="0" presId="urn:microsoft.com/office/officeart/2005/8/layout/vList5"/>
    <dgm:cxn modelId="{B23270BC-184A-4E06-8A8A-72D6D81934EA}" srcId="{5228A341-3D8E-46FF-A6BC-C7C8B90BDAAB}" destId="{F921CB1B-A8D5-461D-BEF9-731AE8EA6211}" srcOrd="2" destOrd="0" parTransId="{DE3F1B1F-B438-4866-89D5-D52A9631A822}" sibTransId="{BBEA689B-EA1D-444B-AB51-5EA47AE1C86D}"/>
    <dgm:cxn modelId="{8EE763E0-382D-4829-9DF2-EE52994F8816}" type="presOf" srcId="{187C7F8E-6A49-4DAE-AE2C-5FD942F48D5C}" destId="{15F3500D-E0E1-445C-BAF2-62F082D1DB10}" srcOrd="0" destOrd="0" presId="urn:microsoft.com/office/officeart/2005/8/layout/vList5"/>
    <dgm:cxn modelId="{1FD5B35A-06E4-4545-9F62-89C3F79A0BD9}" type="presParOf" srcId="{58DBF38A-2C17-4E8F-87E7-7F4D82C2956E}" destId="{28DF02E5-7FFF-4CCA-987B-52829C2EA673}" srcOrd="0" destOrd="0" presId="urn:microsoft.com/office/officeart/2005/8/layout/vList5"/>
    <dgm:cxn modelId="{A02819E7-EEDF-4FF5-9472-2A7B24CC29F8}" type="presParOf" srcId="{28DF02E5-7FFF-4CCA-987B-52829C2EA673}" destId="{803A029B-8185-41ED-92B2-DBA8DE2A3095}" srcOrd="0" destOrd="0" presId="urn:microsoft.com/office/officeart/2005/8/layout/vList5"/>
    <dgm:cxn modelId="{D9E3846C-625B-4A1E-9A83-0934EFC49D4D}" type="presParOf" srcId="{28DF02E5-7FFF-4CCA-987B-52829C2EA673}" destId="{259F2E1F-5184-4240-9435-6247BAE53DC8}" srcOrd="1" destOrd="0" presId="urn:microsoft.com/office/officeart/2005/8/layout/vList5"/>
    <dgm:cxn modelId="{21603E7E-7BC2-4FC4-8D06-4B9E28A6747F}" type="presParOf" srcId="{58DBF38A-2C17-4E8F-87E7-7F4D82C2956E}" destId="{C1FE8CA5-19AA-4CB6-8603-FFFB78941899}" srcOrd="1" destOrd="0" presId="urn:microsoft.com/office/officeart/2005/8/layout/vList5"/>
    <dgm:cxn modelId="{5C849730-254A-41DC-BD33-980E6A5A08E0}" type="presParOf" srcId="{58DBF38A-2C17-4E8F-87E7-7F4D82C2956E}" destId="{349B7404-5343-499A-8FB1-EF971E012635}" srcOrd="2" destOrd="0" presId="urn:microsoft.com/office/officeart/2005/8/layout/vList5"/>
    <dgm:cxn modelId="{40F97C05-B5EC-4CF4-8151-5891A6A1BF4F}" type="presParOf" srcId="{349B7404-5343-499A-8FB1-EF971E012635}" destId="{15F3500D-E0E1-445C-BAF2-62F082D1DB10}" srcOrd="0" destOrd="0" presId="urn:microsoft.com/office/officeart/2005/8/layout/vList5"/>
    <dgm:cxn modelId="{D5E04349-A936-422C-B694-C68625B28564}" type="presParOf" srcId="{349B7404-5343-499A-8FB1-EF971E012635}" destId="{D4115C54-9AF9-47EC-8148-61FBA9F9F1E4}" srcOrd="1" destOrd="0" presId="urn:microsoft.com/office/officeart/2005/8/layout/vList5"/>
    <dgm:cxn modelId="{523A8178-3941-407F-BD98-35CDF8876901}" type="presParOf" srcId="{58DBF38A-2C17-4E8F-87E7-7F4D82C2956E}" destId="{3121DC06-37E3-458C-AD00-305B4B3D623B}" srcOrd="3" destOrd="0" presId="urn:microsoft.com/office/officeart/2005/8/layout/vList5"/>
    <dgm:cxn modelId="{F1AF1B3C-46E5-4AA3-8E07-4799194C985A}" type="presParOf" srcId="{58DBF38A-2C17-4E8F-87E7-7F4D82C2956E}" destId="{4A6ED8EE-58E1-4EC8-B073-D43EBCBE1AB8}" srcOrd="4" destOrd="0" presId="urn:microsoft.com/office/officeart/2005/8/layout/vList5"/>
    <dgm:cxn modelId="{B004D64A-B74D-4D94-B03B-4CCBC8D1F7C8}" type="presParOf" srcId="{4A6ED8EE-58E1-4EC8-B073-D43EBCBE1AB8}" destId="{88D66C8D-2493-4A33-A4ED-ECB4B1590269}" srcOrd="0" destOrd="0" presId="urn:microsoft.com/office/officeart/2005/8/layout/vList5"/>
    <dgm:cxn modelId="{7A5F3A36-5733-4AA0-98BE-CB4881C25206}" type="presParOf" srcId="{4A6ED8EE-58E1-4EC8-B073-D43EBCBE1AB8}" destId="{B2309505-D307-41A6-929D-BC160BA923F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7C6045-FFA8-42CC-ABB3-5D06460D50A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616D3B-19C3-43AA-8F45-2361F48FFA5B}">
      <dgm:prSet custT="1"/>
      <dgm:spPr/>
      <dgm:t>
        <a:bodyPr/>
        <a:lstStyle/>
        <a:p>
          <a:r>
            <a:rPr lang="en-US" sz="2400" b="0" i="0" baseline="0" dirty="0"/>
            <a:t>QI initiative: </a:t>
          </a:r>
          <a:endParaRPr lang="en-US" sz="2400" dirty="0"/>
        </a:p>
      </dgm:t>
    </dgm:pt>
    <dgm:pt modelId="{583BE1BE-E988-4622-857A-76311FB16370}" type="parTrans" cxnId="{B4011BBB-2F75-4EF2-BF32-00CACB81F09D}">
      <dgm:prSet/>
      <dgm:spPr/>
      <dgm:t>
        <a:bodyPr/>
        <a:lstStyle/>
        <a:p>
          <a:endParaRPr lang="en-US"/>
        </a:p>
      </dgm:t>
    </dgm:pt>
    <dgm:pt modelId="{5D28F2B6-4DCD-4CC0-A703-74A49B6645AE}" type="sibTrans" cxnId="{B4011BBB-2F75-4EF2-BF32-00CACB81F09D}">
      <dgm:prSet/>
      <dgm:spPr/>
      <dgm:t>
        <a:bodyPr/>
        <a:lstStyle/>
        <a:p>
          <a:endParaRPr lang="en-US"/>
        </a:p>
      </dgm:t>
    </dgm:pt>
    <dgm:pt modelId="{21721916-74EB-4A6B-99F6-E54CC4CF943E}">
      <dgm:prSet/>
      <dgm:spPr/>
      <dgm:t>
        <a:bodyPr/>
        <a:lstStyle/>
        <a:p>
          <a:r>
            <a:rPr lang="en-US" b="0" i="0" baseline="0" dirty="0"/>
            <a:t>Opportunity to enhance patient-centered care during critical transitions </a:t>
          </a:r>
          <a:endParaRPr lang="en-US" dirty="0"/>
        </a:p>
      </dgm:t>
    </dgm:pt>
    <dgm:pt modelId="{3206FF7D-5F05-4004-B49F-98E2FCFCCDB9}" type="parTrans" cxnId="{C22C0D2E-0C95-4248-AAC7-1E3FDDB15098}">
      <dgm:prSet/>
      <dgm:spPr/>
      <dgm:t>
        <a:bodyPr/>
        <a:lstStyle/>
        <a:p>
          <a:endParaRPr lang="en-US"/>
        </a:p>
      </dgm:t>
    </dgm:pt>
    <dgm:pt modelId="{3B871DEB-CE3C-4891-A572-2B6D993F53C4}" type="sibTrans" cxnId="{C22C0D2E-0C95-4248-AAC7-1E3FDDB15098}">
      <dgm:prSet/>
      <dgm:spPr/>
      <dgm:t>
        <a:bodyPr/>
        <a:lstStyle/>
        <a:p>
          <a:endParaRPr lang="en-US"/>
        </a:p>
      </dgm:t>
    </dgm:pt>
    <dgm:pt modelId="{7D273BBA-DDBD-4B66-B54E-5E17F6901A36}">
      <dgm:prSet/>
      <dgm:spPr/>
      <dgm:t>
        <a:bodyPr/>
        <a:lstStyle/>
        <a:p>
          <a:r>
            <a:rPr lang="en-US" b="0" i="0" baseline="0" dirty="0"/>
            <a:t>Aim to develop standardized protocols and toolkits for PILHDL transitions </a:t>
          </a:r>
          <a:endParaRPr lang="en-US" dirty="0"/>
        </a:p>
      </dgm:t>
    </dgm:pt>
    <dgm:pt modelId="{03769106-93FB-4B4F-B711-ED3CFD1C41F4}" type="parTrans" cxnId="{BD2CD9CD-7580-4CBB-A4AB-3C2C2E5FBE70}">
      <dgm:prSet/>
      <dgm:spPr/>
      <dgm:t>
        <a:bodyPr/>
        <a:lstStyle/>
        <a:p>
          <a:endParaRPr lang="en-US"/>
        </a:p>
      </dgm:t>
    </dgm:pt>
    <dgm:pt modelId="{3851671F-933D-4687-8F53-A695F97DF04D}" type="sibTrans" cxnId="{BD2CD9CD-7580-4CBB-A4AB-3C2C2E5FBE70}">
      <dgm:prSet/>
      <dgm:spPr/>
      <dgm:t>
        <a:bodyPr/>
        <a:lstStyle/>
        <a:p>
          <a:endParaRPr lang="en-US"/>
        </a:p>
      </dgm:t>
    </dgm:pt>
    <dgm:pt modelId="{D6CAA7A4-B46A-4FFF-98F2-0F57C6645579}">
      <dgm:prSet custT="1"/>
      <dgm:spPr/>
      <dgm:t>
        <a:bodyPr/>
        <a:lstStyle/>
        <a:p>
          <a:r>
            <a:rPr lang="en-US" sz="2400" b="0" i="0" baseline="0" dirty="0"/>
            <a:t>Knowledge gap assessment: </a:t>
          </a:r>
          <a:endParaRPr lang="en-US" sz="2400" dirty="0"/>
        </a:p>
      </dgm:t>
    </dgm:pt>
    <dgm:pt modelId="{CD9B804E-105F-4FF0-A948-3215ACC404BA}" type="parTrans" cxnId="{28A6DBCE-ADB0-4D09-B733-B7083C9563E6}">
      <dgm:prSet/>
      <dgm:spPr/>
      <dgm:t>
        <a:bodyPr/>
        <a:lstStyle/>
        <a:p>
          <a:endParaRPr lang="en-US"/>
        </a:p>
      </dgm:t>
    </dgm:pt>
    <dgm:pt modelId="{00B609B7-252D-40B2-A720-5FD478E3FB2F}" type="sibTrans" cxnId="{28A6DBCE-ADB0-4D09-B733-B7083C9563E6}">
      <dgm:prSet/>
      <dgm:spPr/>
      <dgm:t>
        <a:bodyPr/>
        <a:lstStyle/>
        <a:p>
          <a:endParaRPr lang="en-US"/>
        </a:p>
      </dgm:t>
    </dgm:pt>
    <dgm:pt modelId="{D8430F43-E276-4400-9E58-C6B281E647D7}">
      <dgm:prSet/>
      <dgm:spPr/>
      <dgm:t>
        <a:bodyPr/>
        <a:lstStyle/>
        <a:p>
          <a:r>
            <a:rPr lang="en-US" b="0" i="0" baseline="0" dirty="0"/>
            <a:t>Need to identify and address knowledge gaps among ICU healthcare professionals </a:t>
          </a:r>
          <a:endParaRPr lang="en-US" dirty="0"/>
        </a:p>
      </dgm:t>
    </dgm:pt>
    <dgm:pt modelId="{A1FD33A0-6B4C-4EF1-8772-BF5C0531846D}" type="parTrans" cxnId="{7101D4F5-423C-4E9D-B760-CD564720C41B}">
      <dgm:prSet/>
      <dgm:spPr/>
      <dgm:t>
        <a:bodyPr/>
        <a:lstStyle/>
        <a:p>
          <a:endParaRPr lang="en-US"/>
        </a:p>
      </dgm:t>
    </dgm:pt>
    <dgm:pt modelId="{51B42B3F-7F59-4D18-82D3-DADF779E3111}" type="sibTrans" cxnId="{7101D4F5-423C-4E9D-B760-CD564720C41B}">
      <dgm:prSet/>
      <dgm:spPr/>
      <dgm:t>
        <a:bodyPr/>
        <a:lstStyle/>
        <a:p>
          <a:endParaRPr lang="en-US"/>
        </a:p>
      </dgm:t>
    </dgm:pt>
    <dgm:pt modelId="{F0CC7984-51E3-42A0-A21F-41A326A3DD9A}">
      <dgm:prSet/>
      <dgm:spPr/>
      <dgm:t>
        <a:bodyPr/>
        <a:lstStyle/>
        <a:p>
          <a:r>
            <a:rPr lang="en-US" b="0" i="0" baseline="0" dirty="0"/>
            <a:t>Opportunity to improve staff competence in end-of-life care practices </a:t>
          </a:r>
          <a:endParaRPr lang="en-US" dirty="0"/>
        </a:p>
      </dgm:t>
    </dgm:pt>
    <dgm:pt modelId="{03789451-CCEB-416E-93AE-56AE7FB4B749}" type="parTrans" cxnId="{60547BD6-0FED-45BD-857B-00C530C1FA21}">
      <dgm:prSet/>
      <dgm:spPr/>
      <dgm:t>
        <a:bodyPr/>
        <a:lstStyle/>
        <a:p>
          <a:endParaRPr lang="en-US"/>
        </a:p>
      </dgm:t>
    </dgm:pt>
    <dgm:pt modelId="{C4556976-1A7B-48C8-B391-CA5CA623E0EC}" type="sibTrans" cxnId="{60547BD6-0FED-45BD-857B-00C530C1FA21}">
      <dgm:prSet/>
      <dgm:spPr/>
      <dgm:t>
        <a:bodyPr/>
        <a:lstStyle/>
        <a:p>
          <a:endParaRPr lang="en-US"/>
        </a:p>
      </dgm:t>
    </dgm:pt>
    <dgm:pt modelId="{43B1CCBD-8A65-4B19-B60E-4DD022A4DB58}">
      <dgm:prSet custT="1"/>
      <dgm:spPr/>
      <dgm:t>
        <a:bodyPr/>
        <a:lstStyle/>
        <a:p>
          <a:r>
            <a:rPr lang="en-US" sz="2400" b="0" i="0" baseline="0" dirty="0"/>
            <a:t>Compliance evaluation: </a:t>
          </a:r>
          <a:endParaRPr lang="en-US" sz="2400" dirty="0"/>
        </a:p>
      </dgm:t>
    </dgm:pt>
    <dgm:pt modelId="{65F30C2E-882A-4099-A2A6-D58B698F4816}" type="parTrans" cxnId="{A76D2C0A-5DE0-4519-9E54-7CDDFAD2C81C}">
      <dgm:prSet/>
      <dgm:spPr/>
      <dgm:t>
        <a:bodyPr/>
        <a:lstStyle/>
        <a:p>
          <a:endParaRPr lang="en-US"/>
        </a:p>
      </dgm:t>
    </dgm:pt>
    <dgm:pt modelId="{F112B218-0A9C-41F9-8D21-04B23B564678}" type="sibTrans" cxnId="{A76D2C0A-5DE0-4519-9E54-7CDDFAD2C81C}">
      <dgm:prSet/>
      <dgm:spPr/>
      <dgm:t>
        <a:bodyPr/>
        <a:lstStyle/>
        <a:p>
          <a:endParaRPr lang="en-US"/>
        </a:p>
      </dgm:t>
    </dgm:pt>
    <dgm:pt modelId="{9E1FDC2D-1BD0-4661-8539-4DC294529D3A}">
      <dgm:prSet/>
      <dgm:spPr/>
      <dgm:t>
        <a:bodyPr/>
        <a:lstStyle/>
        <a:p>
          <a:r>
            <a:rPr lang="en-US" b="0" i="0" baseline="0" dirty="0"/>
            <a:t>Assess current compliance with Continuing Care Agreement (CCA) documentation </a:t>
          </a:r>
          <a:endParaRPr lang="en-US" dirty="0"/>
        </a:p>
      </dgm:t>
    </dgm:pt>
    <dgm:pt modelId="{3EF894FC-3537-4807-AAA9-AF76FA7A0536}" type="parTrans" cxnId="{1249C548-5267-4AAB-B590-86189503FD0B}">
      <dgm:prSet/>
      <dgm:spPr/>
      <dgm:t>
        <a:bodyPr/>
        <a:lstStyle/>
        <a:p>
          <a:endParaRPr lang="en-US"/>
        </a:p>
      </dgm:t>
    </dgm:pt>
    <dgm:pt modelId="{8993C28F-F5B4-4147-9933-18D657274E1C}" type="sibTrans" cxnId="{1249C548-5267-4AAB-B590-86189503FD0B}">
      <dgm:prSet/>
      <dgm:spPr/>
      <dgm:t>
        <a:bodyPr/>
        <a:lstStyle/>
        <a:p>
          <a:endParaRPr lang="en-US"/>
        </a:p>
      </dgm:t>
    </dgm:pt>
    <dgm:pt modelId="{DB234EB3-672A-4D3E-B04C-73EA8AF3B8D4}">
      <dgm:prSet/>
      <dgm:spPr/>
      <dgm:t>
        <a:bodyPr/>
        <a:lstStyle/>
        <a:p>
          <a:r>
            <a:rPr lang="en-US" b="0" i="0" baseline="0"/>
            <a:t>Identify areas for improvement in documentation practices</a:t>
          </a:r>
          <a:endParaRPr lang="en-US"/>
        </a:p>
      </dgm:t>
    </dgm:pt>
    <dgm:pt modelId="{D9EDBD19-4782-429E-B965-21E7F4004B7A}" type="parTrans" cxnId="{BC7A2C9E-4B06-42CD-85C1-C8B6214CF21A}">
      <dgm:prSet/>
      <dgm:spPr/>
      <dgm:t>
        <a:bodyPr/>
        <a:lstStyle/>
        <a:p>
          <a:endParaRPr lang="en-US"/>
        </a:p>
      </dgm:t>
    </dgm:pt>
    <dgm:pt modelId="{C70FE790-5EDA-4F75-BBC8-3BE84958D549}" type="sibTrans" cxnId="{BC7A2C9E-4B06-42CD-85C1-C8B6214CF21A}">
      <dgm:prSet/>
      <dgm:spPr/>
      <dgm:t>
        <a:bodyPr/>
        <a:lstStyle/>
        <a:p>
          <a:endParaRPr lang="en-US"/>
        </a:p>
      </dgm:t>
    </dgm:pt>
    <dgm:pt modelId="{361CBF64-81A9-4B83-94BB-9D98B0ABBFD7}" type="pres">
      <dgm:prSet presAssocID="{EF7C6045-FFA8-42CC-ABB3-5D06460D50A3}" presName="Name0" presStyleCnt="0">
        <dgm:presLayoutVars>
          <dgm:dir/>
          <dgm:animLvl val="lvl"/>
          <dgm:resizeHandles val="exact"/>
        </dgm:presLayoutVars>
      </dgm:prSet>
      <dgm:spPr/>
    </dgm:pt>
    <dgm:pt modelId="{A15CBD19-846B-41DE-B374-1EFF80D257C0}" type="pres">
      <dgm:prSet presAssocID="{12616D3B-19C3-43AA-8F45-2361F48FFA5B}" presName="linNode" presStyleCnt="0"/>
      <dgm:spPr/>
    </dgm:pt>
    <dgm:pt modelId="{A3D551E8-454B-4EF7-8835-D728060A521B}" type="pres">
      <dgm:prSet presAssocID="{12616D3B-19C3-43AA-8F45-2361F48FFA5B}" presName="parentText" presStyleLbl="node1" presStyleIdx="0" presStyleCnt="3" custScaleX="42249" custLinFactNeighborX="-10195">
        <dgm:presLayoutVars>
          <dgm:chMax val="1"/>
          <dgm:bulletEnabled val="1"/>
        </dgm:presLayoutVars>
      </dgm:prSet>
      <dgm:spPr/>
    </dgm:pt>
    <dgm:pt modelId="{E5092B26-C448-4CF7-BD58-FEC6A6E3B440}" type="pres">
      <dgm:prSet presAssocID="{12616D3B-19C3-43AA-8F45-2361F48FFA5B}" presName="descendantText" presStyleLbl="alignAccFollowNode1" presStyleIdx="0" presStyleCnt="3" custScaleX="130807">
        <dgm:presLayoutVars>
          <dgm:bulletEnabled val="1"/>
        </dgm:presLayoutVars>
      </dgm:prSet>
      <dgm:spPr/>
    </dgm:pt>
    <dgm:pt modelId="{8CF59CFA-0EE9-403A-BF1A-39D19E36497A}" type="pres">
      <dgm:prSet presAssocID="{5D28F2B6-4DCD-4CC0-A703-74A49B6645AE}" presName="sp" presStyleCnt="0"/>
      <dgm:spPr/>
    </dgm:pt>
    <dgm:pt modelId="{89E806EC-3C48-4911-9620-0F245BE290B3}" type="pres">
      <dgm:prSet presAssocID="{D6CAA7A4-B46A-4FFF-98F2-0F57C6645579}" presName="linNode" presStyleCnt="0"/>
      <dgm:spPr/>
    </dgm:pt>
    <dgm:pt modelId="{5F9BD738-0CD4-4E63-9033-E6044F3CDE3D}" type="pres">
      <dgm:prSet presAssocID="{D6CAA7A4-B46A-4FFF-98F2-0F57C6645579}" presName="parentText" presStyleLbl="node1" presStyleIdx="1" presStyleCnt="3" custScaleX="55388" custLinFactNeighborX="-9912">
        <dgm:presLayoutVars>
          <dgm:chMax val="1"/>
          <dgm:bulletEnabled val="1"/>
        </dgm:presLayoutVars>
      </dgm:prSet>
      <dgm:spPr/>
    </dgm:pt>
    <dgm:pt modelId="{FFDE4314-8E33-48B0-95B6-5A021D65B6EF}" type="pres">
      <dgm:prSet presAssocID="{D6CAA7A4-B46A-4FFF-98F2-0F57C6645579}" presName="descendantText" presStyleLbl="alignAccFollowNode1" presStyleIdx="1" presStyleCnt="3" custScaleX="128519">
        <dgm:presLayoutVars>
          <dgm:bulletEnabled val="1"/>
        </dgm:presLayoutVars>
      </dgm:prSet>
      <dgm:spPr/>
    </dgm:pt>
    <dgm:pt modelId="{852028EB-F259-4E0A-9128-52C46CC0A632}" type="pres">
      <dgm:prSet presAssocID="{00B609B7-252D-40B2-A720-5FD478E3FB2F}" presName="sp" presStyleCnt="0"/>
      <dgm:spPr/>
    </dgm:pt>
    <dgm:pt modelId="{15D96D9F-CF68-4B07-A3A0-03B7816074D6}" type="pres">
      <dgm:prSet presAssocID="{43B1CCBD-8A65-4B19-B60E-4DD022A4DB58}" presName="linNode" presStyleCnt="0"/>
      <dgm:spPr/>
    </dgm:pt>
    <dgm:pt modelId="{F1498F4C-A407-4327-999C-59CF01295FD7}" type="pres">
      <dgm:prSet presAssocID="{43B1CCBD-8A65-4B19-B60E-4DD022A4DB58}" presName="parentText" presStyleLbl="node1" presStyleIdx="2" presStyleCnt="3" custScaleX="64347" custLinFactNeighborX="-10195" custLinFactNeighborY="-724">
        <dgm:presLayoutVars>
          <dgm:chMax val="1"/>
          <dgm:bulletEnabled val="1"/>
        </dgm:presLayoutVars>
      </dgm:prSet>
      <dgm:spPr/>
    </dgm:pt>
    <dgm:pt modelId="{D1EDAAE0-D993-449D-9E3A-4E263DFB2305}" type="pres">
      <dgm:prSet presAssocID="{43B1CCBD-8A65-4B19-B60E-4DD022A4DB58}" presName="descendantText" presStyleLbl="alignAccFollowNode1" presStyleIdx="2" presStyleCnt="3" custScaleX="182363">
        <dgm:presLayoutVars>
          <dgm:bulletEnabled val="1"/>
        </dgm:presLayoutVars>
      </dgm:prSet>
      <dgm:spPr/>
    </dgm:pt>
  </dgm:ptLst>
  <dgm:cxnLst>
    <dgm:cxn modelId="{A76D2C0A-5DE0-4519-9E54-7CDDFAD2C81C}" srcId="{EF7C6045-FFA8-42CC-ABB3-5D06460D50A3}" destId="{43B1CCBD-8A65-4B19-B60E-4DD022A4DB58}" srcOrd="2" destOrd="0" parTransId="{65F30C2E-882A-4099-A2A6-D58B698F4816}" sibTransId="{F112B218-0A9C-41F9-8D21-04B23B564678}"/>
    <dgm:cxn modelId="{C22C0D2E-0C95-4248-AAC7-1E3FDDB15098}" srcId="{12616D3B-19C3-43AA-8F45-2361F48FFA5B}" destId="{21721916-74EB-4A6B-99F6-E54CC4CF943E}" srcOrd="0" destOrd="0" parTransId="{3206FF7D-5F05-4004-B49F-98E2FCFCCDB9}" sibTransId="{3B871DEB-CE3C-4891-A572-2B6D993F53C4}"/>
    <dgm:cxn modelId="{F80FF137-8AB4-400D-A755-2CC7EA462F08}" type="presOf" srcId="{DB234EB3-672A-4D3E-B04C-73EA8AF3B8D4}" destId="{D1EDAAE0-D993-449D-9E3A-4E263DFB2305}" srcOrd="0" destOrd="1" presId="urn:microsoft.com/office/officeart/2005/8/layout/vList5"/>
    <dgm:cxn modelId="{B4879846-E26A-4710-A410-2027535CFA99}" type="presOf" srcId="{12616D3B-19C3-43AA-8F45-2361F48FFA5B}" destId="{A3D551E8-454B-4EF7-8835-D728060A521B}" srcOrd="0" destOrd="0" presId="urn:microsoft.com/office/officeart/2005/8/layout/vList5"/>
    <dgm:cxn modelId="{40D20A68-718C-44B4-B7F5-C01EA5C799BA}" type="presOf" srcId="{F0CC7984-51E3-42A0-A21F-41A326A3DD9A}" destId="{FFDE4314-8E33-48B0-95B6-5A021D65B6EF}" srcOrd="0" destOrd="1" presId="urn:microsoft.com/office/officeart/2005/8/layout/vList5"/>
    <dgm:cxn modelId="{1249C548-5267-4AAB-B590-86189503FD0B}" srcId="{43B1CCBD-8A65-4B19-B60E-4DD022A4DB58}" destId="{9E1FDC2D-1BD0-4661-8539-4DC294529D3A}" srcOrd="0" destOrd="0" parTransId="{3EF894FC-3537-4807-AAA9-AF76FA7A0536}" sibTransId="{8993C28F-F5B4-4147-9933-18D657274E1C}"/>
    <dgm:cxn modelId="{A0759D85-54CE-4D56-8677-AC36E75BC306}" type="presOf" srcId="{21721916-74EB-4A6B-99F6-E54CC4CF943E}" destId="{E5092B26-C448-4CF7-BD58-FEC6A6E3B440}" srcOrd="0" destOrd="0" presId="urn:microsoft.com/office/officeart/2005/8/layout/vList5"/>
    <dgm:cxn modelId="{BC7A2C9E-4B06-42CD-85C1-C8B6214CF21A}" srcId="{43B1CCBD-8A65-4B19-B60E-4DD022A4DB58}" destId="{DB234EB3-672A-4D3E-B04C-73EA8AF3B8D4}" srcOrd="1" destOrd="0" parTransId="{D9EDBD19-4782-429E-B965-21E7F4004B7A}" sibTransId="{C70FE790-5EDA-4F75-BBC8-3BE84958D549}"/>
    <dgm:cxn modelId="{B4011BBB-2F75-4EF2-BF32-00CACB81F09D}" srcId="{EF7C6045-FFA8-42CC-ABB3-5D06460D50A3}" destId="{12616D3B-19C3-43AA-8F45-2361F48FFA5B}" srcOrd="0" destOrd="0" parTransId="{583BE1BE-E988-4622-857A-76311FB16370}" sibTransId="{5D28F2B6-4DCD-4CC0-A703-74A49B6645AE}"/>
    <dgm:cxn modelId="{BD2CD9CD-7580-4CBB-A4AB-3C2C2E5FBE70}" srcId="{12616D3B-19C3-43AA-8F45-2361F48FFA5B}" destId="{7D273BBA-DDBD-4B66-B54E-5E17F6901A36}" srcOrd="1" destOrd="0" parTransId="{03769106-93FB-4B4F-B711-ED3CFD1C41F4}" sibTransId="{3851671F-933D-4687-8F53-A695F97DF04D}"/>
    <dgm:cxn modelId="{28A6DBCE-ADB0-4D09-B733-B7083C9563E6}" srcId="{EF7C6045-FFA8-42CC-ABB3-5D06460D50A3}" destId="{D6CAA7A4-B46A-4FFF-98F2-0F57C6645579}" srcOrd="1" destOrd="0" parTransId="{CD9B804E-105F-4FF0-A948-3215ACC404BA}" sibTransId="{00B609B7-252D-40B2-A720-5FD478E3FB2F}"/>
    <dgm:cxn modelId="{1E8570D2-B973-4C1D-89D6-23AC6CBCCBE4}" type="presOf" srcId="{EF7C6045-FFA8-42CC-ABB3-5D06460D50A3}" destId="{361CBF64-81A9-4B83-94BB-9D98B0ABBFD7}" srcOrd="0" destOrd="0" presId="urn:microsoft.com/office/officeart/2005/8/layout/vList5"/>
    <dgm:cxn modelId="{C98520D4-0A7A-490D-A50D-E7B7EB92ECC9}" type="presOf" srcId="{9E1FDC2D-1BD0-4661-8539-4DC294529D3A}" destId="{D1EDAAE0-D993-449D-9E3A-4E263DFB2305}" srcOrd="0" destOrd="0" presId="urn:microsoft.com/office/officeart/2005/8/layout/vList5"/>
    <dgm:cxn modelId="{3FB1DCD4-95F3-40C1-9BC9-F21C107B7CFD}" type="presOf" srcId="{43B1CCBD-8A65-4B19-B60E-4DD022A4DB58}" destId="{F1498F4C-A407-4327-999C-59CF01295FD7}" srcOrd="0" destOrd="0" presId="urn:microsoft.com/office/officeart/2005/8/layout/vList5"/>
    <dgm:cxn modelId="{60547BD6-0FED-45BD-857B-00C530C1FA21}" srcId="{D6CAA7A4-B46A-4FFF-98F2-0F57C6645579}" destId="{F0CC7984-51E3-42A0-A21F-41A326A3DD9A}" srcOrd="1" destOrd="0" parTransId="{03789451-CCEB-416E-93AE-56AE7FB4B749}" sibTransId="{C4556976-1A7B-48C8-B391-CA5CA623E0EC}"/>
    <dgm:cxn modelId="{5AD340DC-CB24-4113-897C-9C98941F11F1}" type="presOf" srcId="{D6CAA7A4-B46A-4FFF-98F2-0F57C6645579}" destId="{5F9BD738-0CD4-4E63-9033-E6044F3CDE3D}" srcOrd="0" destOrd="0" presId="urn:microsoft.com/office/officeart/2005/8/layout/vList5"/>
    <dgm:cxn modelId="{514D05DE-FBE0-4A20-900A-C6DC7C282CC3}" type="presOf" srcId="{D8430F43-E276-4400-9E58-C6B281E647D7}" destId="{FFDE4314-8E33-48B0-95B6-5A021D65B6EF}" srcOrd="0" destOrd="0" presId="urn:microsoft.com/office/officeart/2005/8/layout/vList5"/>
    <dgm:cxn modelId="{914218E4-60CC-4E2C-8376-74283D6B903A}" type="presOf" srcId="{7D273BBA-DDBD-4B66-B54E-5E17F6901A36}" destId="{E5092B26-C448-4CF7-BD58-FEC6A6E3B440}" srcOrd="0" destOrd="1" presId="urn:microsoft.com/office/officeart/2005/8/layout/vList5"/>
    <dgm:cxn modelId="{7101D4F5-423C-4E9D-B760-CD564720C41B}" srcId="{D6CAA7A4-B46A-4FFF-98F2-0F57C6645579}" destId="{D8430F43-E276-4400-9E58-C6B281E647D7}" srcOrd="0" destOrd="0" parTransId="{A1FD33A0-6B4C-4EF1-8772-BF5C0531846D}" sibTransId="{51B42B3F-7F59-4D18-82D3-DADF779E3111}"/>
    <dgm:cxn modelId="{D7C18BD8-03DE-4A0F-B317-C1565B7C1B2C}" type="presParOf" srcId="{361CBF64-81A9-4B83-94BB-9D98B0ABBFD7}" destId="{A15CBD19-846B-41DE-B374-1EFF80D257C0}" srcOrd="0" destOrd="0" presId="urn:microsoft.com/office/officeart/2005/8/layout/vList5"/>
    <dgm:cxn modelId="{EC9BFE8B-AB41-4BA4-AD33-66C05A58773E}" type="presParOf" srcId="{A15CBD19-846B-41DE-B374-1EFF80D257C0}" destId="{A3D551E8-454B-4EF7-8835-D728060A521B}" srcOrd="0" destOrd="0" presId="urn:microsoft.com/office/officeart/2005/8/layout/vList5"/>
    <dgm:cxn modelId="{EB728704-4253-4FD8-91CA-B9BE2B4A0F03}" type="presParOf" srcId="{A15CBD19-846B-41DE-B374-1EFF80D257C0}" destId="{E5092B26-C448-4CF7-BD58-FEC6A6E3B440}" srcOrd="1" destOrd="0" presId="urn:microsoft.com/office/officeart/2005/8/layout/vList5"/>
    <dgm:cxn modelId="{8516B738-A042-45CA-912C-C51273D07825}" type="presParOf" srcId="{361CBF64-81A9-4B83-94BB-9D98B0ABBFD7}" destId="{8CF59CFA-0EE9-403A-BF1A-39D19E36497A}" srcOrd="1" destOrd="0" presId="urn:microsoft.com/office/officeart/2005/8/layout/vList5"/>
    <dgm:cxn modelId="{60B81972-821A-45A8-BCE3-E5072A85933F}" type="presParOf" srcId="{361CBF64-81A9-4B83-94BB-9D98B0ABBFD7}" destId="{89E806EC-3C48-4911-9620-0F245BE290B3}" srcOrd="2" destOrd="0" presId="urn:microsoft.com/office/officeart/2005/8/layout/vList5"/>
    <dgm:cxn modelId="{5FDD4374-9B57-466D-A86C-23BA1AB044FB}" type="presParOf" srcId="{89E806EC-3C48-4911-9620-0F245BE290B3}" destId="{5F9BD738-0CD4-4E63-9033-E6044F3CDE3D}" srcOrd="0" destOrd="0" presId="urn:microsoft.com/office/officeart/2005/8/layout/vList5"/>
    <dgm:cxn modelId="{E3DF44D4-9C42-4F6D-99F7-DDE9BE8E4B85}" type="presParOf" srcId="{89E806EC-3C48-4911-9620-0F245BE290B3}" destId="{FFDE4314-8E33-48B0-95B6-5A021D65B6EF}" srcOrd="1" destOrd="0" presId="urn:microsoft.com/office/officeart/2005/8/layout/vList5"/>
    <dgm:cxn modelId="{ED9FD972-D236-44A3-A41E-DE64551A21E4}" type="presParOf" srcId="{361CBF64-81A9-4B83-94BB-9D98B0ABBFD7}" destId="{852028EB-F259-4E0A-9128-52C46CC0A632}" srcOrd="3" destOrd="0" presId="urn:microsoft.com/office/officeart/2005/8/layout/vList5"/>
    <dgm:cxn modelId="{DBDA1CA7-4503-4EB9-A656-458E74EDB27F}" type="presParOf" srcId="{361CBF64-81A9-4B83-94BB-9D98B0ABBFD7}" destId="{15D96D9F-CF68-4B07-A3A0-03B7816074D6}" srcOrd="4" destOrd="0" presId="urn:microsoft.com/office/officeart/2005/8/layout/vList5"/>
    <dgm:cxn modelId="{759E2921-2E9E-45F8-87B5-B5A6DDD0DB8F}" type="presParOf" srcId="{15D96D9F-CF68-4B07-A3A0-03B7816074D6}" destId="{F1498F4C-A407-4327-999C-59CF01295FD7}" srcOrd="0" destOrd="0" presId="urn:microsoft.com/office/officeart/2005/8/layout/vList5"/>
    <dgm:cxn modelId="{979E7218-F817-4336-BBC2-604E67FB5B16}" type="presParOf" srcId="{15D96D9F-CF68-4B07-A3A0-03B7816074D6}" destId="{D1EDAAE0-D993-449D-9E3A-4E263DFB23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047003-0B68-4969-A649-6A75B7695C4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648D4D-19F6-4BF3-BB9E-31A3D7740481}">
      <dgm:prSet custT="1"/>
      <dgm:spPr/>
      <dgm:t>
        <a:bodyPr/>
        <a:lstStyle/>
        <a:p>
          <a:r>
            <a:rPr lang="en-GB" sz="1800"/>
            <a:t>People Involved: Total staff members: 80</a:t>
          </a:r>
          <a:endParaRPr lang="en-US" sz="1800"/>
        </a:p>
      </dgm:t>
    </dgm:pt>
    <dgm:pt modelId="{C3170A51-1AA6-483F-804D-3C54EA094EA8}" type="parTrans" cxnId="{68201FBF-D7B8-493D-804F-4265C86DDCF4}">
      <dgm:prSet/>
      <dgm:spPr/>
      <dgm:t>
        <a:bodyPr/>
        <a:lstStyle/>
        <a:p>
          <a:endParaRPr lang="en-US"/>
        </a:p>
      </dgm:t>
    </dgm:pt>
    <dgm:pt modelId="{FBD8A4AB-95A6-48D4-AAA2-414BE6B457AD}" type="sibTrans" cxnId="{68201FBF-D7B8-493D-804F-4265C86DDCF4}">
      <dgm:prSet/>
      <dgm:spPr/>
      <dgm:t>
        <a:bodyPr/>
        <a:lstStyle/>
        <a:p>
          <a:endParaRPr lang="en-US"/>
        </a:p>
      </dgm:t>
    </dgm:pt>
    <dgm:pt modelId="{E6F8E26C-0DB3-42A4-9F4C-2B46F9E3765A}">
      <dgm:prSet custT="1"/>
      <dgm:spPr/>
      <dgm:t>
        <a:bodyPr/>
        <a:lstStyle/>
        <a:p>
          <a:r>
            <a:rPr lang="en-GB" sz="1800"/>
            <a:t>20 doctors</a:t>
          </a:r>
        </a:p>
        <a:p>
          <a:r>
            <a:rPr lang="en-GB" sz="1800"/>
            <a:t>60 nurses and others</a:t>
          </a:r>
          <a:endParaRPr lang="en-US" sz="1800"/>
        </a:p>
      </dgm:t>
    </dgm:pt>
    <dgm:pt modelId="{9CF6C172-800B-47BB-A5B9-6E682512C1C1}" type="parTrans" cxnId="{5D105566-D725-4F3B-BD94-E6AB448C9FE0}">
      <dgm:prSet/>
      <dgm:spPr/>
      <dgm:t>
        <a:bodyPr/>
        <a:lstStyle/>
        <a:p>
          <a:endParaRPr lang="en-US"/>
        </a:p>
      </dgm:t>
    </dgm:pt>
    <dgm:pt modelId="{ECC3A920-DA57-4A0C-A3B2-7F119E30D235}" type="sibTrans" cxnId="{5D105566-D725-4F3B-BD94-E6AB448C9FE0}">
      <dgm:prSet/>
      <dgm:spPr/>
      <dgm:t>
        <a:bodyPr/>
        <a:lstStyle/>
        <a:p>
          <a:endParaRPr lang="en-US"/>
        </a:p>
      </dgm:t>
    </dgm:pt>
    <dgm:pt modelId="{B32E0F84-E1F4-477E-900E-CC60845FF099}">
      <dgm:prSet custT="1"/>
      <dgm:spPr/>
      <dgm:t>
        <a:bodyPr/>
        <a:lstStyle/>
        <a:p>
          <a:r>
            <a:rPr lang="en-GB" sz="1800"/>
            <a:t>Time-frame: </a:t>
          </a:r>
        </a:p>
        <a:p>
          <a:r>
            <a:rPr lang="en-GB" sz="1800"/>
            <a:t>May 2024 to August 2024</a:t>
          </a:r>
        </a:p>
      </dgm:t>
    </dgm:pt>
    <dgm:pt modelId="{EF3FF740-B166-49E9-B73C-E33F0DE64D92}" type="parTrans" cxnId="{E00F68F7-8435-4579-B1B3-693FC481355A}">
      <dgm:prSet/>
      <dgm:spPr/>
      <dgm:t>
        <a:bodyPr/>
        <a:lstStyle/>
        <a:p>
          <a:endParaRPr lang="en-US"/>
        </a:p>
      </dgm:t>
    </dgm:pt>
    <dgm:pt modelId="{5F566FCA-D935-4E68-B266-E5A9D27417E2}" type="sibTrans" cxnId="{E00F68F7-8435-4579-B1B3-693FC481355A}">
      <dgm:prSet/>
      <dgm:spPr/>
      <dgm:t>
        <a:bodyPr/>
        <a:lstStyle/>
        <a:p>
          <a:endParaRPr lang="en-US"/>
        </a:p>
      </dgm:t>
    </dgm:pt>
    <dgm:pt modelId="{A2735741-020F-4BF8-89B9-5E8D6B76457F}">
      <dgm:prSet custT="1"/>
      <dgm:spPr/>
      <dgm:t>
        <a:bodyPr/>
        <a:lstStyle/>
        <a:p>
          <a:r>
            <a:rPr lang="en-GB" sz="1800" dirty="0"/>
            <a:t>Sample size / population: </a:t>
          </a:r>
        </a:p>
        <a:p>
          <a:r>
            <a:rPr lang="en-GB" sz="1800" dirty="0"/>
            <a:t>All ICU staff members were invited to participate in the survey. </a:t>
          </a:r>
        </a:p>
      </dgm:t>
    </dgm:pt>
    <dgm:pt modelId="{8847BA9F-3643-483D-9028-6A0464ACC799}" type="parTrans" cxnId="{B5CF94A2-CA2D-44B9-92AB-F5B60E565750}">
      <dgm:prSet/>
      <dgm:spPr/>
      <dgm:t>
        <a:bodyPr/>
        <a:lstStyle/>
        <a:p>
          <a:endParaRPr lang="en-US"/>
        </a:p>
      </dgm:t>
    </dgm:pt>
    <dgm:pt modelId="{F293797E-83B4-4157-B106-C6880EF9D02F}" type="sibTrans" cxnId="{B5CF94A2-CA2D-44B9-92AB-F5B60E565750}">
      <dgm:prSet/>
      <dgm:spPr/>
      <dgm:t>
        <a:bodyPr/>
        <a:lstStyle/>
        <a:p>
          <a:endParaRPr lang="en-US"/>
        </a:p>
      </dgm:t>
    </dgm:pt>
    <dgm:pt modelId="{10FE115E-A932-4CCD-B894-C3A8ACD62981}">
      <dgm:prSet custT="1"/>
      <dgm:spPr/>
      <dgm:t>
        <a:bodyPr/>
        <a:lstStyle/>
        <a:p>
          <a:r>
            <a:rPr lang="en-GB" sz="1800" dirty="0"/>
            <a:t>How sample was identified: 57 respondents out of 80 total staff members</a:t>
          </a:r>
          <a:endParaRPr lang="en-US" sz="1800" dirty="0"/>
        </a:p>
      </dgm:t>
    </dgm:pt>
    <dgm:pt modelId="{E1DDC36E-99AE-4517-92A1-90FA771505AF}" type="parTrans" cxnId="{6B5DA79C-7DE8-49AA-9E53-4717E0B1155A}">
      <dgm:prSet/>
      <dgm:spPr/>
      <dgm:t>
        <a:bodyPr/>
        <a:lstStyle/>
        <a:p>
          <a:endParaRPr lang="en-US"/>
        </a:p>
      </dgm:t>
    </dgm:pt>
    <dgm:pt modelId="{D3B114EB-D332-41B2-95C1-F1B7B60C3405}" type="sibTrans" cxnId="{6B5DA79C-7DE8-49AA-9E53-4717E0B1155A}">
      <dgm:prSet/>
      <dgm:spPr/>
      <dgm:t>
        <a:bodyPr/>
        <a:lstStyle/>
        <a:p>
          <a:endParaRPr lang="en-US"/>
        </a:p>
      </dgm:t>
    </dgm:pt>
    <dgm:pt modelId="{B83C16C1-E83D-4DFC-B714-001468F8DA79}">
      <dgm:prSet custT="1"/>
      <dgm:spPr/>
      <dgm:t>
        <a:bodyPr/>
        <a:lstStyle/>
        <a:p>
          <a:r>
            <a:rPr lang="en-GB" sz="1800"/>
            <a:t>Data source: Online survey (Microsoft Forms)</a:t>
          </a:r>
          <a:endParaRPr lang="en-US" sz="1800"/>
        </a:p>
      </dgm:t>
    </dgm:pt>
    <dgm:pt modelId="{93D61062-CC1A-4216-B4DC-1D64E2D466E6}" type="parTrans" cxnId="{A1402B6D-50C8-491F-95DA-800637F44605}">
      <dgm:prSet/>
      <dgm:spPr/>
      <dgm:t>
        <a:bodyPr/>
        <a:lstStyle/>
        <a:p>
          <a:endParaRPr lang="en-US"/>
        </a:p>
      </dgm:t>
    </dgm:pt>
    <dgm:pt modelId="{508B799B-C5B9-439C-876D-2A0BE8E53DA9}" type="sibTrans" cxnId="{A1402B6D-50C8-491F-95DA-800637F44605}">
      <dgm:prSet/>
      <dgm:spPr/>
      <dgm:t>
        <a:bodyPr/>
        <a:lstStyle/>
        <a:p>
          <a:endParaRPr lang="en-US"/>
        </a:p>
      </dgm:t>
    </dgm:pt>
    <dgm:pt modelId="{9C22F856-8328-4630-9E7B-7E8A304E428E}" type="pres">
      <dgm:prSet presAssocID="{F6047003-0B68-4969-A649-6A75B7695C47}" presName="Name0" presStyleCnt="0">
        <dgm:presLayoutVars>
          <dgm:dir/>
          <dgm:resizeHandles val="exact"/>
        </dgm:presLayoutVars>
      </dgm:prSet>
      <dgm:spPr/>
    </dgm:pt>
    <dgm:pt modelId="{20F01D89-1680-464A-AF4A-AA0C41947E57}" type="pres">
      <dgm:prSet presAssocID="{10648D4D-19F6-4BF3-BB9E-31A3D7740481}" presName="node" presStyleLbl="node1" presStyleIdx="0" presStyleCnt="6">
        <dgm:presLayoutVars>
          <dgm:bulletEnabled val="1"/>
        </dgm:presLayoutVars>
      </dgm:prSet>
      <dgm:spPr/>
    </dgm:pt>
    <dgm:pt modelId="{DFB9ECCB-2145-417C-B84F-37EEC7738E01}" type="pres">
      <dgm:prSet presAssocID="{FBD8A4AB-95A6-48D4-AAA2-414BE6B457AD}" presName="sibTrans" presStyleLbl="sibTrans1D1" presStyleIdx="0" presStyleCnt="5"/>
      <dgm:spPr/>
    </dgm:pt>
    <dgm:pt modelId="{0B8A1A37-BADA-4998-BB86-5B03E65DDAF4}" type="pres">
      <dgm:prSet presAssocID="{FBD8A4AB-95A6-48D4-AAA2-414BE6B457AD}" presName="connectorText" presStyleLbl="sibTrans1D1" presStyleIdx="0" presStyleCnt="5"/>
      <dgm:spPr/>
    </dgm:pt>
    <dgm:pt modelId="{4CDF582D-746D-46A1-A901-085CF0B55168}" type="pres">
      <dgm:prSet presAssocID="{E6F8E26C-0DB3-42A4-9F4C-2B46F9E3765A}" presName="node" presStyleLbl="node1" presStyleIdx="1" presStyleCnt="6">
        <dgm:presLayoutVars>
          <dgm:bulletEnabled val="1"/>
        </dgm:presLayoutVars>
      </dgm:prSet>
      <dgm:spPr/>
    </dgm:pt>
    <dgm:pt modelId="{B1859270-C57C-4A54-8379-48FF8FE55514}" type="pres">
      <dgm:prSet presAssocID="{ECC3A920-DA57-4A0C-A3B2-7F119E30D235}" presName="sibTrans" presStyleLbl="sibTrans1D1" presStyleIdx="1" presStyleCnt="5"/>
      <dgm:spPr/>
    </dgm:pt>
    <dgm:pt modelId="{6B5AD700-E154-4177-9A74-BEA54672CC63}" type="pres">
      <dgm:prSet presAssocID="{ECC3A920-DA57-4A0C-A3B2-7F119E30D235}" presName="connectorText" presStyleLbl="sibTrans1D1" presStyleIdx="1" presStyleCnt="5"/>
      <dgm:spPr/>
    </dgm:pt>
    <dgm:pt modelId="{A9A7BCE4-CD74-40C1-8050-08ABDB99DF86}" type="pres">
      <dgm:prSet presAssocID="{B32E0F84-E1F4-477E-900E-CC60845FF099}" presName="node" presStyleLbl="node1" presStyleIdx="2" presStyleCnt="6" custScaleY="210393">
        <dgm:presLayoutVars>
          <dgm:bulletEnabled val="1"/>
        </dgm:presLayoutVars>
      </dgm:prSet>
      <dgm:spPr/>
    </dgm:pt>
    <dgm:pt modelId="{85FEFD0A-9F92-483C-A9D0-1C0BEA7E7853}" type="pres">
      <dgm:prSet presAssocID="{5F566FCA-D935-4E68-B266-E5A9D27417E2}" presName="sibTrans" presStyleLbl="sibTrans1D1" presStyleIdx="2" presStyleCnt="5"/>
      <dgm:spPr/>
    </dgm:pt>
    <dgm:pt modelId="{D22EF3C6-CC3A-4F84-80C4-CB5126B1DD55}" type="pres">
      <dgm:prSet presAssocID="{5F566FCA-D935-4E68-B266-E5A9D27417E2}" presName="connectorText" presStyleLbl="sibTrans1D1" presStyleIdx="2" presStyleCnt="5"/>
      <dgm:spPr/>
    </dgm:pt>
    <dgm:pt modelId="{28651E8C-323C-427C-9C7C-F8EC0BCE91FE}" type="pres">
      <dgm:prSet presAssocID="{A2735741-020F-4BF8-89B9-5E8D6B76457F}" presName="node" presStyleLbl="node1" presStyleIdx="3" presStyleCnt="6" custScaleX="204112" custScaleY="241932">
        <dgm:presLayoutVars>
          <dgm:bulletEnabled val="1"/>
        </dgm:presLayoutVars>
      </dgm:prSet>
      <dgm:spPr/>
    </dgm:pt>
    <dgm:pt modelId="{EF6CDCE3-9755-4A02-9A11-C779CBDC96CF}" type="pres">
      <dgm:prSet presAssocID="{F293797E-83B4-4157-B106-C6880EF9D02F}" presName="sibTrans" presStyleLbl="sibTrans1D1" presStyleIdx="3" presStyleCnt="5"/>
      <dgm:spPr/>
    </dgm:pt>
    <dgm:pt modelId="{2B3BAA3E-96C9-4CA6-B083-123D9AB451D1}" type="pres">
      <dgm:prSet presAssocID="{F293797E-83B4-4157-B106-C6880EF9D02F}" presName="connectorText" presStyleLbl="sibTrans1D1" presStyleIdx="3" presStyleCnt="5"/>
      <dgm:spPr/>
    </dgm:pt>
    <dgm:pt modelId="{2D6FEB3F-7A7A-4171-8E02-4D1D7EEF63F9}" type="pres">
      <dgm:prSet presAssocID="{10FE115E-A932-4CCD-B894-C3A8ACD62981}" presName="node" presStyleLbl="node1" presStyleIdx="4" presStyleCnt="6" custScaleX="181433" custScaleY="160823">
        <dgm:presLayoutVars>
          <dgm:bulletEnabled val="1"/>
        </dgm:presLayoutVars>
      </dgm:prSet>
      <dgm:spPr/>
    </dgm:pt>
    <dgm:pt modelId="{F6A9DEF3-FCAB-4751-AD53-FA39DD174F4B}" type="pres">
      <dgm:prSet presAssocID="{D3B114EB-D332-41B2-95C1-F1B7B60C3405}" presName="sibTrans" presStyleLbl="sibTrans1D1" presStyleIdx="4" presStyleCnt="5"/>
      <dgm:spPr/>
    </dgm:pt>
    <dgm:pt modelId="{6134FAEF-4EAB-469A-9FAF-08AA1EA0BE85}" type="pres">
      <dgm:prSet presAssocID="{D3B114EB-D332-41B2-95C1-F1B7B60C3405}" presName="connectorText" presStyleLbl="sibTrans1D1" presStyleIdx="4" presStyleCnt="5"/>
      <dgm:spPr/>
    </dgm:pt>
    <dgm:pt modelId="{C46299D3-2287-4184-8506-76D47DE415F1}" type="pres">
      <dgm:prSet presAssocID="{B83C16C1-E83D-4DFC-B714-001468F8DA79}" presName="node" presStyleLbl="node1" presStyleIdx="5" presStyleCnt="6" custScaleX="212579">
        <dgm:presLayoutVars>
          <dgm:bulletEnabled val="1"/>
        </dgm:presLayoutVars>
      </dgm:prSet>
      <dgm:spPr/>
    </dgm:pt>
  </dgm:ptLst>
  <dgm:cxnLst>
    <dgm:cxn modelId="{9C455209-9361-461B-9BA2-D1E8C30682FA}" type="presOf" srcId="{E6F8E26C-0DB3-42A4-9F4C-2B46F9E3765A}" destId="{4CDF582D-746D-46A1-A901-085CF0B55168}" srcOrd="0" destOrd="0" presId="urn:microsoft.com/office/officeart/2016/7/layout/RepeatingBendingProcessNew"/>
    <dgm:cxn modelId="{9BA44D2E-477E-467E-85EC-C47F4232B2B8}" type="presOf" srcId="{FBD8A4AB-95A6-48D4-AAA2-414BE6B457AD}" destId="{0B8A1A37-BADA-4998-BB86-5B03E65DDAF4}" srcOrd="1" destOrd="0" presId="urn:microsoft.com/office/officeart/2016/7/layout/RepeatingBendingProcessNew"/>
    <dgm:cxn modelId="{5D105566-D725-4F3B-BD94-E6AB448C9FE0}" srcId="{F6047003-0B68-4969-A649-6A75B7695C47}" destId="{E6F8E26C-0DB3-42A4-9F4C-2B46F9E3765A}" srcOrd="1" destOrd="0" parTransId="{9CF6C172-800B-47BB-A5B9-6E682512C1C1}" sibTransId="{ECC3A920-DA57-4A0C-A3B2-7F119E30D235}"/>
    <dgm:cxn modelId="{A1402B6D-50C8-491F-95DA-800637F44605}" srcId="{F6047003-0B68-4969-A649-6A75B7695C47}" destId="{B83C16C1-E83D-4DFC-B714-001468F8DA79}" srcOrd="5" destOrd="0" parTransId="{93D61062-CC1A-4216-B4DC-1D64E2D466E6}" sibTransId="{508B799B-C5B9-439C-876D-2A0BE8E53DA9}"/>
    <dgm:cxn modelId="{1B6D1D74-B5CD-436C-A7D2-A7D3802C358B}" type="presOf" srcId="{D3B114EB-D332-41B2-95C1-F1B7B60C3405}" destId="{F6A9DEF3-FCAB-4751-AD53-FA39DD174F4B}" srcOrd="0" destOrd="0" presId="urn:microsoft.com/office/officeart/2016/7/layout/RepeatingBendingProcessNew"/>
    <dgm:cxn modelId="{FD1EA97B-3A1C-41F4-B383-EBEFFE4DF704}" type="presOf" srcId="{5F566FCA-D935-4E68-B266-E5A9D27417E2}" destId="{85FEFD0A-9F92-483C-A9D0-1C0BEA7E7853}" srcOrd="0" destOrd="0" presId="urn:microsoft.com/office/officeart/2016/7/layout/RepeatingBendingProcessNew"/>
    <dgm:cxn modelId="{7A5EDB7E-F2D5-484D-994E-36C9E1004C9D}" type="presOf" srcId="{F6047003-0B68-4969-A649-6A75B7695C47}" destId="{9C22F856-8328-4630-9E7B-7E8A304E428E}" srcOrd="0" destOrd="0" presId="urn:microsoft.com/office/officeart/2016/7/layout/RepeatingBendingProcessNew"/>
    <dgm:cxn modelId="{173E5785-E886-4EE4-8409-51C0154FC9F4}" type="presOf" srcId="{F293797E-83B4-4157-B106-C6880EF9D02F}" destId="{EF6CDCE3-9755-4A02-9A11-C779CBDC96CF}" srcOrd="0" destOrd="0" presId="urn:microsoft.com/office/officeart/2016/7/layout/RepeatingBendingProcessNew"/>
    <dgm:cxn modelId="{6E21B88F-0EE8-4C75-B3DE-504072C886BB}" type="presOf" srcId="{ECC3A920-DA57-4A0C-A3B2-7F119E30D235}" destId="{6B5AD700-E154-4177-9A74-BEA54672CC63}" srcOrd="1" destOrd="0" presId="urn:microsoft.com/office/officeart/2016/7/layout/RepeatingBendingProcessNew"/>
    <dgm:cxn modelId="{A5C4C498-C0F9-486A-A1B6-266CD75661C3}" type="presOf" srcId="{A2735741-020F-4BF8-89B9-5E8D6B76457F}" destId="{28651E8C-323C-427C-9C7C-F8EC0BCE91FE}" srcOrd="0" destOrd="0" presId="urn:microsoft.com/office/officeart/2016/7/layout/RepeatingBendingProcessNew"/>
    <dgm:cxn modelId="{6B5DA79C-7DE8-49AA-9E53-4717E0B1155A}" srcId="{F6047003-0B68-4969-A649-6A75B7695C47}" destId="{10FE115E-A932-4CCD-B894-C3A8ACD62981}" srcOrd="4" destOrd="0" parTransId="{E1DDC36E-99AE-4517-92A1-90FA771505AF}" sibTransId="{D3B114EB-D332-41B2-95C1-F1B7B60C3405}"/>
    <dgm:cxn modelId="{B5CF94A2-CA2D-44B9-92AB-F5B60E565750}" srcId="{F6047003-0B68-4969-A649-6A75B7695C47}" destId="{A2735741-020F-4BF8-89B9-5E8D6B76457F}" srcOrd="3" destOrd="0" parTransId="{8847BA9F-3643-483D-9028-6A0464ACC799}" sibTransId="{F293797E-83B4-4157-B106-C6880EF9D02F}"/>
    <dgm:cxn modelId="{781CB8AB-94EC-4A00-9CF2-1E7A6F0C8056}" type="presOf" srcId="{ECC3A920-DA57-4A0C-A3B2-7F119E30D235}" destId="{B1859270-C57C-4A54-8379-48FF8FE55514}" srcOrd="0" destOrd="0" presId="urn:microsoft.com/office/officeart/2016/7/layout/RepeatingBendingProcessNew"/>
    <dgm:cxn modelId="{1B9309B6-9995-41E4-8A22-3B7F07F4294D}" type="presOf" srcId="{B32E0F84-E1F4-477E-900E-CC60845FF099}" destId="{A9A7BCE4-CD74-40C1-8050-08ABDB99DF86}" srcOrd="0" destOrd="0" presId="urn:microsoft.com/office/officeart/2016/7/layout/RepeatingBendingProcessNew"/>
    <dgm:cxn modelId="{F60D87BD-2C1F-48C1-B720-8D6B4DBE06C1}" type="presOf" srcId="{B83C16C1-E83D-4DFC-B714-001468F8DA79}" destId="{C46299D3-2287-4184-8506-76D47DE415F1}" srcOrd="0" destOrd="0" presId="urn:microsoft.com/office/officeart/2016/7/layout/RepeatingBendingProcessNew"/>
    <dgm:cxn modelId="{68201FBF-D7B8-493D-804F-4265C86DDCF4}" srcId="{F6047003-0B68-4969-A649-6A75B7695C47}" destId="{10648D4D-19F6-4BF3-BB9E-31A3D7740481}" srcOrd="0" destOrd="0" parTransId="{C3170A51-1AA6-483F-804D-3C54EA094EA8}" sibTransId="{FBD8A4AB-95A6-48D4-AAA2-414BE6B457AD}"/>
    <dgm:cxn modelId="{816D6EC4-DE01-4A1D-8CA9-7AB88EE55116}" type="presOf" srcId="{FBD8A4AB-95A6-48D4-AAA2-414BE6B457AD}" destId="{DFB9ECCB-2145-417C-B84F-37EEC7738E01}" srcOrd="0" destOrd="0" presId="urn:microsoft.com/office/officeart/2016/7/layout/RepeatingBendingProcessNew"/>
    <dgm:cxn modelId="{519F78C5-1FC7-42BE-A0B7-9A21E4F51328}" type="presOf" srcId="{F293797E-83B4-4157-B106-C6880EF9D02F}" destId="{2B3BAA3E-96C9-4CA6-B083-123D9AB451D1}" srcOrd="1" destOrd="0" presId="urn:microsoft.com/office/officeart/2016/7/layout/RepeatingBendingProcessNew"/>
    <dgm:cxn modelId="{2C9F3ED4-D489-41EB-A046-DD8A72BE727D}" type="presOf" srcId="{5F566FCA-D935-4E68-B266-E5A9D27417E2}" destId="{D22EF3C6-CC3A-4F84-80C4-CB5126B1DD55}" srcOrd="1" destOrd="0" presId="urn:microsoft.com/office/officeart/2016/7/layout/RepeatingBendingProcessNew"/>
    <dgm:cxn modelId="{2CC46CDA-A3CA-4369-B2D1-B57DD137B43E}" type="presOf" srcId="{10FE115E-A932-4CCD-B894-C3A8ACD62981}" destId="{2D6FEB3F-7A7A-4171-8E02-4D1D7EEF63F9}" srcOrd="0" destOrd="0" presId="urn:microsoft.com/office/officeart/2016/7/layout/RepeatingBendingProcessNew"/>
    <dgm:cxn modelId="{81CD66E9-0A3B-48FE-B1F0-319450C3E727}" type="presOf" srcId="{10648D4D-19F6-4BF3-BB9E-31A3D7740481}" destId="{20F01D89-1680-464A-AF4A-AA0C41947E57}" srcOrd="0" destOrd="0" presId="urn:microsoft.com/office/officeart/2016/7/layout/RepeatingBendingProcessNew"/>
    <dgm:cxn modelId="{F0B594E9-CF9E-4F50-847D-33F78626445E}" type="presOf" srcId="{D3B114EB-D332-41B2-95C1-F1B7B60C3405}" destId="{6134FAEF-4EAB-469A-9FAF-08AA1EA0BE85}" srcOrd="1" destOrd="0" presId="urn:microsoft.com/office/officeart/2016/7/layout/RepeatingBendingProcessNew"/>
    <dgm:cxn modelId="{E00F68F7-8435-4579-B1B3-693FC481355A}" srcId="{F6047003-0B68-4969-A649-6A75B7695C47}" destId="{B32E0F84-E1F4-477E-900E-CC60845FF099}" srcOrd="2" destOrd="0" parTransId="{EF3FF740-B166-49E9-B73C-E33F0DE64D92}" sibTransId="{5F566FCA-D935-4E68-B266-E5A9D27417E2}"/>
    <dgm:cxn modelId="{568F00BB-B623-4835-BBF7-2604C3B3BB55}" type="presParOf" srcId="{9C22F856-8328-4630-9E7B-7E8A304E428E}" destId="{20F01D89-1680-464A-AF4A-AA0C41947E57}" srcOrd="0" destOrd="0" presId="urn:microsoft.com/office/officeart/2016/7/layout/RepeatingBendingProcessNew"/>
    <dgm:cxn modelId="{9A5A13AB-3448-4076-9762-F06108DB026F}" type="presParOf" srcId="{9C22F856-8328-4630-9E7B-7E8A304E428E}" destId="{DFB9ECCB-2145-417C-B84F-37EEC7738E01}" srcOrd="1" destOrd="0" presId="urn:microsoft.com/office/officeart/2016/7/layout/RepeatingBendingProcessNew"/>
    <dgm:cxn modelId="{591CC941-9252-4613-AAF4-9C348B2CA1E0}" type="presParOf" srcId="{DFB9ECCB-2145-417C-B84F-37EEC7738E01}" destId="{0B8A1A37-BADA-4998-BB86-5B03E65DDAF4}" srcOrd="0" destOrd="0" presId="urn:microsoft.com/office/officeart/2016/7/layout/RepeatingBendingProcessNew"/>
    <dgm:cxn modelId="{C1176D64-A0FD-455C-8C68-248C52D20C4D}" type="presParOf" srcId="{9C22F856-8328-4630-9E7B-7E8A304E428E}" destId="{4CDF582D-746D-46A1-A901-085CF0B55168}" srcOrd="2" destOrd="0" presId="urn:microsoft.com/office/officeart/2016/7/layout/RepeatingBendingProcessNew"/>
    <dgm:cxn modelId="{FE7930FB-6ED7-4FD9-8AB2-3248C203C414}" type="presParOf" srcId="{9C22F856-8328-4630-9E7B-7E8A304E428E}" destId="{B1859270-C57C-4A54-8379-48FF8FE55514}" srcOrd="3" destOrd="0" presId="urn:microsoft.com/office/officeart/2016/7/layout/RepeatingBendingProcessNew"/>
    <dgm:cxn modelId="{FAAF82ED-248B-44E9-8258-3B0AB173D59C}" type="presParOf" srcId="{B1859270-C57C-4A54-8379-48FF8FE55514}" destId="{6B5AD700-E154-4177-9A74-BEA54672CC63}" srcOrd="0" destOrd="0" presId="urn:microsoft.com/office/officeart/2016/7/layout/RepeatingBendingProcessNew"/>
    <dgm:cxn modelId="{33784476-D9A2-434F-8DB4-ABCC729ECD22}" type="presParOf" srcId="{9C22F856-8328-4630-9E7B-7E8A304E428E}" destId="{A9A7BCE4-CD74-40C1-8050-08ABDB99DF86}" srcOrd="4" destOrd="0" presId="urn:microsoft.com/office/officeart/2016/7/layout/RepeatingBendingProcessNew"/>
    <dgm:cxn modelId="{4ABD25CF-8ED6-48BB-87A3-9448624DC32A}" type="presParOf" srcId="{9C22F856-8328-4630-9E7B-7E8A304E428E}" destId="{85FEFD0A-9F92-483C-A9D0-1C0BEA7E7853}" srcOrd="5" destOrd="0" presId="urn:microsoft.com/office/officeart/2016/7/layout/RepeatingBendingProcessNew"/>
    <dgm:cxn modelId="{59E671CD-37E8-4E84-8518-48348340BBBF}" type="presParOf" srcId="{85FEFD0A-9F92-483C-A9D0-1C0BEA7E7853}" destId="{D22EF3C6-CC3A-4F84-80C4-CB5126B1DD55}" srcOrd="0" destOrd="0" presId="urn:microsoft.com/office/officeart/2016/7/layout/RepeatingBendingProcessNew"/>
    <dgm:cxn modelId="{64F6749D-CA33-452E-9522-02E79A7F24E8}" type="presParOf" srcId="{9C22F856-8328-4630-9E7B-7E8A304E428E}" destId="{28651E8C-323C-427C-9C7C-F8EC0BCE91FE}" srcOrd="6" destOrd="0" presId="urn:microsoft.com/office/officeart/2016/7/layout/RepeatingBendingProcessNew"/>
    <dgm:cxn modelId="{61812EC6-05E6-4217-8E92-4E98462CB8F7}" type="presParOf" srcId="{9C22F856-8328-4630-9E7B-7E8A304E428E}" destId="{EF6CDCE3-9755-4A02-9A11-C779CBDC96CF}" srcOrd="7" destOrd="0" presId="urn:microsoft.com/office/officeart/2016/7/layout/RepeatingBendingProcessNew"/>
    <dgm:cxn modelId="{D9023D4A-69B9-47EE-BC07-EAD1B3EFD108}" type="presParOf" srcId="{EF6CDCE3-9755-4A02-9A11-C779CBDC96CF}" destId="{2B3BAA3E-96C9-4CA6-B083-123D9AB451D1}" srcOrd="0" destOrd="0" presId="urn:microsoft.com/office/officeart/2016/7/layout/RepeatingBendingProcessNew"/>
    <dgm:cxn modelId="{82EABF33-C298-4242-B739-656472D47E96}" type="presParOf" srcId="{9C22F856-8328-4630-9E7B-7E8A304E428E}" destId="{2D6FEB3F-7A7A-4171-8E02-4D1D7EEF63F9}" srcOrd="8" destOrd="0" presId="urn:microsoft.com/office/officeart/2016/7/layout/RepeatingBendingProcessNew"/>
    <dgm:cxn modelId="{7CE51438-8463-4716-BF2A-A2061EA56B23}" type="presParOf" srcId="{9C22F856-8328-4630-9E7B-7E8A304E428E}" destId="{F6A9DEF3-FCAB-4751-AD53-FA39DD174F4B}" srcOrd="9" destOrd="0" presId="urn:microsoft.com/office/officeart/2016/7/layout/RepeatingBendingProcessNew"/>
    <dgm:cxn modelId="{8A58C43D-6A91-4CBF-9B1C-C5EF13C3C968}" type="presParOf" srcId="{F6A9DEF3-FCAB-4751-AD53-FA39DD174F4B}" destId="{6134FAEF-4EAB-469A-9FAF-08AA1EA0BE85}" srcOrd="0" destOrd="0" presId="urn:microsoft.com/office/officeart/2016/7/layout/RepeatingBendingProcessNew"/>
    <dgm:cxn modelId="{C173422A-1720-4B7A-99FE-66290289AECF}" type="presParOf" srcId="{9C22F856-8328-4630-9E7B-7E8A304E428E}" destId="{C46299D3-2287-4184-8506-76D47DE415F1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44D612-DB60-4249-AED2-D32EAD6FE2CA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7319CE4-6C0F-4856-9A22-81E18F1B8352}">
      <dgm:prSet custT="1"/>
      <dgm:spPr/>
      <dgm:t>
        <a:bodyPr/>
        <a:lstStyle/>
        <a:p>
          <a:r>
            <a:rPr lang="en-GB" sz="2400"/>
            <a:t>Designing a survey questionnaire based on:</a:t>
          </a:r>
          <a:endParaRPr lang="en-US" sz="2400"/>
        </a:p>
      </dgm:t>
    </dgm:pt>
    <dgm:pt modelId="{07BC38C8-B50B-4E97-BB7D-529960BA43CF}" type="parTrans" cxnId="{D61C4CC6-D261-44D3-92BD-F2CDF8343B79}">
      <dgm:prSet/>
      <dgm:spPr/>
      <dgm:t>
        <a:bodyPr/>
        <a:lstStyle/>
        <a:p>
          <a:endParaRPr lang="en-US" sz="2400"/>
        </a:p>
      </dgm:t>
    </dgm:pt>
    <dgm:pt modelId="{C8AADB5F-C789-4375-8E7C-AD3BCFA41C73}" type="sibTrans" cxnId="{D61C4CC6-D261-44D3-92BD-F2CDF8343B79}">
      <dgm:prSet/>
      <dgm:spPr/>
      <dgm:t>
        <a:bodyPr/>
        <a:lstStyle/>
        <a:p>
          <a:endParaRPr lang="en-US" sz="2400"/>
        </a:p>
      </dgm:t>
    </dgm:pt>
    <dgm:pt modelId="{B42A504B-79CF-42D5-A300-504ABC55A8C8}">
      <dgm:prSet custT="1"/>
      <dgm:spPr/>
      <dgm:t>
        <a:bodyPr/>
        <a:lstStyle/>
        <a:p>
          <a:r>
            <a:rPr lang="en-GB" sz="2400"/>
            <a:t>Trust guidelines on Care of Patient in Last Hours &amp; Days of Life</a:t>
          </a:r>
          <a:endParaRPr lang="en-US" sz="2400"/>
        </a:p>
      </dgm:t>
    </dgm:pt>
    <dgm:pt modelId="{EF5DC1BA-F73E-4D78-AB0A-B9A757E36412}" type="parTrans" cxnId="{8F581CFD-58EE-4F08-A0FC-E443D940021C}">
      <dgm:prSet/>
      <dgm:spPr/>
      <dgm:t>
        <a:bodyPr/>
        <a:lstStyle/>
        <a:p>
          <a:endParaRPr lang="en-US" sz="2400"/>
        </a:p>
      </dgm:t>
    </dgm:pt>
    <dgm:pt modelId="{5FB21F19-4736-4F19-8662-8B138EEFFADA}" type="sibTrans" cxnId="{8F581CFD-58EE-4F08-A0FC-E443D940021C}">
      <dgm:prSet/>
      <dgm:spPr/>
      <dgm:t>
        <a:bodyPr/>
        <a:lstStyle/>
        <a:p>
          <a:endParaRPr lang="en-US" sz="2400"/>
        </a:p>
      </dgm:t>
    </dgm:pt>
    <dgm:pt modelId="{DBB8AD7B-7A05-4AF1-80E9-3B46D2840E8E}">
      <dgm:prSet custT="1"/>
      <dgm:spPr/>
      <dgm:t>
        <a:bodyPr/>
        <a:lstStyle/>
        <a:p>
          <a:r>
            <a:rPr lang="en-US" sz="2400" b="0" i="0" baseline="0"/>
            <a:t>Intensive Care Society (ICS) recommendation 2.2.11</a:t>
          </a:r>
          <a:endParaRPr lang="en-US" sz="2400"/>
        </a:p>
      </dgm:t>
    </dgm:pt>
    <dgm:pt modelId="{479F4249-693C-42E0-B582-AE6AA095B03F}" type="parTrans" cxnId="{DAF4FECA-58B2-44EB-82F9-8E2D31CBDFCC}">
      <dgm:prSet/>
      <dgm:spPr/>
      <dgm:t>
        <a:bodyPr/>
        <a:lstStyle/>
        <a:p>
          <a:endParaRPr lang="en-US" sz="2400"/>
        </a:p>
      </dgm:t>
    </dgm:pt>
    <dgm:pt modelId="{BBFDA268-BC0C-4487-B840-ABB2F101D0BF}" type="sibTrans" cxnId="{DAF4FECA-58B2-44EB-82F9-8E2D31CBDFCC}">
      <dgm:prSet/>
      <dgm:spPr/>
      <dgm:t>
        <a:bodyPr/>
        <a:lstStyle/>
        <a:p>
          <a:endParaRPr lang="en-US" sz="2400"/>
        </a:p>
      </dgm:t>
    </dgm:pt>
    <dgm:pt modelId="{B4365BE1-8E54-4B26-A10B-E794A0579ECE}">
      <dgm:prSet custT="1"/>
      <dgm:spPr/>
      <dgm:t>
        <a:bodyPr/>
        <a:lstStyle/>
        <a:p>
          <a:r>
            <a:rPr lang="en-GB" sz="2400"/>
            <a:t>Survey questionnaire validation:</a:t>
          </a:r>
          <a:endParaRPr lang="en-US" sz="2400"/>
        </a:p>
      </dgm:t>
    </dgm:pt>
    <dgm:pt modelId="{42EBDF4F-25CF-4862-AE6A-D2CD9892022C}" type="parTrans" cxnId="{05C47A62-12E4-4B05-B372-B4C0E4EADB5B}">
      <dgm:prSet/>
      <dgm:spPr/>
      <dgm:t>
        <a:bodyPr/>
        <a:lstStyle/>
        <a:p>
          <a:endParaRPr lang="en-US" sz="2400"/>
        </a:p>
      </dgm:t>
    </dgm:pt>
    <dgm:pt modelId="{F18CCA36-EF8E-4C32-B3A0-EB4365FC9FC9}" type="sibTrans" cxnId="{05C47A62-12E4-4B05-B372-B4C0E4EADB5B}">
      <dgm:prSet/>
      <dgm:spPr/>
      <dgm:t>
        <a:bodyPr/>
        <a:lstStyle/>
        <a:p>
          <a:endParaRPr lang="en-US" sz="2400"/>
        </a:p>
      </dgm:t>
    </dgm:pt>
    <dgm:pt modelId="{246BED66-6816-4B34-AA7C-3E743805E403}">
      <dgm:prSet custT="1"/>
      <dgm:spPr/>
      <dgm:t>
        <a:bodyPr/>
        <a:lstStyle/>
        <a:p>
          <a:r>
            <a:rPr lang="en-GB" sz="2400"/>
            <a:t>Comparative surveys: Swiss survey</a:t>
          </a:r>
          <a:r>
            <a:rPr lang="en-GB" sz="2400" baseline="30000"/>
            <a:t>1</a:t>
          </a:r>
          <a:r>
            <a:rPr lang="en-GB" sz="2400"/>
            <a:t> &amp; PCKQ-B</a:t>
          </a:r>
          <a:r>
            <a:rPr lang="en-GB" sz="2400" baseline="30000"/>
            <a:t>2</a:t>
          </a:r>
          <a:endParaRPr lang="en-US" sz="2400"/>
        </a:p>
      </dgm:t>
    </dgm:pt>
    <dgm:pt modelId="{C46DAB16-37A5-413E-BA4B-A1CA0A447FE3}" type="parTrans" cxnId="{F69BFEA9-5AE0-48AB-B50F-79D4FD10CD22}">
      <dgm:prSet/>
      <dgm:spPr/>
      <dgm:t>
        <a:bodyPr/>
        <a:lstStyle/>
        <a:p>
          <a:endParaRPr lang="en-US" sz="2400"/>
        </a:p>
      </dgm:t>
    </dgm:pt>
    <dgm:pt modelId="{C6AF8874-2ABF-4864-A609-A495D63561CF}" type="sibTrans" cxnId="{F69BFEA9-5AE0-48AB-B50F-79D4FD10CD22}">
      <dgm:prSet/>
      <dgm:spPr/>
      <dgm:t>
        <a:bodyPr/>
        <a:lstStyle/>
        <a:p>
          <a:endParaRPr lang="en-US" sz="2400"/>
        </a:p>
      </dgm:t>
    </dgm:pt>
    <dgm:pt modelId="{2CBB3E9B-9D19-486B-BE0E-52973F2C32EA}">
      <dgm:prSet custT="1"/>
      <dgm:spPr/>
      <dgm:t>
        <a:bodyPr/>
        <a:lstStyle/>
        <a:p>
          <a:r>
            <a:rPr lang="en-GB" sz="2400"/>
            <a:t>In-house experts: Palliative care Specialist, ICU palliative care lead nurse</a:t>
          </a:r>
          <a:endParaRPr lang="en-US" sz="2400"/>
        </a:p>
      </dgm:t>
    </dgm:pt>
    <dgm:pt modelId="{0728BE9F-D5E1-4579-AB94-606AB96E890B}" type="parTrans" cxnId="{7F0C575D-B553-49AB-A5A6-569E0599D77C}">
      <dgm:prSet/>
      <dgm:spPr/>
      <dgm:t>
        <a:bodyPr/>
        <a:lstStyle/>
        <a:p>
          <a:endParaRPr lang="en-US" sz="2400"/>
        </a:p>
      </dgm:t>
    </dgm:pt>
    <dgm:pt modelId="{C85A20C6-5BFC-4BD8-BFD0-F871FD7164C9}" type="sibTrans" cxnId="{7F0C575D-B553-49AB-A5A6-569E0599D77C}">
      <dgm:prSet/>
      <dgm:spPr/>
      <dgm:t>
        <a:bodyPr/>
        <a:lstStyle/>
        <a:p>
          <a:endParaRPr lang="en-US" sz="2400"/>
        </a:p>
      </dgm:t>
    </dgm:pt>
    <dgm:pt modelId="{13FADDDA-C9A7-4E4F-A9B3-7295824F06A4}" type="pres">
      <dgm:prSet presAssocID="{2744D612-DB60-4249-AED2-D32EAD6FE2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9E3156D-A436-402D-A580-847D1AEB625F}" type="pres">
      <dgm:prSet presAssocID="{07319CE4-6C0F-4856-9A22-81E18F1B8352}" presName="hierRoot1" presStyleCnt="0">
        <dgm:presLayoutVars>
          <dgm:hierBranch val="init"/>
        </dgm:presLayoutVars>
      </dgm:prSet>
      <dgm:spPr/>
    </dgm:pt>
    <dgm:pt modelId="{3FF29C67-3772-4577-826D-C7F564010627}" type="pres">
      <dgm:prSet presAssocID="{07319CE4-6C0F-4856-9A22-81E18F1B8352}" presName="rootComposite1" presStyleCnt="0"/>
      <dgm:spPr/>
    </dgm:pt>
    <dgm:pt modelId="{E0B8C0AD-343F-48ED-B552-1BEC0352C72E}" type="pres">
      <dgm:prSet presAssocID="{07319CE4-6C0F-4856-9A22-81E18F1B8352}" presName="rootText1" presStyleLbl="node0" presStyleIdx="0" presStyleCnt="2" custScaleX="134760" custScaleY="132716">
        <dgm:presLayoutVars>
          <dgm:chPref val="3"/>
        </dgm:presLayoutVars>
      </dgm:prSet>
      <dgm:spPr/>
    </dgm:pt>
    <dgm:pt modelId="{9537C527-CEFA-4062-A130-A411BC617550}" type="pres">
      <dgm:prSet presAssocID="{07319CE4-6C0F-4856-9A22-81E18F1B8352}" presName="rootConnector1" presStyleLbl="node1" presStyleIdx="0" presStyleCnt="0"/>
      <dgm:spPr/>
    </dgm:pt>
    <dgm:pt modelId="{F60D61EE-FB39-437E-98AC-543F7110FFAE}" type="pres">
      <dgm:prSet presAssocID="{07319CE4-6C0F-4856-9A22-81E18F1B8352}" presName="hierChild2" presStyleCnt="0"/>
      <dgm:spPr/>
    </dgm:pt>
    <dgm:pt modelId="{7D97720E-75BD-4C45-86F7-EB494E441B1C}" type="pres">
      <dgm:prSet presAssocID="{EF5DC1BA-F73E-4D78-AB0A-B9A757E36412}" presName="Name37" presStyleLbl="parChTrans1D2" presStyleIdx="0" presStyleCnt="4"/>
      <dgm:spPr/>
    </dgm:pt>
    <dgm:pt modelId="{68E82AF0-322A-48A7-8570-52DB68C98F1A}" type="pres">
      <dgm:prSet presAssocID="{B42A504B-79CF-42D5-A300-504ABC55A8C8}" presName="hierRoot2" presStyleCnt="0">
        <dgm:presLayoutVars>
          <dgm:hierBranch val="init"/>
        </dgm:presLayoutVars>
      </dgm:prSet>
      <dgm:spPr/>
    </dgm:pt>
    <dgm:pt modelId="{FB024CF0-3FF7-4210-ACE0-EDC5F9AFEE52}" type="pres">
      <dgm:prSet presAssocID="{B42A504B-79CF-42D5-A300-504ABC55A8C8}" presName="rootComposite" presStyleCnt="0"/>
      <dgm:spPr/>
    </dgm:pt>
    <dgm:pt modelId="{03A671AD-73BD-49FC-B784-8A98F501CAC2}" type="pres">
      <dgm:prSet presAssocID="{B42A504B-79CF-42D5-A300-504ABC55A8C8}" presName="rootText" presStyleLbl="node2" presStyleIdx="0" presStyleCnt="4" custScaleX="113367" custScaleY="156690">
        <dgm:presLayoutVars>
          <dgm:chPref val="3"/>
        </dgm:presLayoutVars>
      </dgm:prSet>
      <dgm:spPr/>
    </dgm:pt>
    <dgm:pt modelId="{2ECC1251-B733-4F97-81D5-91C7FC7D431E}" type="pres">
      <dgm:prSet presAssocID="{B42A504B-79CF-42D5-A300-504ABC55A8C8}" presName="rootConnector" presStyleLbl="node2" presStyleIdx="0" presStyleCnt="4"/>
      <dgm:spPr/>
    </dgm:pt>
    <dgm:pt modelId="{0CB794DE-AA98-414A-B0FE-4C4C119115D0}" type="pres">
      <dgm:prSet presAssocID="{B42A504B-79CF-42D5-A300-504ABC55A8C8}" presName="hierChild4" presStyleCnt="0"/>
      <dgm:spPr/>
    </dgm:pt>
    <dgm:pt modelId="{8FC0965D-AAB6-45BF-A0FD-DCDE80BDB5F3}" type="pres">
      <dgm:prSet presAssocID="{B42A504B-79CF-42D5-A300-504ABC55A8C8}" presName="hierChild5" presStyleCnt="0"/>
      <dgm:spPr/>
    </dgm:pt>
    <dgm:pt modelId="{20EBF332-3351-4658-BE16-4811247018C4}" type="pres">
      <dgm:prSet presAssocID="{479F4249-693C-42E0-B582-AE6AA095B03F}" presName="Name37" presStyleLbl="parChTrans1D2" presStyleIdx="1" presStyleCnt="4"/>
      <dgm:spPr/>
    </dgm:pt>
    <dgm:pt modelId="{2EA6746F-145F-4A3F-BD21-59E8AF6407B7}" type="pres">
      <dgm:prSet presAssocID="{DBB8AD7B-7A05-4AF1-80E9-3B46D2840E8E}" presName="hierRoot2" presStyleCnt="0">
        <dgm:presLayoutVars>
          <dgm:hierBranch val="init"/>
        </dgm:presLayoutVars>
      </dgm:prSet>
      <dgm:spPr/>
    </dgm:pt>
    <dgm:pt modelId="{7F27234D-4E3C-4E60-8942-25C4896871EF}" type="pres">
      <dgm:prSet presAssocID="{DBB8AD7B-7A05-4AF1-80E9-3B46D2840E8E}" presName="rootComposite" presStyleCnt="0"/>
      <dgm:spPr/>
    </dgm:pt>
    <dgm:pt modelId="{590C816C-3AED-43E7-BD60-74A214CA7BD0}" type="pres">
      <dgm:prSet presAssocID="{DBB8AD7B-7A05-4AF1-80E9-3B46D2840E8E}" presName="rootText" presStyleLbl="node2" presStyleIdx="1" presStyleCnt="4" custScaleX="111896" custScaleY="148807">
        <dgm:presLayoutVars>
          <dgm:chPref val="3"/>
        </dgm:presLayoutVars>
      </dgm:prSet>
      <dgm:spPr/>
    </dgm:pt>
    <dgm:pt modelId="{00784311-4B16-405D-8371-D75228E778E5}" type="pres">
      <dgm:prSet presAssocID="{DBB8AD7B-7A05-4AF1-80E9-3B46D2840E8E}" presName="rootConnector" presStyleLbl="node2" presStyleIdx="1" presStyleCnt="4"/>
      <dgm:spPr/>
    </dgm:pt>
    <dgm:pt modelId="{240DB8A0-6C74-4579-81D9-48657363AA42}" type="pres">
      <dgm:prSet presAssocID="{DBB8AD7B-7A05-4AF1-80E9-3B46D2840E8E}" presName="hierChild4" presStyleCnt="0"/>
      <dgm:spPr/>
    </dgm:pt>
    <dgm:pt modelId="{1B7725B9-E37B-408E-882B-A1E3D61A31A8}" type="pres">
      <dgm:prSet presAssocID="{DBB8AD7B-7A05-4AF1-80E9-3B46D2840E8E}" presName="hierChild5" presStyleCnt="0"/>
      <dgm:spPr/>
    </dgm:pt>
    <dgm:pt modelId="{853839F3-80EC-40BE-A091-9FF6335F454C}" type="pres">
      <dgm:prSet presAssocID="{07319CE4-6C0F-4856-9A22-81E18F1B8352}" presName="hierChild3" presStyleCnt="0"/>
      <dgm:spPr/>
    </dgm:pt>
    <dgm:pt modelId="{478B5128-C62D-4D5A-A95E-0AEC616F7B7F}" type="pres">
      <dgm:prSet presAssocID="{B4365BE1-8E54-4B26-A10B-E794A0579ECE}" presName="hierRoot1" presStyleCnt="0">
        <dgm:presLayoutVars>
          <dgm:hierBranch val="init"/>
        </dgm:presLayoutVars>
      </dgm:prSet>
      <dgm:spPr/>
    </dgm:pt>
    <dgm:pt modelId="{34858A39-CA7B-4A59-B6C5-058E81A3E5FF}" type="pres">
      <dgm:prSet presAssocID="{B4365BE1-8E54-4B26-A10B-E794A0579ECE}" presName="rootComposite1" presStyleCnt="0"/>
      <dgm:spPr/>
    </dgm:pt>
    <dgm:pt modelId="{A68DE30E-7082-48DE-A9D1-9F41FFA39CF0}" type="pres">
      <dgm:prSet presAssocID="{B4365BE1-8E54-4B26-A10B-E794A0579ECE}" presName="rootText1" presStyleLbl="node0" presStyleIdx="1" presStyleCnt="2" custScaleX="133110" custScaleY="138662">
        <dgm:presLayoutVars>
          <dgm:chPref val="3"/>
        </dgm:presLayoutVars>
      </dgm:prSet>
      <dgm:spPr/>
    </dgm:pt>
    <dgm:pt modelId="{C73B4C52-81A5-4B63-ADAF-E51E06B11943}" type="pres">
      <dgm:prSet presAssocID="{B4365BE1-8E54-4B26-A10B-E794A0579ECE}" presName="rootConnector1" presStyleLbl="node1" presStyleIdx="0" presStyleCnt="0"/>
      <dgm:spPr/>
    </dgm:pt>
    <dgm:pt modelId="{ED70B581-6270-49CA-995F-AF1CDBDA2A3A}" type="pres">
      <dgm:prSet presAssocID="{B4365BE1-8E54-4B26-A10B-E794A0579ECE}" presName="hierChild2" presStyleCnt="0"/>
      <dgm:spPr/>
    </dgm:pt>
    <dgm:pt modelId="{E198CC8F-8B6F-4302-90CD-39458F994FD4}" type="pres">
      <dgm:prSet presAssocID="{C46DAB16-37A5-413E-BA4B-A1CA0A447FE3}" presName="Name37" presStyleLbl="parChTrans1D2" presStyleIdx="2" presStyleCnt="4"/>
      <dgm:spPr/>
    </dgm:pt>
    <dgm:pt modelId="{D980EA62-F0E9-4689-AD16-BE5551246438}" type="pres">
      <dgm:prSet presAssocID="{246BED66-6816-4B34-AA7C-3E743805E403}" presName="hierRoot2" presStyleCnt="0">
        <dgm:presLayoutVars>
          <dgm:hierBranch val="init"/>
        </dgm:presLayoutVars>
      </dgm:prSet>
      <dgm:spPr/>
    </dgm:pt>
    <dgm:pt modelId="{387F556D-25FB-44BB-A332-6E95CCED3B1D}" type="pres">
      <dgm:prSet presAssocID="{246BED66-6816-4B34-AA7C-3E743805E403}" presName="rootComposite" presStyleCnt="0"/>
      <dgm:spPr/>
    </dgm:pt>
    <dgm:pt modelId="{5EA1A688-CE67-4E8E-85B6-FD6D442EB3E2}" type="pres">
      <dgm:prSet presAssocID="{246BED66-6816-4B34-AA7C-3E743805E403}" presName="rootText" presStyleLbl="node2" presStyleIdx="2" presStyleCnt="4" custScaleY="137042">
        <dgm:presLayoutVars>
          <dgm:chPref val="3"/>
        </dgm:presLayoutVars>
      </dgm:prSet>
      <dgm:spPr/>
    </dgm:pt>
    <dgm:pt modelId="{BF204BE3-4422-4AC4-886C-CFCBAA4CB6D4}" type="pres">
      <dgm:prSet presAssocID="{246BED66-6816-4B34-AA7C-3E743805E403}" presName="rootConnector" presStyleLbl="node2" presStyleIdx="2" presStyleCnt="4"/>
      <dgm:spPr/>
    </dgm:pt>
    <dgm:pt modelId="{C5C5D7C4-2143-4F81-9638-3BF2EF30BCBF}" type="pres">
      <dgm:prSet presAssocID="{246BED66-6816-4B34-AA7C-3E743805E403}" presName="hierChild4" presStyleCnt="0"/>
      <dgm:spPr/>
    </dgm:pt>
    <dgm:pt modelId="{3E83F02C-586C-466E-BBFA-EB17171DD61A}" type="pres">
      <dgm:prSet presAssocID="{246BED66-6816-4B34-AA7C-3E743805E403}" presName="hierChild5" presStyleCnt="0"/>
      <dgm:spPr/>
    </dgm:pt>
    <dgm:pt modelId="{3E2E37F1-35A8-43EE-BF81-C3D12FC47327}" type="pres">
      <dgm:prSet presAssocID="{0728BE9F-D5E1-4579-AB94-606AB96E890B}" presName="Name37" presStyleLbl="parChTrans1D2" presStyleIdx="3" presStyleCnt="4"/>
      <dgm:spPr/>
    </dgm:pt>
    <dgm:pt modelId="{ECE0E422-8C3C-403F-8C70-EC0086ECDCD3}" type="pres">
      <dgm:prSet presAssocID="{2CBB3E9B-9D19-486B-BE0E-52973F2C32EA}" presName="hierRoot2" presStyleCnt="0">
        <dgm:presLayoutVars>
          <dgm:hierBranch val="init"/>
        </dgm:presLayoutVars>
      </dgm:prSet>
      <dgm:spPr/>
    </dgm:pt>
    <dgm:pt modelId="{AB089A2D-BCEA-4AB3-89FB-AEC90FE785BD}" type="pres">
      <dgm:prSet presAssocID="{2CBB3E9B-9D19-486B-BE0E-52973F2C32EA}" presName="rootComposite" presStyleCnt="0"/>
      <dgm:spPr/>
    </dgm:pt>
    <dgm:pt modelId="{ABD37340-0F94-47EB-A4BD-80CC225B7B33}" type="pres">
      <dgm:prSet presAssocID="{2CBB3E9B-9D19-486B-BE0E-52973F2C32EA}" presName="rootText" presStyleLbl="node2" presStyleIdx="3" presStyleCnt="4" custScaleY="234032">
        <dgm:presLayoutVars>
          <dgm:chPref val="3"/>
        </dgm:presLayoutVars>
      </dgm:prSet>
      <dgm:spPr/>
    </dgm:pt>
    <dgm:pt modelId="{05EAB67D-EBA0-4247-B702-B58ECCE4E18A}" type="pres">
      <dgm:prSet presAssocID="{2CBB3E9B-9D19-486B-BE0E-52973F2C32EA}" presName="rootConnector" presStyleLbl="node2" presStyleIdx="3" presStyleCnt="4"/>
      <dgm:spPr/>
    </dgm:pt>
    <dgm:pt modelId="{55D9358B-81E2-48A5-A3CE-DBAD75755C09}" type="pres">
      <dgm:prSet presAssocID="{2CBB3E9B-9D19-486B-BE0E-52973F2C32EA}" presName="hierChild4" presStyleCnt="0"/>
      <dgm:spPr/>
    </dgm:pt>
    <dgm:pt modelId="{44E67A69-AEF6-45FA-927B-F96A8B6D60C7}" type="pres">
      <dgm:prSet presAssocID="{2CBB3E9B-9D19-486B-BE0E-52973F2C32EA}" presName="hierChild5" presStyleCnt="0"/>
      <dgm:spPr/>
    </dgm:pt>
    <dgm:pt modelId="{2CF40D0B-9421-42ED-B8EF-F1C6FD84B8C9}" type="pres">
      <dgm:prSet presAssocID="{B4365BE1-8E54-4B26-A10B-E794A0579ECE}" presName="hierChild3" presStyleCnt="0"/>
      <dgm:spPr/>
    </dgm:pt>
  </dgm:ptLst>
  <dgm:cxnLst>
    <dgm:cxn modelId="{B8150B0F-01FE-49AC-983F-00DB53F83F3F}" type="presOf" srcId="{C46DAB16-37A5-413E-BA4B-A1CA0A447FE3}" destId="{E198CC8F-8B6F-4302-90CD-39458F994FD4}" srcOrd="0" destOrd="0" presId="urn:microsoft.com/office/officeart/2005/8/layout/orgChart1"/>
    <dgm:cxn modelId="{4F251C1A-E7E7-42C7-9C63-5B72F1E803F7}" type="presOf" srcId="{B42A504B-79CF-42D5-A300-504ABC55A8C8}" destId="{03A671AD-73BD-49FC-B784-8A98F501CAC2}" srcOrd="0" destOrd="0" presId="urn:microsoft.com/office/officeart/2005/8/layout/orgChart1"/>
    <dgm:cxn modelId="{7F0C575D-B553-49AB-A5A6-569E0599D77C}" srcId="{B4365BE1-8E54-4B26-A10B-E794A0579ECE}" destId="{2CBB3E9B-9D19-486B-BE0E-52973F2C32EA}" srcOrd="1" destOrd="0" parTransId="{0728BE9F-D5E1-4579-AB94-606AB96E890B}" sibTransId="{C85A20C6-5BFC-4BD8-BFD0-F871FD7164C9}"/>
    <dgm:cxn modelId="{05C47A62-12E4-4B05-B372-B4C0E4EADB5B}" srcId="{2744D612-DB60-4249-AED2-D32EAD6FE2CA}" destId="{B4365BE1-8E54-4B26-A10B-E794A0579ECE}" srcOrd="1" destOrd="0" parTransId="{42EBDF4F-25CF-4862-AE6A-D2CD9892022C}" sibTransId="{F18CCA36-EF8E-4C32-B3A0-EB4365FC9FC9}"/>
    <dgm:cxn modelId="{9F8FE545-004F-424F-94FB-0C11C9048CAE}" type="presOf" srcId="{2CBB3E9B-9D19-486B-BE0E-52973F2C32EA}" destId="{ABD37340-0F94-47EB-A4BD-80CC225B7B33}" srcOrd="0" destOrd="0" presId="urn:microsoft.com/office/officeart/2005/8/layout/orgChart1"/>
    <dgm:cxn modelId="{7D799549-6F19-4B85-AE3B-057DFF110974}" type="presOf" srcId="{DBB8AD7B-7A05-4AF1-80E9-3B46D2840E8E}" destId="{590C816C-3AED-43E7-BD60-74A214CA7BD0}" srcOrd="0" destOrd="0" presId="urn:microsoft.com/office/officeart/2005/8/layout/orgChart1"/>
    <dgm:cxn modelId="{D0863454-7E11-4B86-9AA8-6F9C762B0794}" type="presOf" srcId="{246BED66-6816-4B34-AA7C-3E743805E403}" destId="{BF204BE3-4422-4AC4-886C-CFCBAA4CB6D4}" srcOrd="1" destOrd="0" presId="urn:microsoft.com/office/officeart/2005/8/layout/orgChart1"/>
    <dgm:cxn modelId="{CB2AA57E-92EA-4A2B-AFFB-3B4CF48EF6C1}" type="presOf" srcId="{B42A504B-79CF-42D5-A300-504ABC55A8C8}" destId="{2ECC1251-B733-4F97-81D5-91C7FC7D431E}" srcOrd="1" destOrd="0" presId="urn:microsoft.com/office/officeart/2005/8/layout/orgChart1"/>
    <dgm:cxn modelId="{ADA48A98-3BF9-4EB9-9842-556FDBAE4A80}" type="presOf" srcId="{246BED66-6816-4B34-AA7C-3E743805E403}" destId="{5EA1A688-CE67-4E8E-85B6-FD6D442EB3E2}" srcOrd="0" destOrd="0" presId="urn:microsoft.com/office/officeart/2005/8/layout/orgChart1"/>
    <dgm:cxn modelId="{D8ADCBA8-F1C9-4F4A-8348-CB88FBB186EE}" type="presOf" srcId="{0728BE9F-D5E1-4579-AB94-606AB96E890B}" destId="{3E2E37F1-35A8-43EE-BF81-C3D12FC47327}" srcOrd="0" destOrd="0" presId="urn:microsoft.com/office/officeart/2005/8/layout/orgChart1"/>
    <dgm:cxn modelId="{F69BFEA9-5AE0-48AB-B50F-79D4FD10CD22}" srcId="{B4365BE1-8E54-4B26-A10B-E794A0579ECE}" destId="{246BED66-6816-4B34-AA7C-3E743805E403}" srcOrd="0" destOrd="0" parTransId="{C46DAB16-37A5-413E-BA4B-A1CA0A447FE3}" sibTransId="{C6AF8874-2ABF-4864-A609-A495D63561CF}"/>
    <dgm:cxn modelId="{5A4A4BAD-ACD8-4A2D-81B5-CD58A12C8827}" type="presOf" srcId="{07319CE4-6C0F-4856-9A22-81E18F1B8352}" destId="{9537C527-CEFA-4062-A130-A411BC617550}" srcOrd="1" destOrd="0" presId="urn:microsoft.com/office/officeart/2005/8/layout/orgChart1"/>
    <dgm:cxn modelId="{1744C1BB-305A-4420-BD73-0DE07E898E6E}" type="presOf" srcId="{B4365BE1-8E54-4B26-A10B-E794A0579ECE}" destId="{C73B4C52-81A5-4B63-ADAF-E51E06B11943}" srcOrd="1" destOrd="0" presId="urn:microsoft.com/office/officeart/2005/8/layout/orgChart1"/>
    <dgm:cxn modelId="{DE0833C4-48AF-427C-AA14-E311C0420731}" type="presOf" srcId="{2CBB3E9B-9D19-486B-BE0E-52973F2C32EA}" destId="{05EAB67D-EBA0-4247-B702-B58ECCE4E18A}" srcOrd="1" destOrd="0" presId="urn:microsoft.com/office/officeart/2005/8/layout/orgChart1"/>
    <dgm:cxn modelId="{D61C4CC6-D261-44D3-92BD-F2CDF8343B79}" srcId="{2744D612-DB60-4249-AED2-D32EAD6FE2CA}" destId="{07319CE4-6C0F-4856-9A22-81E18F1B8352}" srcOrd="0" destOrd="0" parTransId="{07BC38C8-B50B-4E97-BB7D-529960BA43CF}" sibTransId="{C8AADB5F-C789-4375-8E7C-AD3BCFA41C73}"/>
    <dgm:cxn modelId="{DAF4FECA-58B2-44EB-82F9-8E2D31CBDFCC}" srcId="{07319CE4-6C0F-4856-9A22-81E18F1B8352}" destId="{DBB8AD7B-7A05-4AF1-80E9-3B46D2840E8E}" srcOrd="1" destOrd="0" parTransId="{479F4249-693C-42E0-B582-AE6AA095B03F}" sibTransId="{BBFDA268-BC0C-4487-B840-ABB2F101D0BF}"/>
    <dgm:cxn modelId="{547713CB-64CD-47A7-8B3E-B2AB710D44B3}" type="presOf" srcId="{EF5DC1BA-F73E-4D78-AB0A-B9A757E36412}" destId="{7D97720E-75BD-4C45-86F7-EB494E441B1C}" srcOrd="0" destOrd="0" presId="urn:microsoft.com/office/officeart/2005/8/layout/orgChart1"/>
    <dgm:cxn modelId="{1CE0BACE-313C-40A5-9FC4-D01022008ED7}" type="presOf" srcId="{DBB8AD7B-7A05-4AF1-80E9-3B46D2840E8E}" destId="{00784311-4B16-405D-8371-D75228E778E5}" srcOrd="1" destOrd="0" presId="urn:microsoft.com/office/officeart/2005/8/layout/orgChart1"/>
    <dgm:cxn modelId="{2EBBB8E1-A648-48F2-A715-90B44EDAED3E}" type="presOf" srcId="{2744D612-DB60-4249-AED2-D32EAD6FE2CA}" destId="{13FADDDA-C9A7-4E4F-A9B3-7295824F06A4}" srcOrd="0" destOrd="0" presId="urn:microsoft.com/office/officeart/2005/8/layout/orgChart1"/>
    <dgm:cxn modelId="{01B55AE5-6D98-450E-B8FC-20BF75052956}" type="presOf" srcId="{B4365BE1-8E54-4B26-A10B-E794A0579ECE}" destId="{A68DE30E-7082-48DE-A9D1-9F41FFA39CF0}" srcOrd="0" destOrd="0" presId="urn:microsoft.com/office/officeart/2005/8/layout/orgChart1"/>
    <dgm:cxn modelId="{2AC056E8-91CC-43BA-9FF9-F2D9E5EFAE8F}" type="presOf" srcId="{07319CE4-6C0F-4856-9A22-81E18F1B8352}" destId="{E0B8C0AD-343F-48ED-B552-1BEC0352C72E}" srcOrd="0" destOrd="0" presId="urn:microsoft.com/office/officeart/2005/8/layout/orgChart1"/>
    <dgm:cxn modelId="{9EC109FD-E90A-4567-8AA8-34253F2FFF38}" type="presOf" srcId="{479F4249-693C-42E0-B582-AE6AA095B03F}" destId="{20EBF332-3351-4658-BE16-4811247018C4}" srcOrd="0" destOrd="0" presId="urn:microsoft.com/office/officeart/2005/8/layout/orgChart1"/>
    <dgm:cxn modelId="{8F581CFD-58EE-4F08-A0FC-E443D940021C}" srcId="{07319CE4-6C0F-4856-9A22-81E18F1B8352}" destId="{B42A504B-79CF-42D5-A300-504ABC55A8C8}" srcOrd="0" destOrd="0" parTransId="{EF5DC1BA-F73E-4D78-AB0A-B9A757E36412}" sibTransId="{5FB21F19-4736-4F19-8662-8B138EEFFADA}"/>
    <dgm:cxn modelId="{B56CB32C-7061-4196-80A8-01757844BA2A}" type="presParOf" srcId="{13FADDDA-C9A7-4E4F-A9B3-7295824F06A4}" destId="{99E3156D-A436-402D-A580-847D1AEB625F}" srcOrd="0" destOrd="0" presId="urn:microsoft.com/office/officeart/2005/8/layout/orgChart1"/>
    <dgm:cxn modelId="{5B9BBECD-FA0F-4D68-B3CF-714E43720AFB}" type="presParOf" srcId="{99E3156D-A436-402D-A580-847D1AEB625F}" destId="{3FF29C67-3772-4577-826D-C7F564010627}" srcOrd="0" destOrd="0" presId="urn:microsoft.com/office/officeart/2005/8/layout/orgChart1"/>
    <dgm:cxn modelId="{FD144DB7-CC9E-494C-A010-2CC6C39F3B33}" type="presParOf" srcId="{3FF29C67-3772-4577-826D-C7F564010627}" destId="{E0B8C0AD-343F-48ED-B552-1BEC0352C72E}" srcOrd="0" destOrd="0" presId="urn:microsoft.com/office/officeart/2005/8/layout/orgChart1"/>
    <dgm:cxn modelId="{323EFAC7-B222-45DF-9D43-16DE7CA9E503}" type="presParOf" srcId="{3FF29C67-3772-4577-826D-C7F564010627}" destId="{9537C527-CEFA-4062-A130-A411BC617550}" srcOrd="1" destOrd="0" presId="urn:microsoft.com/office/officeart/2005/8/layout/orgChart1"/>
    <dgm:cxn modelId="{EC7881ED-D855-4AFE-9F0F-AF065E1E154B}" type="presParOf" srcId="{99E3156D-A436-402D-A580-847D1AEB625F}" destId="{F60D61EE-FB39-437E-98AC-543F7110FFAE}" srcOrd="1" destOrd="0" presId="urn:microsoft.com/office/officeart/2005/8/layout/orgChart1"/>
    <dgm:cxn modelId="{7D41835D-7742-4B74-9E7E-37BEC159DB75}" type="presParOf" srcId="{F60D61EE-FB39-437E-98AC-543F7110FFAE}" destId="{7D97720E-75BD-4C45-86F7-EB494E441B1C}" srcOrd="0" destOrd="0" presId="urn:microsoft.com/office/officeart/2005/8/layout/orgChart1"/>
    <dgm:cxn modelId="{A75B3E0C-8A25-4B4F-8473-BD10EC0D0D52}" type="presParOf" srcId="{F60D61EE-FB39-437E-98AC-543F7110FFAE}" destId="{68E82AF0-322A-48A7-8570-52DB68C98F1A}" srcOrd="1" destOrd="0" presId="urn:microsoft.com/office/officeart/2005/8/layout/orgChart1"/>
    <dgm:cxn modelId="{E385F629-4D91-4B76-8E6D-06B8BA0ED5AA}" type="presParOf" srcId="{68E82AF0-322A-48A7-8570-52DB68C98F1A}" destId="{FB024CF0-3FF7-4210-ACE0-EDC5F9AFEE52}" srcOrd="0" destOrd="0" presId="urn:microsoft.com/office/officeart/2005/8/layout/orgChart1"/>
    <dgm:cxn modelId="{3AB8A157-3179-4BB0-B2C9-0F147FCA30DC}" type="presParOf" srcId="{FB024CF0-3FF7-4210-ACE0-EDC5F9AFEE52}" destId="{03A671AD-73BD-49FC-B784-8A98F501CAC2}" srcOrd="0" destOrd="0" presId="urn:microsoft.com/office/officeart/2005/8/layout/orgChart1"/>
    <dgm:cxn modelId="{0E7E4C07-AFFF-49E8-BD32-4FA23543EA1D}" type="presParOf" srcId="{FB024CF0-3FF7-4210-ACE0-EDC5F9AFEE52}" destId="{2ECC1251-B733-4F97-81D5-91C7FC7D431E}" srcOrd="1" destOrd="0" presId="urn:microsoft.com/office/officeart/2005/8/layout/orgChart1"/>
    <dgm:cxn modelId="{46D52A7B-FB33-41A1-A14A-5C8959D7BE98}" type="presParOf" srcId="{68E82AF0-322A-48A7-8570-52DB68C98F1A}" destId="{0CB794DE-AA98-414A-B0FE-4C4C119115D0}" srcOrd="1" destOrd="0" presId="urn:microsoft.com/office/officeart/2005/8/layout/orgChart1"/>
    <dgm:cxn modelId="{ACD65D98-69D4-4EFF-BB31-F0C3C25B9D78}" type="presParOf" srcId="{68E82AF0-322A-48A7-8570-52DB68C98F1A}" destId="{8FC0965D-AAB6-45BF-A0FD-DCDE80BDB5F3}" srcOrd="2" destOrd="0" presId="urn:microsoft.com/office/officeart/2005/8/layout/orgChart1"/>
    <dgm:cxn modelId="{C06DBE26-503D-4050-921C-7EA426BDE58A}" type="presParOf" srcId="{F60D61EE-FB39-437E-98AC-543F7110FFAE}" destId="{20EBF332-3351-4658-BE16-4811247018C4}" srcOrd="2" destOrd="0" presId="urn:microsoft.com/office/officeart/2005/8/layout/orgChart1"/>
    <dgm:cxn modelId="{DB9F22F5-217C-4BCE-A820-CB23E1A222F1}" type="presParOf" srcId="{F60D61EE-FB39-437E-98AC-543F7110FFAE}" destId="{2EA6746F-145F-4A3F-BD21-59E8AF6407B7}" srcOrd="3" destOrd="0" presId="urn:microsoft.com/office/officeart/2005/8/layout/orgChart1"/>
    <dgm:cxn modelId="{0D4F076D-33AB-450F-A600-BA871EE0A7E2}" type="presParOf" srcId="{2EA6746F-145F-4A3F-BD21-59E8AF6407B7}" destId="{7F27234D-4E3C-4E60-8942-25C4896871EF}" srcOrd="0" destOrd="0" presId="urn:microsoft.com/office/officeart/2005/8/layout/orgChart1"/>
    <dgm:cxn modelId="{06A96263-DEB1-4C90-82A2-330CFB36D8C3}" type="presParOf" srcId="{7F27234D-4E3C-4E60-8942-25C4896871EF}" destId="{590C816C-3AED-43E7-BD60-74A214CA7BD0}" srcOrd="0" destOrd="0" presId="urn:microsoft.com/office/officeart/2005/8/layout/orgChart1"/>
    <dgm:cxn modelId="{F8C3CBEF-A688-4520-80F3-CA065C074A89}" type="presParOf" srcId="{7F27234D-4E3C-4E60-8942-25C4896871EF}" destId="{00784311-4B16-405D-8371-D75228E778E5}" srcOrd="1" destOrd="0" presId="urn:microsoft.com/office/officeart/2005/8/layout/orgChart1"/>
    <dgm:cxn modelId="{19834218-8F03-4330-B736-94E5FCA46C56}" type="presParOf" srcId="{2EA6746F-145F-4A3F-BD21-59E8AF6407B7}" destId="{240DB8A0-6C74-4579-81D9-48657363AA42}" srcOrd="1" destOrd="0" presId="urn:microsoft.com/office/officeart/2005/8/layout/orgChart1"/>
    <dgm:cxn modelId="{5065825F-D082-4DDE-A02D-3FCA557FD6DC}" type="presParOf" srcId="{2EA6746F-145F-4A3F-BD21-59E8AF6407B7}" destId="{1B7725B9-E37B-408E-882B-A1E3D61A31A8}" srcOrd="2" destOrd="0" presId="urn:microsoft.com/office/officeart/2005/8/layout/orgChart1"/>
    <dgm:cxn modelId="{AC3330B8-BC2A-4851-A723-53D071685226}" type="presParOf" srcId="{99E3156D-A436-402D-A580-847D1AEB625F}" destId="{853839F3-80EC-40BE-A091-9FF6335F454C}" srcOrd="2" destOrd="0" presId="urn:microsoft.com/office/officeart/2005/8/layout/orgChart1"/>
    <dgm:cxn modelId="{10F4AFE3-9E5E-4B01-9E28-522F3661DD9C}" type="presParOf" srcId="{13FADDDA-C9A7-4E4F-A9B3-7295824F06A4}" destId="{478B5128-C62D-4D5A-A95E-0AEC616F7B7F}" srcOrd="1" destOrd="0" presId="urn:microsoft.com/office/officeart/2005/8/layout/orgChart1"/>
    <dgm:cxn modelId="{9E291C2E-21C5-4804-9E96-3E752D85B303}" type="presParOf" srcId="{478B5128-C62D-4D5A-A95E-0AEC616F7B7F}" destId="{34858A39-CA7B-4A59-B6C5-058E81A3E5FF}" srcOrd="0" destOrd="0" presId="urn:microsoft.com/office/officeart/2005/8/layout/orgChart1"/>
    <dgm:cxn modelId="{6E5C3620-9B8A-4A56-A441-E5DE12428E3F}" type="presParOf" srcId="{34858A39-CA7B-4A59-B6C5-058E81A3E5FF}" destId="{A68DE30E-7082-48DE-A9D1-9F41FFA39CF0}" srcOrd="0" destOrd="0" presId="urn:microsoft.com/office/officeart/2005/8/layout/orgChart1"/>
    <dgm:cxn modelId="{55F95B28-3267-42FB-A033-DA137A0B93BD}" type="presParOf" srcId="{34858A39-CA7B-4A59-B6C5-058E81A3E5FF}" destId="{C73B4C52-81A5-4B63-ADAF-E51E06B11943}" srcOrd="1" destOrd="0" presId="urn:microsoft.com/office/officeart/2005/8/layout/orgChart1"/>
    <dgm:cxn modelId="{E4F5B51B-8132-43D2-A529-0B8D14B20F6C}" type="presParOf" srcId="{478B5128-C62D-4D5A-A95E-0AEC616F7B7F}" destId="{ED70B581-6270-49CA-995F-AF1CDBDA2A3A}" srcOrd="1" destOrd="0" presId="urn:microsoft.com/office/officeart/2005/8/layout/orgChart1"/>
    <dgm:cxn modelId="{60F8EDBA-B70E-465C-AEA4-CD190A818AD6}" type="presParOf" srcId="{ED70B581-6270-49CA-995F-AF1CDBDA2A3A}" destId="{E198CC8F-8B6F-4302-90CD-39458F994FD4}" srcOrd="0" destOrd="0" presId="urn:microsoft.com/office/officeart/2005/8/layout/orgChart1"/>
    <dgm:cxn modelId="{0A37FAE5-1459-4D0E-9A20-8CD3A8879462}" type="presParOf" srcId="{ED70B581-6270-49CA-995F-AF1CDBDA2A3A}" destId="{D980EA62-F0E9-4689-AD16-BE5551246438}" srcOrd="1" destOrd="0" presId="urn:microsoft.com/office/officeart/2005/8/layout/orgChart1"/>
    <dgm:cxn modelId="{C50BA2D5-507F-472A-B834-832104329911}" type="presParOf" srcId="{D980EA62-F0E9-4689-AD16-BE5551246438}" destId="{387F556D-25FB-44BB-A332-6E95CCED3B1D}" srcOrd="0" destOrd="0" presId="urn:microsoft.com/office/officeart/2005/8/layout/orgChart1"/>
    <dgm:cxn modelId="{A0914907-6348-4E56-8C9F-D820F896A53F}" type="presParOf" srcId="{387F556D-25FB-44BB-A332-6E95CCED3B1D}" destId="{5EA1A688-CE67-4E8E-85B6-FD6D442EB3E2}" srcOrd="0" destOrd="0" presId="urn:microsoft.com/office/officeart/2005/8/layout/orgChart1"/>
    <dgm:cxn modelId="{A3B11B89-AE45-4743-8739-0277351B4531}" type="presParOf" srcId="{387F556D-25FB-44BB-A332-6E95CCED3B1D}" destId="{BF204BE3-4422-4AC4-886C-CFCBAA4CB6D4}" srcOrd="1" destOrd="0" presId="urn:microsoft.com/office/officeart/2005/8/layout/orgChart1"/>
    <dgm:cxn modelId="{AE88B374-7A90-4B84-9566-78AB9ACC7213}" type="presParOf" srcId="{D980EA62-F0E9-4689-AD16-BE5551246438}" destId="{C5C5D7C4-2143-4F81-9638-3BF2EF30BCBF}" srcOrd="1" destOrd="0" presId="urn:microsoft.com/office/officeart/2005/8/layout/orgChart1"/>
    <dgm:cxn modelId="{B44F2F90-8C98-4321-896D-70445B620F26}" type="presParOf" srcId="{D980EA62-F0E9-4689-AD16-BE5551246438}" destId="{3E83F02C-586C-466E-BBFA-EB17171DD61A}" srcOrd="2" destOrd="0" presId="urn:microsoft.com/office/officeart/2005/8/layout/orgChart1"/>
    <dgm:cxn modelId="{247A90FE-0435-4243-94A2-7F4AB4FF9935}" type="presParOf" srcId="{ED70B581-6270-49CA-995F-AF1CDBDA2A3A}" destId="{3E2E37F1-35A8-43EE-BF81-C3D12FC47327}" srcOrd="2" destOrd="0" presId="urn:microsoft.com/office/officeart/2005/8/layout/orgChart1"/>
    <dgm:cxn modelId="{76A456ED-C606-41CE-A6C2-EC956E1978C5}" type="presParOf" srcId="{ED70B581-6270-49CA-995F-AF1CDBDA2A3A}" destId="{ECE0E422-8C3C-403F-8C70-EC0086ECDCD3}" srcOrd="3" destOrd="0" presId="urn:microsoft.com/office/officeart/2005/8/layout/orgChart1"/>
    <dgm:cxn modelId="{6A7738E0-6357-4BE0-BB04-4047716D5D39}" type="presParOf" srcId="{ECE0E422-8C3C-403F-8C70-EC0086ECDCD3}" destId="{AB089A2D-BCEA-4AB3-89FB-AEC90FE785BD}" srcOrd="0" destOrd="0" presId="urn:microsoft.com/office/officeart/2005/8/layout/orgChart1"/>
    <dgm:cxn modelId="{6AE96285-357F-4131-BA2B-D97A8E93802D}" type="presParOf" srcId="{AB089A2D-BCEA-4AB3-89FB-AEC90FE785BD}" destId="{ABD37340-0F94-47EB-A4BD-80CC225B7B33}" srcOrd="0" destOrd="0" presId="urn:microsoft.com/office/officeart/2005/8/layout/orgChart1"/>
    <dgm:cxn modelId="{64871C1E-33D1-47FC-9F05-D20BE2870CC9}" type="presParOf" srcId="{AB089A2D-BCEA-4AB3-89FB-AEC90FE785BD}" destId="{05EAB67D-EBA0-4247-B702-B58ECCE4E18A}" srcOrd="1" destOrd="0" presId="urn:microsoft.com/office/officeart/2005/8/layout/orgChart1"/>
    <dgm:cxn modelId="{C0CD4365-D52A-4F35-9D78-F246E17A1835}" type="presParOf" srcId="{ECE0E422-8C3C-403F-8C70-EC0086ECDCD3}" destId="{55D9358B-81E2-48A5-A3CE-DBAD75755C09}" srcOrd="1" destOrd="0" presId="urn:microsoft.com/office/officeart/2005/8/layout/orgChart1"/>
    <dgm:cxn modelId="{B1CEF43B-5EA4-4A2C-8714-1E9A27F003B6}" type="presParOf" srcId="{ECE0E422-8C3C-403F-8C70-EC0086ECDCD3}" destId="{44E67A69-AEF6-45FA-927B-F96A8B6D60C7}" srcOrd="2" destOrd="0" presId="urn:microsoft.com/office/officeart/2005/8/layout/orgChart1"/>
    <dgm:cxn modelId="{B8112721-AAE9-4041-B901-5FE62B4DB7BD}" type="presParOf" srcId="{478B5128-C62D-4D5A-A95E-0AEC616F7B7F}" destId="{2CF40D0B-9421-42ED-B8EF-F1C6FD84B8C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237783-11C5-49CB-883F-4FF0736358D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442E3A-0169-43F7-9C8F-9D5368B799E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Professional Demographics (Role / Work experience)</a:t>
          </a:r>
          <a:endParaRPr lang="en-US"/>
        </a:p>
      </dgm:t>
    </dgm:pt>
    <dgm:pt modelId="{DA4CB4DF-0B5A-4ED6-9EDC-2A16953FCDF5}" type="parTrans" cxnId="{2945ACA9-3B7B-4189-93EF-F84DD0816CBC}">
      <dgm:prSet/>
      <dgm:spPr/>
      <dgm:t>
        <a:bodyPr/>
        <a:lstStyle/>
        <a:p>
          <a:endParaRPr lang="en-US"/>
        </a:p>
      </dgm:t>
    </dgm:pt>
    <dgm:pt modelId="{45870368-4801-4FC9-BEF8-A9A461186186}" type="sibTrans" cxnId="{2945ACA9-3B7B-4189-93EF-F84DD0816CBC}">
      <dgm:prSet/>
      <dgm:spPr/>
      <dgm:t>
        <a:bodyPr/>
        <a:lstStyle/>
        <a:p>
          <a:endParaRPr lang="en-US"/>
        </a:p>
      </dgm:t>
    </dgm:pt>
    <dgm:pt modelId="{1EC1FFD1-1917-4DE1-92BB-004CEAAB581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Involvement Frequency</a:t>
          </a:r>
          <a:endParaRPr lang="en-US"/>
        </a:p>
      </dgm:t>
    </dgm:pt>
    <dgm:pt modelId="{18575452-F490-4997-A0E6-B3885ECD7B01}" type="parTrans" cxnId="{590FD1A3-AAA1-48CE-A6D0-A3AF3D8AD7CD}">
      <dgm:prSet/>
      <dgm:spPr/>
      <dgm:t>
        <a:bodyPr/>
        <a:lstStyle/>
        <a:p>
          <a:endParaRPr lang="en-US"/>
        </a:p>
      </dgm:t>
    </dgm:pt>
    <dgm:pt modelId="{451E4FD3-1300-4E49-A455-4A6F73CBE8E4}" type="sibTrans" cxnId="{590FD1A3-AAA1-48CE-A6D0-A3AF3D8AD7CD}">
      <dgm:prSet/>
      <dgm:spPr/>
      <dgm:t>
        <a:bodyPr/>
        <a:lstStyle/>
        <a:p>
          <a:endParaRPr lang="en-US"/>
        </a:p>
      </dgm:t>
    </dgm:pt>
    <dgm:pt modelId="{4057BF21-A820-47BA-9752-43B75F4699F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Process Comprehension:</a:t>
          </a:r>
          <a:endParaRPr lang="en-US"/>
        </a:p>
      </dgm:t>
    </dgm:pt>
    <dgm:pt modelId="{7FD43012-EE53-48BD-880B-E335C1C5B431}" type="parTrans" cxnId="{4F412247-F087-47E9-AA93-9EE943137B0A}">
      <dgm:prSet/>
      <dgm:spPr/>
      <dgm:t>
        <a:bodyPr/>
        <a:lstStyle/>
        <a:p>
          <a:endParaRPr lang="en-US"/>
        </a:p>
      </dgm:t>
    </dgm:pt>
    <dgm:pt modelId="{B853C68A-3A45-49E4-A71B-B283C70ADBEC}" type="sibTrans" cxnId="{4F412247-F087-47E9-AA93-9EE943137B0A}">
      <dgm:prSet/>
      <dgm:spPr/>
      <dgm:t>
        <a:bodyPr/>
        <a:lstStyle/>
        <a:p>
          <a:endParaRPr lang="en-US"/>
        </a:p>
      </dgm:t>
    </dgm:pt>
    <dgm:pt modelId="{AC0A42FE-87E5-4474-90BD-0562817F5816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GB" dirty="0"/>
            <a:t>Recognising a dying patient</a:t>
          </a:r>
        </a:p>
        <a:p>
          <a:pPr>
            <a:lnSpc>
              <a:spcPct val="100000"/>
            </a:lnSpc>
            <a:buNone/>
          </a:pPr>
          <a:r>
            <a:rPr lang="en-GB" dirty="0"/>
            <a:t>Communication with family</a:t>
          </a:r>
          <a:endParaRPr lang="en-US" dirty="0"/>
        </a:p>
      </dgm:t>
    </dgm:pt>
    <dgm:pt modelId="{C447C12E-FEC9-450D-ACD1-6F927BD46E92}" type="parTrans" cxnId="{69A73D14-3DE9-46C2-B937-43E1EF96BFD8}">
      <dgm:prSet/>
      <dgm:spPr/>
      <dgm:t>
        <a:bodyPr/>
        <a:lstStyle/>
        <a:p>
          <a:endParaRPr lang="en-US"/>
        </a:p>
      </dgm:t>
    </dgm:pt>
    <dgm:pt modelId="{B9B49707-A62D-453D-8A89-E4B08885314D}" type="sibTrans" cxnId="{69A73D14-3DE9-46C2-B937-43E1EF96BFD8}">
      <dgm:prSet/>
      <dgm:spPr/>
      <dgm:t>
        <a:bodyPr/>
        <a:lstStyle/>
        <a:p>
          <a:endParaRPr lang="en-US"/>
        </a:p>
      </dgm:t>
    </dgm:pt>
    <dgm:pt modelId="{37CD111E-04AE-4DC4-9836-9467E0781035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GB" dirty="0"/>
            <a:t>Specialist Palliative care team involvement</a:t>
          </a:r>
        </a:p>
        <a:p>
          <a:pPr>
            <a:lnSpc>
              <a:spcPct val="100000"/>
            </a:lnSpc>
            <a:buNone/>
          </a:pPr>
          <a:r>
            <a:rPr lang="en-GB" dirty="0"/>
            <a:t>Ward team involvement</a:t>
          </a:r>
          <a:endParaRPr lang="en-US" dirty="0"/>
        </a:p>
      </dgm:t>
    </dgm:pt>
    <dgm:pt modelId="{ED5286EB-0A8F-411E-9552-CCCB7272AA62}" type="parTrans" cxnId="{AFA202FC-FF8C-4245-A941-193EC483E56C}">
      <dgm:prSet/>
      <dgm:spPr/>
      <dgm:t>
        <a:bodyPr/>
        <a:lstStyle/>
        <a:p>
          <a:endParaRPr lang="en-US"/>
        </a:p>
      </dgm:t>
    </dgm:pt>
    <dgm:pt modelId="{EC79B931-6FF5-4571-B841-66050426A204}" type="sibTrans" cxnId="{AFA202FC-FF8C-4245-A941-193EC483E56C}">
      <dgm:prSet/>
      <dgm:spPr/>
      <dgm:t>
        <a:bodyPr/>
        <a:lstStyle/>
        <a:p>
          <a:endParaRPr lang="en-US"/>
        </a:p>
      </dgm:t>
    </dgm:pt>
    <dgm:pt modelId="{7D2B6B86-1ED7-40DF-89A4-DDEF7BD57527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GB"/>
            <a:t>Exploring needs of dying patient</a:t>
          </a:r>
          <a:endParaRPr lang="en-US"/>
        </a:p>
      </dgm:t>
    </dgm:pt>
    <dgm:pt modelId="{6BC870A0-7DFB-4D6C-9A9F-3FF0C88C3DDF}" type="parTrans" cxnId="{DCE91142-CD0A-42A8-9045-2C05239B2169}">
      <dgm:prSet/>
      <dgm:spPr/>
      <dgm:t>
        <a:bodyPr/>
        <a:lstStyle/>
        <a:p>
          <a:endParaRPr lang="en-US"/>
        </a:p>
      </dgm:t>
    </dgm:pt>
    <dgm:pt modelId="{027825E4-C19D-46FF-ABFF-25953FA12204}" type="sibTrans" cxnId="{DCE91142-CD0A-42A8-9045-2C05239B2169}">
      <dgm:prSet/>
      <dgm:spPr/>
      <dgm:t>
        <a:bodyPr/>
        <a:lstStyle/>
        <a:p>
          <a:endParaRPr lang="en-US"/>
        </a:p>
      </dgm:t>
    </dgm:pt>
    <dgm:pt modelId="{B99ED9EE-6793-4504-875B-AB449F86F64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Individualized Care Plan Evaluation:</a:t>
          </a:r>
          <a:endParaRPr lang="en-US"/>
        </a:p>
      </dgm:t>
    </dgm:pt>
    <dgm:pt modelId="{85179625-4B9F-470E-8160-8450C1CA102E}" type="parTrans" cxnId="{1F107AA9-6F18-465B-B617-1DF607FB4403}">
      <dgm:prSet/>
      <dgm:spPr/>
      <dgm:t>
        <a:bodyPr/>
        <a:lstStyle/>
        <a:p>
          <a:endParaRPr lang="en-US"/>
        </a:p>
      </dgm:t>
    </dgm:pt>
    <dgm:pt modelId="{358559ED-84BA-4934-A13F-1F404D5F777F}" type="sibTrans" cxnId="{1F107AA9-6F18-465B-B617-1DF607FB4403}">
      <dgm:prSet/>
      <dgm:spPr/>
      <dgm:t>
        <a:bodyPr/>
        <a:lstStyle/>
        <a:p>
          <a:endParaRPr lang="en-US"/>
        </a:p>
      </dgm:t>
    </dgm:pt>
    <dgm:pt modelId="{E8001ED3-90D3-4977-95E4-4AF46126CA7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Cessing observations</a:t>
          </a:r>
          <a:endParaRPr lang="en-US"/>
        </a:p>
      </dgm:t>
    </dgm:pt>
    <dgm:pt modelId="{83AD556C-32C8-4901-9DEA-25C78551B9E1}" type="parTrans" cxnId="{A07C6143-BE19-4ACD-A856-0F6C5EF8666D}">
      <dgm:prSet/>
      <dgm:spPr/>
      <dgm:t>
        <a:bodyPr/>
        <a:lstStyle/>
        <a:p>
          <a:endParaRPr lang="en-US"/>
        </a:p>
      </dgm:t>
    </dgm:pt>
    <dgm:pt modelId="{1B85A25D-46E2-4CA6-991A-21DA827887E7}" type="sibTrans" cxnId="{A07C6143-BE19-4ACD-A856-0F6C5EF8666D}">
      <dgm:prSet/>
      <dgm:spPr/>
      <dgm:t>
        <a:bodyPr/>
        <a:lstStyle/>
        <a:p>
          <a:endParaRPr lang="en-US"/>
        </a:p>
      </dgm:t>
    </dgm:pt>
    <dgm:pt modelId="{40A81E4B-E380-4656-BF5E-131E0ADCF30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Fluids administration</a:t>
          </a:r>
          <a:endParaRPr lang="en-US"/>
        </a:p>
      </dgm:t>
    </dgm:pt>
    <dgm:pt modelId="{955188FA-2C1A-4325-8724-10B0E5025610}" type="parTrans" cxnId="{EFDECA02-2369-4EC1-8F4A-073CB9F29183}">
      <dgm:prSet/>
      <dgm:spPr/>
      <dgm:t>
        <a:bodyPr/>
        <a:lstStyle/>
        <a:p>
          <a:endParaRPr lang="en-US"/>
        </a:p>
      </dgm:t>
    </dgm:pt>
    <dgm:pt modelId="{01838378-6004-4364-B448-9218CD1E8477}" type="sibTrans" cxnId="{EFDECA02-2369-4EC1-8F4A-073CB9F29183}">
      <dgm:prSet/>
      <dgm:spPr/>
      <dgm:t>
        <a:bodyPr/>
        <a:lstStyle/>
        <a:p>
          <a:endParaRPr lang="en-US"/>
        </a:p>
      </dgm:t>
    </dgm:pt>
    <dgm:pt modelId="{AD2009AB-EBB9-4901-B0FD-F74F29E51A7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Mouthcare	</a:t>
          </a:r>
          <a:endParaRPr lang="en-US"/>
        </a:p>
      </dgm:t>
    </dgm:pt>
    <dgm:pt modelId="{E1C60A74-2DDA-46AF-98F3-E5407CFD7176}" type="parTrans" cxnId="{392BE131-75B6-4763-889E-66B1B3915B12}">
      <dgm:prSet/>
      <dgm:spPr/>
      <dgm:t>
        <a:bodyPr/>
        <a:lstStyle/>
        <a:p>
          <a:endParaRPr lang="en-US"/>
        </a:p>
      </dgm:t>
    </dgm:pt>
    <dgm:pt modelId="{D69EEF4D-61E1-46C1-B985-6E7A9A9234E1}" type="sibTrans" cxnId="{392BE131-75B6-4763-889E-66B1B3915B12}">
      <dgm:prSet/>
      <dgm:spPr/>
      <dgm:t>
        <a:bodyPr/>
        <a:lstStyle/>
        <a:p>
          <a:endParaRPr lang="en-US"/>
        </a:p>
      </dgm:t>
    </dgm:pt>
    <dgm:pt modelId="{C1D11C8A-B817-4044-83B3-A6599703798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Weaning oxygen</a:t>
          </a:r>
          <a:endParaRPr lang="en-US"/>
        </a:p>
      </dgm:t>
    </dgm:pt>
    <dgm:pt modelId="{94B3FD3C-DB0E-4332-A911-4466B2544543}" type="parTrans" cxnId="{1C089472-3C93-4DB7-BC03-C136C64086F5}">
      <dgm:prSet/>
      <dgm:spPr/>
      <dgm:t>
        <a:bodyPr/>
        <a:lstStyle/>
        <a:p>
          <a:endParaRPr lang="en-US"/>
        </a:p>
      </dgm:t>
    </dgm:pt>
    <dgm:pt modelId="{B21D9A4C-C39F-4505-A8F4-AB088875B3B8}" type="sibTrans" cxnId="{1C089472-3C93-4DB7-BC03-C136C64086F5}">
      <dgm:prSet/>
      <dgm:spPr/>
      <dgm:t>
        <a:bodyPr/>
        <a:lstStyle/>
        <a:p>
          <a:endParaRPr lang="en-US"/>
        </a:p>
      </dgm:t>
    </dgm:pt>
    <dgm:pt modelId="{EA48FBAA-56F3-46A1-91BB-708F6DE6868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Family updates	</a:t>
          </a:r>
          <a:endParaRPr lang="en-US"/>
        </a:p>
      </dgm:t>
    </dgm:pt>
    <dgm:pt modelId="{013D5E49-6B9D-49B7-AAAD-F341D231D313}" type="parTrans" cxnId="{1EBFC3CA-DC3D-410E-B1FD-CF501FCF7CBC}">
      <dgm:prSet/>
      <dgm:spPr/>
      <dgm:t>
        <a:bodyPr/>
        <a:lstStyle/>
        <a:p>
          <a:endParaRPr lang="en-US"/>
        </a:p>
      </dgm:t>
    </dgm:pt>
    <dgm:pt modelId="{081D5E3B-1E6F-43A7-B065-46D0FA968C63}" type="sibTrans" cxnId="{1EBFC3CA-DC3D-410E-B1FD-CF501FCF7CBC}">
      <dgm:prSet/>
      <dgm:spPr/>
      <dgm:t>
        <a:bodyPr/>
        <a:lstStyle/>
        <a:p>
          <a:endParaRPr lang="en-US"/>
        </a:p>
      </dgm:t>
    </dgm:pt>
    <dgm:pt modelId="{ABE0CB44-6418-4940-9BCA-3665B339A66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Chaplaincy support</a:t>
          </a:r>
          <a:endParaRPr lang="en-US"/>
        </a:p>
      </dgm:t>
    </dgm:pt>
    <dgm:pt modelId="{5277579E-782B-4D21-9558-D048AC4588BB}" type="parTrans" cxnId="{180B9466-8CEA-4080-9883-A30A617CC970}">
      <dgm:prSet/>
      <dgm:spPr/>
      <dgm:t>
        <a:bodyPr/>
        <a:lstStyle/>
        <a:p>
          <a:endParaRPr lang="en-US"/>
        </a:p>
      </dgm:t>
    </dgm:pt>
    <dgm:pt modelId="{36BFC81A-82EF-4DD9-B703-54D202200ACF}" type="sibTrans" cxnId="{180B9466-8CEA-4080-9883-A30A617CC970}">
      <dgm:prSet/>
      <dgm:spPr/>
      <dgm:t>
        <a:bodyPr/>
        <a:lstStyle/>
        <a:p>
          <a:endParaRPr lang="en-US"/>
        </a:p>
      </dgm:t>
    </dgm:pt>
    <dgm:pt modelId="{844B5B20-67B8-4985-BD8D-85BE0217F46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SC anticipatory medications</a:t>
          </a:r>
          <a:endParaRPr lang="en-US"/>
        </a:p>
      </dgm:t>
    </dgm:pt>
    <dgm:pt modelId="{D0FEAA7F-EDA4-42A4-820C-AF59BD0308A9}" type="parTrans" cxnId="{420042BD-4B09-46BF-9EFD-027C96ED0FA3}">
      <dgm:prSet/>
      <dgm:spPr/>
      <dgm:t>
        <a:bodyPr/>
        <a:lstStyle/>
        <a:p>
          <a:endParaRPr lang="en-US"/>
        </a:p>
      </dgm:t>
    </dgm:pt>
    <dgm:pt modelId="{972045C9-B82E-4320-97A6-80535540BD7D}" type="sibTrans" cxnId="{420042BD-4B09-46BF-9EFD-027C96ED0FA3}">
      <dgm:prSet/>
      <dgm:spPr/>
      <dgm:t>
        <a:bodyPr/>
        <a:lstStyle/>
        <a:p>
          <a:endParaRPr lang="en-US"/>
        </a:p>
      </dgm:t>
    </dgm:pt>
    <dgm:pt modelId="{E408029B-8E8E-48DB-B309-DA455F98729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SC syringe pump</a:t>
          </a:r>
          <a:endParaRPr lang="en-US"/>
        </a:p>
      </dgm:t>
    </dgm:pt>
    <dgm:pt modelId="{4FBB9F7B-63C3-48DD-8218-D87B196493EB}" type="parTrans" cxnId="{51795A2A-E207-45A9-A150-607B9A288493}">
      <dgm:prSet/>
      <dgm:spPr/>
      <dgm:t>
        <a:bodyPr/>
        <a:lstStyle/>
        <a:p>
          <a:endParaRPr lang="en-US"/>
        </a:p>
      </dgm:t>
    </dgm:pt>
    <dgm:pt modelId="{BBD6BC9A-1A6A-4B23-99B3-AA1F09FA8F75}" type="sibTrans" cxnId="{51795A2A-E207-45A9-A150-607B9A288493}">
      <dgm:prSet/>
      <dgm:spPr/>
      <dgm:t>
        <a:bodyPr/>
        <a:lstStyle/>
        <a:p>
          <a:endParaRPr lang="en-US"/>
        </a:p>
      </dgm:t>
    </dgm:pt>
    <dgm:pt modelId="{FBCDEC6F-2A94-4CE0-9772-F0CE0A2B86D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Self-Perceived Knowledge Assessment:</a:t>
          </a:r>
          <a:endParaRPr lang="en-US"/>
        </a:p>
      </dgm:t>
    </dgm:pt>
    <dgm:pt modelId="{96FE04FE-4603-4224-9433-86DDF2E7D37D}" type="parTrans" cxnId="{14871556-435A-4F88-8EDA-E758AC7EB404}">
      <dgm:prSet/>
      <dgm:spPr/>
      <dgm:t>
        <a:bodyPr/>
        <a:lstStyle/>
        <a:p>
          <a:endParaRPr lang="en-US"/>
        </a:p>
      </dgm:t>
    </dgm:pt>
    <dgm:pt modelId="{A69DA905-08F2-4A0C-8C78-5E3BABDE1F0B}" type="sibTrans" cxnId="{14871556-435A-4F88-8EDA-E758AC7EB404}">
      <dgm:prSet/>
      <dgm:spPr/>
      <dgm:t>
        <a:bodyPr/>
        <a:lstStyle/>
        <a:p>
          <a:endParaRPr lang="en-US"/>
        </a:p>
      </dgm:t>
    </dgm:pt>
    <dgm:pt modelId="{B8E0FA4A-76A3-49FF-815B-96F84A5254F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Awareness about other in-hospital support system</a:t>
          </a:r>
          <a:endParaRPr lang="en-US"/>
        </a:p>
      </dgm:t>
    </dgm:pt>
    <dgm:pt modelId="{A3939ECD-5A57-4C9C-B103-2A02B0728B4A}" type="parTrans" cxnId="{F4B43C59-C472-48E3-85B5-729CB7AFB39F}">
      <dgm:prSet/>
      <dgm:spPr/>
      <dgm:t>
        <a:bodyPr/>
        <a:lstStyle/>
        <a:p>
          <a:endParaRPr lang="en-US"/>
        </a:p>
      </dgm:t>
    </dgm:pt>
    <dgm:pt modelId="{E592AF4E-FA76-47E9-9328-02825FD60E21}" type="sibTrans" cxnId="{F4B43C59-C472-48E3-85B5-729CB7AFB39F}">
      <dgm:prSet/>
      <dgm:spPr/>
      <dgm:t>
        <a:bodyPr/>
        <a:lstStyle/>
        <a:p>
          <a:endParaRPr lang="en-US"/>
        </a:p>
      </dgm:t>
    </dgm:pt>
    <dgm:pt modelId="{39BF0B1C-550B-4E7E-8E62-2394DA2AC90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CCA documentation</a:t>
          </a:r>
          <a:endParaRPr lang="en-US"/>
        </a:p>
      </dgm:t>
    </dgm:pt>
    <dgm:pt modelId="{941739EF-72B2-48D7-97B9-603F15E57C14}" type="parTrans" cxnId="{E406E024-64C9-475E-9174-B307AA4F5CB4}">
      <dgm:prSet/>
      <dgm:spPr/>
      <dgm:t>
        <a:bodyPr/>
        <a:lstStyle/>
        <a:p>
          <a:endParaRPr lang="en-US"/>
        </a:p>
      </dgm:t>
    </dgm:pt>
    <dgm:pt modelId="{94A105B1-EE7F-4FF1-AF80-68237676C7A4}" type="sibTrans" cxnId="{E406E024-64C9-475E-9174-B307AA4F5CB4}">
      <dgm:prSet/>
      <dgm:spPr/>
      <dgm:t>
        <a:bodyPr/>
        <a:lstStyle/>
        <a:p>
          <a:endParaRPr lang="en-US"/>
        </a:p>
      </dgm:t>
    </dgm:pt>
    <dgm:pt modelId="{5B51BA1A-7E77-4437-A550-B9F149432D1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SC syringe pump prescription</a:t>
          </a:r>
          <a:endParaRPr lang="en-US"/>
        </a:p>
      </dgm:t>
    </dgm:pt>
    <dgm:pt modelId="{A87F8F7C-E292-48EE-9AC6-6B2A9BA557BE}" type="parTrans" cxnId="{CDD74609-B44C-4EF7-B239-49BF5EF8BCAF}">
      <dgm:prSet/>
      <dgm:spPr/>
      <dgm:t>
        <a:bodyPr/>
        <a:lstStyle/>
        <a:p>
          <a:endParaRPr lang="en-US"/>
        </a:p>
      </dgm:t>
    </dgm:pt>
    <dgm:pt modelId="{94B7E022-2314-4D28-9AD9-16D9E42A5298}" type="sibTrans" cxnId="{CDD74609-B44C-4EF7-B239-49BF5EF8BCAF}">
      <dgm:prSet/>
      <dgm:spPr/>
      <dgm:t>
        <a:bodyPr/>
        <a:lstStyle/>
        <a:p>
          <a:endParaRPr lang="en-US"/>
        </a:p>
      </dgm:t>
    </dgm:pt>
    <dgm:pt modelId="{87C88257-E4D8-4E28-9301-2EB0837C429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SPC involvement</a:t>
          </a:r>
          <a:endParaRPr lang="en-US"/>
        </a:p>
      </dgm:t>
    </dgm:pt>
    <dgm:pt modelId="{EED978E3-6CD5-4261-92BA-753A18A7503A}" type="parTrans" cxnId="{D7099212-9ADE-4C91-9DEA-D894B74585CF}">
      <dgm:prSet/>
      <dgm:spPr/>
      <dgm:t>
        <a:bodyPr/>
        <a:lstStyle/>
        <a:p>
          <a:endParaRPr lang="en-US"/>
        </a:p>
      </dgm:t>
    </dgm:pt>
    <dgm:pt modelId="{2A42B37D-6F79-44A3-897C-CABDCB6D894C}" type="sibTrans" cxnId="{D7099212-9ADE-4C91-9DEA-D894B74585CF}">
      <dgm:prSet/>
      <dgm:spPr/>
      <dgm:t>
        <a:bodyPr/>
        <a:lstStyle/>
        <a:p>
          <a:endParaRPr lang="en-US"/>
        </a:p>
      </dgm:t>
    </dgm:pt>
    <dgm:pt modelId="{18FDCB0C-8E62-4DD7-9FFD-BC2DE94CCF68}" type="pres">
      <dgm:prSet presAssocID="{50237783-11C5-49CB-883F-4FF0736358D8}" presName="root" presStyleCnt="0">
        <dgm:presLayoutVars>
          <dgm:dir/>
          <dgm:resizeHandles val="exact"/>
        </dgm:presLayoutVars>
      </dgm:prSet>
      <dgm:spPr/>
    </dgm:pt>
    <dgm:pt modelId="{B4BC2585-EE52-4686-AC66-E3F6E4C1EA04}" type="pres">
      <dgm:prSet presAssocID="{29442E3A-0169-43F7-9C8F-9D5368B799E1}" presName="compNode" presStyleCnt="0"/>
      <dgm:spPr/>
    </dgm:pt>
    <dgm:pt modelId="{B0163E71-2570-4D5E-9277-386F84EF374B}" type="pres">
      <dgm:prSet presAssocID="{29442E3A-0169-43F7-9C8F-9D5368B799E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1125E3CD-1D4C-47A0-A09B-9FEA9A775B49}" type="pres">
      <dgm:prSet presAssocID="{29442E3A-0169-43F7-9C8F-9D5368B799E1}" presName="iconSpace" presStyleCnt="0"/>
      <dgm:spPr/>
    </dgm:pt>
    <dgm:pt modelId="{CAFE12E1-60BC-48BE-8D1E-B239067B4671}" type="pres">
      <dgm:prSet presAssocID="{29442E3A-0169-43F7-9C8F-9D5368B799E1}" presName="parTx" presStyleLbl="revTx" presStyleIdx="0" presStyleCnt="10">
        <dgm:presLayoutVars>
          <dgm:chMax val="0"/>
          <dgm:chPref val="0"/>
        </dgm:presLayoutVars>
      </dgm:prSet>
      <dgm:spPr/>
    </dgm:pt>
    <dgm:pt modelId="{B5EEE576-1445-4D70-BF60-4D90BC595B97}" type="pres">
      <dgm:prSet presAssocID="{29442E3A-0169-43F7-9C8F-9D5368B799E1}" presName="txSpace" presStyleCnt="0"/>
      <dgm:spPr/>
    </dgm:pt>
    <dgm:pt modelId="{3F8D6C0B-7640-4274-B414-3AE1E1F5CB7F}" type="pres">
      <dgm:prSet presAssocID="{29442E3A-0169-43F7-9C8F-9D5368B799E1}" presName="desTx" presStyleLbl="revTx" presStyleIdx="1" presStyleCnt="10">
        <dgm:presLayoutVars/>
      </dgm:prSet>
      <dgm:spPr/>
    </dgm:pt>
    <dgm:pt modelId="{F0BB083F-1399-426C-861B-235AFA8EA43E}" type="pres">
      <dgm:prSet presAssocID="{45870368-4801-4FC9-BEF8-A9A461186186}" presName="sibTrans" presStyleCnt="0"/>
      <dgm:spPr/>
    </dgm:pt>
    <dgm:pt modelId="{71E5C91A-9385-44FC-9ED0-514EA11D4A18}" type="pres">
      <dgm:prSet presAssocID="{1EC1FFD1-1917-4DE1-92BB-004CEAAB581B}" presName="compNode" presStyleCnt="0"/>
      <dgm:spPr/>
    </dgm:pt>
    <dgm:pt modelId="{7F760194-3BA1-441F-AB9A-AABC6104B7FE}" type="pres">
      <dgm:prSet presAssocID="{1EC1FFD1-1917-4DE1-92BB-004CEAAB581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0894EED-6DFF-4E3C-AFE8-B30A52335087}" type="pres">
      <dgm:prSet presAssocID="{1EC1FFD1-1917-4DE1-92BB-004CEAAB581B}" presName="iconSpace" presStyleCnt="0"/>
      <dgm:spPr/>
    </dgm:pt>
    <dgm:pt modelId="{B65E55A3-AC62-4AB7-9FED-4D8670EA5650}" type="pres">
      <dgm:prSet presAssocID="{1EC1FFD1-1917-4DE1-92BB-004CEAAB581B}" presName="parTx" presStyleLbl="revTx" presStyleIdx="2" presStyleCnt="10">
        <dgm:presLayoutVars>
          <dgm:chMax val="0"/>
          <dgm:chPref val="0"/>
        </dgm:presLayoutVars>
      </dgm:prSet>
      <dgm:spPr/>
    </dgm:pt>
    <dgm:pt modelId="{B378C5A8-2502-4EA0-B73F-31B14AC207DD}" type="pres">
      <dgm:prSet presAssocID="{1EC1FFD1-1917-4DE1-92BB-004CEAAB581B}" presName="txSpace" presStyleCnt="0"/>
      <dgm:spPr/>
    </dgm:pt>
    <dgm:pt modelId="{16C23AA6-8F79-4108-883E-780EE949E922}" type="pres">
      <dgm:prSet presAssocID="{1EC1FFD1-1917-4DE1-92BB-004CEAAB581B}" presName="desTx" presStyleLbl="revTx" presStyleIdx="3" presStyleCnt="10">
        <dgm:presLayoutVars/>
      </dgm:prSet>
      <dgm:spPr/>
    </dgm:pt>
    <dgm:pt modelId="{7251740B-E9E4-4019-B1CB-F903E938986E}" type="pres">
      <dgm:prSet presAssocID="{451E4FD3-1300-4E49-A455-4A6F73CBE8E4}" presName="sibTrans" presStyleCnt="0"/>
      <dgm:spPr/>
    </dgm:pt>
    <dgm:pt modelId="{B8762284-CD0B-4DDF-8CAF-AE7D2FC59ED9}" type="pres">
      <dgm:prSet presAssocID="{4057BF21-A820-47BA-9752-43B75F4699FD}" presName="compNode" presStyleCnt="0"/>
      <dgm:spPr/>
    </dgm:pt>
    <dgm:pt modelId="{58D8A78E-910D-473A-94BA-C5263D7F8EF7}" type="pres">
      <dgm:prSet presAssocID="{4057BF21-A820-47BA-9752-43B75F4699F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16D346C3-60B2-4F5E-94E9-515AD6A46A67}" type="pres">
      <dgm:prSet presAssocID="{4057BF21-A820-47BA-9752-43B75F4699FD}" presName="iconSpace" presStyleCnt="0"/>
      <dgm:spPr/>
    </dgm:pt>
    <dgm:pt modelId="{D393C8A7-5835-4E7F-9989-2F94965B7485}" type="pres">
      <dgm:prSet presAssocID="{4057BF21-A820-47BA-9752-43B75F4699FD}" presName="parTx" presStyleLbl="revTx" presStyleIdx="4" presStyleCnt="10">
        <dgm:presLayoutVars>
          <dgm:chMax val="0"/>
          <dgm:chPref val="0"/>
        </dgm:presLayoutVars>
      </dgm:prSet>
      <dgm:spPr/>
    </dgm:pt>
    <dgm:pt modelId="{4EDE5B8C-B4B8-4C93-9651-973037265DCB}" type="pres">
      <dgm:prSet presAssocID="{4057BF21-A820-47BA-9752-43B75F4699FD}" presName="txSpace" presStyleCnt="0"/>
      <dgm:spPr/>
    </dgm:pt>
    <dgm:pt modelId="{8DACCA21-E318-4830-9B99-6E374C806447}" type="pres">
      <dgm:prSet presAssocID="{4057BF21-A820-47BA-9752-43B75F4699FD}" presName="desTx" presStyleLbl="revTx" presStyleIdx="5" presStyleCnt="10">
        <dgm:presLayoutVars/>
      </dgm:prSet>
      <dgm:spPr/>
    </dgm:pt>
    <dgm:pt modelId="{1751BE27-A912-4B64-8FE6-ED1878804C2B}" type="pres">
      <dgm:prSet presAssocID="{B853C68A-3A45-49E4-A71B-B283C70ADBEC}" presName="sibTrans" presStyleCnt="0"/>
      <dgm:spPr/>
    </dgm:pt>
    <dgm:pt modelId="{CE9C026D-B355-4941-8D87-0E75AA99C87E}" type="pres">
      <dgm:prSet presAssocID="{B99ED9EE-6793-4504-875B-AB449F86F646}" presName="compNode" presStyleCnt="0"/>
      <dgm:spPr/>
    </dgm:pt>
    <dgm:pt modelId="{ECED40DC-C085-49E0-AB46-27D754581F9B}" type="pres">
      <dgm:prSet presAssocID="{B99ED9EE-6793-4504-875B-AB449F86F64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983B91FD-9864-4202-83CF-712C1EBE3266}" type="pres">
      <dgm:prSet presAssocID="{B99ED9EE-6793-4504-875B-AB449F86F646}" presName="iconSpace" presStyleCnt="0"/>
      <dgm:spPr/>
    </dgm:pt>
    <dgm:pt modelId="{2CFC2FF5-8C76-4958-9FBC-B65B07B108D5}" type="pres">
      <dgm:prSet presAssocID="{B99ED9EE-6793-4504-875B-AB449F86F646}" presName="parTx" presStyleLbl="revTx" presStyleIdx="6" presStyleCnt="10">
        <dgm:presLayoutVars>
          <dgm:chMax val="0"/>
          <dgm:chPref val="0"/>
        </dgm:presLayoutVars>
      </dgm:prSet>
      <dgm:spPr/>
    </dgm:pt>
    <dgm:pt modelId="{AD245ED7-B64E-473E-BAB6-A6D50870A06A}" type="pres">
      <dgm:prSet presAssocID="{B99ED9EE-6793-4504-875B-AB449F86F646}" presName="txSpace" presStyleCnt="0"/>
      <dgm:spPr/>
    </dgm:pt>
    <dgm:pt modelId="{64FC5967-AE38-45B5-88D1-17319360FA78}" type="pres">
      <dgm:prSet presAssocID="{B99ED9EE-6793-4504-875B-AB449F86F646}" presName="desTx" presStyleLbl="revTx" presStyleIdx="7" presStyleCnt="10">
        <dgm:presLayoutVars/>
      </dgm:prSet>
      <dgm:spPr/>
    </dgm:pt>
    <dgm:pt modelId="{DBFE0081-8287-41DE-8196-AF679A430B2F}" type="pres">
      <dgm:prSet presAssocID="{358559ED-84BA-4934-A13F-1F404D5F777F}" presName="sibTrans" presStyleCnt="0"/>
      <dgm:spPr/>
    </dgm:pt>
    <dgm:pt modelId="{EA5D10FC-D6D7-4205-A8B9-19A92A7D3E8F}" type="pres">
      <dgm:prSet presAssocID="{FBCDEC6F-2A94-4CE0-9772-F0CE0A2B86DA}" presName="compNode" presStyleCnt="0"/>
      <dgm:spPr/>
    </dgm:pt>
    <dgm:pt modelId="{CF101B9E-456B-4BB4-B7BF-80B2588BADA1}" type="pres">
      <dgm:prSet presAssocID="{FBCDEC6F-2A94-4CE0-9772-F0CE0A2B86D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A17DEC8D-D40F-418D-8FB9-E453EA4BAB14}" type="pres">
      <dgm:prSet presAssocID="{FBCDEC6F-2A94-4CE0-9772-F0CE0A2B86DA}" presName="iconSpace" presStyleCnt="0"/>
      <dgm:spPr/>
    </dgm:pt>
    <dgm:pt modelId="{E63DD69F-B2E6-4BF6-843A-07392827AD40}" type="pres">
      <dgm:prSet presAssocID="{FBCDEC6F-2A94-4CE0-9772-F0CE0A2B86DA}" presName="parTx" presStyleLbl="revTx" presStyleIdx="8" presStyleCnt="10">
        <dgm:presLayoutVars>
          <dgm:chMax val="0"/>
          <dgm:chPref val="0"/>
        </dgm:presLayoutVars>
      </dgm:prSet>
      <dgm:spPr/>
    </dgm:pt>
    <dgm:pt modelId="{5F9E6D96-6BAB-44D4-89AF-2D17562BE77A}" type="pres">
      <dgm:prSet presAssocID="{FBCDEC6F-2A94-4CE0-9772-F0CE0A2B86DA}" presName="txSpace" presStyleCnt="0"/>
      <dgm:spPr/>
    </dgm:pt>
    <dgm:pt modelId="{2204469D-0E20-4068-B17F-8B8CCECBC61A}" type="pres">
      <dgm:prSet presAssocID="{FBCDEC6F-2A94-4CE0-9772-F0CE0A2B86DA}" presName="desTx" presStyleLbl="revTx" presStyleIdx="9" presStyleCnt="10">
        <dgm:presLayoutVars/>
      </dgm:prSet>
      <dgm:spPr/>
    </dgm:pt>
  </dgm:ptLst>
  <dgm:cxnLst>
    <dgm:cxn modelId="{EFDECA02-2369-4EC1-8F4A-073CB9F29183}" srcId="{B99ED9EE-6793-4504-875B-AB449F86F646}" destId="{40A81E4B-E380-4656-BF5E-131E0ADCF302}" srcOrd="1" destOrd="0" parTransId="{955188FA-2C1A-4325-8724-10B0E5025610}" sibTransId="{01838378-6004-4364-B448-9218CD1E8477}"/>
    <dgm:cxn modelId="{CDD74609-B44C-4EF7-B239-49BF5EF8BCAF}" srcId="{FBCDEC6F-2A94-4CE0-9772-F0CE0A2B86DA}" destId="{5B51BA1A-7E77-4437-A550-B9F149432D17}" srcOrd="2" destOrd="0" parTransId="{A87F8F7C-E292-48EE-9AC6-6B2A9BA557BE}" sibTransId="{94B7E022-2314-4D28-9AD9-16D9E42A5298}"/>
    <dgm:cxn modelId="{63E4C109-F9E3-449B-904A-1D1475B1C600}" type="presOf" srcId="{7D2B6B86-1ED7-40DF-89A4-DDEF7BD57527}" destId="{8DACCA21-E318-4830-9B99-6E374C806447}" srcOrd="0" destOrd="2" presId="urn:microsoft.com/office/officeart/2018/5/layout/CenteredIconLabelDescriptionList"/>
    <dgm:cxn modelId="{D7099212-9ADE-4C91-9DEA-D894B74585CF}" srcId="{FBCDEC6F-2A94-4CE0-9772-F0CE0A2B86DA}" destId="{87C88257-E4D8-4E28-9301-2EB0837C4292}" srcOrd="3" destOrd="0" parTransId="{EED978E3-6CD5-4261-92BA-753A18A7503A}" sibTransId="{2A42B37D-6F79-44A3-897C-CABDCB6D894C}"/>
    <dgm:cxn modelId="{69A73D14-3DE9-46C2-B937-43E1EF96BFD8}" srcId="{4057BF21-A820-47BA-9752-43B75F4699FD}" destId="{AC0A42FE-87E5-4474-90BD-0562817F5816}" srcOrd="0" destOrd="0" parTransId="{C447C12E-FEC9-450D-ACD1-6F927BD46E92}" sibTransId="{B9B49707-A62D-453D-8A89-E4B08885314D}"/>
    <dgm:cxn modelId="{66A10218-1DEE-4DA4-B89E-FFDD5147AD60}" type="presOf" srcId="{AC0A42FE-87E5-4474-90BD-0562817F5816}" destId="{8DACCA21-E318-4830-9B99-6E374C806447}" srcOrd="0" destOrd="0" presId="urn:microsoft.com/office/officeart/2018/5/layout/CenteredIconLabelDescriptionList"/>
    <dgm:cxn modelId="{8815D821-21A2-483D-B88C-9D5162E3F369}" type="presOf" srcId="{E8001ED3-90D3-4977-95E4-4AF46126CA7B}" destId="{64FC5967-AE38-45B5-88D1-17319360FA78}" srcOrd="0" destOrd="0" presId="urn:microsoft.com/office/officeart/2018/5/layout/CenteredIconLabelDescriptionList"/>
    <dgm:cxn modelId="{E406E024-64C9-475E-9174-B307AA4F5CB4}" srcId="{FBCDEC6F-2A94-4CE0-9772-F0CE0A2B86DA}" destId="{39BF0B1C-550B-4E7E-8E62-2394DA2AC906}" srcOrd="1" destOrd="0" parTransId="{941739EF-72B2-48D7-97B9-603F15E57C14}" sibTransId="{94A105B1-EE7F-4FF1-AF80-68237676C7A4}"/>
    <dgm:cxn modelId="{51795A2A-E207-45A9-A150-607B9A288493}" srcId="{B99ED9EE-6793-4504-875B-AB449F86F646}" destId="{E408029B-8E8E-48DB-B309-DA455F987293}" srcOrd="7" destOrd="0" parTransId="{4FBB9F7B-63C3-48DD-8218-D87B196493EB}" sibTransId="{BBD6BC9A-1A6A-4B23-99B3-AA1F09FA8F75}"/>
    <dgm:cxn modelId="{7CE3632C-22FB-4B16-AC5A-6CFFD7CC6A00}" type="presOf" srcId="{B99ED9EE-6793-4504-875B-AB449F86F646}" destId="{2CFC2FF5-8C76-4958-9FBC-B65B07B108D5}" srcOrd="0" destOrd="0" presId="urn:microsoft.com/office/officeart/2018/5/layout/CenteredIconLabelDescriptionList"/>
    <dgm:cxn modelId="{CD0CC02D-7EAF-417E-BD85-584C1B0720C8}" type="presOf" srcId="{844B5B20-67B8-4985-BD8D-85BE0217F461}" destId="{64FC5967-AE38-45B5-88D1-17319360FA78}" srcOrd="0" destOrd="6" presId="urn:microsoft.com/office/officeart/2018/5/layout/CenteredIconLabelDescriptionList"/>
    <dgm:cxn modelId="{392BE131-75B6-4763-889E-66B1B3915B12}" srcId="{B99ED9EE-6793-4504-875B-AB449F86F646}" destId="{AD2009AB-EBB9-4901-B0FD-F74F29E51A76}" srcOrd="2" destOrd="0" parTransId="{E1C60A74-2DDA-46AF-98F3-E5407CFD7176}" sibTransId="{D69EEF4D-61E1-46C1-B985-6E7A9A9234E1}"/>
    <dgm:cxn modelId="{A1E2F235-74D7-4DC7-8F1C-A24F42D008AB}" type="presOf" srcId="{E408029B-8E8E-48DB-B309-DA455F987293}" destId="{64FC5967-AE38-45B5-88D1-17319360FA78}" srcOrd="0" destOrd="7" presId="urn:microsoft.com/office/officeart/2018/5/layout/CenteredIconLabelDescriptionList"/>
    <dgm:cxn modelId="{D4F0043B-2F6D-423C-B89D-39204959404F}" type="presOf" srcId="{EA48FBAA-56F3-46A1-91BB-708F6DE68680}" destId="{64FC5967-AE38-45B5-88D1-17319360FA78}" srcOrd="0" destOrd="4" presId="urn:microsoft.com/office/officeart/2018/5/layout/CenteredIconLabelDescriptionList"/>
    <dgm:cxn modelId="{DCE91142-CD0A-42A8-9045-2C05239B2169}" srcId="{4057BF21-A820-47BA-9752-43B75F4699FD}" destId="{7D2B6B86-1ED7-40DF-89A4-DDEF7BD57527}" srcOrd="2" destOrd="0" parTransId="{6BC870A0-7DFB-4D6C-9A9F-3FF0C88C3DDF}" sibTransId="{027825E4-C19D-46FF-ABFF-25953FA12204}"/>
    <dgm:cxn modelId="{A07C6143-BE19-4ACD-A856-0F6C5EF8666D}" srcId="{B99ED9EE-6793-4504-875B-AB449F86F646}" destId="{E8001ED3-90D3-4977-95E4-4AF46126CA7B}" srcOrd="0" destOrd="0" parTransId="{83AD556C-32C8-4901-9DEA-25C78551B9E1}" sibTransId="{1B85A25D-46E2-4CA6-991A-21DA827887E7}"/>
    <dgm:cxn modelId="{180B9466-8CEA-4080-9883-A30A617CC970}" srcId="{B99ED9EE-6793-4504-875B-AB449F86F646}" destId="{ABE0CB44-6418-4940-9BCA-3665B339A663}" srcOrd="5" destOrd="0" parTransId="{5277579E-782B-4D21-9558-D048AC4588BB}" sibTransId="{36BFC81A-82EF-4DD9-B703-54D202200ACF}"/>
    <dgm:cxn modelId="{4F412247-F087-47E9-AA93-9EE943137B0A}" srcId="{50237783-11C5-49CB-883F-4FF0736358D8}" destId="{4057BF21-A820-47BA-9752-43B75F4699FD}" srcOrd="2" destOrd="0" parTransId="{7FD43012-EE53-48BD-880B-E335C1C5B431}" sibTransId="{B853C68A-3A45-49E4-A71B-B283C70ADBEC}"/>
    <dgm:cxn modelId="{3C45206E-47C0-4782-9212-D5DEDACEE083}" type="presOf" srcId="{5B51BA1A-7E77-4437-A550-B9F149432D17}" destId="{2204469D-0E20-4068-B17F-8B8CCECBC61A}" srcOrd="0" destOrd="2" presId="urn:microsoft.com/office/officeart/2018/5/layout/CenteredIconLabelDescriptionList"/>
    <dgm:cxn modelId="{1C089472-3C93-4DB7-BC03-C136C64086F5}" srcId="{B99ED9EE-6793-4504-875B-AB449F86F646}" destId="{C1D11C8A-B817-4044-83B3-A65997037983}" srcOrd="3" destOrd="0" parTransId="{94B3FD3C-DB0E-4332-A911-4466B2544543}" sibTransId="{B21D9A4C-C39F-4505-A8F4-AB088875B3B8}"/>
    <dgm:cxn modelId="{14871556-435A-4F88-8EDA-E758AC7EB404}" srcId="{50237783-11C5-49CB-883F-4FF0736358D8}" destId="{FBCDEC6F-2A94-4CE0-9772-F0CE0A2B86DA}" srcOrd="4" destOrd="0" parTransId="{96FE04FE-4603-4224-9433-86DDF2E7D37D}" sibTransId="{A69DA905-08F2-4A0C-8C78-5E3BABDE1F0B}"/>
    <dgm:cxn modelId="{03193D78-BF4D-44F4-97AF-F569A93D11FB}" type="presOf" srcId="{B8E0FA4A-76A3-49FF-815B-96F84A5254FF}" destId="{2204469D-0E20-4068-B17F-8B8CCECBC61A}" srcOrd="0" destOrd="0" presId="urn:microsoft.com/office/officeart/2018/5/layout/CenteredIconLabelDescriptionList"/>
    <dgm:cxn modelId="{F4B43C59-C472-48E3-85B5-729CB7AFB39F}" srcId="{FBCDEC6F-2A94-4CE0-9772-F0CE0A2B86DA}" destId="{B8E0FA4A-76A3-49FF-815B-96F84A5254FF}" srcOrd="0" destOrd="0" parTransId="{A3939ECD-5A57-4C9C-B103-2A02B0728B4A}" sibTransId="{E592AF4E-FA76-47E9-9328-02825FD60E21}"/>
    <dgm:cxn modelId="{CB86BC7C-2FBA-4E4F-942B-1B23D95107FF}" type="presOf" srcId="{FBCDEC6F-2A94-4CE0-9772-F0CE0A2B86DA}" destId="{E63DD69F-B2E6-4BF6-843A-07392827AD40}" srcOrd="0" destOrd="0" presId="urn:microsoft.com/office/officeart/2018/5/layout/CenteredIconLabelDescriptionList"/>
    <dgm:cxn modelId="{2568D68B-97DD-42BB-AAB5-4B6811FAE6C9}" type="presOf" srcId="{1EC1FFD1-1917-4DE1-92BB-004CEAAB581B}" destId="{B65E55A3-AC62-4AB7-9FED-4D8670EA5650}" srcOrd="0" destOrd="0" presId="urn:microsoft.com/office/officeart/2018/5/layout/CenteredIconLabelDescriptionList"/>
    <dgm:cxn modelId="{537C4297-24E2-458A-9F95-7DD624AA42EF}" type="presOf" srcId="{87C88257-E4D8-4E28-9301-2EB0837C4292}" destId="{2204469D-0E20-4068-B17F-8B8CCECBC61A}" srcOrd="0" destOrd="3" presId="urn:microsoft.com/office/officeart/2018/5/layout/CenteredIconLabelDescriptionList"/>
    <dgm:cxn modelId="{590FD1A3-AAA1-48CE-A6D0-A3AF3D8AD7CD}" srcId="{50237783-11C5-49CB-883F-4FF0736358D8}" destId="{1EC1FFD1-1917-4DE1-92BB-004CEAAB581B}" srcOrd="1" destOrd="0" parTransId="{18575452-F490-4997-A0E6-B3885ECD7B01}" sibTransId="{451E4FD3-1300-4E49-A455-4A6F73CBE8E4}"/>
    <dgm:cxn modelId="{1F107AA9-6F18-465B-B617-1DF607FB4403}" srcId="{50237783-11C5-49CB-883F-4FF0736358D8}" destId="{B99ED9EE-6793-4504-875B-AB449F86F646}" srcOrd="3" destOrd="0" parTransId="{85179625-4B9F-470E-8160-8450C1CA102E}" sibTransId="{358559ED-84BA-4934-A13F-1F404D5F777F}"/>
    <dgm:cxn modelId="{2945ACA9-3B7B-4189-93EF-F84DD0816CBC}" srcId="{50237783-11C5-49CB-883F-4FF0736358D8}" destId="{29442E3A-0169-43F7-9C8F-9D5368B799E1}" srcOrd="0" destOrd="0" parTransId="{DA4CB4DF-0B5A-4ED6-9EDC-2A16953FCDF5}" sibTransId="{45870368-4801-4FC9-BEF8-A9A461186186}"/>
    <dgm:cxn modelId="{855122BC-51F9-42EF-8D79-C16A809DF0A6}" type="presOf" srcId="{39BF0B1C-550B-4E7E-8E62-2394DA2AC906}" destId="{2204469D-0E20-4068-B17F-8B8CCECBC61A}" srcOrd="0" destOrd="1" presId="urn:microsoft.com/office/officeart/2018/5/layout/CenteredIconLabelDescriptionList"/>
    <dgm:cxn modelId="{5685C4BC-60C8-49A7-BE9B-59081F9F5A61}" type="presOf" srcId="{4057BF21-A820-47BA-9752-43B75F4699FD}" destId="{D393C8A7-5835-4E7F-9989-2F94965B7485}" srcOrd="0" destOrd="0" presId="urn:microsoft.com/office/officeart/2018/5/layout/CenteredIconLabelDescriptionList"/>
    <dgm:cxn modelId="{420042BD-4B09-46BF-9EFD-027C96ED0FA3}" srcId="{B99ED9EE-6793-4504-875B-AB449F86F646}" destId="{844B5B20-67B8-4985-BD8D-85BE0217F461}" srcOrd="6" destOrd="0" parTransId="{D0FEAA7F-EDA4-42A4-820C-AF59BD0308A9}" sibTransId="{972045C9-B82E-4320-97A6-80535540BD7D}"/>
    <dgm:cxn modelId="{A218C7C3-6DC3-47D6-93F0-671A379743D6}" type="presOf" srcId="{29442E3A-0169-43F7-9C8F-9D5368B799E1}" destId="{CAFE12E1-60BC-48BE-8D1E-B239067B4671}" srcOrd="0" destOrd="0" presId="urn:microsoft.com/office/officeart/2018/5/layout/CenteredIconLabelDescriptionList"/>
    <dgm:cxn modelId="{1EBFC3CA-DC3D-410E-B1FD-CF501FCF7CBC}" srcId="{B99ED9EE-6793-4504-875B-AB449F86F646}" destId="{EA48FBAA-56F3-46A1-91BB-708F6DE68680}" srcOrd="4" destOrd="0" parTransId="{013D5E49-6B9D-49B7-AAAD-F341D231D313}" sibTransId="{081D5E3B-1E6F-43A7-B065-46D0FA968C63}"/>
    <dgm:cxn modelId="{A9E4C5CE-AF9D-4897-82A3-42FCE788853A}" type="presOf" srcId="{ABE0CB44-6418-4940-9BCA-3665B339A663}" destId="{64FC5967-AE38-45B5-88D1-17319360FA78}" srcOrd="0" destOrd="5" presId="urn:microsoft.com/office/officeart/2018/5/layout/CenteredIconLabelDescriptionList"/>
    <dgm:cxn modelId="{BCEA28E5-EE41-430C-9BE3-313E2411D647}" type="presOf" srcId="{50237783-11C5-49CB-883F-4FF0736358D8}" destId="{18FDCB0C-8E62-4DD7-9FFD-BC2DE94CCF68}" srcOrd="0" destOrd="0" presId="urn:microsoft.com/office/officeart/2018/5/layout/CenteredIconLabelDescriptionList"/>
    <dgm:cxn modelId="{979A5AF0-F490-4844-8975-AB814B188244}" type="presOf" srcId="{37CD111E-04AE-4DC4-9836-9467E0781035}" destId="{8DACCA21-E318-4830-9B99-6E374C806447}" srcOrd="0" destOrd="1" presId="urn:microsoft.com/office/officeart/2018/5/layout/CenteredIconLabelDescriptionList"/>
    <dgm:cxn modelId="{8E45E4F1-EA84-4D6E-A8F4-A73AD4B9376C}" type="presOf" srcId="{40A81E4B-E380-4656-BF5E-131E0ADCF302}" destId="{64FC5967-AE38-45B5-88D1-17319360FA78}" srcOrd="0" destOrd="1" presId="urn:microsoft.com/office/officeart/2018/5/layout/CenteredIconLabelDescriptionList"/>
    <dgm:cxn modelId="{BD5A88F5-F617-4875-8E3D-6D54424D5B9C}" type="presOf" srcId="{C1D11C8A-B817-4044-83B3-A65997037983}" destId="{64FC5967-AE38-45B5-88D1-17319360FA78}" srcOrd="0" destOrd="3" presId="urn:microsoft.com/office/officeart/2018/5/layout/CenteredIconLabelDescriptionList"/>
    <dgm:cxn modelId="{AFA202FC-FF8C-4245-A941-193EC483E56C}" srcId="{4057BF21-A820-47BA-9752-43B75F4699FD}" destId="{37CD111E-04AE-4DC4-9836-9467E0781035}" srcOrd="1" destOrd="0" parTransId="{ED5286EB-0A8F-411E-9552-CCCB7272AA62}" sibTransId="{EC79B931-6FF5-4571-B841-66050426A204}"/>
    <dgm:cxn modelId="{A1DA59FF-5BEC-423C-94A6-5608C1500919}" type="presOf" srcId="{AD2009AB-EBB9-4901-B0FD-F74F29E51A76}" destId="{64FC5967-AE38-45B5-88D1-17319360FA78}" srcOrd="0" destOrd="2" presId="urn:microsoft.com/office/officeart/2018/5/layout/CenteredIconLabelDescriptionList"/>
    <dgm:cxn modelId="{8BE40A93-9145-4F62-AFE3-143DF8712122}" type="presParOf" srcId="{18FDCB0C-8E62-4DD7-9FFD-BC2DE94CCF68}" destId="{B4BC2585-EE52-4686-AC66-E3F6E4C1EA04}" srcOrd="0" destOrd="0" presId="urn:microsoft.com/office/officeart/2018/5/layout/CenteredIconLabelDescriptionList"/>
    <dgm:cxn modelId="{9F86785D-288D-4B96-9DE9-CD6D79295F91}" type="presParOf" srcId="{B4BC2585-EE52-4686-AC66-E3F6E4C1EA04}" destId="{B0163E71-2570-4D5E-9277-386F84EF374B}" srcOrd="0" destOrd="0" presId="urn:microsoft.com/office/officeart/2018/5/layout/CenteredIconLabelDescriptionList"/>
    <dgm:cxn modelId="{A4A60656-11E3-4D6E-BC85-FEEB505E12A8}" type="presParOf" srcId="{B4BC2585-EE52-4686-AC66-E3F6E4C1EA04}" destId="{1125E3CD-1D4C-47A0-A09B-9FEA9A775B49}" srcOrd="1" destOrd="0" presId="urn:microsoft.com/office/officeart/2018/5/layout/CenteredIconLabelDescriptionList"/>
    <dgm:cxn modelId="{657542B4-945A-429A-9A7A-E1DEE42C7197}" type="presParOf" srcId="{B4BC2585-EE52-4686-AC66-E3F6E4C1EA04}" destId="{CAFE12E1-60BC-48BE-8D1E-B239067B4671}" srcOrd="2" destOrd="0" presId="urn:microsoft.com/office/officeart/2018/5/layout/CenteredIconLabelDescriptionList"/>
    <dgm:cxn modelId="{7A948F38-6300-4751-8AD1-DE4907A5F244}" type="presParOf" srcId="{B4BC2585-EE52-4686-AC66-E3F6E4C1EA04}" destId="{B5EEE576-1445-4D70-BF60-4D90BC595B97}" srcOrd="3" destOrd="0" presId="urn:microsoft.com/office/officeart/2018/5/layout/CenteredIconLabelDescriptionList"/>
    <dgm:cxn modelId="{6D29E7A0-4414-46D6-BCF7-407010E314EE}" type="presParOf" srcId="{B4BC2585-EE52-4686-AC66-E3F6E4C1EA04}" destId="{3F8D6C0B-7640-4274-B414-3AE1E1F5CB7F}" srcOrd="4" destOrd="0" presId="urn:microsoft.com/office/officeart/2018/5/layout/CenteredIconLabelDescriptionList"/>
    <dgm:cxn modelId="{8D68E6D8-D684-4831-8730-A1509EA9CD46}" type="presParOf" srcId="{18FDCB0C-8E62-4DD7-9FFD-BC2DE94CCF68}" destId="{F0BB083F-1399-426C-861B-235AFA8EA43E}" srcOrd="1" destOrd="0" presId="urn:microsoft.com/office/officeart/2018/5/layout/CenteredIconLabelDescriptionList"/>
    <dgm:cxn modelId="{FD6F5719-C97C-44FA-B6CD-B61D85AD874B}" type="presParOf" srcId="{18FDCB0C-8E62-4DD7-9FFD-BC2DE94CCF68}" destId="{71E5C91A-9385-44FC-9ED0-514EA11D4A18}" srcOrd="2" destOrd="0" presId="urn:microsoft.com/office/officeart/2018/5/layout/CenteredIconLabelDescriptionList"/>
    <dgm:cxn modelId="{40A09CD4-32FC-4F60-B2E2-564AFE619DF8}" type="presParOf" srcId="{71E5C91A-9385-44FC-9ED0-514EA11D4A18}" destId="{7F760194-3BA1-441F-AB9A-AABC6104B7FE}" srcOrd="0" destOrd="0" presId="urn:microsoft.com/office/officeart/2018/5/layout/CenteredIconLabelDescriptionList"/>
    <dgm:cxn modelId="{C5DF030F-130B-4A13-9DAF-685E6285416C}" type="presParOf" srcId="{71E5C91A-9385-44FC-9ED0-514EA11D4A18}" destId="{10894EED-6DFF-4E3C-AFE8-B30A52335087}" srcOrd="1" destOrd="0" presId="urn:microsoft.com/office/officeart/2018/5/layout/CenteredIconLabelDescriptionList"/>
    <dgm:cxn modelId="{E65B0E27-0A11-4B00-9C13-5793FC7218B0}" type="presParOf" srcId="{71E5C91A-9385-44FC-9ED0-514EA11D4A18}" destId="{B65E55A3-AC62-4AB7-9FED-4D8670EA5650}" srcOrd="2" destOrd="0" presId="urn:microsoft.com/office/officeart/2018/5/layout/CenteredIconLabelDescriptionList"/>
    <dgm:cxn modelId="{B6FB4016-60C6-4288-BC72-ECC0143A1261}" type="presParOf" srcId="{71E5C91A-9385-44FC-9ED0-514EA11D4A18}" destId="{B378C5A8-2502-4EA0-B73F-31B14AC207DD}" srcOrd="3" destOrd="0" presId="urn:microsoft.com/office/officeart/2018/5/layout/CenteredIconLabelDescriptionList"/>
    <dgm:cxn modelId="{4F91CBE1-6E3B-4895-BDB6-455DFC34B8DF}" type="presParOf" srcId="{71E5C91A-9385-44FC-9ED0-514EA11D4A18}" destId="{16C23AA6-8F79-4108-883E-780EE949E922}" srcOrd="4" destOrd="0" presId="urn:microsoft.com/office/officeart/2018/5/layout/CenteredIconLabelDescriptionList"/>
    <dgm:cxn modelId="{D18734BC-5947-4CD7-8978-E5FA64E8279A}" type="presParOf" srcId="{18FDCB0C-8E62-4DD7-9FFD-BC2DE94CCF68}" destId="{7251740B-E9E4-4019-B1CB-F903E938986E}" srcOrd="3" destOrd="0" presId="urn:microsoft.com/office/officeart/2018/5/layout/CenteredIconLabelDescriptionList"/>
    <dgm:cxn modelId="{1BB03AF7-0224-4247-9EE0-C578DA6DCD75}" type="presParOf" srcId="{18FDCB0C-8E62-4DD7-9FFD-BC2DE94CCF68}" destId="{B8762284-CD0B-4DDF-8CAF-AE7D2FC59ED9}" srcOrd="4" destOrd="0" presId="urn:microsoft.com/office/officeart/2018/5/layout/CenteredIconLabelDescriptionList"/>
    <dgm:cxn modelId="{2BC35A05-7E8E-4276-A54F-99676C7693CB}" type="presParOf" srcId="{B8762284-CD0B-4DDF-8CAF-AE7D2FC59ED9}" destId="{58D8A78E-910D-473A-94BA-C5263D7F8EF7}" srcOrd="0" destOrd="0" presId="urn:microsoft.com/office/officeart/2018/5/layout/CenteredIconLabelDescriptionList"/>
    <dgm:cxn modelId="{5E4F3C86-6069-4F86-AE9F-1B4D27DCE338}" type="presParOf" srcId="{B8762284-CD0B-4DDF-8CAF-AE7D2FC59ED9}" destId="{16D346C3-60B2-4F5E-94E9-515AD6A46A67}" srcOrd="1" destOrd="0" presId="urn:microsoft.com/office/officeart/2018/5/layout/CenteredIconLabelDescriptionList"/>
    <dgm:cxn modelId="{1257810D-D9FE-4AAD-B62F-C464BC2F79A4}" type="presParOf" srcId="{B8762284-CD0B-4DDF-8CAF-AE7D2FC59ED9}" destId="{D393C8A7-5835-4E7F-9989-2F94965B7485}" srcOrd="2" destOrd="0" presId="urn:microsoft.com/office/officeart/2018/5/layout/CenteredIconLabelDescriptionList"/>
    <dgm:cxn modelId="{BD8D5C64-80AA-4793-A536-4B2A5B7B1F62}" type="presParOf" srcId="{B8762284-CD0B-4DDF-8CAF-AE7D2FC59ED9}" destId="{4EDE5B8C-B4B8-4C93-9651-973037265DCB}" srcOrd="3" destOrd="0" presId="urn:microsoft.com/office/officeart/2018/5/layout/CenteredIconLabelDescriptionList"/>
    <dgm:cxn modelId="{03ED0677-A8B2-4B58-860C-B4DDF3DC4B77}" type="presParOf" srcId="{B8762284-CD0B-4DDF-8CAF-AE7D2FC59ED9}" destId="{8DACCA21-E318-4830-9B99-6E374C806447}" srcOrd="4" destOrd="0" presId="urn:microsoft.com/office/officeart/2018/5/layout/CenteredIconLabelDescriptionList"/>
    <dgm:cxn modelId="{0BC86BF6-7051-4D16-97AE-7CC4EA96EF00}" type="presParOf" srcId="{18FDCB0C-8E62-4DD7-9FFD-BC2DE94CCF68}" destId="{1751BE27-A912-4B64-8FE6-ED1878804C2B}" srcOrd="5" destOrd="0" presId="urn:microsoft.com/office/officeart/2018/5/layout/CenteredIconLabelDescriptionList"/>
    <dgm:cxn modelId="{AA5DEC22-6D4B-4863-B91A-802A8FC4EBFE}" type="presParOf" srcId="{18FDCB0C-8E62-4DD7-9FFD-BC2DE94CCF68}" destId="{CE9C026D-B355-4941-8D87-0E75AA99C87E}" srcOrd="6" destOrd="0" presId="urn:microsoft.com/office/officeart/2018/5/layout/CenteredIconLabelDescriptionList"/>
    <dgm:cxn modelId="{235D7514-9DE7-468A-A98F-CC8E897E824B}" type="presParOf" srcId="{CE9C026D-B355-4941-8D87-0E75AA99C87E}" destId="{ECED40DC-C085-49E0-AB46-27D754581F9B}" srcOrd="0" destOrd="0" presId="urn:microsoft.com/office/officeart/2018/5/layout/CenteredIconLabelDescriptionList"/>
    <dgm:cxn modelId="{68498053-F8E3-4B59-9151-6F7198217BC8}" type="presParOf" srcId="{CE9C026D-B355-4941-8D87-0E75AA99C87E}" destId="{983B91FD-9864-4202-83CF-712C1EBE3266}" srcOrd="1" destOrd="0" presId="urn:microsoft.com/office/officeart/2018/5/layout/CenteredIconLabelDescriptionList"/>
    <dgm:cxn modelId="{F8099F21-3190-421B-B30B-C89769650A83}" type="presParOf" srcId="{CE9C026D-B355-4941-8D87-0E75AA99C87E}" destId="{2CFC2FF5-8C76-4958-9FBC-B65B07B108D5}" srcOrd="2" destOrd="0" presId="urn:microsoft.com/office/officeart/2018/5/layout/CenteredIconLabelDescriptionList"/>
    <dgm:cxn modelId="{FBBF72F6-B612-48F1-B0BD-A86DB593F20C}" type="presParOf" srcId="{CE9C026D-B355-4941-8D87-0E75AA99C87E}" destId="{AD245ED7-B64E-473E-BAB6-A6D50870A06A}" srcOrd="3" destOrd="0" presId="urn:microsoft.com/office/officeart/2018/5/layout/CenteredIconLabelDescriptionList"/>
    <dgm:cxn modelId="{D6A4AC69-CEDD-45B6-9983-79612B738413}" type="presParOf" srcId="{CE9C026D-B355-4941-8D87-0E75AA99C87E}" destId="{64FC5967-AE38-45B5-88D1-17319360FA78}" srcOrd="4" destOrd="0" presId="urn:microsoft.com/office/officeart/2018/5/layout/CenteredIconLabelDescriptionList"/>
    <dgm:cxn modelId="{0101993C-77AA-496C-B1B9-92FFFE6600D1}" type="presParOf" srcId="{18FDCB0C-8E62-4DD7-9FFD-BC2DE94CCF68}" destId="{DBFE0081-8287-41DE-8196-AF679A430B2F}" srcOrd="7" destOrd="0" presId="urn:microsoft.com/office/officeart/2018/5/layout/CenteredIconLabelDescriptionList"/>
    <dgm:cxn modelId="{D9A43D0E-56DE-4E4A-B199-58809E1FD86E}" type="presParOf" srcId="{18FDCB0C-8E62-4DD7-9FFD-BC2DE94CCF68}" destId="{EA5D10FC-D6D7-4205-A8B9-19A92A7D3E8F}" srcOrd="8" destOrd="0" presId="urn:microsoft.com/office/officeart/2018/5/layout/CenteredIconLabelDescriptionList"/>
    <dgm:cxn modelId="{134C8E60-827D-4F44-84CA-E9AE6BD56C89}" type="presParOf" srcId="{EA5D10FC-D6D7-4205-A8B9-19A92A7D3E8F}" destId="{CF101B9E-456B-4BB4-B7BF-80B2588BADA1}" srcOrd="0" destOrd="0" presId="urn:microsoft.com/office/officeart/2018/5/layout/CenteredIconLabelDescriptionList"/>
    <dgm:cxn modelId="{1AC441E7-41D9-41EE-B411-E979FD612203}" type="presParOf" srcId="{EA5D10FC-D6D7-4205-A8B9-19A92A7D3E8F}" destId="{A17DEC8D-D40F-418D-8FB9-E453EA4BAB14}" srcOrd="1" destOrd="0" presId="urn:microsoft.com/office/officeart/2018/5/layout/CenteredIconLabelDescriptionList"/>
    <dgm:cxn modelId="{3B3C6EC8-CB43-46BF-92C4-174ABE11B3D7}" type="presParOf" srcId="{EA5D10FC-D6D7-4205-A8B9-19A92A7D3E8F}" destId="{E63DD69F-B2E6-4BF6-843A-07392827AD40}" srcOrd="2" destOrd="0" presId="urn:microsoft.com/office/officeart/2018/5/layout/CenteredIconLabelDescriptionList"/>
    <dgm:cxn modelId="{BE0FCEDF-3DDA-493B-96E6-9656534F9235}" type="presParOf" srcId="{EA5D10FC-D6D7-4205-A8B9-19A92A7D3E8F}" destId="{5F9E6D96-6BAB-44D4-89AF-2D17562BE77A}" srcOrd="3" destOrd="0" presId="urn:microsoft.com/office/officeart/2018/5/layout/CenteredIconLabelDescriptionList"/>
    <dgm:cxn modelId="{3423BB37-05AE-4A02-A7B4-3A08C3352432}" type="presParOf" srcId="{EA5D10FC-D6D7-4205-A8B9-19A92A7D3E8F}" destId="{2204469D-0E20-4068-B17F-8B8CCECBC61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F2E1F-5184-4240-9435-6247BAE53DC8}">
      <dsp:nvSpPr>
        <dsp:cNvPr id="0" name=""/>
        <dsp:cNvSpPr/>
      </dsp:nvSpPr>
      <dsp:spPr>
        <a:xfrm rot="5400000">
          <a:off x="6113356" y="-3842748"/>
          <a:ext cx="1163999" cy="9144906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 dirty="0"/>
            <a:t>Observed gaps in transitioning PILHDL* from ICU to wards 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 dirty="0"/>
            <a:t>Inconsistent EOLC** care practices</a:t>
          </a:r>
          <a:endParaRPr lang="en-US" sz="2200" kern="1200" dirty="0"/>
        </a:p>
      </dsp:txBody>
      <dsp:txXfrm rot="-5400000">
        <a:off x="2122903" y="204527"/>
        <a:ext cx="9088084" cy="1050355"/>
      </dsp:txXfrm>
    </dsp:sp>
    <dsp:sp modelId="{803A029B-8185-41ED-92B2-DBA8DE2A3095}">
      <dsp:nvSpPr>
        <dsp:cNvPr id="0" name=""/>
        <dsp:cNvSpPr/>
      </dsp:nvSpPr>
      <dsp:spPr>
        <a:xfrm>
          <a:off x="0" y="7"/>
          <a:ext cx="2037113" cy="14549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/>
            <a:t>Quality problem</a:t>
          </a:r>
          <a:endParaRPr lang="en-US" sz="2400" kern="1200" dirty="0"/>
        </a:p>
      </dsp:txBody>
      <dsp:txXfrm>
        <a:off x="71027" y="71034"/>
        <a:ext cx="1895059" cy="1312945"/>
      </dsp:txXfrm>
    </dsp:sp>
    <dsp:sp modelId="{D4115C54-9AF9-47EC-8148-61FBA9F9F1E4}">
      <dsp:nvSpPr>
        <dsp:cNvPr id="0" name=""/>
        <dsp:cNvSpPr/>
      </dsp:nvSpPr>
      <dsp:spPr>
        <a:xfrm rot="5400000">
          <a:off x="5713228" y="-1894867"/>
          <a:ext cx="1163999" cy="8403488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 dirty="0"/>
            <a:t>Anecdotal report of accidental cessation of essential medications during transitions </a:t>
          </a:r>
          <a:endParaRPr lang="en-US" sz="2200" kern="1200" dirty="0"/>
        </a:p>
      </dsp:txBody>
      <dsp:txXfrm rot="-5400000">
        <a:off x="2093484" y="1781699"/>
        <a:ext cx="8346666" cy="1050355"/>
      </dsp:txXfrm>
    </dsp:sp>
    <dsp:sp modelId="{15F3500D-E0E1-445C-BAF2-62F082D1DB10}">
      <dsp:nvSpPr>
        <dsp:cNvPr id="0" name=""/>
        <dsp:cNvSpPr/>
      </dsp:nvSpPr>
      <dsp:spPr>
        <a:xfrm>
          <a:off x="0" y="1554659"/>
          <a:ext cx="2012410" cy="14549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/>
            <a:t>Clinical incident </a:t>
          </a:r>
          <a:endParaRPr lang="en-US" sz="2400" kern="1200" dirty="0"/>
        </a:p>
      </dsp:txBody>
      <dsp:txXfrm>
        <a:off x="71027" y="1625686"/>
        <a:ext cx="1870356" cy="1312945"/>
      </dsp:txXfrm>
    </dsp:sp>
    <dsp:sp modelId="{B2309505-D307-41A6-929D-BC160BA923F2}">
      <dsp:nvSpPr>
        <dsp:cNvPr id="0" name=""/>
        <dsp:cNvSpPr/>
      </dsp:nvSpPr>
      <dsp:spPr>
        <a:xfrm rot="5400000">
          <a:off x="6310149" y="-816490"/>
          <a:ext cx="1163999" cy="9203386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 dirty="0"/>
            <a:t>Intensive Care Society (ICS) recommendation 2.2.11 emphasizes discharging patients unlikely to die within 24-48 hours 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 dirty="0"/>
            <a:t>Need to assess and improve adherence to this guideline in local practice </a:t>
          </a:r>
          <a:endParaRPr lang="en-US" sz="2200" kern="1200" dirty="0"/>
        </a:p>
      </dsp:txBody>
      <dsp:txXfrm rot="-5400000">
        <a:off x="2290456" y="3260025"/>
        <a:ext cx="9146564" cy="1050355"/>
      </dsp:txXfrm>
    </dsp:sp>
    <dsp:sp modelId="{88D66C8D-2493-4A33-A4ED-ECB4B1590269}">
      <dsp:nvSpPr>
        <dsp:cNvPr id="0" name=""/>
        <dsp:cNvSpPr/>
      </dsp:nvSpPr>
      <dsp:spPr>
        <a:xfrm>
          <a:off x="0" y="3059907"/>
          <a:ext cx="2118876" cy="14549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G</a:t>
          </a:r>
          <a:r>
            <a:rPr lang="en-US" sz="2400" b="0" i="0" kern="1200" baseline="0" dirty="0"/>
            <a:t>uidelines</a:t>
          </a:r>
          <a:endParaRPr lang="en-US" sz="2400" kern="1200" dirty="0"/>
        </a:p>
      </dsp:txBody>
      <dsp:txXfrm>
        <a:off x="71027" y="3130934"/>
        <a:ext cx="1976822" cy="13129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92B26-C448-4CF7-BD58-FEC6A6E3B440}">
      <dsp:nvSpPr>
        <dsp:cNvPr id="0" name=""/>
        <dsp:cNvSpPr/>
      </dsp:nvSpPr>
      <dsp:spPr>
        <a:xfrm rot="5400000">
          <a:off x="5946252" y="-4042232"/>
          <a:ext cx="1226504" cy="96222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baseline="0" dirty="0"/>
            <a:t>Opportunity to enhance patient-centered care during critical transitions 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baseline="0" dirty="0"/>
            <a:t>Aim to develop standardized protocols and toolkits for PILHDL transitions </a:t>
          </a:r>
          <a:endParaRPr lang="en-US" sz="2300" kern="1200" dirty="0"/>
        </a:p>
      </dsp:txBody>
      <dsp:txXfrm rot="-5400000">
        <a:off x="1748385" y="215508"/>
        <a:ext cx="9562367" cy="1106758"/>
      </dsp:txXfrm>
    </dsp:sp>
    <dsp:sp modelId="{A3D551E8-454B-4EF7-8835-D728060A521B}">
      <dsp:nvSpPr>
        <dsp:cNvPr id="0" name=""/>
        <dsp:cNvSpPr/>
      </dsp:nvSpPr>
      <dsp:spPr>
        <a:xfrm>
          <a:off x="0" y="2322"/>
          <a:ext cx="1748172" cy="1533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/>
            <a:t>QI initiative: </a:t>
          </a:r>
          <a:endParaRPr lang="en-US" sz="2400" kern="1200" dirty="0"/>
        </a:p>
      </dsp:txBody>
      <dsp:txXfrm>
        <a:off x="74841" y="77163"/>
        <a:ext cx="1598490" cy="1383448"/>
      </dsp:txXfrm>
    </dsp:sp>
    <dsp:sp modelId="{FFDE4314-8E33-48B0-95B6-5A021D65B6EF}">
      <dsp:nvSpPr>
        <dsp:cNvPr id="0" name=""/>
        <dsp:cNvSpPr/>
      </dsp:nvSpPr>
      <dsp:spPr>
        <a:xfrm rot="5400000">
          <a:off x="6254967" y="-2246735"/>
          <a:ext cx="1226504" cy="92508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baseline="0" dirty="0"/>
            <a:t>Need to identify and address knowledge gaps among ICU healthcare professionals 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baseline="0" dirty="0"/>
            <a:t>Opportunity to improve staff competence in end-of-life care practices </a:t>
          </a:r>
          <a:endParaRPr lang="en-US" sz="2300" kern="1200" dirty="0"/>
        </a:p>
      </dsp:txBody>
      <dsp:txXfrm rot="-5400000">
        <a:off x="2242809" y="1825296"/>
        <a:ext cx="9190949" cy="1106758"/>
      </dsp:txXfrm>
    </dsp:sp>
    <dsp:sp modelId="{5F9BD738-0CD4-4E63-9033-E6044F3CDE3D}">
      <dsp:nvSpPr>
        <dsp:cNvPr id="0" name=""/>
        <dsp:cNvSpPr/>
      </dsp:nvSpPr>
      <dsp:spPr>
        <a:xfrm>
          <a:off x="0" y="1612110"/>
          <a:ext cx="2242596" cy="1533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/>
            <a:t>Knowledge gap assessment: </a:t>
          </a:r>
          <a:endParaRPr lang="en-US" sz="2400" kern="1200" dirty="0"/>
        </a:p>
      </dsp:txBody>
      <dsp:txXfrm>
        <a:off x="74841" y="1686951"/>
        <a:ext cx="2092914" cy="1383448"/>
      </dsp:txXfrm>
    </dsp:sp>
    <dsp:sp modelId="{D1EDAAE0-D993-449D-9E3A-4E263DFB2305}">
      <dsp:nvSpPr>
        <dsp:cNvPr id="0" name=""/>
        <dsp:cNvSpPr/>
      </dsp:nvSpPr>
      <dsp:spPr>
        <a:xfrm rot="5400000">
          <a:off x="6084977" y="-806255"/>
          <a:ext cx="1226504" cy="95894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baseline="0" dirty="0"/>
            <a:t>Assess current compliance with Continuing Care Agreement (CCA) documentation 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baseline="0"/>
            <a:t>Identify areas for improvement in documentation practices</a:t>
          </a:r>
          <a:endParaRPr lang="en-US" sz="2300" kern="1200"/>
        </a:p>
      </dsp:txBody>
      <dsp:txXfrm rot="-5400000">
        <a:off x="1903512" y="3435083"/>
        <a:ext cx="9529563" cy="1106758"/>
      </dsp:txXfrm>
    </dsp:sp>
    <dsp:sp modelId="{F1498F4C-A407-4327-999C-59CF01295FD7}">
      <dsp:nvSpPr>
        <dsp:cNvPr id="0" name=""/>
        <dsp:cNvSpPr/>
      </dsp:nvSpPr>
      <dsp:spPr>
        <a:xfrm>
          <a:off x="0" y="3210797"/>
          <a:ext cx="1903299" cy="1533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/>
            <a:t>Compliance evaluation: </a:t>
          </a:r>
          <a:endParaRPr lang="en-US" sz="2400" kern="1200" dirty="0"/>
        </a:p>
      </dsp:txBody>
      <dsp:txXfrm>
        <a:off x="74841" y="3285638"/>
        <a:ext cx="1753617" cy="13834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9ECCB-2145-417C-B84F-37EEC7738E01}">
      <dsp:nvSpPr>
        <dsp:cNvPr id="0" name=""/>
        <dsp:cNvSpPr/>
      </dsp:nvSpPr>
      <dsp:spPr>
        <a:xfrm>
          <a:off x="1997587" y="1225688"/>
          <a:ext cx="3711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21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73104" y="1269398"/>
        <a:ext cx="20086" cy="4021"/>
      </dsp:txXfrm>
    </dsp:sp>
    <dsp:sp modelId="{20F01D89-1680-464A-AF4A-AA0C41947E57}">
      <dsp:nvSpPr>
        <dsp:cNvPr id="0" name=""/>
        <dsp:cNvSpPr/>
      </dsp:nvSpPr>
      <dsp:spPr>
        <a:xfrm>
          <a:off x="252773" y="747424"/>
          <a:ext cx="1746613" cy="10479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86" tIns="89837" rIns="85586" bIns="8983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People Involved: Total staff members: 80</a:t>
          </a:r>
          <a:endParaRPr lang="en-US" sz="1800" kern="1200"/>
        </a:p>
      </dsp:txBody>
      <dsp:txXfrm>
        <a:off x="252773" y="747424"/>
        <a:ext cx="1746613" cy="1047968"/>
      </dsp:txXfrm>
    </dsp:sp>
    <dsp:sp modelId="{B1859270-C57C-4A54-8379-48FF8FE55514}">
      <dsp:nvSpPr>
        <dsp:cNvPr id="0" name=""/>
        <dsp:cNvSpPr/>
      </dsp:nvSpPr>
      <dsp:spPr>
        <a:xfrm>
          <a:off x="4145922" y="1225688"/>
          <a:ext cx="3711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21" y="45720"/>
              </a:lnTo>
            </a:path>
          </a:pathLst>
        </a:custGeom>
        <a:noFill/>
        <a:ln w="1270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21439" y="1269398"/>
        <a:ext cx="20086" cy="4021"/>
      </dsp:txXfrm>
    </dsp:sp>
    <dsp:sp modelId="{4CDF582D-746D-46A1-A901-085CF0B55168}">
      <dsp:nvSpPr>
        <dsp:cNvPr id="0" name=""/>
        <dsp:cNvSpPr/>
      </dsp:nvSpPr>
      <dsp:spPr>
        <a:xfrm>
          <a:off x="2401108" y="747424"/>
          <a:ext cx="1746613" cy="1047968"/>
        </a:xfrm>
        <a:prstGeom prst="rect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86" tIns="89837" rIns="85586" bIns="8983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20 doctors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60 nurses and others</a:t>
          </a:r>
          <a:endParaRPr lang="en-US" sz="1800" kern="1200"/>
        </a:p>
      </dsp:txBody>
      <dsp:txXfrm>
        <a:off x="2401108" y="747424"/>
        <a:ext cx="1746613" cy="1047968"/>
      </dsp:txXfrm>
    </dsp:sp>
    <dsp:sp modelId="{85FEFD0A-9F92-483C-A9D0-1C0BEA7E7853}">
      <dsp:nvSpPr>
        <dsp:cNvPr id="0" name=""/>
        <dsp:cNvSpPr/>
      </dsp:nvSpPr>
      <dsp:spPr>
        <a:xfrm>
          <a:off x="6294257" y="1225688"/>
          <a:ext cx="3711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21" y="45720"/>
              </a:lnTo>
            </a:path>
          </a:pathLst>
        </a:custGeom>
        <a:noFill/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69774" y="1269398"/>
        <a:ext cx="20086" cy="4021"/>
      </dsp:txXfrm>
    </dsp:sp>
    <dsp:sp modelId="{A9A7BCE4-CD74-40C1-8050-08ABDB99DF86}">
      <dsp:nvSpPr>
        <dsp:cNvPr id="0" name=""/>
        <dsp:cNvSpPr/>
      </dsp:nvSpPr>
      <dsp:spPr>
        <a:xfrm>
          <a:off x="4549443" y="168982"/>
          <a:ext cx="1746613" cy="2204851"/>
        </a:xfrm>
        <a:prstGeom prst="rect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86" tIns="89837" rIns="85586" bIns="8983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Time-frame: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May 2024 to August 2024</a:t>
          </a:r>
        </a:p>
      </dsp:txBody>
      <dsp:txXfrm>
        <a:off x="4549443" y="168982"/>
        <a:ext cx="1746613" cy="2204851"/>
      </dsp:txXfrm>
    </dsp:sp>
    <dsp:sp modelId="{EF6CDCE3-9755-4A02-9A11-C779CBDC96CF}">
      <dsp:nvSpPr>
        <dsp:cNvPr id="0" name=""/>
        <dsp:cNvSpPr/>
      </dsp:nvSpPr>
      <dsp:spPr>
        <a:xfrm>
          <a:off x="1837240" y="2537294"/>
          <a:ext cx="6643062" cy="371121"/>
        </a:xfrm>
        <a:custGeom>
          <a:avLst/>
          <a:gdLst/>
          <a:ahLst/>
          <a:cxnLst/>
          <a:rect l="0" t="0" r="0" b="0"/>
          <a:pathLst>
            <a:path>
              <a:moveTo>
                <a:pt x="6643062" y="0"/>
              </a:moveTo>
              <a:lnTo>
                <a:pt x="6643062" y="202660"/>
              </a:lnTo>
              <a:lnTo>
                <a:pt x="0" y="202660"/>
              </a:lnTo>
              <a:lnTo>
                <a:pt x="0" y="371121"/>
              </a:lnTo>
            </a:path>
          </a:pathLst>
        </a:custGeom>
        <a:noFill/>
        <a:ln w="1270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2391" y="2720844"/>
        <a:ext cx="332759" cy="4021"/>
      </dsp:txXfrm>
    </dsp:sp>
    <dsp:sp modelId="{28651E8C-323C-427C-9C7C-F8EC0BCE91FE}">
      <dsp:nvSpPr>
        <dsp:cNvPr id="0" name=""/>
        <dsp:cNvSpPr/>
      </dsp:nvSpPr>
      <dsp:spPr>
        <a:xfrm>
          <a:off x="6697778" y="3723"/>
          <a:ext cx="3565048" cy="2535370"/>
        </a:xfrm>
        <a:prstGeom prst="rect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86" tIns="89837" rIns="85586" bIns="8983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Sample size / population: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All ICU staff members were invited to participate in the survey. </a:t>
          </a:r>
        </a:p>
      </dsp:txBody>
      <dsp:txXfrm>
        <a:off x="6697778" y="3723"/>
        <a:ext cx="3565048" cy="2535370"/>
      </dsp:txXfrm>
    </dsp:sp>
    <dsp:sp modelId="{F6A9DEF3-FCAB-4751-AD53-FA39DD174F4B}">
      <dsp:nvSpPr>
        <dsp:cNvPr id="0" name=""/>
        <dsp:cNvSpPr/>
      </dsp:nvSpPr>
      <dsp:spPr>
        <a:xfrm>
          <a:off x="3419907" y="3737782"/>
          <a:ext cx="3711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21" y="45720"/>
              </a:lnTo>
            </a:path>
          </a:pathLst>
        </a:custGeom>
        <a:noFill/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95424" y="3781491"/>
        <a:ext cx="20086" cy="4021"/>
      </dsp:txXfrm>
    </dsp:sp>
    <dsp:sp modelId="{2D6FEB3F-7A7A-4171-8E02-4D1D7EEF63F9}">
      <dsp:nvSpPr>
        <dsp:cNvPr id="0" name=""/>
        <dsp:cNvSpPr/>
      </dsp:nvSpPr>
      <dsp:spPr>
        <a:xfrm>
          <a:off x="252773" y="2940815"/>
          <a:ext cx="3168933" cy="1685374"/>
        </a:xfrm>
        <a:prstGeom prst="rect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86" tIns="89837" rIns="85586" bIns="8983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How sample was identified: 57 respondents out of 80 total staff members</a:t>
          </a:r>
          <a:endParaRPr lang="en-US" sz="1800" kern="1200" dirty="0"/>
        </a:p>
      </dsp:txBody>
      <dsp:txXfrm>
        <a:off x="252773" y="2940815"/>
        <a:ext cx="3168933" cy="1685374"/>
      </dsp:txXfrm>
    </dsp:sp>
    <dsp:sp modelId="{C46299D3-2287-4184-8506-76D47DE415F1}">
      <dsp:nvSpPr>
        <dsp:cNvPr id="0" name=""/>
        <dsp:cNvSpPr/>
      </dsp:nvSpPr>
      <dsp:spPr>
        <a:xfrm>
          <a:off x="3823428" y="3259518"/>
          <a:ext cx="3712934" cy="1047968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86" tIns="89837" rIns="85586" bIns="8983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Data source: Online survey (Microsoft Forms)</a:t>
          </a:r>
          <a:endParaRPr lang="en-US" sz="1800" kern="1200"/>
        </a:p>
      </dsp:txBody>
      <dsp:txXfrm>
        <a:off x="3823428" y="3259518"/>
        <a:ext cx="3712934" cy="10479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E37F1-35A8-43EE-BF81-C3D12FC47327}">
      <dsp:nvSpPr>
        <dsp:cNvPr id="0" name=""/>
        <dsp:cNvSpPr/>
      </dsp:nvSpPr>
      <dsp:spPr>
        <a:xfrm>
          <a:off x="8480587" y="1931150"/>
          <a:ext cx="1358045" cy="471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693"/>
              </a:lnTo>
              <a:lnTo>
                <a:pt x="1358045" y="235693"/>
              </a:lnTo>
              <a:lnTo>
                <a:pt x="1358045" y="47138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98CC8F-8B6F-4302-90CD-39458F994FD4}">
      <dsp:nvSpPr>
        <dsp:cNvPr id="0" name=""/>
        <dsp:cNvSpPr/>
      </dsp:nvSpPr>
      <dsp:spPr>
        <a:xfrm>
          <a:off x="7122542" y="1931150"/>
          <a:ext cx="1358045" cy="471387"/>
        </a:xfrm>
        <a:custGeom>
          <a:avLst/>
          <a:gdLst/>
          <a:ahLst/>
          <a:cxnLst/>
          <a:rect l="0" t="0" r="0" b="0"/>
          <a:pathLst>
            <a:path>
              <a:moveTo>
                <a:pt x="1358045" y="0"/>
              </a:moveTo>
              <a:lnTo>
                <a:pt x="1358045" y="235693"/>
              </a:lnTo>
              <a:lnTo>
                <a:pt x="0" y="235693"/>
              </a:lnTo>
              <a:lnTo>
                <a:pt x="0" y="47138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BF332-3351-4658-BE16-4811247018C4}">
      <dsp:nvSpPr>
        <dsp:cNvPr id="0" name=""/>
        <dsp:cNvSpPr/>
      </dsp:nvSpPr>
      <dsp:spPr>
        <a:xfrm>
          <a:off x="2764865" y="1864415"/>
          <a:ext cx="1508070" cy="471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693"/>
              </a:lnTo>
              <a:lnTo>
                <a:pt x="1508070" y="235693"/>
              </a:lnTo>
              <a:lnTo>
                <a:pt x="1508070" y="47138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7720E-75BD-4C45-86F7-EB494E441B1C}">
      <dsp:nvSpPr>
        <dsp:cNvPr id="0" name=""/>
        <dsp:cNvSpPr/>
      </dsp:nvSpPr>
      <dsp:spPr>
        <a:xfrm>
          <a:off x="1273305" y="1864415"/>
          <a:ext cx="1491560" cy="471387"/>
        </a:xfrm>
        <a:custGeom>
          <a:avLst/>
          <a:gdLst/>
          <a:ahLst/>
          <a:cxnLst/>
          <a:rect l="0" t="0" r="0" b="0"/>
          <a:pathLst>
            <a:path>
              <a:moveTo>
                <a:pt x="1491560" y="0"/>
              </a:moveTo>
              <a:lnTo>
                <a:pt x="1491560" y="235693"/>
              </a:lnTo>
              <a:lnTo>
                <a:pt x="0" y="235693"/>
              </a:lnTo>
              <a:lnTo>
                <a:pt x="0" y="47138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8C0AD-343F-48ED-B552-1BEC0352C72E}">
      <dsp:nvSpPr>
        <dsp:cNvPr id="0" name=""/>
        <dsp:cNvSpPr/>
      </dsp:nvSpPr>
      <dsp:spPr>
        <a:xfrm>
          <a:off x="1252384" y="374875"/>
          <a:ext cx="3024962" cy="14895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Designing a survey questionnaire based on:</a:t>
          </a:r>
          <a:endParaRPr lang="en-US" sz="2400" kern="1200"/>
        </a:p>
      </dsp:txBody>
      <dsp:txXfrm>
        <a:off x="1252384" y="374875"/>
        <a:ext cx="3024962" cy="1489540"/>
      </dsp:txXfrm>
    </dsp:sp>
    <dsp:sp modelId="{03A671AD-73BD-49FC-B784-8A98F501CAC2}">
      <dsp:nvSpPr>
        <dsp:cNvPr id="0" name=""/>
        <dsp:cNvSpPr/>
      </dsp:nvSpPr>
      <dsp:spPr>
        <a:xfrm>
          <a:off x="928" y="2335803"/>
          <a:ext cx="2544752" cy="17586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Trust guidelines on Care of Patient in Last Hours &amp; Days of Life</a:t>
          </a:r>
          <a:endParaRPr lang="en-US" sz="2400" kern="1200"/>
        </a:p>
      </dsp:txBody>
      <dsp:txXfrm>
        <a:off x="928" y="2335803"/>
        <a:ext cx="2544752" cy="1758612"/>
      </dsp:txXfrm>
    </dsp:sp>
    <dsp:sp modelId="{590C816C-3AED-43E7-BD60-74A214CA7BD0}">
      <dsp:nvSpPr>
        <dsp:cNvPr id="0" name=""/>
        <dsp:cNvSpPr/>
      </dsp:nvSpPr>
      <dsp:spPr>
        <a:xfrm>
          <a:off x="3017069" y="2335803"/>
          <a:ext cx="2511733" cy="16701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Intensive Care Society (ICS) recommendation 2.2.11</a:t>
          </a:r>
          <a:endParaRPr lang="en-US" sz="2400" kern="1200"/>
        </a:p>
      </dsp:txBody>
      <dsp:txXfrm>
        <a:off x="3017069" y="2335803"/>
        <a:ext cx="2511733" cy="1670137"/>
      </dsp:txXfrm>
    </dsp:sp>
    <dsp:sp modelId="{A68DE30E-7082-48DE-A9D1-9F41FFA39CF0}">
      <dsp:nvSpPr>
        <dsp:cNvPr id="0" name=""/>
        <dsp:cNvSpPr/>
      </dsp:nvSpPr>
      <dsp:spPr>
        <a:xfrm>
          <a:off x="6986625" y="374875"/>
          <a:ext cx="2987924" cy="15562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Survey questionnaire validation:</a:t>
          </a:r>
          <a:endParaRPr lang="en-US" sz="2400" kern="1200"/>
        </a:p>
      </dsp:txBody>
      <dsp:txXfrm>
        <a:off x="6986625" y="374875"/>
        <a:ext cx="2987924" cy="1556275"/>
      </dsp:txXfrm>
    </dsp:sp>
    <dsp:sp modelId="{5EA1A688-CE67-4E8E-85B6-FD6D442EB3E2}">
      <dsp:nvSpPr>
        <dsp:cNvPr id="0" name=""/>
        <dsp:cNvSpPr/>
      </dsp:nvSpPr>
      <dsp:spPr>
        <a:xfrm>
          <a:off x="6000190" y="2402538"/>
          <a:ext cx="2244703" cy="15380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Comparative surveys: Swiss survey</a:t>
          </a:r>
          <a:r>
            <a:rPr lang="en-GB" sz="2400" kern="1200" baseline="30000"/>
            <a:t>1</a:t>
          </a:r>
          <a:r>
            <a:rPr lang="en-GB" sz="2400" kern="1200"/>
            <a:t> &amp; PCKQ-B</a:t>
          </a:r>
          <a:r>
            <a:rPr lang="en-GB" sz="2400" kern="1200" baseline="30000"/>
            <a:t>2</a:t>
          </a:r>
          <a:endParaRPr lang="en-US" sz="2400" kern="1200"/>
        </a:p>
      </dsp:txBody>
      <dsp:txXfrm>
        <a:off x="6000190" y="2402538"/>
        <a:ext cx="2244703" cy="1538093"/>
      </dsp:txXfrm>
    </dsp:sp>
    <dsp:sp modelId="{ABD37340-0F94-47EB-A4BD-80CC225B7B33}">
      <dsp:nvSpPr>
        <dsp:cNvPr id="0" name=""/>
        <dsp:cNvSpPr/>
      </dsp:nvSpPr>
      <dsp:spPr>
        <a:xfrm>
          <a:off x="8716281" y="2402538"/>
          <a:ext cx="2244703" cy="26266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In-house experts: Palliative care Specialist, ICU palliative care lead nurse</a:t>
          </a:r>
          <a:endParaRPr lang="en-US" sz="2400" kern="1200"/>
        </a:p>
      </dsp:txBody>
      <dsp:txXfrm>
        <a:off x="8716281" y="2402538"/>
        <a:ext cx="2244703" cy="26266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63E71-2570-4D5E-9277-386F84EF374B}">
      <dsp:nvSpPr>
        <dsp:cNvPr id="0" name=""/>
        <dsp:cNvSpPr/>
      </dsp:nvSpPr>
      <dsp:spPr>
        <a:xfrm>
          <a:off x="632473" y="427559"/>
          <a:ext cx="669704" cy="6697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E12E1-60BC-48BE-8D1E-B239067B4671}">
      <dsp:nvSpPr>
        <dsp:cNvPr id="0" name=""/>
        <dsp:cNvSpPr/>
      </dsp:nvSpPr>
      <dsp:spPr>
        <a:xfrm>
          <a:off x="10604" y="1240784"/>
          <a:ext cx="1913442" cy="66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Professional Demographics (Role / Work experience)</a:t>
          </a:r>
          <a:endParaRPr lang="en-US" sz="1400" kern="1200"/>
        </a:p>
      </dsp:txBody>
      <dsp:txXfrm>
        <a:off x="10604" y="1240784"/>
        <a:ext cx="1913442" cy="663725"/>
      </dsp:txXfrm>
    </dsp:sp>
    <dsp:sp modelId="{3F8D6C0B-7640-4274-B414-3AE1E1F5CB7F}">
      <dsp:nvSpPr>
        <dsp:cNvPr id="0" name=""/>
        <dsp:cNvSpPr/>
      </dsp:nvSpPr>
      <dsp:spPr>
        <a:xfrm>
          <a:off x="10604" y="1971263"/>
          <a:ext cx="1913442" cy="17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60194-3BA1-441F-AB9A-AABC6104B7FE}">
      <dsp:nvSpPr>
        <dsp:cNvPr id="0" name=""/>
        <dsp:cNvSpPr/>
      </dsp:nvSpPr>
      <dsp:spPr>
        <a:xfrm>
          <a:off x="2880767" y="427559"/>
          <a:ext cx="669704" cy="6697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E55A3-AC62-4AB7-9FED-4D8670EA5650}">
      <dsp:nvSpPr>
        <dsp:cNvPr id="0" name=""/>
        <dsp:cNvSpPr/>
      </dsp:nvSpPr>
      <dsp:spPr>
        <a:xfrm>
          <a:off x="2258899" y="1240784"/>
          <a:ext cx="1913442" cy="66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Involvement Frequency</a:t>
          </a:r>
          <a:endParaRPr lang="en-US" sz="1400" kern="1200"/>
        </a:p>
      </dsp:txBody>
      <dsp:txXfrm>
        <a:off x="2258899" y="1240784"/>
        <a:ext cx="1913442" cy="663725"/>
      </dsp:txXfrm>
    </dsp:sp>
    <dsp:sp modelId="{16C23AA6-8F79-4108-883E-780EE949E922}">
      <dsp:nvSpPr>
        <dsp:cNvPr id="0" name=""/>
        <dsp:cNvSpPr/>
      </dsp:nvSpPr>
      <dsp:spPr>
        <a:xfrm>
          <a:off x="2258899" y="1971263"/>
          <a:ext cx="1913442" cy="17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8A78E-910D-473A-94BA-C5263D7F8EF7}">
      <dsp:nvSpPr>
        <dsp:cNvPr id="0" name=""/>
        <dsp:cNvSpPr/>
      </dsp:nvSpPr>
      <dsp:spPr>
        <a:xfrm>
          <a:off x="5129062" y="427559"/>
          <a:ext cx="669704" cy="6697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3C8A7-5835-4E7F-9989-2F94965B7485}">
      <dsp:nvSpPr>
        <dsp:cNvPr id="0" name=""/>
        <dsp:cNvSpPr/>
      </dsp:nvSpPr>
      <dsp:spPr>
        <a:xfrm>
          <a:off x="4507193" y="1240784"/>
          <a:ext cx="1913442" cy="66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Process Comprehension:</a:t>
          </a:r>
          <a:endParaRPr lang="en-US" sz="1400" kern="1200"/>
        </a:p>
      </dsp:txBody>
      <dsp:txXfrm>
        <a:off x="4507193" y="1240784"/>
        <a:ext cx="1913442" cy="663725"/>
      </dsp:txXfrm>
    </dsp:sp>
    <dsp:sp modelId="{8DACCA21-E318-4830-9B99-6E374C806447}">
      <dsp:nvSpPr>
        <dsp:cNvPr id="0" name=""/>
        <dsp:cNvSpPr/>
      </dsp:nvSpPr>
      <dsp:spPr>
        <a:xfrm>
          <a:off x="4507193" y="1971263"/>
          <a:ext cx="1913442" cy="17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100" kern="1200" dirty="0"/>
            <a:t>Recognising a dying patient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Communication with family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Specialist Palliative care team involvement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Ward team involvement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Exploring needs of dying patient</a:t>
          </a:r>
          <a:endParaRPr lang="en-US" sz="1100" kern="1200"/>
        </a:p>
      </dsp:txBody>
      <dsp:txXfrm>
        <a:off x="4507193" y="1971263"/>
        <a:ext cx="1913442" cy="1793982"/>
      </dsp:txXfrm>
    </dsp:sp>
    <dsp:sp modelId="{ECED40DC-C085-49E0-AB46-27D754581F9B}">
      <dsp:nvSpPr>
        <dsp:cNvPr id="0" name=""/>
        <dsp:cNvSpPr/>
      </dsp:nvSpPr>
      <dsp:spPr>
        <a:xfrm>
          <a:off x="7377356" y="427559"/>
          <a:ext cx="669704" cy="6697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C2FF5-8C76-4958-9FBC-B65B07B108D5}">
      <dsp:nvSpPr>
        <dsp:cNvPr id="0" name=""/>
        <dsp:cNvSpPr/>
      </dsp:nvSpPr>
      <dsp:spPr>
        <a:xfrm>
          <a:off x="6755487" y="1240784"/>
          <a:ext cx="1913442" cy="66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Individualized Care Plan Evaluation:</a:t>
          </a:r>
          <a:endParaRPr lang="en-US" sz="1400" kern="1200"/>
        </a:p>
      </dsp:txBody>
      <dsp:txXfrm>
        <a:off x="6755487" y="1240784"/>
        <a:ext cx="1913442" cy="663725"/>
      </dsp:txXfrm>
    </dsp:sp>
    <dsp:sp modelId="{64FC5967-AE38-45B5-88D1-17319360FA78}">
      <dsp:nvSpPr>
        <dsp:cNvPr id="0" name=""/>
        <dsp:cNvSpPr/>
      </dsp:nvSpPr>
      <dsp:spPr>
        <a:xfrm>
          <a:off x="6755487" y="1971263"/>
          <a:ext cx="1913442" cy="17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Cessing observations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Fluids administration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Mouthcare	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Weaning oxygen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Family updates	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Chaplaincy support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SC anticipatory medications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SC syringe pump</a:t>
          </a:r>
          <a:endParaRPr lang="en-US" sz="1100" kern="1200"/>
        </a:p>
      </dsp:txBody>
      <dsp:txXfrm>
        <a:off x="6755487" y="1971263"/>
        <a:ext cx="1913442" cy="1793982"/>
      </dsp:txXfrm>
    </dsp:sp>
    <dsp:sp modelId="{CF101B9E-456B-4BB4-B7BF-80B2588BADA1}">
      <dsp:nvSpPr>
        <dsp:cNvPr id="0" name=""/>
        <dsp:cNvSpPr/>
      </dsp:nvSpPr>
      <dsp:spPr>
        <a:xfrm>
          <a:off x="9625651" y="427559"/>
          <a:ext cx="669704" cy="6697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DD69F-B2E6-4BF6-843A-07392827AD40}">
      <dsp:nvSpPr>
        <dsp:cNvPr id="0" name=""/>
        <dsp:cNvSpPr/>
      </dsp:nvSpPr>
      <dsp:spPr>
        <a:xfrm>
          <a:off x="9003782" y="1240784"/>
          <a:ext cx="1913442" cy="66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Self-Perceived Knowledge Assessment:</a:t>
          </a:r>
          <a:endParaRPr lang="en-US" sz="1400" kern="1200"/>
        </a:p>
      </dsp:txBody>
      <dsp:txXfrm>
        <a:off x="9003782" y="1240784"/>
        <a:ext cx="1913442" cy="663725"/>
      </dsp:txXfrm>
    </dsp:sp>
    <dsp:sp modelId="{2204469D-0E20-4068-B17F-8B8CCECBC61A}">
      <dsp:nvSpPr>
        <dsp:cNvPr id="0" name=""/>
        <dsp:cNvSpPr/>
      </dsp:nvSpPr>
      <dsp:spPr>
        <a:xfrm>
          <a:off x="9003782" y="1971263"/>
          <a:ext cx="1913442" cy="17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Awareness about other in-hospital support system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CCA documentation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SC syringe pump prescription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SPC involvement</a:t>
          </a:r>
          <a:endParaRPr lang="en-US" sz="1100" kern="1200"/>
        </a:p>
      </dsp:txBody>
      <dsp:txXfrm>
        <a:off x="9003782" y="1971263"/>
        <a:ext cx="1913442" cy="1793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CC2F4-ABE7-43CF-94B8-71D503504C4C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F9C68-F711-4EA0-98F3-05A5B1175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23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Speaker’s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5CDE8-082B-1646-9CEE-ABB79E9F69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3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Speaker’s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5CDE8-082B-1646-9CEE-ABB79E9F69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54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Speaker’s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5CDE8-082B-1646-9CEE-ABB79E9F69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47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Speaker’s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5CDE8-082B-1646-9CEE-ABB79E9F69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0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F209-0A07-42B1-1725-EC3F85A94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5D47B-D70E-984C-3882-A5F3E556A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742AD-A4B9-3907-5357-C29572A0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740F-A365-48F4-8FB5-CE9659E44F70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F3268-9BA8-75A9-C66A-865EF234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8E1AF-EB30-45F0-6E20-3DD227EC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8BFF-7A32-4B52-95D5-9F302EF99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407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F5E0-9850-279A-DFA7-4359893A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07E6C-DC1E-951E-2D31-8E8C31741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150A0-ED04-74C1-8826-BFF94EE3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740F-A365-48F4-8FB5-CE9659E44F70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07018-341D-27C1-5C2A-90DE55FE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5C75E-8220-34CC-8A00-876CE0A8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8BFF-7A32-4B52-95D5-9F302EF99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977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9F94C-3206-ECD7-D6B4-85703DF3F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2CF0E-B5AB-3838-D496-F854DC974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06B83-5E7B-A4BB-4A77-A08E162F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740F-A365-48F4-8FB5-CE9659E44F70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CF7A5-F5BA-A0AA-5E9B-E5D9B4A7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02584-4036-E773-A538-4F1B8883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8BFF-7A32-4B52-95D5-9F302EF99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985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square with white text&#10;&#10;Description automatically generated">
            <a:extLst>
              <a:ext uri="{FF2B5EF4-FFF2-40B4-BE49-F238E27FC236}">
                <a16:creationId xmlns:a16="http://schemas.microsoft.com/office/drawing/2014/main" id="{BE507FD7-F9FF-6FCD-282D-F5238994A4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ECCC7C4-1A3F-C9F1-45CE-2ABB0A8C1F4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82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Optional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200" y="1757230"/>
            <a:ext cx="9144000" cy="1026645"/>
          </a:xfrm>
        </p:spPr>
        <p:txBody>
          <a:bodyPr anchor="t" anchorCtr="0">
            <a:noAutofit/>
          </a:bodyPr>
          <a:lstStyle>
            <a:lvl1pPr algn="l">
              <a:defRPr sz="7200" b="1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Main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19200" y="361389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33746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Lead-in + One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3929" y="1911096"/>
            <a:ext cx="11493843" cy="3505854"/>
          </a:xfrm>
        </p:spPr>
        <p:txBody>
          <a:bodyPr/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30BC3C-AC1D-E749-8BA2-81937073768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43929" y="1298448"/>
            <a:ext cx="11493843" cy="612648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GB" dirty="0"/>
              <a:t>Lead-in: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AB6D4-B467-3220-A386-04309AD1B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853" y="306336"/>
            <a:ext cx="11045920" cy="635496"/>
          </a:xfr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505CA8-7ECA-A6BF-6811-CE32CB6E2F49}"/>
              </a:ext>
            </a:extLst>
          </p:cNvPr>
          <p:cNvSpPr/>
          <p:nvPr userDrawn="1"/>
        </p:nvSpPr>
        <p:spPr>
          <a:xfrm>
            <a:off x="471340" y="433240"/>
            <a:ext cx="320512" cy="3205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019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976D-4C5E-15FF-8B8E-361EB9A2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5F02C-CB8D-120A-982E-4A6430E5E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3843A-A5FC-F739-A279-A7286D99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740F-A365-48F4-8FB5-CE9659E44F70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ABEE-E9A0-9DFF-64F1-E77FF07D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1D507-A38E-9691-92AB-7A813F85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8BFF-7A32-4B52-95D5-9F302EF99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90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FFA8-4C28-F2FE-221D-9CF2C98D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20310-E259-357A-B4A6-585D7B436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98B6A-DEEE-15C3-CFE9-217C0CA7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740F-A365-48F4-8FB5-CE9659E44F70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321AA-AEDB-EEE2-A5D1-65AC4C39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1E947-5ED0-0EB2-5444-D22F6CBE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8BFF-7A32-4B52-95D5-9F302EF99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810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B442-C081-F070-D673-4AD6F882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680A3-1BA3-8581-FDD0-682C8E9B3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DC2EC-4D55-C242-7B3E-A68A4AC19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8B042-358B-F205-B8D1-19894DD3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740F-A365-48F4-8FB5-CE9659E44F70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CADC3-870F-36A1-8D0E-1D11497D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83F31-9451-71C3-B3D8-A13A6184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8BFF-7A32-4B52-95D5-9F302EF99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073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786A-866B-39A1-0E2D-887F7A6C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70D2B-D5CC-10C4-C3AE-860718932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EEB8A-4229-09A6-8B9F-4C4D01FCF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906F3-343D-DCBD-F7BE-B7646D863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F9B8F-6D87-ABDC-774D-3F87D208D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479141-9DF7-EE7F-0A47-09380515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740F-A365-48F4-8FB5-CE9659E44F70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905E5-D5C2-21F1-5580-36FBE987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5453C8-2FA0-A067-8373-86CAEADB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8BFF-7A32-4B52-95D5-9F302EF99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159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CD56-B50F-EE2F-428B-F8487846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BB14C-4A9D-E6F5-458B-123F8233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740F-A365-48F4-8FB5-CE9659E44F70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66A9D-8EDD-A4AC-7C92-1CEAE638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F68EE-F529-3809-4C9C-F5441B36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8BFF-7A32-4B52-95D5-9F302EF99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824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DFA1A-BE4C-5DAE-BE31-F48F3658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740F-A365-48F4-8FB5-CE9659E44F70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DC311-BF2B-972B-E8C5-F5DB3478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72BFE-0FD6-3BCA-3C56-73C56E41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8BFF-7A32-4B52-95D5-9F302EF99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748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9DCD-C1C0-1531-3BDF-AB8ADFB0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EFA06-A788-381E-DF84-97E2D980E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7F10B-9B7B-D65B-5644-838679116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1B6AF-84CC-5959-319E-AA7A05EB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740F-A365-48F4-8FB5-CE9659E44F70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B57C1-B32F-FC66-D803-747EE9CD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54584-CA91-915B-F850-8B466CB3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8BFF-7A32-4B52-95D5-9F302EF99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894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7C2F-D168-2219-8111-658C64EE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EC6F6-8644-83BB-AB14-11E363793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4FFFF-986A-6764-A270-DBD93A703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3F08E-08CF-08DD-ED62-D894F95E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740F-A365-48F4-8FB5-CE9659E44F70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4F45D-FFE0-35C8-73A1-F5F82CD3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0A9FA-4A37-AE3A-2935-A82E8E66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8BFF-7A32-4B52-95D5-9F302EF99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810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82FB2-1583-4FEA-7786-04F88308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D458F-075E-7215-1D5C-5E58F7413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9337C-1E39-1787-3EEF-E2D3B8F77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2E740F-A365-48F4-8FB5-CE9659E44F70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AD576-69C6-BCD8-DB01-E94088794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0F008-F4FE-3E75-F2CA-AC6ACF560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A8BFF-7A32-4B52-95D5-9F302EF99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94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9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17/06/relationships/model3d" Target="../media/model3d1.glb"/><Relationship Id="rId3" Type="http://schemas.openxmlformats.org/officeDocument/2006/relationships/tags" Target="../tags/tag5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10" Type="http://schemas.openxmlformats.org/officeDocument/2006/relationships/image" Target="../media/image14.png"/><Relationship Id="rId4" Type="http://schemas.openxmlformats.org/officeDocument/2006/relationships/tags" Target="../tags/tag56.xml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microsoft.com/office/2014/relationships/chartEx" Target="../charts/chartEx1.xml"/><Relationship Id="rId10" Type="http://schemas.openxmlformats.org/officeDocument/2006/relationships/chart" Target="../charts/chart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4" Type="http://schemas.openxmlformats.org/officeDocument/2006/relationships/tags" Target="../tags/tag6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tags" Target="../tags/tag8.xml"/><Relationship Id="rId7" Type="http://schemas.openxmlformats.org/officeDocument/2006/relationships/diagramLayout" Target="../diagrams/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diagramData" Target="../diagrams/data1.xml"/><Relationship Id="rId5" Type="http://schemas.openxmlformats.org/officeDocument/2006/relationships/notesSlide" Target="../notesSlides/notesSlide2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13.xml"/><Relationship Id="rId9" Type="http://schemas.openxmlformats.org/officeDocument/2006/relationships/diagramColors" Target="../diagrams/colors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chart" Target="../charts/chart4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chart" Target="../charts/chart5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chart" Target="../charts/chart6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chart" Target="../charts/chart7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chart" Target="../charts/chart8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slideLayout" Target="../slideLayouts/slideLayout13.xml"/><Relationship Id="rId7" Type="http://schemas.openxmlformats.org/officeDocument/2006/relationships/diagramQuickStyle" Target="../diagrams/quickStyle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notesSlide" Target="../notesSlides/notesSlide3.xml"/><Relationship Id="rId9" Type="http://schemas.microsoft.com/office/2007/relationships/diagramDrawing" Target="../diagrams/drawin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tags" Target="../tags/tag17.xml"/><Relationship Id="rId7" Type="http://schemas.openxmlformats.org/officeDocument/2006/relationships/diagramLayout" Target="../diagrams/layout3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diagramData" Target="../diagrams/data3.xml"/><Relationship Id="rId5" Type="http://schemas.openxmlformats.org/officeDocument/2006/relationships/slideLayout" Target="../slideLayouts/slideLayout2.xml"/><Relationship Id="rId10" Type="http://schemas.microsoft.com/office/2007/relationships/diagramDrawing" Target="../diagrams/drawing3.xml"/><Relationship Id="rId4" Type="http://schemas.openxmlformats.org/officeDocument/2006/relationships/tags" Target="../tags/tag18.xml"/><Relationship Id="rId9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tags" Target="../tags/tag21.xml"/><Relationship Id="rId7" Type="http://schemas.openxmlformats.org/officeDocument/2006/relationships/image" Target="../media/image2.jpeg"/><Relationship Id="rId12" Type="http://schemas.microsoft.com/office/2007/relationships/diagramDrawing" Target="../diagrams/drawing4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2.xml"/><Relationship Id="rId11" Type="http://schemas.openxmlformats.org/officeDocument/2006/relationships/diagramColors" Target="../diagrams/colors4.xml"/><Relationship Id="rId5" Type="http://schemas.openxmlformats.org/officeDocument/2006/relationships/tags" Target="../tags/tag23.xml"/><Relationship Id="rId10" Type="http://schemas.openxmlformats.org/officeDocument/2006/relationships/diagramQuickStyle" Target="../diagrams/quickStyle4.xml"/><Relationship Id="rId4" Type="http://schemas.openxmlformats.org/officeDocument/2006/relationships/tags" Target="../tags/tag22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2.xml"/><Relationship Id="rId12" Type="http://schemas.microsoft.com/office/2007/relationships/diagramDrawing" Target="../diagrams/drawing5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diagramColors" Target="../diagrams/colors5.xml"/><Relationship Id="rId5" Type="http://schemas.openxmlformats.org/officeDocument/2006/relationships/tags" Target="../tags/tag30.xml"/><Relationship Id="rId10" Type="http://schemas.openxmlformats.org/officeDocument/2006/relationships/diagramQuickStyle" Target="../diagrams/quickStyle5.xml"/><Relationship Id="rId4" Type="http://schemas.openxmlformats.org/officeDocument/2006/relationships/tags" Target="../tags/tag29.xml"/><Relationship Id="rId9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D394444-CEA8-B4FF-0C9E-C6AB555AB1FE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69557" y="283641"/>
            <a:ext cx="11479427" cy="1477328"/>
          </a:xfrm>
        </p:spPr>
        <p:txBody>
          <a:bodyPr/>
          <a:lstStyle/>
          <a:p>
            <a:r>
              <a:rPr lang="en-GB" sz="3200" dirty="0"/>
              <a:t>Transitioning Patients in the Last Hours and Days of Life from the Intensive Care Unit (ICU) to General Wards </a:t>
            </a:r>
            <a:br>
              <a:rPr lang="en-GB" sz="3200" dirty="0"/>
            </a:br>
            <a:r>
              <a:rPr lang="en-GB" sz="3200" dirty="0"/>
              <a:t>(Ref no. PCD 1167)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F1A96409-D2D3-C224-7AA9-39DB9B6348BC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19200" y="1950676"/>
            <a:ext cx="9144000" cy="1478324"/>
          </a:xfrm>
        </p:spPr>
        <p:txBody>
          <a:bodyPr>
            <a:noAutofit/>
          </a:bodyPr>
          <a:lstStyle/>
          <a:p>
            <a:r>
              <a:rPr lang="en-GB" sz="2400" dirty="0"/>
              <a:t>Phase 1: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Audit 1A: Knowledge Gap Analysis survey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Audit 1B: CCA documentation compliance assessment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A67439-A3FC-3408-EDDF-5642828C98D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1048" y="3599583"/>
            <a:ext cx="21450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Audit Lead: </a:t>
            </a:r>
          </a:p>
          <a:p>
            <a:r>
              <a:rPr lang="en-GB" sz="1800" dirty="0">
                <a:solidFill>
                  <a:schemeClr val="bg1"/>
                </a:solidFill>
              </a:rPr>
              <a:t>Sameera Jahagirdar</a:t>
            </a:r>
          </a:p>
          <a:p>
            <a:r>
              <a:rPr lang="en-GB" sz="1800" dirty="0">
                <a:solidFill>
                  <a:schemeClr val="bg1"/>
                </a:solidFill>
              </a:rPr>
              <a:t>Specialty Doctor</a:t>
            </a:r>
          </a:p>
          <a:p>
            <a:r>
              <a:rPr lang="en-GB" sz="1800" dirty="0">
                <a:solidFill>
                  <a:schemeClr val="bg1"/>
                </a:solidFill>
              </a:rPr>
              <a:t>ICU</a:t>
            </a:r>
          </a:p>
          <a:p>
            <a:r>
              <a:rPr lang="en-GB" sz="1800" dirty="0">
                <a:solidFill>
                  <a:schemeClr val="bg1"/>
                </a:solidFill>
              </a:rPr>
              <a:t>WMUH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C7BDF-3864-BF6C-A92C-676B1D21C2D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527439" y="3636653"/>
            <a:ext cx="15472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Audit Team: </a:t>
            </a:r>
          </a:p>
          <a:p>
            <a:r>
              <a:rPr lang="en-GB" sz="1800" dirty="0">
                <a:solidFill>
                  <a:schemeClr val="bg1"/>
                </a:solidFill>
              </a:rPr>
              <a:t>Unzillah Khan</a:t>
            </a:r>
          </a:p>
          <a:p>
            <a:r>
              <a:rPr lang="en-GB" sz="1800" dirty="0">
                <a:solidFill>
                  <a:schemeClr val="bg1"/>
                </a:solidFill>
              </a:rPr>
              <a:t>JCF</a:t>
            </a:r>
          </a:p>
          <a:p>
            <a:r>
              <a:rPr lang="en-GB" dirty="0">
                <a:solidFill>
                  <a:schemeClr val="bg1"/>
                </a:solidFill>
              </a:rPr>
              <a:t>ICU</a:t>
            </a:r>
            <a:endParaRPr lang="en-GB" sz="1800" dirty="0">
              <a:solidFill>
                <a:schemeClr val="bg1"/>
              </a:solidFill>
            </a:endParaRPr>
          </a:p>
          <a:p>
            <a:r>
              <a:rPr lang="en-GB" sz="1800" dirty="0">
                <a:solidFill>
                  <a:schemeClr val="bg1"/>
                </a:solidFill>
              </a:rPr>
              <a:t>WMUH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0CE693-64E6-838F-55DE-B2054AA4BC8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458097" y="5393242"/>
            <a:ext cx="95147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solidFill>
                  <a:schemeClr val="bg1"/>
                </a:solidFill>
              </a:rPr>
              <a:t>Audit team: Dr Monica Popescu</a:t>
            </a:r>
            <a:r>
              <a:rPr lang="en-GB" sz="1800" baseline="30000" dirty="0">
                <a:solidFill>
                  <a:schemeClr val="bg1"/>
                </a:solidFill>
              </a:rPr>
              <a:t>1</a:t>
            </a:r>
            <a:r>
              <a:rPr lang="en-GB" sz="1800" dirty="0">
                <a:solidFill>
                  <a:schemeClr val="bg1"/>
                </a:solidFill>
              </a:rPr>
              <a:t>, Dr Anna Bradley</a:t>
            </a:r>
            <a:r>
              <a:rPr lang="en-GB" sz="1800" baseline="30000" dirty="0">
                <a:solidFill>
                  <a:schemeClr val="bg1"/>
                </a:solidFill>
              </a:rPr>
              <a:t>2</a:t>
            </a:r>
            <a:r>
              <a:rPr lang="en-GB" sz="1800" dirty="0">
                <a:solidFill>
                  <a:schemeClr val="bg1"/>
                </a:solidFill>
              </a:rPr>
              <a:t>, Elaine Hardy</a:t>
            </a:r>
            <a:r>
              <a:rPr lang="en-GB" sz="1800" baseline="30000" dirty="0">
                <a:solidFill>
                  <a:schemeClr val="bg1"/>
                </a:solidFill>
              </a:rPr>
              <a:t>3</a:t>
            </a:r>
          </a:p>
          <a:p>
            <a:pPr algn="ctr"/>
            <a:endParaRPr lang="en-GB" sz="1800" baseline="30000" dirty="0">
              <a:solidFill>
                <a:schemeClr val="bg1"/>
              </a:solidFill>
            </a:endParaRPr>
          </a:p>
          <a:p>
            <a:pPr algn="ctr"/>
            <a:r>
              <a:rPr lang="en-GB" sz="1800" baseline="30000" dirty="0">
                <a:solidFill>
                  <a:schemeClr val="bg1"/>
                </a:solidFill>
              </a:rPr>
              <a:t>1. Consultant and Clinical Lead, ICU, 2. Consultant, Specialist Palliative Medicine, 3. ICU Senior Nurse</a:t>
            </a:r>
          </a:p>
        </p:txBody>
      </p:sp>
    </p:spTree>
    <p:extLst>
      <p:ext uri="{BB962C8B-B14F-4D97-AF65-F5344CB8AC3E}">
        <p14:creationId xmlns:p14="http://schemas.microsoft.com/office/powerpoint/2010/main" val="813870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0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A920-C4F4-FAF6-DC2B-EF456B28CB16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212270"/>
            <a:ext cx="10515600" cy="603704"/>
          </a:xfrm>
        </p:spPr>
        <p:txBody>
          <a:bodyPr>
            <a:normAutofit/>
          </a:bodyPr>
          <a:lstStyle/>
          <a:p>
            <a:r>
              <a:rPr lang="en-GB" sz="3200"/>
              <a:t>Key findings: Demographics</a:t>
            </a:r>
          </a:p>
        </p:txBody>
      </p:sp>
      <p:graphicFrame>
        <p:nvGraphicFramePr>
          <p:cNvPr id="4" name="Content Placeholder 3" descr="Chart type: Doughnut. Nurse accounts for the majority of 'Role in the ICU: &#10;&#10;What is your professional role?'.&#10;&#10;Description automatically generated">
            <a:extLst>
              <a:ext uri="{FF2B5EF4-FFF2-40B4-BE49-F238E27FC236}">
                <a16:creationId xmlns:a16="http://schemas.microsoft.com/office/drawing/2014/main" id="{A6F47F66-6102-8E5D-78EC-86C5E157C4D5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23987758"/>
              </p:ext>
            </p:extLst>
          </p:nvPr>
        </p:nvGraphicFramePr>
        <p:xfrm>
          <a:off x="359229" y="1690688"/>
          <a:ext cx="5834743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" name="Chart 4" descr="Chart type: Clustered Bar. Percentage distribution of 'Time working in ICU Settings: &#10;&#10;Specify the length of time you have worked in ICU settings: &#10;'&#10;&#10;Description automatically generated">
            <a:extLst>
              <a:ext uri="{FF2B5EF4-FFF2-40B4-BE49-F238E27FC236}">
                <a16:creationId xmlns:a16="http://schemas.microsoft.com/office/drawing/2014/main" id="{1F862B2E-C3CA-C82C-63B5-B7B8FD076454}"/>
              </a:ext>
            </a:extLst>
          </p:cNvPr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62368921"/>
              </p:ext>
            </p:extLst>
          </p:nvPr>
        </p:nvGraphicFramePr>
        <p:xfrm>
          <a:off x="6596743" y="1641476"/>
          <a:ext cx="5098596" cy="440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995D1CF-5DB2-187F-DE27-CAD362D2090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88571" y="2854366"/>
            <a:ext cx="5007429" cy="15696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800"/>
              <a:t>Compliance rate 71.25%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77D8D-9744-A616-ED11-C76B198B41A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293320" y="1905506"/>
            <a:ext cx="5705442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800"/>
              <a:t>Possible explanations of non-compliance: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/>
              <a:t> Time constraints due to busy ICU schedules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/>
              <a:t> Survey fatigue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/>
              <a:t> Lack of awareness about the survey importance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/>
              <a:t> Limited experience with end-of-life care transitions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3014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A920-C4F4-FAF6-DC2B-EF456B28CB16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8086" y="143327"/>
            <a:ext cx="10515600" cy="1325563"/>
          </a:xfrm>
        </p:spPr>
        <p:txBody>
          <a:bodyPr/>
          <a:lstStyle/>
          <a:p>
            <a:r>
              <a:rPr lang="en-GB"/>
              <a:t>Key findings: EOLC principles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7BAB0-0BD3-CB92-88FA-3E4D669157C9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61257" y="1690688"/>
            <a:ext cx="5638800" cy="37043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800"/>
              <a:t>Process Comprehension:</a:t>
            </a:r>
          </a:p>
          <a:p>
            <a:r>
              <a:rPr lang="en-GB" sz="2800"/>
              <a:t>Recognising a dying patient</a:t>
            </a:r>
          </a:p>
          <a:p>
            <a:r>
              <a:rPr lang="en-GB" sz="2800"/>
              <a:t>Communication with family</a:t>
            </a:r>
          </a:p>
          <a:p>
            <a:r>
              <a:rPr lang="en-GB" sz="2800"/>
              <a:t>Liaising with teams</a:t>
            </a:r>
          </a:p>
          <a:p>
            <a:r>
              <a:rPr lang="en-GB" sz="2800"/>
              <a:t>Family involvement in decision making</a:t>
            </a:r>
          </a:p>
          <a:p>
            <a:r>
              <a:rPr lang="en-GB" sz="2800"/>
              <a:t>Specialist Palliative care team involvement</a:t>
            </a:r>
          </a:p>
          <a:p>
            <a:r>
              <a:rPr lang="en-GB" sz="2800"/>
              <a:t>Ward team involvement</a:t>
            </a:r>
          </a:p>
          <a:p>
            <a:r>
              <a:rPr lang="en-GB" sz="2800"/>
              <a:t>Exploring needs of dying patient</a:t>
            </a:r>
          </a:p>
          <a:p>
            <a:r>
              <a:rPr lang="en-GB" sz="2800"/>
              <a:t>Individualised care plans development</a:t>
            </a:r>
          </a:p>
          <a:p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97D214-E3D6-E8D9-9387-D82A976C633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6000" y="784451"/>
            <a:ext cx="5486400" cy="57084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/>
              <a:t>98% strongly agree on the importance of recognizing dying patients</a:t>
            </a:r>
          </a:p>
          <a:p>
            <a:pPr algn="ctr"/>
            <a:endParaRPr lang="en-GB" sz="2400"/>
          </a:p>
          <a:p>
            <a:pPr algn="ctr"/>
            <a:r>
              <a:rPr lang="en-GB" sz="2400"/>
              <a:t>96% strongly agree on the importance of communicating with families</a:t>
            </a:r>
          </a:p>
          <a:p>
            <a:pPr algn="ctr"/>
            <a:endParaRPr lang="en-GB" sz="2400"/>
          </a:p>
          <a:p>
            <a:pPr algn="ctr"/>
            <a:r>
              <a:rPr lang="en-GB" sz="2400"/>
              <a:t>93% strongly agree on developing individualized care plans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B43D8-F2DA-B621-6101-B5ACB8D201F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39586" y="2162860"/>
            <a:ext cx="906780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3200" b="1"/>
              <a:t>Strong recognition of fundamental end-of-life care principles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7844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A920-C4F4-FAF6-DC2B-EF456B28CB16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42258" y="223612"/>
            <a:ext cx="10515600" cy="592818"/>
          </a:xfrm>
        </p:spPr>
        <p:txBody>
          <a:bodyPr>
            <a:normAutofit fontScale="90000"/>
          </a:bodyPr>
          <a:lstStyle/>
          <a:p>
            <a:r>
              <a:rPr lang="en-GB"/>
              <a:t>Key findings: Areas of good practice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7BAB0-0BD3-CB92-88FA-3E4D669157C9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72143" y="1575253"/>
            <a:ext cx="4561114" cy="4684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/>
              <a:t>Individualized Care Plan Evaluation:</a:t>
            </a:r>
          </a:p>
          <a:p>
            <a:r>
              <a:rPr lang="en-GB" sz="2400"/>
              <a:t>Cessing observations</a:t>
            </a:r>
          </a:p>
          <a:p>
            <a:r>
              <a:rPr lang="en-GB" sz="2400"/>
              <a:t>Fluids administration</a:t>
            </a:r>
          </a:p>
          <a:p>
            <a:r>
              <a:rPr lang="en-GB" sz="2400"/>
              <a:t>Mouthcare	</a:t>
            </a:r>
          </a:p>
          <a:p>
            <a:r>
              <a:rPr lang="en-GB" sz="2400"/>
              <a:t>Weaning oxygen</a:t>
            </a:r>
          </a:p>
          <a:p>
            <a:r>
              <a:rPr lang="en-GB" sz="2400"/>
              <a:t>Family updates	</a:t>
            </a:r>
          </a:p>
          <a:p>
            <a:r>
              <a:rPr lang="en-GB" sz="2400"/>
              <a:t>Spiritual needs</a:t>
            </a:r>
          </a:p>
          <a:p>
            <a:r>
              <a:rPr lang="en-GB" sz="2400"/>
              <a:t>SC anticipatory medications</a:t>
            </a:r>
          </a:p>
          <a:p>
            <a:r>
              <a:rPr lang="en-GB" sz="2400"/>
              <a:t>SC syringe pump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C6F994-6B67-C1AC-C0E3-DE7889C70F5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6000" y="784451"/>
            <a:ext cx="5486400" cy="57084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/>
              <a:t>High awareness of the importance of family involvement (98% agree or strongly agree) </a:t>
            </a:r>
          </a:p>
          <a:p>
            <a:pPr algn="ctr"/>
            <a:endParaRPr lang="en-GB" sz="2400"/>
          </a:p>
          <a:p>
            <a:pPr algn="ctr"/>
            <a:r>
              <a:rPr lang="en-GB" sz="2400"/>
              <a:t>Strong emphasis on regular mouth care (95% agree or strongly agree) </a:t>
            </a:r>
          </a:p>
          <a:p>
            <a:pPr algn="ctr"/>
            <a:endParaRPr lang="en-GB" sz="2400"/>
          </a:p>
          <a:p>
            <a:pPr algn="ctr"/>
            <a:r>
              <a:rPr lang="en-GB" sz="2400"/>
              <a:t>Recognition of the importance of spiritual needs (95% agree or strongly agree) </a:t>
            </a:r>
          </a:p>
          <a:p>
            <a:pPr algn="ctr"/>
            <a:endParaRPr lang="en-GB" sz="2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630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A920-C4F4-FAF6-DC2B-EF456B28CB16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GB"/>
              <a:t>Key findings: Areas for improvement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7BAB0-0BD3-CB92-88FA-3E4D669157C9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825625"/>
            <a:ext cx="4702629" cy="3345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/>
              <a:t>Self-Perceived Knowledge Assessment:</a:t>
            </a:r>
          </a:p>
          <a:p>
            <a:r>
              <a:rPr lang="en-GB" sz="2400"/>
              <a:t>Awareness about other in-hospital support system</a:t>
            </a:r>
          </a:p>
          <a:p>
            <a:r>
              <a:rPr lang="en-GB" sz="2400"/>
              <a:t>CCA documentation</a:t>
            </a:r>
          </a:p>
          <a:p>
            <a:r>
              <a:rPr lang="en-GB" sz="2400"/>
              <a:t>SC syringe pump prescription</a:t>
            </a:r>
          </a:p>
          <a:p>
            <a:r>
              <a:rPr lang="en-GB" sz="2400"/>
              <a:t>SPC involvement</a:t>
            </a:r>
          </a:p>
          <a:p>
            <a:endParaRPr lang="en-GB" sz="24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79104AD-C62D-D304-50DA-4233D45B2A1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878286" y="784450"/>
            <a:ext cx="5704114" cy="60735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/>
              <a:t>Low familiarity with subcutaneous syringe pump prescribing on Cerner (42% aware) </a:t>
            </a:r>
          </a:p>
          <a:p>
            <a:pPr algn="ctr"/>
            <a:endParaRPr lang="en-GB" sz="2400"/>
          </a:p>
          <a:p>
            <a:pPr algn="ctr"/>
            <a:r>
              <a:rPr lang="en-GB" sz="2400"/>
              <a:t>Limited awareness of in-hospital support systems like Butterfly volunteers (56% aware) </a:t>
            </a:r>
          </a:p>
          <a:p>
            <a:pPr algn="ctr"/>
            <a:endParaRPr lang="en-GB" sz="2400"/>
          </a:p>
          <a:p>
            <a:pPr algn="ctr"/>
            <a:r>
              <a:rPr lang="en-GB" sz="2400"/>
              <a:t>Gaps in knowledge about the role of Specialist Palliative Care team in crisis pack medications (35% aware) </a:t>
            </a:r>
          </a:p>
          <a:p>
            <a:pPr algn="ctr"/>
            <a:endParaRPr lang="en-GB" sz="2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522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1A67-C59F-D9C3-6BCC-A69A8DD3AACB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Observations: overall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76B139-5D24-8448-656B-8EE8872ED133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 bwMode="auto">
          <a:xfrm>
            <a:off x="838200" y="2054477"/>
            <a:ext cx="3124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level of agreement on core principles of end-of-life care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4467F8C-3D0C-1267-A68B-ADBE95A8E83C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63544" y="2054477"/>
            <a:ext cx="3124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latin typeface="Arial" panose="020B0604020202020204" pitchFamily="34" charset="0"/>
              </a:rPr>
              <a:t>Knowledge gaps identified in specific areas, particularly regarding hospital systems and procedures 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3D Model 8" descr="Handshake">
                <a:extLst>
                  <a:ext uri="{FF2B5EF4-FFF2-40B4-BE49-F238E27FC236}">
                    <a16:creationId xmlns:a16="http://schemas.microsoft.com/office/drawing/2014/main" id="{301D869E-A67B-F045-764B-B75F35606E44}"/>
                  </a:ext>
                </a:extLst>
              </p:cNvPr>
              <p:cNvGraphicFramePr/>
              <p:nvPr>
                <p:custDataLst>
                  <p:tags r:id="rId5"/>
                </p:custDataLst>
                <p:extLst>
                  <p:ext uri="{D42A27DB-BD31-4B8C-83A1-F6EECF244321}">
                    <p14:modId xmlns:p14="http://schemas.microsoft.com/office/powerpoint/2010/main" val="2442293932"/>
                  </p:ext>
                </p:extLst>
              </p:nvPr>
            </p:nvGraphicFramePr>
            <p:xfrm>
              <a:off x="838200" y="3987926"/>
              <a:ext cx="3124200" cy="1959472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3124200" cy="1959472"/>
                    </a:xfrm>
                    <a:prstGeom prst="rect">
                      <a:avLst/>
                    </a:prstGeom>
                  </am3d:spPr>
                  <am3d:camera>
                    <am3d:pos x="0" y="0" z="5200257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0063" d="1000000"/>
                    <am3d:preTrans dx="15833" dy="-6963336" dz="-42949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358503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3D Model 8" descr="Handshake">
                <a:extLst>
                  <a:ext uri="{FF2B5EF4-FFF2-40B4-BE49-F238E27FC236}">
                    <a16:creationId xmlns:a16="http://schemas.microsoft.com/office/drawing/2014/main" id="{301D869E-A67B-F045-764B-B75F35606E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8200" y="3987926"/>
                <a:ext cx="3124200" cy="1959472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86DD3A96-4715-CC35-185C-3399755D311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654142" y="639334"/>
            <a:ext cx="2830286" cy="14151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6300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F9904-40D8-E842-F149-8BDF209D11A2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Well, this what We all said…</a:t>
            </a:r>
          </a:p>
          <a:p>
            <a:pPr marL="0" indent="0" algn="ctr">
              <a:buNone/>
            </a:pPr>
            <a:r>
              <a:rPr lang="en-GB" dirty="0"/>
              <a:t>….let us see what we practiced…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1821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DC3E-B63B-76C4-0B72-CFE95FDDF3F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Audit 1B: </a:t>
            </a:r>
            <a:r>
              <a:rPr lang="en-GB" sz="3200" dirty="0"/>
              <a:t>Assess compliance to use of Continuing Care Agreement (CCA) documentation for all PILHDL in the ICU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CE15-DA72-EE6A-9BE7-76311C96DB4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30712"/>
                </a:solidFill>
              </a:rPr>
              <a:t>Methodology:</a:t>
            </a:r>
          </a:p>
          <a:p>
            <a:r>
              <a:rPr lang="en-US" dirty="0">
                <a:solidFill>
                  <a:srgbClr val="030712"/>
                </a:solidFill>
              </a:rPr>
              <a:t>Permission from the Clinical Governance &amp; registration of audit</a:t>
            </a:r>
          </a:p>
          <a:p>
            <a:r>
              <a:rPr lang="en-US" dirty="0">
                <a:solidFill>
                  <a:srgbClr val="030712"/>
                </a:solidFill>
              </a:rPr>
              <a:t>One year four months patient data January 2023 – April 2024: n=92</a:t>
            </a:r>
          </a:p>
          <a:p>
            <a:r>
              <a:rPr lang="en-US" dirty="0">
                <a:solidFill>
                  <a:srgbClr val="030712"/>
                </a:solidFill>
              </a:rPr>
              <a:t>Reviewed documentation of:</a:t>
            </a:r>
          </a:p>
          <a:p>
            <a:pPr lvl="1"/>
            <a:r>
              <a:rPr lang="en-US" dirty="0">
                <a:solidFill>
                  <a:srgbClr val="030712"/>
                </a:solidFill>
              </a:rPr>
              <a:t>All patients for whom Palliative care decision was made</a:t>
            </a:r>
          </a:p>
          <a:p>
            <a:pPr lvl="1"/>
            <a:r>
              <a:rPr lang="en-US" dirty="0">
                <a:solidFill>
                  <a:srgbClr val="030712"/>
                </a:solidFill>
              </a:rPr>
              <a:t>Compliance to the components of CCA documentation</a:t>
            </a:r>
          </a:p>
          <a:p>
            <a:pPr lvl="1"/>
            <a:r>
              <a:rPr lang="en-US" dirty="0">
                <a:solidFill>
                  <a:srgbClr val="030712"/>
                </a:solidFill>
              </a:rPr>
              <a:t>Compliance to the principles of care of patients in last hours &amp; days of life</a:t>
            </a:r>
          </a:p>
          <a:p>
            <a:pPr lvl="1"/>
            <a:r>
              <a:rPr lang="en-US" dirty="0">
                <a:solidFill>
                  <a:srgbClr val="030712"/>
                </a:solidFill>
              </a:rPr>
              <a:t>Care transitioning from ICU to ward data</a:t>
            </a:r>
          </a:p>
          <a:p>
            <a:endParaRPr lang="en-US" dirty="0">
              <a:solidFill>
                <a:srgbClr val="03071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4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ABF8-76F5-4D95-6AB8-3AE7F9EF733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30712"/>
                </a:solidFill>
                <a:latin typeface="Aptos"/>
              </a:rPr>
              <a:t>Demographics: Age  &amp; Gender</a:t>
            </a:r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289F861E-E683-1BCD-8DC2-C5A38E9C3078}"/>
                  </a:ext>
                </a:extLst>
              </p:cNvPr>
              <p:cNvGraphicFramePr/>
              <p:nvPr>
                <p:custDataLst>
                  <p:tags r:id="rId2"/>
                </p:custDataLst>
                <p:extLst>
                  <p:ext uri="{D42A27DB-BD31-4B8C-83A1-F6EECF244321}">
                    <p14:modId xmlns:p14="http://schemas.microsoft.com/office/powerpoint/2010/main" val="3753115686"/>
                  </p:ext>
                </p:extLst>
              </p:nvPr>
            </p:nvGraphicFramePr>
            <p:xfrm>
              <a:off x="6193973" y="1825624"/>
              <a:ext cx="5812970" cy="435133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5" name="Chart 14">
                <a:extLst>
                  <a:ext uri="{FF2B5EF4-FFF2-40B4-BE49-F238E27FC236}">
                    <a16:creationId xmlns:a16="http://schemas.microsoft.com/office/drawing/2014/main" id="{289F861E-E683-1BCD-8DC2-C5A38E9C307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93973" y="1825624"/>
                <a:ext cx="5812970" cy="4351337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EBB1274C-4A79-A6EF-B59E-3604503C7DB5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92371221"/>
              </p:ext>
            </p:extLst>
          </p:nvPr>
        </p:nvGraphicFramePr>
        <p:xfrm>
          <a:off x="838200" y="1825625"/>
          <a:ext cx="515937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010288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ED18-5A76-3755-74AA-2F597D2185DC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6"/>
            <a:ext cx="10515600" cy="581932"/>
          </a:xfrm>
        </p:spPr>
        <p:txBody>
          <a:bodyPr>
            <a:normAutofit/>
          </a:bodyPr>
          <a:lstStyle/>
          <a:p>
            <a:r>
              <a:rPr lang="en-GB" sz="3200" dirty="0"/>
              <a:t>ICU Length of stay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70382C-9F29-383B-DC93-F68496CFD59A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2708514"/>
              </p:ext>
            </p:extLst>
          </p:nvPr>
        </p:nvGraphicFramePr>
        <p:xfrm>
          <a:off x="163287" y="1705882"/>
          <a:ext cx="485502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3147986108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706251557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476768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ICU Length of Stay (days)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Number of Patients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Transitioned to Ward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13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737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4-7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92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8-13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45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14-30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48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31+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6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9316715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CD8D3C75-26F9-F33D-7012-6DF4D608D69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152400" y="3357744"/>
            <a:ext cx="5649686" cy="952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D2B538-A15B-A4BE-515D-D8B2B91D98A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791200" y="1829235"/>
            <a:ext cx="6400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Key 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decision to transition occurred in patients with stays </a:t>
            </a:r>
            <a:r>
              <a:rPr lang="en-GB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≥</a:t>
            </a:r>
            <a:r>
              <a:rPr lang="en-GB" sz="2400" dirty="0"/>
              <a:t> 14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Potential for increased transitions: 36 patients had stays of 14 days or longer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Length of ICU stay + clinical + psych-social factors &amp; our End-of-Life Care decisions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1694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EBB6-5B9D-4317-3024-FD21920E8E6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00416"/>
            <a:ext cx="10515600" cy="964180"/>
          </a:xfrm>
        </p:spPr>
        <p:txBody>
          <a:bodyPr>
            <a:normAutofit/>
          </a:bodyPr>
          <a:lstStyle/>
          <a:p>
            <a:r>
              <a:rPr lang="en-GB" sz="3200" dirty="0"/>
              <a:t>Care Metrics: How many we recognised dying?: 100%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B0C69-3FFB-F3ED-75CB-12DAF112B19B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1999" y="1590108"/>
            <a:ext cx="3363686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Insights:</a:t>
            </a:r>
          </a:p>
          <a:p>
            <a:pPr lvl="1"/>
            <a:r>
              <a:rPr lang="en-GB" dirty="0"/>
              <a:t>89.1% die within 24 hours of being recognized as dying. </a:t>
            </a:r>
          </a:p>
          <a:p>
            <a:pPr lvl="1"/>
            <a:r>
              <a:rPr lang="en-GB" dirty="0"/>
              <a:t>Short timeframe emphasizes the need for rapid implementation of end-of-life care plans &amp; consideration of transitions. </a:t>
            </a:r>
          </a:p>
          <a:p>
            <a:pPr lvl="1"/>
            <a:r>
              <a:rPr lang="en-GB" dirty="0"/>
              <a:t>So which patients are okay to transition?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BF35C71-E634-098A-8852-FE7214FB6AE0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47" y="878603"/>
            <a:ext cx="7799517" cy="482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226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E4B286E-B629-057F-0361-92F4BF70851C}"/>
              </a:ext>
            </a:extLst>
          </p:cNvPr>
          <p:cNvSpPr>
            <a:spLocks noGrp="1"/>
          </p:cNvSpPr>
          <p:nvPr>
            <p:ph idx="10"/>
            <p:custDataLst>
              <p:tags r:id="rId1"/>
            </p:custDataLst>
          </p:nvPr>
        </p:nvSpPr>
        <p:spPr>
          <a:xfrm>
            <a:off x="791853" y="403328"/>
            <a:ext cx="11493843" cy="612648"/>
          </a:xfrm>
        </p:spPr>
        <p:txBody>
          <a:bodyPr>
            <a:normAutofit/>
          </a:bodyPr>
          <a:lstStyle/>
          <a:p>
            <a:r>
              <a:rPr lang="en-GB" dirty="0"/>
              <a:t>Background:</a:t>
            </a: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47E1851D-E920-2618-FB07-400324677731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585668"/>
              </p:ext>
            </p:extLst>
          </p:nvPr>
        </p:nvGraphicFramePr>
        <p:xfrm>
          <a:off x="343929" y="902043"/>
          <a:ext cx="11493843" cy="4514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24A4076-C5CB-88FD-4C83-BC71E26AF57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850813" y="5432453"/>
            <a:ext cx="501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PILHDL*: Patients in Last Hours and Days of Life. </a:t>
            </a:r>
          </a:p>
          <a:p>
            <a:r>
              <a:rPr lang="en-GB" dirty="0"/>
              <a:t>EOLC**: End of Life Care</a:t>
            </a:r>
          </a:p>
        </p:txBody>
      </p:sp>
    </p:spTree>
    <p:extLst>
      <p:ext uri="{BB962C8B-B14F-4D97-AF65-F5344CB8AC3E}">
        <p14:creationId xmlns:p14="http://schemas.microsoft.com/office/powerpoint/2010/main" val="631046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3D88-3618-4812-A84A-87C52630FBA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690789"/>
          </a:xfrm>
        </p:spPr>
        <p:txBody>
          <a:bodyPr>
            <a:normAutofit/>
          </a:bodyPr>
          <a:lstStyle/>
          <a:p>
            <a:r>
              <a:rPr lang="en-GB" sz="3200" dirty="0"/>
              <a:t>Care Metrics: Care Planning - Documentation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C5726-92D5-CBE8-CCFD-F35350ACA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001000" y="1659208"/>
            <a:ext cx="375557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Key Insights: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Significant gap between recognizing dying patients and completing CCA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Low rate of CCA documentation &amp; daily reviews indicates a critical area for improvement in end-of-life care planning.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0E6673D-D2F7-7747-0B61-CB602C183A48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30447197"/>
              </p:ext>
            </p:extLst>
          </p:nvPr>
        </p:nvGraphicFramePr>
        <p:xfrm>
          <a:off x="228600" y="1544045"/>
          <a:ext cx="7369629" cy="4839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85844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81E899-02BA-1A8D-7E64-002357E4F9DC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0292754"/>
              </p:ext>
            </p:extLst>
          </p:nvPr>
        </p:nvGraphicFramePr>
        <p:xfrm>
          <a:off x="838200" y="1716766"/>
          <a:ext cx="4637313" cy="4205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771">
                  <a:extLst>
                    <a:ext uri="{9D8B030D-6E8A-4147-A177-3AD203B41FA5}">
                      <a16:colId xmlns:a16="http://schemas.microsoft.com/office/drawing/2014/main" val="2472165903"/>
                    </a:ext>
                  </a:extLst>
                </a:gridCol>
                <a:gridCol w="1545771">
                  <a:extLst>
                    <a:ext uri="{9D8B030D-6E8A-4147-A177-3AD203B41FA5}">
                      <a16:colId xmlns:a16="http://schemas.microsoft.com/office/drawing/2014/main" val="3578534687"/>
                    </a:ext>
                  </a:extLst>
                </a:gridCol>
                <a:gridCol w="1545771">
                  <a:extLst>
                    <a:ext uri="{9D8B030D-6E8A-4147-A177-3AD203B41FA5}">
                      <a16:colId xmlns:a16="http://schemas.microsoft.com/office/drawing/2014/main" val="3448271716"/>
                    </a:ext>
                  </a:extLst>
                </a:gridCol>
              </a:tblGrid>
              <a:tr h="114862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Care Metrics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87567826"/>
                  </a:ext>
                </a:extLst>
              </a:tr>
              <a:tr h="190781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Spiritual needs discussed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3926637"/>
                  </a:ext>
                </a:extLst>
              </a:tr>
              <a:tr h="114862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Family updated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36736277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650EF704-C4D0-2B42-D789-C30CFD09EB9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6"/>
            <a:ext cx="10515600" cy="603704"/>
          </a:xfrm>
        </p:spPr>
        <p:txBody>
          <a:bodyPr>
            <a:normAutofit/>
          </a:bodyPr>
          <a:lstStyle/>
          <a:p>
            <a:r>
              <a:rPr lang="en-GB" sz="3200" dirty="0"/>
              <a:t>Care Metrics: Care Planning - Documentation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C7F899-023C-FB02-9166-30F5F3D067F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716489" y="1716766"/>
            <a:ext cx="472439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Key Insights: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Family involvement is high, suggesting good communication with relatives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Spiritual care needs more focus, with less than a third of patients having documented spiritual needs discussions.</a:t>
            </a:r>
          </a:p>
        </p:txBody>
      </p:sp>
    </p:spTree>
    <p:extLst>
      <p:ext uri="{BB962C8B-B14F-4D97-AF65-F5344CB8AC3E}">
        <p14:creationId xmlns:p14="http://schemas.microsoft.com/office/powerpoint/2010/main" val="1991252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543B-D912-2645-9468-E2C1BBF66A98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934200" y="1825625"/>
            <a:ext cx="4419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Key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While mouth care and fluids administration are well-documented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Room for improvement in ceasing observations &amp; oxygen weaning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Low rate of ceasing observations may indicate a need for clearer guidelines on when to discontinue routine monitoring in end-of-life care</a:t>
            </a:r>
          </a:p>
          <a:p>
            <a:endParaRPr lang="en-GB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54838A-A545-79C8-D65F-A08C13023E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6"/>
            <a:ext cx="10515600" cy="51661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Care Metrics: Symptom management &amp; comfort measures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B136C62-2AF0-D653-31FC-6E53C97B1FA4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90459340"/>
              </p:ext>
            </p:extLst>
          </p:nvPr>
        </p:nvGraphicFramePr>
        <p:xfrm>
          <a:off x="555171" y="1754188"/>
          <a:ext cx="62484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80995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BC2C28-47BF-FA61-FBE8-122468730FDE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6720553"/>
              </p:ext>
            </p:extLst>
          </p:nvPr>
        </p:nvGraphicFramePr>
        <p:xfrm>
          <a:off x="195944" y="1077686"/>
          <a:ext cx="6346370" cy="5693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2DAEBDEB-91C2-02E0-A297-3F10DF23529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GB" sz="3200" dirty="0"/>
              <a:t>Care Metrics: SPC referrals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555DC-067A-303E-7C95-5843A87E08A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966856" y="1480457"/>
            <a:ext cx="446314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Key Insights: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SPC services are underutilized, with only about 1 in 5 patients receiving a referral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Short median time from referral to death (2 days) suggests late involvement of SPC, potentially limiting their impact</a:t>
            </a:r>
          </a:p>
        </p:txBody>
      </p:sp>
    </p:spTree>
    <p:extLst>
      <p:ext uri="{BB962C8B-B14F-4D97-AF65-F5344CB8AC3E}">
        <p14:creationId xmlns:p14="http://schemas.microsoft.com/office/powerpoint/2010/main" val="1069640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64156-0FAD-97E5-13D2-65068330664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837714" y="1825625"/>
            <a:ext cx="3516086" cy="2006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Key Insights:</a:t>
            </a:r>
          </a:p>
          <a:p>
            <a:r>
              <a:rPr lang="en-GB" dirty="0"/>
              <a:t>Care transition demands starting SC medications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B8F2B0-69AA-50F6-2C4A-16918CECEF8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Care Metrics: Medication management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0EA5A67-03CE-A3EA-E9E7-7D837550EFDC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17498427"/>
              </p:ext>
            </p:extLst>
          </p:nvPr>
        </p:nvGraphicFramePr>
        <p:xfrm>
          <a:off x="315686" y="1825625"/>
          <a:ext cx="6836227" cy="4041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29825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08B5-3F7B-7EEA-F916-4ACDD0B1081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788761"/>
          </a:xfrm>
        </p:spPr>
        <p:txBody>
          <a:bodyPr>
            <a:normAutofit/>
          </a:bodyPr>
          <a:lstStyle/>
          <a:p>
            <a:r>
              <a:rPr lang="en-GB" sz="3200" dirty="0"/>
              <a:t>Care Metrics: Transitions of Care to the 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7D71D-069B-E1A9-0F6B-B24325C1EE9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00257" y="1360714"/>
            <a:ext cx="3853543" cy="4816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/>
              <a:t>Key Insights:</a:t>
            </a:r>
          </a:p>
          <a:p>
            <a:r>
              <a:rPr lang="en-GB" sz="2000" dirty="0"/>
              <a:t>All 6 transitioned patients had SPC referrals</a:t>
            </a:r>
          </a:p>
          <a:p>
            <a:r>
              <a:rPr lang="en-GB" sz="2000" dirty="0"/>
              <a:t>5 out of 6 transitioned patients had longer ICU stays (14-112 days)</a:t>
            </a:r>
          </a:p>
          <a:p>
            <a:r>
              <a:rPr lang="en-GB" sz="2000" dirty="0"/>
              <a:t>Very few patients are transitioned to ward care for end-of-life management.</a:t>
            </a:r>
          </a:p>
          <a:p>
            <a:r>
              <a:rPr lang="en-GB" sz="2000" dirty="0"/>
              <a:t>Patients with longer ICU stays appear more likely to be transitioned, suggesting a potential criteria for earlier consideration of transitions</a:t>
            </a:r>
          </a:p>
          <a:p>
            <a:endParaRPr lang="en-GB" sz="2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C8422F-0B26-6434-144F-CE159A6DAAB9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20338166"/>
              </p:ext>
            </p:extLst>
          </p:nvPr>
        </p:nvGraphicFramePr>
        <p:xfrm>
          <a:off x="642256" y="1825625"/>
          <a:ext cx="5758543" cy="3758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7492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CD06-4D57-420A-DD47-2868F7B5342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92120"/>
            <a:ext cx="10515600" cy="679904"/>
          </a:xfrm>
        </p:spPr>
        <p:txBody>
          <a:bodyPr>
            <a:normAutofit/>
          </a:bodyPr>
          <a:lstStyle/>
          <a:p>
            <a:r>
              <a:rPr lang="en-GB" sz="3200"/>
              <a:t>Knowledge Vs Practice: KSA &amp; CCA-CAD comparison</a:t>
            </a:r>
            <a:endParaRPr lang="en-GB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8A05C0-1734-61BF-F1ED-13DF12ED3757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1187163"/>
              </p:ext>
            </p:extLst>
          </p:nvPr>
        </p:nvGraphicFramePr>
        <p:xfrm>
          <a:off x="108857" y="1009203"/>
          <a:ext cx="12006943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804">
                  <a:extLst>
                    <a:ext uri="{9D8B030D-6E8A-4147-A177-3AD203B41FA5}">
                      <a16:colId xmlns:a16="http://schemas.microsoft.com/office/drawing/2014/main" val="1399233313"/>
                    </a:ext>
                  </a:extLst>
                </a:gridCol>
                <a:gridCol w="2876663">
                  <a:extLst>
                    <a:ext uri="{9D8B030D-6E8A-4147-A177-3AD203B41FA5}">
                      <a16:colId xmlns:a16="http://schemas.microsoft.com/office/drawing/2014/main" val="1810166365"/>
                    </a:ext>
                  </a:extLst>
                </a:gridCol>
                <a:gridCol w="2904458">
                  <a:extLst>
                    <a:ext uri="{9D8B030D-6E8A-4147-A177-3AD203B41FA5}">
                      <a16:colId xmlns:a16="http://schemas.microsoft.com/office/drawing/2014/main" val="3779942914"/>
                    </a:ext>
                  </a:extLst>
                </a:gridCol>
                <a:gridCol w="2066009">
                  <a:extLst>
                    <a:ext uri="{9D8B030D-6E8A-4147-A177-3AD203B41FA5}">
                      <a16:colId xmlns:a16="http://schemas.microsoft.com/office/drawing/2014/main" val="472701626"/>
                    </a:ext>
                  </a:extLst>
                </a:gridCol>
                <a:gridCol w="2066009">
                  <a:extLst>
                    <a:ext uri="{9D8B030D-6E8A-4147-A177-3AD203B41FA5}">
                      <a16:colId xmlns:a16="http://schemas.microsoft.com/office/drawing/2014/main" val="957422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Aspect of Care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KGS Findings (Staff Reported)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CCA-CAD Data Findings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Alignment/Contradiction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Learning Point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77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Recognition of Dying Patients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95% of staff confident in recognizing dying patients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All 92 patients (100%) recognized as dying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Alignment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Maintain current training &amp; practices for recognizing end-of-life stage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83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Care Planning and 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85% aware of CCA documentation importance, 60% report always completing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Only 6.5% had CCA documentation, 4.3% had daily reviews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Contradiction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Investigate barriers to CCA documentation (implement reminders / streamline process to increase completion rates)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279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306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F78CF-B142-A2A9-7EED-1FBA26372883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556B44-85E7-0536-C3F6-09488668C59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92120"/>
            <a:ext cx="10515600" cy="679904"/>
          </a:xfrm>
        </p:spPr>
        <p:txBody>
          <a:bodyPr>
            <a:normAutofit/>
          </a:bodyPr>
          <a:lstStyle/>
          <a:p>
            <a:r>
              <a:rPr lang="en-GB" sz="3200" dirty="0"/>
              <a:t>Knowledge Vs Practice: KSA &amp; CCA-CAD comparison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F96DBC0-919F-D064-0BEC-1FDBA4DAC5AA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62142653"/>
              </p:ext>
            </p:extLst>
          </p:nvPr>
        </p:nvGraphicFramePr>
        <p:xfrm>
          <a:off x="108857" y="758827"/>
          <a:ext cx="12006943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804">
                  <a:extLst>
                    <a:ext uri="{9D8B030D-6E8A-4147-A177-3AD203B41FA5}">
                      <a16:colId xmlns:a16="http://schemas.microsoft.com/office/drawing/2014/main" val="1399233313"/>
                    </a:ext>
                  </a:extLst>
                </a:gridCol>
                <a:gridCol w="1759739">
                  <a:extLst>
                    <a:ext uri="{9D8B030D-6E8A-4147-A177-3AD203B41FA5}">
                      <a16:colId xmlns:a16="http://schemas.microsoft.com/office/drawing/2014/main" val="1810166365"/>
                    </a:ext>
                  </a:extLst>
                </a:gridCol>
                <a:gridCol w="3145971">
                  <a:extLst>
                    <a:ext uri="{9D8B030D-6E8A-4147-A177-3AD203B41FA5}">
                      <a16:colId xmlns:a16="http://schemas.microsoft.com/office/drawing/2014/main" val="3779942914"/>
                    </a:ext>
                  </a:extLst>
                </a:gridCol>
                <a:gridCol w="2941420">
                  <a:extLst>
                    <a:ext uri="{9D8B030D-6E8A-4147-A177-3AD203B41FA5}">
                      <a16:colId xmlns:a16="http://schemas.microsoft.com/office/drawing/2014/main" val="472701626"/>
                    </a:ext>
                  </a:extLst>
                </a:gridCol>
                <a:gridCol w="2066009">
                  <a:extLst>
                    <a:ext uri="{9D8B030D-6E8A-4147-A177-3AD203B41FA5}">
                      <a16:colId xmlns:a16="http://schemas.microsoft.com/office/drawing/2014/main" val="957422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Aspect of Care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KGS Findings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CCA-CAD Data Findings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Alignment/Contradiction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Learning Point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77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Symptom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80% confident in managing end-of-life symptoms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Variable documentation: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effectLst/>
                        </a:rPr>
                        <a:t>13% ceasing observations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effectLst/>
                        </a:rPr>
                        <a:t>71.7% fluids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effectLst/>
                        </a:rPr>
                        <a:t>72.8% mouth care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effectLst/>
                        </a:rPr>
                        <a:t>44.6% oxygen weaning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Partial Alignment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standardized protocols for symptom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on importance of documenting all aspects of care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517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Family Communication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90% confident in communicating with families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94.6% of cases had family updates documented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Alignment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current practices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Consider sharing successful communication strategies among staff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161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062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2DD1CFF-B7AD-8E7D-9F99-D90C5DD51693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8531419"/>
              </p:ext>
            </p:extLst>
          </p:nvPr>
        </p:nvGraphicFramePr>
        <p:xfrm>
          <a:off x="21772" y="1338950"/>
          <a:ext cx="12148456" cy="52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2846">
                  <a:extLst>
                    <a:ext uri="{9D8B030D-6E8A-4147-A177-3AD203B41FA5}">
                      <a16:colId xmlns:a16="http://schemas.microsoft.com/office/drawing/2014/main" val="2268370465"/>
                    </a:ext>
                  </a:extLst>
                </a:gridCol>
                <a:gridCol w="2807078">
                  <a:extLst>
                    <a:ext uri="{9D8B030D-6E8A-4147-A177-3AD203B41FA5}">
                      <a16:colId xmlns:a16="http://schemas.microsoft.com/office/drawing/2014/main" val="2681567521"/>
                    </a:ext>
                  </a:extLst>
                </a:gridCol>
                <a:gridCol w="2172844">
                  <a:extLst>
                    <a:ext uri="{9D8B030D-6E8A-4147-A177-3AD203B41FA5}">
                      <a16:colId xmlns:a16="http://schemas.microsoft.com/office/drawing/2014/main" val="2108412850"/>
                    </a:ext>
                  </a:extLst>
                </a:gridCol>
                <a:gridCol w="2172844">
                  <a:extLst>
                    <a:ext uri="{9D8B030D-6E8A-4147-A177-3AD203B41FA5}">
                      <a16:colId xmlns:a16="http://schemas.microsoft.com/office/drawing/2014/main" val="2213225089"/>
                    </a:ext>
                  </a:extLst>
                </a:gridCol>
                <a:gridCol w="2172844">
                  <a:extLst>
                    <a:ext uri="{9D8B030D-6E8A-4147-A177-3AD203B41FA5}">
                      <a16:colId xmlns:a16="http://schemas.microsoft.com/office/drawing/2014/main" val="603262896"/>
                    </a:ext>
                  </a:extLst>
                </a:gridCol>
              </a:tblGrid>
              <a:tr h="727364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Aspect of Care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KGS Findings (Staff Reported)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CCA-CAD Data Findings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Alignment/Contradiction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Learning Point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9417"/>
                  </a:ext>
                </a:extLst>
              </a:tr>
              <a:tr h="1039091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Spiritual Care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40% confident in addressing spiritual care needs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30.4% had spiritual needs discussion documented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Alignment, however, 40% confidence is low!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additional training on spiritual care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Consider involving chaplaincy services more routinely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893141"/>
                  </a:ext>
                </a:extLst>
              </a:tr>
              <a:tr h="1039091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Specialist Palliative Care (SPC) Referrals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75% report knowing when to refer to SPC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Only 19.6% of patients received SPC referrals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Contradiction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&amp; revise SPC referral criteria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education on benefits of early SPC involvement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7348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01AA5681-D9F8-4DBA-4BBD-AA73B2B4641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200979"/>
            <a:ext cx="10515600" cy="679904"/>
          </a:xfrm>
        </p:spPr>
        <p:txBody>
          <a:bodyPr>
            <a:normAutofit/>
          </a:bodyPr>
          <a:lstStyle/>
          <a:p>
            <a:r>
              <a:rPr lang="en-GB" sz="3200" dirty="0"/>
              <a:t>Knowledge Vs Practice: KSA &amp; CCA-CAD comparison</a:t>
            </a:r>
          </a:p>
        </p:txBody>
      </p:sp>
    </p:spTree>
    <p:extLst>
      <p:ext uri="{BB962C8B-B14F-4D97-AF65-F5344CB8AC3E}">
        <p14:creationId xmlns:p14="http://schemas.microsoft.com/office/powerpoint/2010/main" val="3776923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144ABAF-CBF1-759B-083C-6612A9024D02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73284787"/>
              </p:ext>
            </p:extLst>
          </p:nvPr>
        </p:nvGraphicFramePr>
        <p:xfrm>
          <a:off x="21772" y="1382486"/>
          <a:ext cx="12148456" cy="52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2846">
                  <a:extLst>
                    <a:ext uri="{9D8B030D-6E8A-4147-A177-3AD203B41FA5}">
                      <a16:colId xmlns:a16="http://schemas.microsoft.com/office/drawing/2014/main" val="2268370465"/>
                    </a:ext>
                  </a:extLst>
                </a:gridCol>
                <a:gridCol w="2807078">
                  <a:extLst>
                    <a:ext uri="{9D8B030D-6E8A-4147-A177-3AD203B41FA5}">
                      <a16:colId xmlns:a16="http://schemas.microsoft.com/office/drawing/2014/main" val="2681567521"/>
                    </a:ext>
                  </a:extLst>
                </a:gridCol>
                <a:gridCol w="2172844">
                  <a:extLst>
                    <a:ext uri="{9D8B030D-6E8A-4147-A177-3AD203B41FA5}">
                      <a16:colId xmlns:a16="http://schemas.microsoft.com/office/drawing/2014/main" val="2108412850"/>
                    </a:ext>
                  </a:extLst>
                </a:gridCol>
                <a:gridCol w="2172844">
                  <a:extLst>
                    <a:ext uri="{9D8B030D-6E8A-4147-A177-3AD203B41FA5}">
                      <a16:colId xmlns:a16="http://schemas.microsoft.com/office/drawing/2014/main" val="2213225089"/>
                    </a:ext>
                  </a:extLst>
                </a:gridCol>
                <a:gridCol w="2172844">
                  <a:extLst>
                    <a:ext uri="{9D8B030D-6E8A-4147-A177-3AD203B41FA5}">
                      <a16:colId xmlns:a16="http://schemas.microsoft.com/office/drawing/2014/main" val="603262896"/>
                    </a:ext>
                  </a:extLst>
                </a:gridCol>
              </a:tblGrid>
              <a:tr h="727364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Aspect of Care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KGS Findings (Staff Reported)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CCA-CAD Data Findings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Alignment/Contradiction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Learning Point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9417"/>
                  </a:ext>
                </a:extLst>
              </a:tr>
              <a:tr h="1662546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Medication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85% confident in end-of-life medication management, 70% prefer SC routes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4.3% SC anticipatory meds, 5.4% SC syringe pump, 73.9% IV anticipatory meds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Contradiction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protocols for SC routes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training on techniques of SC administration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9767837"/>
                  </a:ext>
                </a:extLst>
              </a:tr>
              <a:tr h="1350819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Transitions to Ward-Based Care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50% report considering ward transitions for stable patients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Only 6.5% of patients transitioned to ward care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Contradiction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clear criteria for ward transitions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logistical barriers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training on benefits of appropriate transitions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8640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C05ECC5-1F32-5FF0-629F-E52FAB5DA40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407803"/>
            <a:ext cx="10515600" cy="679904"/>
          </a:xfrm>
        </p:spPr>
        <p:txBody>
          <a:bodyPr>
            <a:normAutofit/>
          </a:bodyPr>
          <a:lstStyle/>
          <a:p>
            <a:r>
              <a:rPr lang="en-GB" sz="3200" dirty="0"/>
              <a:t>Knowledge Vs Practice: KSA &amp; CCA-CAD comparison</a:t>
            </a:r>
          </a:p>
        </p:txBody>
      </p:sp>
    </p:spTree>
    <p:extLst>
      <p:ext uri="{BB962C8B-B14F-4D97-AF65-F5344CB8AC3E}">
        <p14:creationId xmlns:p14="http://schemas.microsoft.com/office/powerpoint/2010/main" val="3113656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E4B286E-B629-057F-0361-92F4BF70851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91853" y="306336"/>
            <a:ext cx="11045920" cy="635496"/>
          </a:xfrm>
        </p:spPr>
        <p:txBody>
          <a:bodyPr anchor="ctr">
            <a:normAutofit/>
          </a:bodyPr>
          <a:lstStyle/>
          <a:p>
            <a:r>
              <a:rPr lang="en-GB" dirty="0"/>
              <a:t>Background:</a:t>
            </a: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54DB8DAE-3A29-DFC6-88CF-11E53FFF9B56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2"/>
            </p:custDataLst>
          </p:nvPr>
        </p:nvGraphicFramePr>
        <p:xfrm>
          <a:off x="343929" y="1037967"/>
          <a:ext cx="11493843" cy="4757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794728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804F-3574-37D2-D99A-A7BF781949E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000" y="151719"/>
            <a:ext cx="10515600" cy="762681"/>
          </a:xfrm>
        </p:spPr>
        <p:txBody>
          <a:bodyPr>
            <a:normAutofit/>
          </a:bodyPr>
          <a:lstStyle/>
          <a:p>
            <a:r>
              <a:rPr lang="en-GB" sz="3600"/>
              <a:t>Recommendations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DA62261-004B-0568-9A32-3AFC6979FBE4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67323282"/>
              </p:ext>
            </p:extLst>
          </p:nvPr>
        </p:nvGraphicFramePr>
        <p:xfrm>
          <a:off x="37578" y="943876"/>
          <a:ext cx="11936708" cy="57742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4655">
                  <a:extLst>
                    <a:ext uri="{9D8B030D-6E8A-4147-A177-3AD203B41FA5}">
                      <a16:colId xmlns:a16="http://schemas.microsoft.com/office/drawing/2014/main" val="1144685215"/>
                    </a:ext>
                  </a:extLst>
                </a:gridCol>
                <a:gridCol w="2046066">
                  <a:extLst>
                    <a:ext uri="{9D8B030D-6E8A-4147-A177-3AD203B41FA5}">
                      <a16:colId xmlns:a16="http://schemas.microsoft.com/office/drawing/2014/main" val="4004504868"/>
                    </a:ext>
                  </a:extLst>
                </a:gridCol>
                <a:gridCol w="1835133">
                  <a:extLst>
                    <a:ext uri="{9D8B030D-6E8A-4147-A177-3AD203B41FA5}">
                      <a16:colId xmlns:a16="http://schemas.microsoft.com/office/drawing/2014/main" val="4245563372"/>
                    </a:ext>
                  </a:extLst>
                </a:gridCol>
                <a:gridCol w="1898417">
                  <a:extLst>
                    <a:ext uri="{9D8B030D-6E8A-4147-A177-3AD203B41FA5}">
                      <a16:colId xmlns:a16="http://schemas.microsoft.com/office/drawing/2014/main" val="2848113352"/>
                    </a:ext>
                  </a:extLst>
                </a:gridCol>
                <a:gridCol w="1539827">
                  <a:extLst>
                    <a:ext uri="{9D8B030D-6E8A-4147-A177-3AD203B41FA5}">
                      <a16:colId xmlns:a16="http://schemas.microsoft.com/office/drawing/2014/main" val="3583865382"/>
                    </a:ext>
                  </a:extLst>
                </a:gridCol>
                <a:gridCol w="1476544">
                  <a:extLst>
                    <a:ext uri="{9D8B030D-6E8A-4147-A177-3AD203B41FA5}">
                      <a16:colId xmlns:a16="http://schemas.microsoft.com/office/drawing/2014/main" val="1758144091"/>
                    </a:ext>
                  </a:extLst>
                </a:gridCol>
                <a:gridCol w="2046066">
                  <a:extLst>
                    <a:ext uri="{9D8B030D-6E8A-4147-A177-3AD203B41FA5}">
                      <a16:colId xmlns:a16="http://schemas.microsoft.com/office/drawing/2014/main" val="3898493458"/>
                    </a:ext>
                  </a:extLst>
                </a:gridCol>
              </a:tblGrid>
              <a:tr h="4562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Recommendation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Measurable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Achievable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Relevant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Time-bound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204476"/>
                  </a:ext>
                </a:extLst>
              </a:tr>
              <a:tr h="3116053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Education and Training</a:t>
                      </a:r>
                    </a:p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EOLC training program</a:t>
                      </a: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Focus on areas of identified knowledge gaps.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Completion of training program.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Utilize internal resources and expertise.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Enhances staff competency in end-of-life care.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months.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44648"/>
                  </a:ext>
                </a:extLst>
              </a:tr>
              <a:tr h="1771862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 Improvement</a:t>
                      </a:r>
                    </a:p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a EOLC management Toolkit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Incorporate all key aspects identified in the survey</a:t>
                      </a:r>
                    </a:p>
                    <a:p>
                      <a:pPr marL="171450" indent="-171450" algn="ctr" fontAlgn="b">
                        <a:buFontTx/>
                        <a:buChar char="-"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Communication</a:t>
                      </a:r>
                    </a:p>
                    <a:p>
                      <a:pPr marL="171450" indent="-171450" algn="ctr" fontAlgn="b">
                        <a:buFontTx/>
                        <a:buChar char="-"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Documentation</a:t>
                      </a:r>
                    </a:p>
                    <a:p>
                      <a:pPr marL="171450" indent="-171450" algn="ctr" fontAlgn="b">
                        <a:buFontTx/>
                        <a:buChar char="-"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Clinical management</a:t>
                      </a: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Completion and implementation of toolkit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Collaborate with relevant departments to develop the toolkit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Ensures consistency and quality in patient transitions.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months.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748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101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DA62261-004B-0568-9A32-3AFC6979FBE4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26027102"/>
              </p:ext>
            </p:extLst>
          </p:nvPr>
        </p:nvGraphicFramePr>
        <p:xfrm>
          <a:off x="76201" y="87681"/>
          <a:ext cx="11898086" cy="6638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4813">
                  <a:extLst>
                    <a:ext uri="{9D8B030D-6E8A-4147-A177-3AD203B41FA5}">
                      <a16:colId xmlns:a16="http://schemas.microsoft.com/office/drawing/2014/main" val="1144685215"/>
                    </a:ext>
                  </a:extLst>
                </a:gridCol>
                <a:gridCol w="2041742">
                  <a:extLst>
                    <a:ext uri="{9D8B030D-6E8A-4147-A177-3AD203B41FA5}">
                      <a16:colId xmlns:a16="http://schemas.microsoft.com/office/drawing/2014/main" val="4004504868"/>
                    </a:ext>
                  </a:extLst>
                </a:gridCol>
                <a:gridCol w="1929008">
                  <a:extLst>
                    <a:ext uri="{9D8B030D-6E8A-4147-A177-3AD203B41FA5}">
                      <a16:colId xmlns:a16="http://schemas.microsoft.com/office/drawing/2014/main" val="4245563372"/>
                    </a:ext>
                  </a:extLst>
                </a:gridCol>
                <a:gridCol w="1866378">
                  <a:extLst>
                    <a:ext uri="{9D8B030D-6E8A-4147-A177-3AD203B41FA5}">
                      <a16:colId xmlns:a16="http://schemas.microsoft.com/office/drawing/2014/main" val="2848113352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3583865382"/>
                    </a:ext>
                  </a:extLst>
                </a:gridCol>
                <a:gridCol w="1290181">
                  <a:extLst>
                    <a:ext uri="{9D8B030D-6E8A-4147-A177-3AD203B41FA5}">
                      <a16:colId xmlns:a16="http://schemas.microsoft.com/office/drawing/2014/main" val="1758144091"/>
                    </a:ext>
                  </a:extLst>
                </a:gridCol>
                <a:gridCol w="1126747">
                  <a:extLst>
                    <a:ext uri="{9D8B030D-6E8A-4147-A177-3AD203B41FA5}">
                      <a16:colId xmlns:a16="http://schemas.microsoft.com/office/drawing/2014/main" val="3898493458"/>
                    </a:ext>
                  </a:extLst>
                </a:gridCol>
              </a:tblGrid>
              <a:tr h="8735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Recommendation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Measurable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Achievable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Relevant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Time-bound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204476"/>
                  </a:ext>
                </a:extLst>
              </a:tr>
              <a:tr h="16936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Communication and Awareness</a:t>
                      </a:r>
                    </a:p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Information campaign about in-hospital support systems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Increase staff awareness of support systems.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Aim to increase awareness from 56% to 90%.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internal communication channels for the campaign.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Improves utilization of available support resources.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month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70712"/>
                  </a:ext>
                </a:extLst>
              </a:tr>
              <a:tr h="170893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Technology Utilization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Horizon Fellowship: Development of digital platform ( +/-Collaborate with the Cerner team)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Increase staff familiarity with the digital process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Aim to increase familiarity and utilization of digital platform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Seek </a:t>
                      </a:r>
                      <a:r>
                        <a:rPr lang="en-GB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leaverage</a:t>
                      </a:r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resources from Innovation team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Streamlines the process and reduces errors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months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39199"/>
                  </a:ext>
                </a:extLst>
              </a:tr>
              <a:tr h="236259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Continuous Improvement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Phase 2 Audit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a target of 10% improvement in all areas of identified gaps.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Survey</a:t>
                      </a:r>
                    </a:p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Feedbacks</a:t>
                      </a:r>
                    </a:p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interpretation from Cases</a:t>
                      </a: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data analysed for further improvement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Ensures continuous evaluation and enhancement of end-of-life care practices.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1-year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0" marR="1850" marT="3700" marB="3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70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64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9015-09E0-037A-DA49-E3721332020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GB"/>
              <a:t>Learning points from the survey: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5A062-830B-7980-7678-659477ED0BD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While core principles of end-of-life care are well understood, </a:t>
            </a:r>
            <a:r>
              <a:rPr lang="en-GB" i="1" u="sng"/>
              <a:t>practical aspects of care transition need more focus</a:t>
            </a:r>
          </a:p>
          <a:p>
            <a:r>
              <a:rPr lang="en-GB"/>
              <a:t>There's a need for </a:t>
            </a:r>
            <a:r>
              <a:rPr lang="en-GB" i="1" u="sng"/>
              <a:t>better integration of palliative care principles and resources </a:t>
            </a:r>
            <a:r>
              <a:rPr lang="en-GB"/>
              <a:t>within the ICU setting</a:t>
            </a:r>
          </a:p>
          <a:p>
            <a:r>
              <a:rPr lang="en-GB" i="1" u="sng"/>
              <a:t>Technology and documentation processes </a:t>
            </a:r>
            <a:r>
              <a:rPr lang="en-GB"/>
              <a:t>present significant </a:t>
            </a:r>
            <a:r>
              <a:rPr lang="en-GB" i="1" u="sng"/>
              <a:t>challenges</a:t>
            </a:r>
            <a:r>
              <a:rPr lang="en-GB"/>
              <a:t> and opportunities for improvement in end-of-life care management</a:t>
            </a:r>
          </a:p>
          <a:p>
            <a:r>
              <a:rPr lang="en-GB" i="1" u="sng"/>
              <a:t>Regular assessment </a:t>
            </a:r>
            <a:r>
              <a:rPr lang="en-GB"/>
              <a:t>of staff knowledge and practices is crucial for maintaining high-quality end-of-life care in the ICU</a:t>
            </a:r>
          </a:p>
        </p:txBody>
      </p:sp>
    </p:spTree>
    <p:extLst>
      <p:ext uri="{BB962C8B-B14F-4D97-AF65-F5344CB8AC3E}">
        <p14:creationId xmlns:p14="http://schemas.microsoft.com/office/powerpoint/2010/main" val="1066617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9015-09E0-037A-DA49-E3721332020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/>
              <a:t>Action Plan: Horizon Fellowship</a:t>
            </a:r>
          </a:p>
        </p:txBody>
      </p:sp>
      <p:pic>
        <p:nvPicPr>
          <p:cNvPr id="7170" name="Picture 2" descr="CW Innovation and DigitalHealth.London's new Horizon Fellowship announces  20 Fellows - CW+">
            <a:extLst>
              <a:ext uri="{FF2B5EF4-FFF2-40B4-BE49-F238E27FC236}">
                <a16:creationId xmlns:a16="http://schemas.microsoft.com/office/drawing/2014/main" id="{C5BD981F-E5E3-946A-564C-B1817FA40880}"/>
              </a:ext>
            </a:extLst>
          </p:cNvPr>
          <p:cNvPicPr>
            <a:picLocks noGrp="1" noChangeAspect="1" noChangeArrowheads="1"/>
          </p:cNvPicPr>
          <p:nvPr>
            <p:ph idx="1"/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9" y="2075447"/>
            <a:ext cx="10515600" cy="270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149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73F340F-224F-715E-56FE-4FAA9C95973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76997" y="1186249"/>
            <a:ext cx="11493843" cy="4452634"/>
          </a:xfrm>
        </p:spPr>
        <p:txBody>
          <a:bodyPr>
            <a:noAutofit/>
          </a:bodyPr>
          <a:lstStyle/>
          <a:p>
            <a:pPr marL="0" indent="0">
              <a:lnSpc>
                <a:spcPts val="3000"/>
              </a:lnSpc>
              <a:spcBef>
                <a:spcPct val="50000"/>
              </a:spcBef>
              <a:buNone/>
            </a:pPr>
            <a:r>
              <a:rPr lang="en-GB" altLang="en-US" sz="2400" dirty="0"/>
              <a:t>1.	Identify the knowledge gap (KGS) of the health care workers around transitioning of PILHDL from ICU to wards.</a:t>
            </a:r>
          </a:p>
          <a:p>
            <a:pPr marL="0" indent="0">
              <a:lnSpc>
                <a:spcPts val="3000"/>
              </a:lnSpc>
              <a:spcBef>
                <a:spcPct val="50000"/>
              </a:spcBef>
              <a:buNone/>
            </a:pPr>
            <a:r>
              <a:rPr lang="en-GB" altLang="en-US" sz="2400" dirty="0"/>
              <a:t>2.	Assess compliance to use of Continuing Care Agreement (CCA) documentation for all PILHDL in the ICU</a:t>
            </a:r>
          </a:p>
          <a:p>
            <a:pPr marL="0" indent="0">
              <a:lnSpc>
                <a:spcPts val="3000"/>
              </a:lnSpc>
              <a:spcBef>
                <a:spcPct val="50000"/>
              </a:spcBef>
              <a:buNone/>
            </a:pPr>
            <a:r>
              <a:rPr lang="en-GB" altLang="en-US" sz="2400" dirty="0"/>
              <a:t>3.	Develop a toolkit to facilitate transition of the PILHDL from ICU to Ward:</a:t>
            </a:r>
          </a:p>
          <a:p>
            <a:pPr marL="457200" lvl="1" indent="0">
              <a:lnSpc>
                <a:spcPts val="3000"/>
              </a:lnSpc>
              <a:spcBef>
                <a:spcPct val="50000"/>
              </a:spcBef>
              <a:buNone/>
            </a:pPr>
            <a:r>
              <a:rPr lang="en-GB" altLang="en-US" sz="2000" dirty="0"/>
              <a:t>a.	Communication: ICU staff – Family – Ward team</a:t>
            </a:r>
          </a:p>
          <a:p>
            <a:pPr marL="457200" lvl="1" indent="0">
              <a:lnSpc>
                <a:spcPts val="3000"/>
              </a:lnSpc>
              <a:spcBef>
                <a:spcPct val="50000"/>
              </a:spcBef>
              <a:buNone/>
            </a:pPr>
            <a:r>
              <a:rPr lang="en-GB" altLang="en-US" sz="2000" dirty="0"/>
              <a:t>b.	Documentation: Clinical teams, Family, Ward teams</a:t>
            </a:r>
          </a:p>
          <a:p>
            <a:pPr marL="457200" lvl="1" indent="0">
              <a:lnSpc>
                <a:spcPts val="3000"/>
              </a:lnSpc>
              <a:spcBef>
                <a:spcPct val="50000"/>
              </a:spcBef>
              <a:buNone/>
            </a:pPr>
            <a:r>
              <a:rPr lang="en-GB" altLang="en-US" sz="2000" dirty="0"/>
              <a:t>c.	PILHDL symptoms and medication management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E4B286E-B629-057F-0361-92F4BF70851C}"/>
              </a:ext>
            </a:extLst>
          </p:cNvPr>
          <p:cNvSpPr>
            <a:spLocks noGrp="1"/>
          </p:cNvSpPr>
          <p:nvPr>
            <p:ph idx="10"/>
            <p:custDataLst>
              <p:tags r:id="rId3"/>
            </p:custDataLst>
          </p:nvPr>
        </p:nvSpPr>
        <p:spPr>
          <a:xfrm>
            <a:off x="925719" y="331902"/>
            <a:ext cx="10735980" cy="612648"/>
          </a:xfrm>
        </p:spPr>
        <p:txBody>
          <a:bodyPr/>
          <a:lstStyle/>
          <a:p>
            <a:r>
              <a:rPr lang="en-GB" dirty="0"/>
              <a:t>Aim: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C66BA65-534E-07FD-739F-C1F49A86DE4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24823" y="3112680"/>
            <a:ext cx="10836876" cy="22427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2603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DEF37-BA69-4AEA-7976-2D463FB848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617637"/>
          </a:xfrm>
        </p:spPr>
        <p:txBody>
          <a:bodyPr>
            <a:noAutofit/>
          </a:bodyPr>
          <a:lstStyle/>
          <a:p>
            <a:r>
              <a:rPr lang="en-GB" sz="4000" dirty="0"/>
              <a:t>Audit 1A: Knowledge Gap Survey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2BD200-17C5-905B-90E3-32387CDD1EFE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65608656"/>
              </p:ext>
            </p:extLst>
          </p:nvPr>
        </p:nvGraphicFramePr>
        <p:xfrm>
          <a:off x="838200" y="2057966"/>
          <a:ext cx="10515600" cy="4629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59150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painting&#10;&#10;Description automatically generated">
            <a:extLst>
              <a:ext uri="{FF2B5EF4-FFF2-40B4-BE49-F238E27FC236}">
                <a16:creationId xmlns:a16="http://schemas.microsoft.com/office/drawing/2014/main" id="{7969FC91-569F-9374-A849-98C9549C0D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2420" b="33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69138-9959-7E57-21E8-F5C5A121B753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96686" y="6011"/>
            <a:ext cx="10515600" cy="766876"/>
          </a:xfrm>
        </p:spPr>
        <p:txBody>
          <a:bodyPr>
            <a:normAutofit/>
          </a:bodyPr>
          <a:lstStyle/>
          <a:p>
            <a:r>
              <a:rPr lang="en-GB" sz="3600"/>
              <a:t>Methodology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9FD31-423C-2431-0B37-9FC8E4A0C68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-1" y="6356351"/>
            <a:ext cx="11996057" cy="327478"/>
          </a:xfr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GB" sz="900" b="0" i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Vilpert</a:t>
            </a:r>
            <a:r>
              <a:rPr lang="en-GB" sz="900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S, </a:t>
            </a:r>
            <a:r>
              <a:rPr lang="en-GB" sz="900" b="0" i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Borasio</a:t>
            </a:r>
            <a:r>
              <a:rPr lang="en-GB" sz="900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GD, Maurer J. Knowledge Gaps in End-of-Life Care and Planning Options Among Older Adults in Switzerland. Int J Public Health. 2022 Aug 25;67:1604676. </a:t>
            </a:r>
            <a:r>
              <a:rPr lang="en-GB" sz="900" b="0" i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doi</a:t>
            </a:r>
            <a:r>
              <a:rPr lang="en-GB" sz="900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: 10.3389/ijph.2022.1604676. PMID: 36090825; PMCID: PMC9453860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GB" sz="900" b="0" i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Pruthi</a:t>
            </a:r>
            <a:r>
              <a:rPr lang="en-GB" sz="900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M, Bhatnagar S, </a:t>
            </a:r>
            <a:r>
              <a:rPr lang="en-GB" sz="900" b="0" i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Indrayan</a:t>
            </a:r>
            <a:r>
              <a:rPr lang="en-GB" sz="900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A, </a:t>
            </a:r>
            <a:r>
              <a:rPr lang="en-GB" sz="900" b="0" i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Chanana</a:t>
            </a:r>
            <a:r>
              <a:rPr lang="en-GB" sz="900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G. The Palliative Care Knowledge Questionnaire-Basic (PCKQ-B): Development and Validation of a Tool to Measure Knowledge of Health Professionals about Palliative Care in India. Indian J </a:t>
            </a:r>
            <a:r>
              <a:rPr lang="en-GB" sz="900" b="0" i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Palliat</a:t>
            </a:r>
            <a:r>
              <a:rPr lang="en-GB" sz="900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Care. 2022 Apr-Jun;28(2):180-191. </a:t>
            </a:r>
            <a:r>
              <a:rPr lang="en-GB" sz="900" b="0" i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doi</a:t>
            </a:r>
            <a:r>
              <a:rPr lang="en-GB" sz="900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: 10.25259/IJPC_80_2021. </a:t>
            </a:r>
            <a:r>
              <a:rPr lang="en-GB" sz="900" b="0" i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Epub</a:t>
            </a:r>
            <a:r>
              <a:rPr lang="en-GB" sz="900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2022 Feb 17. PMID: 35673683; PMCID: PMC9168284.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FE43905-F6B7-8541-EA4C-538AA4547AEF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463370896"/>
              </p:ext>
            </p:extLst>
          </p:nvPr>
        </p:nvGraphicFramePr>
        <p:xfrm>
          <a:off x="391886" y="772887"/>
          <a:ext cx="10961914" cy="5404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81359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69138-9959-7E57-21E8-F5C5A121B75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616014"/>
            <a:ext cx="12109704" cy="5158485"/>
          </a:xfrm>
        </p:spPr>
        <p:txBody>
          <a:bodyPr>
            <a:normAutofit/>
          </a:bodyPr>
          <a:lstStyle/>
          <a:p>
            <a:r>
              <a:rPr lang="en-GB" sz="3600" dirty="0"/>
              <a:t>Methodology: </a:t>
            </a:r>
            <a:br>
              <a:rPr lang="en-GB" sz="3600" dirty="0"/>
            </a:br>
            <a:br>
              <a:rPr lang="en-GB" sz="3600" dirty="0"/>
            </a:br>
            <a:r>
              <a:rPr lang="en-GB" sz="3600" dirty="0"/>
              <a:t>- Survey questionnaire</a:t>
            </a:r>
            <a:br>
              <a:rPr lang="en-GB" sz="3600" dirty="0"/>
            </a:br>
            <a:r>
              <a:rPr lang="en-GB" sz="3600" dirty="0"/>
              <a:t>- Microsoft forms</a:t>
            </a:r>
            <a:br>
              <a:rPr lang="en-GB" sz="3600" dirty="0"/>
            </a:br>
            <a:r>
              <a:rPr lang="en-GB" sz="3600" dirty="0"/>
              <a:t>- 3 months response time</a:t>
            </a:r>
            <a:br>
              <a:rPr lang="en-GB" sz="3600" dirty="0"/>
            </a:br>
            <a:r>
              <a:rPr lang="en-GB" sz="3600" dirty="0"/>
              <a:t>- Questions type: Likert scale / multiple choice / true or false / open ended</a:t>
            </a:r>
          </a:p>
        </p:txBody>
      </p:sp>
    </p:spTree>
    <p:extLst>
      <p:ext uri="{BB962C8B-B14F-4D97-AF65-F5344CB8AC3E}">
        <p14:creationId xmlns:p14="http://schemas.microsoft.com/office/powerpoint/2010/main" val="4261949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54BB6-A40C-C8ED-00DB-6FC269000326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What did we assess on KSA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E46E1858-46FA-70F7-11D0-FA5D2CE774FB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984503845"/>
              </p:ext>
            </p:extLst>
          </p:nvPr>
        </p:nvGraphicFramePr>
        <p:xfrm>
          <a:off x="557429" y="1679442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67039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893F-528E-0C1A-1733-99803FE8C7B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/>
              <a:t>Key findings: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BB97E-9B6B-F71E-D3ED-4A53F5BF1ED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/>
              <a:t>Demographics</a:t>
            </a:r>
          </a:p>
          <a:p>
            <a:r>
              <a:rPr lang="en-GB" dirty="0"/>
              <a:t>EOLC principles</a:t>
            </a:r>
          </a:p>
          <a:p>
            <a:r>
              <a:rPr lang="en-GB" dirty="0"/>
              <a:t>Areas of good practice</a:t>
            </a:r>
          </a:p>
          <a:p>
            <a:r>
              <a:rPr lang="en-GB" dirty="0"/>
              <a:t>Areas of improvement</a:t>
            </a:r>
          </a:p>
          <a:p>
            <a:r>
              <a:rPr lang="en-GB" dirty="0"/>
              <a:t>Over all observations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87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4|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2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IZZLO-SLIDE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7.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4792075-4EF8-4C73-B024-62609C5EF78D}">
  <we:reference id="e849ddb8-6bbd-4833-bd4b-59030099d63e" version="1.0.0.0" store="EXCatalog" storeType="EXCatalog"/>
  <we:alternateReferences>
    <we:reference id="WA200000113" version="1.0.0.0" store="en-GB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CA3A3846610046804335643D69014B" ma:contentTypeVersion="18" ma:contentTypeDescription="Create a new document." ma:contentTypeScope="" ma:versionID="6ece7557bec64313ef518fbba9a748c0">
  <xsd:schema xmlns:xsd="http://www.w3.org/2001/XMLSchema" xmlns:xs="http://www.w3.org/2001/XMLSchema" xmlns:p="http://schemas.microsoft.com/office/2006/metadata/properties" xmlns:ns1="http://schemas.microsoft.com/sharepoint/v3" xmlns:ns3="408d6a60-3e4c-4dc8-ba2b-9b5f391ee622" xmlns:ns4="9f5f49c3-c8bc-4005-8224-15b1fe321592" targetNamespace="http://schemas.microsoft.com/office/2006/metadata/properties" ma:root="true" ma:fieldsID="a29fd59497a0ac74f8df7eebc2ccf7c1" ns1:_="" ns3:_="" ns4:_="">
    <xsd:import namespace="http://schemas.microsoft.com/sharepoint/v3"/>
    <xsd:import namespace="408d6a60-3e4c-4dc8-ba2b-9b5f391ee622"/>
    <xsd:import namespace="9f5f49c3-c8bc-4005-8224-15b1fe3215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3:MediaServiceDateTaken" minOccurs="0"/>
                <xsd:element ref="ns3:MediaServiceSystem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d6a60-3e4c-4dc8-ba2b-9b5f391ee6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5f49c3-c8bc-4005-8224-15b1fe32159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activity xmlns="408d6a60-3e4c-4dc8-ba2b-9b5f391ee62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C26003-19A3-491F-B3D3-102E54364E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08d6a60-3e4c-4dc8-ba2b-9b5f391ee622"/>
    <ds:schemaRef ds:uri="9f5f49c3-c8bc-4005-8224-15b1fe3215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459314-6643-48FD-B2A6-3EB831678139}">
  <ds:schemaRefs>
    <ds:schemaRef ds:uri="http://purl.org/dc/elements/1.1/"/>
    <ds:schemaRef ds:uri="http://purl.org/dc/dcmitype/"/>
    <ds:schemaRef ds:uri="http://schemas.microsoft.com/office/2006/documentManagement/types"/>
    <ds:schemaRef ds:uri="408d6a60-3e4c-4dc8-ba2b-9b5f391ee622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9f5f49c3-c8bc-4005-8224-15b1fe321592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2BB26A6-C2AD-47B5-9AD4-8B68E238C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5024</TotalTime>
  <Words>2266</Words>
  <Application>Microsoft Office PowerPoint</Application>
  <PresentationFormat>Widescreen</PresentationFormat>
  <Paragraphs>388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MS Gothic</vt:lpstr>
      <vt:lpstr>Aptos</vt:lpstr>
      <vt:lpstr>Aptos Display</vt:lpstr>
      <vt:lpstr>Aptos Narrow</vt:lpstr>
      <vt:lpstr>Arial</vt:lpstr>
      <vt:lpstr>Roboto</vt:lpstr>
      <vt:lpstr>Office Theme</vt:lpstr>
      <vt:lpstr>Transitioning Patients in the Last Hours and Days of Life from the Intensive Care Unit (ICU) to General Wards  (Ref no. PCD 1167)</vt:lpstr>
      <vt:lpstr>PowerPoint Presentation</vt:lpstr>
      <vt:lpstr>Background:</vt:lpstr>
      <vt:lpstr>PowerPoint Presentation</vt:lpstr>
      <vt:lpstr>Audit 1A: Knowledge Gap Survey</vt:lpstr>
      <vt:lpstr>Methodology</vt:lpstr>
      <vt:lpstr>Methodology:   - Survey questionnaire - Microsoft forms - 3 months response time - Questions type: Likert scale / multiple choice / true or false / open ended</vt:lpstr>
      <vt:lpstr>What did we assess on KSA</vt:lpstr>
      <vt:lpstr>Key findings: </vt:lpstr>
      <vt:lpstr>Key findings: Demographics</vt:lpstr>
      <vt:lpstr>Key findings: EOLC principles</vt:lpstr>
      <vt:lpstr>Key findings: Areas of good practice</vt:lpstr>
      <vt:lpstr>Key findings: Areas for improvement</vt:lpstr>
      <vt:lpstr>Observations: overall</vt:lpstr>
      <vt:lpstr>PowerPoint Presentation</vt:lpstr>
      <vt:lpstr>Audit 1B: Assess compliance to use of Continuing Care Agreement (CCA) documentation for all PILHDL in the ICU</vt:lpstr>
      <vt:lpstr>Demographics: Age  &amp; Gender</vt:lpstr>
      <vt:lpstr>ICU Length of stay</vt:lpstr>
      <vt:lpstr>Care Metrics: How many we recognised dying?: 100%</vt:lpstr>
      <vt:lpstr>Care Metrics: Care Planning - Documentation</vt:lpstr>
      <vt:lpstr>Care Metrics: Care Planning - Documentation</vt:lpstr>
      <vt:lpstr>Care Metrics: Symptom management &amp; comfort measures</vt:lpstr>
      <vt:lpstr>Care Metrics: SPC referrals</vt:lpstr>
      <vt:lpstr>Care Metrics: Medication management</vt:lpstr>
      <vt:lpstr>Care Metrics: Transitions of Care to the Ward</vt:lpstr>
      <vt:lpstr>Knowledge Vs Practice: KSA &amp; CCA-CAD comparison</vt:lpstr>
      <vt:lpstr>Knowledge Vs Practice: KSA &amp; CCA-CAD comparison</vt:lpstr>
      <vt:lpstr>Knowledge Vs Practice: KSA &amp; CCA-CAD comparison</vt:lpstr>
      <vt:lpstr>Knowledge Vs Practice: KSA &amp; CCA-CAD comparison</vt:lpstr>
      <vt:lpstr>Recommendations</vt:lpstr>
      <vt:lpstr>PowerPoint Presentation</vt:lpstr>
      <vt:lpstr>Learning points from the survey:</vt:lpstr>
      <vt:lpstr>Action Plan: Horizon Fellowship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Transitioning Patients in the Last Hours and Days of Life from the Intensive Care Unit (ICU) to General Wards Project 1: Knowledge Gap Analysis Survey</dc:title>
  <dc:creator>JAHAGIRDAR, Sameera (CHELSEA AND WESTMINSTER HOSPITAL NHS FOUNDATION TRUST)</dc:creator>
  <cp:lastModifiedBy>JAHAGIRDAR, Sameera (CHELSEA AND WESTMINSTER HOSPITAL NHS FOUNDATION TRUST)</cp:lastModifiedBy>
  <cp:revision>16</cp:revision>
  <dcterms:created xsi:type="dcterms:W3CDTF">2024-08-20T12:57:27Z</dcterms:created>
  <dcterms:modified xsi:type="dcterms:W3CDTF">2025-01-24T15:37:43Z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0x01010037CA3A3846610046804335643D69014B</vt:lpwstr>
  </property>
</Properties>
</file>