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723" r:id="rId1"/>
  </p:sldMasterIdLst>
  <p:notesMasterIdLst>
    <p:notesMasterId r:id="rId15"/>
  </p:notesMasterIdLst>
  <p:sldIdLst>
    <p:sldId id="271" r:id="rId2"/>
    <p:sldId id="273" r:id="rId3"/>
    <p:sldId id="272" r:id="rId4"/>
    <p:sldId id="270" r:id="rId5"/>
    <p:sldId id="266" r:id="rId6"/>
    <p:sldId id="258" r:id="rId7"/>
    <p:sldId id="259" r:id="rId8"/>
    <p:sldId id="260" r:id="rId9"/>
    <p:sldId id="269" r:id="rId10"/>
    <p:sldId id="268" r:id="rId11"/>
    <p:sldId id="267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3E7"/>
    <a:srgbClr val="EC14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28B1-D416-40A0-8393-68749271AD8E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13A76-2264-4765-B3E6-A77918B07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5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D9D4-7870-5281-3732-5E91B9A2A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39BC4-66AF-38A2-CAD9-9C2646B69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8540-EB0E-8CE5-4D8B-46465031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7526-0031-A976-63C6-364142B3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6779-D325-55F2-1E7A-D8C03C62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2DF1-2CC0-6287-7D1F-93373F9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6654-986E-41D8-0B81-1FC992709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5BEB-2DE4-8831-8560-D25901DE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F4B3-FC77-E7D9-54A4-8A3D91FB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3E1-315B-9FFD-353D-2A7A92EA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F0381-D2A2-2E8E-4310-D6CFE126D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68278-20D3-AECA-00D7-32A35549D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13BF-98EF-A097-6795-86D208D6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D8CF-42CC-CD28-7BFF-B5E5DAC4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8EC7-2FA2-619C-4EA6-6CD811BA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0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EC17-444E-34E6-C0C9-0114ABEA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02C7-4560-7769-E684-0FDE756F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AEB8-13AF-65B3-13B2-69C9BD25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BB35-1947-1BF2-1F6E-16486461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BABE-4A16-4F8E-6E5E-4AE758E8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4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EFA6-8ECC-3CF4-A4DA-B4C6AB9A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A7B6-6C7F-08A3-94F6-D2CFF083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E8BA-03A2-3B5F-AB54-6D11A672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7BBF-F9DE-B0BD-E872-FC6AE2C8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4D34-0EAE-45B1-0493-4ADBDBCD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2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81D8-8BC4-1E21-9296-D899C916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64B7-DF62-F9CC-970D-252B5B096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E8BE-A8AB-43D7-1C00-423FCEB5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9FC14-717B-FE18-012D-B4EBD1B2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E335-5454-A985-7876-22950734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91C3F-7FFF-4977-E5E3-8D187FC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93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081C-2531-49E9-12B9-9A602167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D787-37A7-1DB2-A9B1-9E151C4C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5A3EB-7957-E7B4-D277-7E61E1C0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F6408-B60D-3525-D016-2B2B35111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05D4F-16D8-E653-7FDC-6F60B0FE6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3B2F-3292-DF1F-D891-D130D270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13EC3-EEEE-364B-42B2-D072A3AF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8338C-5F47-8E67-378B-63EB5C15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2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DBE1-F53A-4336-44B5-8C8078DE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86730-950D-2CF3-C2D7-268FF434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FD5D-9B54-AE2A-0C2D-912A600F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7472F-8F6B-E827-AD2B-4F00E187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805B4-680A-18FE-62FB-FAB86CFB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16C8D-4B69-8FE0-DA5C-142A6E74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7E61-0493-BCA7-5B75-5C6E4C5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2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69DF-A84F-08B4-85A2-367B3890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8921-3522-BFB2-4930-1CFBB47F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BD3A6-8471-37D8-43F9-BF6236BAE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34920-97B3-1D8B-4396-28420B3F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BC40D-7132-1D2A-B48D-4B06CFD8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9A2F6-3CB9-2E91-084B-13042EF6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9C84-1312-3383-5C44-4E71BF7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883E5-B3B0-05EC-D506-8DAD9634D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9D5AC-F7D4-6E58-1BDB-90B508A6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318E-A20E-B156-0729-D5691A4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6BD1-B966-BF76-0014-DBF31C33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B14E5-40AE-CF29-C323-3315295E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3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7081-A129-B87C-3F5B-B3E98190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67A3-4D62-A155-5C2F-57CFD0F1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4087-33CD-16DB-25A8-20BA7E36B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90BC-CEA2-4B57-9DE8-E963343DE7D2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1C13-7AB5-4038-5661-B57B3BF97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D886-1937-B101-617E-A7D892475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759DE-D438-42AD-A78A-3568905F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4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24" r:id="rId1"/>
    <p:sldLayoutId id="2147486725" r:id="rId2"/>
    <p:sldLayoutId id="2147486726" r:id="rId3"/>
    <p:sldLayoutId id="2147486727" r:id="rId4"/>
    <p:sldLayoutId id="2147486728" r:id="rId5"/>
    <p:sldLayoutId id="2147486729" r:id="rId6"/>
    <p:sldLayoutId id="2147486730" r:id="rId7"/>
    <p:sldLayoutId id="2147486731" r:id="rId8"/>
    <p:sldLayoutId id="2147486732" r:id="rId9"/>
    <p:sldLayoutId id="2147486733" r:id="rId10"/>
    <p:sldLayoutId id="2147486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32BFD-0281-F134-5F15-3C1AED809073}"/>
              </a:ext>
            </a:extLst>
          </p:cNvPr>
          <p:cNvSpPr txBox="1"/>
          <p:nvPr/>
        </p:nvSpPr>
        <p:spPr>
          <a:xfrm>
            <a:off x="1903595" y="2494239"/>
            <a:ext cx="8778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CASE STUDY</a:t>
            </a:r>
          </a:p>
          <a:p>
            <a:pPr algn="ctr"/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Danny’s Diner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AE397-F764-6C66-E22C-5D924F455DBF}"/>
              </a:ext>
            </a:extLst>
          </p:cNvPr>
          <p:cNvSpPr txBox="1"/>
          <p:nvPr/>
        </p:nvSpPr>
        <p:spPr>
          <a:xfrm>
            <a:off x="4807526" y="4646780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#8weekSQLChallenge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907E3-7F16-30A6-CFFE-C8E956060CC5}"/>
              </a:ext>
            </a:extLst>
          </p:cNvPr>
          <p:cNvSpPr txBox="1"/>
          <p:nvPr/>
        </p:nvSpPr>
        <p:spPr>
          <a:xfrm>
            <a:off x="103909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 Krishna Sameera Kota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9C1C656-BE05-0211-F319-36BA728141A6}"/>
              </a:ext>
            </a:extLst>
          </p:cNvPr>
          <p:cNvSpPr/>
          <p:nvPr/>
        </p:nvSpPr>
        <p:spPr>
          <a:xfrm rot="10800000">
            <a:off x="-6627" y="0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C053D-76DB-A0AF-102B-53C99E73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6" y="51064"/>
            <a:ext cx="265784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DE6EF69C-B14B-0752-E5AB-58E41848CE35}"/>
              </a:ext>
            </a:extLst>
          </p:cNvPr>
          <p:cNvSpPr txBox="1">
            <a:spLocks/>
          </p:cNvSpPr>
          <p:nvPr/>
        </p:nvSpPr>
        <p:spPr>
          <a:xfrm>
            <a:off x="729101" y="1132740"/>
            <a:ext cx="10412550" cy="7384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7. Which item was purchased just before the customer became a member?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0031-21C6-1D84-70BF-968C8BB0F8B1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199FA-62A4-A858-F6CA-9FBD6E4A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5" y="1826416"/>
            <a:ext cx="7819153" cy="4536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1C1E3-D5F9-77B4-6F05-0C4515EEA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86" y="4094728"/>
            <a:ext cx="3980845" cy="166142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4F9494-E3FE-5A80-D430-36335BAA64EB}"/>
              </a:ext>
            </a:extLst>
          </p:cNvPr>
          <p:cNvSpPr/>
          <p:nvPr/>
        </p:nvSpPr>
        <p:spPr>
          <a:xfrm rot="10800000">
            <a:off x="0" y="-884180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B0CF1BFE-957D-6AB2-1531-6B2B55DFDBF2}"/>
              </a:ext>
            </a:extLst>
          </p:cNvPr>
          <p:cNvSpPr txBox="1">
            <a:spLocks/>
          </p:cNvSpPr>
          <p:nvPr/>
        </p:nvSpPr>
        <p:spPr>
          <a:xfrm>
            <a:off x="797360" y="1507077"/>
            <a:ext cx="9904550" cy="88361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8. What is the total items and amount spent for each member before they became a member?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55CB4-F960-DA1F-CA24-CE270F9E1D0D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21B4-04A1-9CB6-F143-59203613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63" y="2679057"/>
            <a:ext cx="5784209" cy="309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114D4-1883-8AB5-B54B-8635BD54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934" y="3642207"/>
            <a:ext cx="4312303" cy="116685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78D3FB-94DA-A694-4CEF-F8A8CF6EE450}"/>
              </a:ext>
            </a:extLst>
          </p:cNvPr>
          <p:cNvSpPr/>
          <p:nvPr/>
        </p:nvSpPr>
        <p:spPr>
          <a:xfrm rot="10800000">
            <a:off x="602" y="-662401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03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A963D49A-C2DE-C3FD-8305-A8CDD36C1E29}"/>
              </a:ext>
            </a:extLst>
          </p:cNvPr>
          <p:cNvSpPr txBox="1">
            <a:spLocks/>
          </p:cNvSpPr>
          <p:nvPr/>
        </p:nvSpPr>
        <p:spPr>
          <a:xfrm>
            <a:off x="880488" y="1474844"/>
            <a:ext cx="9904550" cy="118775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9. If each $1 spent equates to 10 points and sushi has a 2x points multiplier - how many points would each customer have?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088A5-58B6-0792-9396-6ADF226CF318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90DFB-E9C9-4963-70E1-1D3633D1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24" y="2446741"/>
            <a:ext cx="5550641" cy="3298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48A04-7026-12BE-B94E-0C87E613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328" y="3604574"/>
            <a:ext cx="2968644" cy="147474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969AC0-9FDB-DC34-708C-4FDDB935B0DE}"/>
              </a:ext>
            </a:extLst>
          </p:cNvPr>
          <p:cNvSpPr/>
          <p:nvPr/>
        </p:nvSpPr>
        <p:spPr>
          <a:xfrm rot="10800000">
            <a:off x="0" y="-694479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6B6E3-FE93-9677-3068-77EBF5D3C137}"/>
              </a:ext>
            </a:extLst>
          </p:cNvPr>
          <p:cNvSpPr txBox="1"/>
          <p:nvPr/>
        </p:nvSpPr>
        <p:spPr>
          <a:xfrm>
            <a:off x="4435734" y="3323863"/>
            <a:ext cx="3307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F8030-119A-4392-2524-3E90C3DC47A0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440292"/>
            <a:ext cx="12205252" cy="2078182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695683-AEDF-BBBC-B89E-97A61966AECE}"/>
              </a:ext>
            </a:extLst>
          </p:cNvPr>
          <p:cNvSpPr/>
          <p:nvPr/>
        </p:nvSpPr>
        <p:spPr>
          <a:xfrm rot="10800000">
            <a:off x="-1" y="0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352A86-3B99-1B1E-34C5-AF84545C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77" y="48981"/>
            <a:ext cx="265784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5DAF5D-32F3-EC8A-3087-3D04D8C5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3" y="533873"/>
            <a:ext cx="6102927" cy="5673436"/>
          </a:xfrm>
          <a:prstGeom prst="rect">
            <a:avLst/>
          </a:prstGeom>
          <a:solidFill>
            <a:srgbClr val="FAE3E7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3CD4B-6EDA-0D2E-19CE-D66881786A24}"/>
              </a:ext>
            </a:extLst>
          </p:cNvPr>
          <p:cNvSpPr txBox="1"/>
          <p:nvPr/>
        </p:nvSpPr>
        <p:spPr>
          <a:xfrm>
            <a:off x="6788727" y="533873"/>
            <a:ext cx="47798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404040"/>
                </a:solidFill>
                <a:effectLst/>
                <a:latin typeface="-system-ui"/>
              </a:rPr>
              <a:t>INTRODUCTION: </a:t>
            </a:r>
          </a:p>
          <a:p>
            <a:pPr algn="l" fontAlgn="base"/>
            <a:r>
              <a:rPr lang="en-US" sz="2400" b="0" i="0" dirty="0">
                <a:solidFill>
                  <a:srgbClr val="404040"/>
                </a:solidFill>
                <a:effectLst/>
                <a:latin typeface="Calibri   "/>
              </a:rPr>
              <a:t>Danny seriously loves Japanese food so in the beginning of 2021, he decides to embark upon a risky venture and 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alibri (body)"/>
              </a:rPr>
              <a:t>opens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alibri   "/>
              </a:rPr>
              <a:t> up a cute little restaurant that sells his 3 favorite foods: sushi, curry and ramen.</a:t>
            </a:r>
          </a:p>
          <a:p>
            <a:pPr algn="l" fontAlgn="base"/>
            <a:endParaRPr lang="en-US" sz="2400" b="0" i="0" dirty="0">
              <a:solidFill>
                <a:srgbClr val="404040"/>
              </a:solidFill>
              <a:effectLst/>
              <a:latin typeface="Calibri   "/>
            </a:endParaRPr>
          </a:p>
          <a:p>
            <a:pPr algn="l" fontAlgn="base"/>
            <a:r>
              <a:rPr lang="en-US" sz="2400" b="0" i="0" dirty="0">
                <a:solidFill>
                  <a:srgbClr val="404040"/>
                </a:solidFill>
                <a:effectLst/>
                <a:latin typeface="Calibri   "/>
              </a:rPr>
              <a:t>Danny’s Diner is in need of your assistance to help the restaurant stay afloat - the restaurant has captured some very basic data from their few months of operation but have no idea how to use their data to help them run the business.</a:t>
            </a:r>
          </a:p>
          <a:p>
            <a:endParaRPr lang="en-IN" sz="2400" dirty="0">
              <a:latin typeface="Century Gothic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19B50-4C54-9A40-9EC9-FCB6B0D80BF1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</p:spTree>
    <p:extLst>
      <p:ext uri="{BB962C8B-B14F-4D97-AF65-F5344CB8AC3E}">
        <p14:creationId xmlns:p14="http://schemas.microsoft.com/office/powerpoint/2010/main" val="66910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9B4FA-35EF-E685-897B-C8C01E7F1659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B81DE0-233D-8FE3-84D5-529669F9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17" y="1589874"/>
            <a:ext cx="8787189" cy="4759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53A5D3-ED8C-CBFF-0548-CD50DA2F55BE}"/>
              </a:ext>
            </a:extLst>
          </p:cNvPr>
          <p:cNvSpPr txBox="1"/>
          <p:nvPr/>
        </p:nvSpPr>
        <p:spPr>
          <a:xfrm>
            <a:off x="4641270" y="666545"/>
            <a:ext cx="243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38195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651D5-DDD0-00B6-1E0F-E93412FA4A46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20FD042-0D5D-E6B4-9732-DBA543CE203E}"/>
              </a:ext>
            </a:extLst>
          </p:cNvPr>
          <p:cNvSpPr txBox="1">
            <a:spLocks/>
          </p:cNvSpPr>
          <p:nvPr/>
        </p:nvSpPr>
        <p:spPr>
          <a:xfrm>
            <a:off x="969553" y="1739160"/>
            <a:ext cx="10252893" cy="5440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What is the total amount each customer spent at the restaurant?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B0AC-789F-069C-FF3E-B5DE0CC3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91" y="3248371"/>
            <a:ext cx="5791300" cy="2487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14C5F-4ADD-089E-54DF-A6CEE50E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731" y="4115545"/>
            <a:ext cx="2835153" cy="142627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A8818A-55D1-C4F5-6C27-A4637D5096F4}"/>
              </a:ext>
            </a:extLst>
          </p:cNvPr>
          <p:cNvSpPr/>
          <p:nvPr/>
        </p:nvSpPr>
        <p:spPr>
          <a:xfrm rot="10800000">
            <a:off x="0" y="-584346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7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28CFA145-1FF2-93FE-433A-606340703073}"/>
              </a:ext>
            </a:extLst>
          </p:cNvPr>
          <p:cNvSpPr txBox="1">
            <a:spLocks/>
          </p:cNvSpPr>
          <p:nvPr/>
        </p:nvSpPr>
        <p:spPr>
          <a:xfrm>
            <a:off x="789443" y="1817977"/>
            <a:ext cx="10252893" cy="5524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2. How many days has each customer visited the restaurant?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32A20-264A-0076-BA18-1D5B94AEA3EA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F897D-B7B9-0FC9-A8A3-17224AD3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2" y="3379649"/>
            <a:ext cx="4026186" cy="1960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1F6A4-F325-8DA5-D11B-E7928CC0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67" y="3908361"/>
            <a:ext cx="2458650" cy="14314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7E054-B2A8-BB52-80DC-2513CE79D0FF}"/>
              </a:ext>
            </a:extLst>
          </p:cNvPr>
          <p:cNvSpPr/>
          <p:nvPr/>
        </p:nvSpPr>
        <p:spPr>
          <a:xfrm rot="10800000">
            <a:off x="-13253" y="-626517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05DCD4AC-281E-3723-36A4-74EC69B8235E}"/>
              </a:ext>
            </a:extLst>
          </p:cNvPr>
          <p:cNvSpPr txBox="1">
            <a:spLocks/>
          </p:cNvSpPr>
          <p:nvPr/>
        </p:nvSpPr>
        <p:spPr>
          <a:xfrm>
            <a:off x="755798" y="1704271"/>
            <a:ext cx="9904550" cy="54026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3. What was the first item from the menu purchased by each customer?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1B053-87B6-75D4-0FBF-7825E3D0356A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FA272-9630-5F5F-92AB-1B25D543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76" y="2548519"/>
            <a:ext cx="7699529" cy="3575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2CEBF-A6C7-4FDB-4C2F-8F731BAD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22" y="4182784"/>
            <a:ext cx="3013895" cy="155820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FC08FD-D63B-A623-3601-71B13493CD4F}"/>
              </a:ext>
            </a:extLst>
          </p:cNvPr>
          <p:cNvSpPr/>
          <p:nvPr/>
        </p:nvSpPr>
        <p:spPr>
          <a:xfrm rot="10800000">
            <a:off x="-13253" y="-614341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26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7FF0CFA2-DD7C-8B7D-438B-FCEE56974C64}"/>
              </a:ext>
            </a:extLst>
          </p:cNvPr>
          <p:cNvSpPr txBox="1">
            <a:spLocks/>
          </p:cNvSpPr>
          <p:nvPr/>
        </p:nvSpPr>
        <p:spPr>
          <a:xfrm>
            <a:off x="783506" y="1497781"/>
            <a:ext cx="9904550" cy="91198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4. What is the most purchased item on the menu and how many times was it purchased by all customers?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A704C-9E9A-1D6B-5077-F2C9C2321280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4094A-129A-4FFB-CB18-813B1D9A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58" y="2899462"/>
            <a:ext cx="4853523" cy="2710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1008B-E7C6-6321-1D97-1F915874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67" y="4379358"/>
            <a:ext cx="3831778" cy="1062069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21C4E24-3C3F-33FC-360C-4E55CBD74BB6}"/>
              </a:ext>
            </a:extLst>
          </p:cNvPr>
          <p:cNvSpPr/>
          <p:nvPr/>
        </p:nvSpPr>
        <p:spPr>
          <a:xfrm rot="10800000">
            <a:off x="0" y="-622398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3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AC7AD32D-8941-625B-F602-EFAD390CA788}"/>
              </a:ext>
            </a:extLst>
          </p:cNvPr>
          <p:cNvSpPr txBox="1">
            <a:spLocks/>
          </p:cNvSpPr>
          <p:nvPr/>
        </p:nvSpPr>
        <p:spPr>
          <a:xfrm>
            <a:off x="825070" y="1381615"/>
            <a:ext cx="9904550" cy="63257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5. Which item was the most popular for each customer?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CA8FE-7679-57AA-F8B3-9ED2634B18ED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E283A-C656-CA15-86B9-C9D8D55A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8" y="2219601"/>
            <a:ext cx="8514946" cy="3998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FF5FE-1ED7-DC05-D533-CBE066891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5" y="4537633"/>
            <a:ext cx="4585159" cy="146372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1CBCD-CF1D-70A9-6A05-FEEA9559090C}"/>
              </a:ext>
            </a:extLst>
          </p:cNvPr>
          <p:cNvSpPr/>
          <p:nvPr/>
        </p:nvSpPr>
        <p:spPr>
          <a:xfrm rot="10800000">
            <a:off x="-13253" y="-718926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74B7D68A-DEE2-1DA2-B670-ECC89D746B5E}"/>
              </a:ext>
            </a:extLst>
          </p:cNvPr>
          <p:cNvSpPr txBox="1">
            <a:spLocks/>
          </p:cNvSpPr>
          <p:nvPr/>
        </p:nvSpPr>
        <p:spPr>
          <a:xfrm>
            <a:off x="798831" y="1237029"/>
            <a:ext cx="10162639" cy="94815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6. Which item was purchased first by the customer after they became a member?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FDEFA-F9ED-2B2D-BD0B-B33E93AAA512}"/>
              </a:ext>
            </a:extLst>
          </p:cNvPr>
          <p:cNvSpPr txBox="1"/>
          <p:nvPr/>
        </p:nvSpPr>
        <p:spPr>
          <a:xfrm>
            <a:off x="90054" y="6348954"/>
            <a:ext cx="12593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--------------------------------------------------------------------------------------------------------------------------------------------------------------- Krishna Sameera Kota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4269D-8232-E030-EE71-37274B6D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36" y="2185180"/>
            <a:ext cx="7894854" cy="3960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56886-759E-3160-84A5-EBCD394F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891" y="4323844"/>
            <a:ext cx="3729197" cy="163835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1057A4-DBA7-F44F-C732-F37DB73B241D}"/>
              </a:ext>
            </a:extLst>
          </p:cNvPr>
          <p:cNvSpPr/>
          <p:nvPr/>
        </p:nvSpPr>
        <p:spPr>
          <a:xfrm rot="10800000">
            <a:off x="-13253" y="-736717"/>
            <a:ext cx="12205253" cy="2016920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rgbClr val="FA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93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314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  </vt:lpstr>
      <vt:lpstr>Calibri (body)</vt:lpstr>
      <vt:lpstr>Calibri Light</vt:lpstr>
      <vt:lpstr>Century Gothic (Body)</vt:lpstr>
      <vt:lpstr>-system-ui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Sameera K</dc:creator>
  <cp:lastModifiedBy>Sameera K</cp:lastModifiedBy>
  <cp:revision>41</cp:revision>
  <dcterms:created xsi:type="dcterms:W3CDTF">2024-01-22T06:32:00Z</dcterms:created>
  <dcterms:modified xsi:type="dcterms:W3CDTF">2024-01-26T15:18:21Z</dcterms:modified>
</cp:coreProperties>
</file>