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20"/>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074" autoAdjust="0"/>
  </p:normalViewPr>
  <p:slideViewPr>
    <p:cSldViewPr snapToGrid="0">
      <p:cViewPr>
        <p:scale>
          <a:sx n="119" d="100"/>
          <a:sy n="119" d="100"/>
        </p:scale>
        <p:origin x="256" y="-3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08BE63-C0A0-4024-B5A6-78F96F2829E9}"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499BFBA-529D-4860-A3A8-5005BD120310}">
      <dgm:prSet/>
      <dgm:spPr/>
      <dgm:t>
        <a:bodyPr/>
        <a:lstStyle/>
        <a:p>
          <a:pPr>
            <a:defRPr cap="all"/>
          </a:pPr>
          <a:r>
            <a:rPr lang="en-US"/>
            <a:t>YouTube is one of the world’s largest video sharing platforms, where videos are uploading continuously by the millions of users. </a:t>
          </a:r>
        </a:p>
      </dgm:t>
    </dgm:pt>
    <dgm:pt modelId="{38CB9786-5943-4459-9B50-EE20FF336449}" type="parTrans" cxnId="{646CD656-FC74-4C67-8293-9601B07BB537}">
      <dgm:prSet/>
      <dgm:spPr/>
      <dgm:t>
        <a:bodyPr/>
        <a:lstStyle/>
        <a:p>
          <a:endParaRPr lang="en-US"/>
        </a:p>
      </dgm:t>
    </dgm:pt>
    <dgm:pt modelId="{DD53165C-D2D4-4498-B36C-922DC52FB428}" type="sibTrans" cxnId="{646CD656-FC74-4C67-8293-9601B07BB537}">
      <dgm:prSet/>
      <dgm:spPr/>
      <dgm:t>
        <a:bodyPr/>
        <a:lstStyle/>
        <a:p>
          <a:endParaRPr lang="en-US"/>
        </a:p>
      </dgm:t>
    </dgm:pt>
    <dgm:pt modelId="{154BBD8A-BF4D-42C6-8F89-765BD7364A0A}">
      <dgm:prSet/>
      <dgm:spPr/>
      <dgm:t>
        <a:bodyPr/>
        <a:lstStyle/>
        <a:p>
          <a:pPr>
            <a:defRPr cap="all"/>
          </a:pPr>
          <a:r>
            <a:rPr lang="en-US"/>
            <a:t>When we search for a speciﬁc video, sometimes irrelevant video appears due to popularity based on likes and views</a:t>
          </a:r>
        </a:p>
      </dgm:t>
    </dgm:pt>
    <dgm:pt modelId="{29EAFCB8-5C79-424F-8EDD-F7A8160F977D}" type="parTrans" cxnId="{D520E5B8-1A6E-45BE-9143-16826F762B60}">
      <dgm:prSet/>
      <dgm:spPr/>
      <dgm:t>
        <a:bodyPr/>
        <a:lstStyle/>
        <a:p>
          <a:endParaRPr lang="en-US"/>
        </a:p>
      </dgm:t>
    </dgm:pt>
    <dgm:pt modelId="{C5A2B710-364A-4EEE-809B-F66AA99985F5}" type="sibTrans" cxnId="{D520E5B8-1A6E-45BE-9143-16826F762B60}">
      <dgm:prSet/>
      <dgm:spPr/>
      <dgm:t>
        <a:bodyPr/>
        <a:lstStyle/>
        <a:p>
          <a:endParaRPr lang="en-US"/>
        </a:p>
      </dgm:t>
    </dgm:pt>
    <dgm:pt modelId="{DA2C1A31-F581-4423-85AE-9F4D7DD67441}">
      <dgm:prSet/>
      <dgm:spPr/>
      <dgm:t>
        <a:bodyPr/>
        <a:lstStyle/>
        <a:p>
          <a:pPr>
            <a:defRPr cap="all"/>
          </a:pPr>
          <a:r>
            <a:rPr lang="en-US"/>
            <a:t>Comments play a active role to the actual polarity</a:t>
          </a:r>
        </a:p>
      </dgm:t>
    </dgm:pt>
    <dgm:pt modelId="{4D555538-83FF-4CB5-AA8D-F122EB2BAD30}" type="parTrans" cxnId="{0F38CCC9-ACB4-48CF-AE7A-76CFB55046AD}">
      <dgm:prSet/>
      <dgm:spPr/>
      <dgm:t>
        <a:bodyPr/>
        <a:lstStyle/>
        <a:p>
          <a:endParaRPr lang="en-US"/>
        </a:p>
      </dgm:t>
    </dgm:pt>
    <dgm:pt modelId="{711812D7-2075-49BE-BD47-3A756417D5EF}" type="sibTrans" cxnId="{0F38CCC9-ACB4-48CF-AE7A-76CFB55046AD}">
      <dgm:prSet/>
      <dgm:spPr/>
      <dgm:t>
        <a:bodyPr/>
        <a:lstStyle/>
        <a:p>
          <a:endParaRPr lang="en-US"/>
        </a:p>
      </dgm:t>
    </dgm:pt>
    <dgm:pt modelId="{02432CFF-AE75-4D5E-AE43-C35EF23BDD58}">
      <dgm:prSet/>
      <dgm:spPr/>
      <dgm:t>
        <a:bodyPr/>
        <a:lstStyle/>
        <a:p>
          <a:pPr>
            <a:defRPr cap="all"/>
          </a:pPr>
          <a:r>
            <a:rPr lang="en-US"/>
            <a:t>Search results are title and tag based</a:t>
          </a:r>
        </a:p>
      </dgm:t>
    </dgm:pt>
    <dgm:pt modelId="{DC6F3753-A52E-4686-928C-1A452509BEDC}" type="parTrans" cxnId="{E916FA0E-91AC-401C-AC70-406F6A117EE4}">
      <dgm:prSet/>
      <dgm:spPr/>
      <dgm:t>
        <a:bodyPr/>
        <a:lstStyle/>
        <a:p>
          <a:endParaRPr lang="en-US"/>
        </a:p>
      </dgm:t>
    </dgm:pt>
    <dgm:pt modelId="{0086AD53-693A-44E4-B883-6F15D8AC89B8}" type="sibTrans" cxnId="{E916FA0E-91AC-401C-AC70-406F6A117EE4}">
      <dgm:prSet/>
      <dgm:spPr/>
      <dgm:t>
        <a:bodyPr/>
        <a:lstStyle/>
        <a:p>
          <a:endParaRPr lang="en-US"/>
        </a:p>
      </dgm:t>
    </dgm:pt>
    <dgm:pt modelId="{8493CDB6-32F5-4687-9E0E-BB769ADFD5B7}" type="pres">
      <dgm:prSet presAssocID="{2408BE63-C0A0-4024-B5A6-78F96F2829E9}" presName="root" presStyleCnt="0">
        <dgm:presLayoutVars>
          <dgm:dir/>
          <dgm:resizeHandles val="exact"/>
        </dgm:presLayoutVars>
      </dgm:prSet>
      <dgm:spPr/>
    </dgm:pt>
    <dgm:pt modelId="{9400A6FC-A93E-4390-AEA7-52512AF353A4}" type="pres">
      <dgm:prSet presAssocID="{B499BFBA-529D-4860-A3A8-5005BD120310}" presName="compNode" presStyleCnt="0"/>
      <dgm:spPr/>
    </dgm:pt>
    <dgm:pt modelId="{C395B7E1-0DD3-4171-BD16-2952EE286059}" type="pres">
      <dgm:prSet presAssocID="{B499BFBA-529D-4860-A3A8-5005BD120310}" presName="iconBgRect" presStyleLbl="bgShp" presStyleIdx="0" presStyleCnt="4"/>
      <dgm:spPr/>
    </dgm:pt>
    <dgm:pt modelId="{0528DBD4-3BA7-4363-A783-E7C6CA3B56B6}" type="pres">
      <dgm:prSet presAssocID="{B499BFBA-529D-4860-A3A8-5005BD1203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vision"/>
        </a:ext>
      </dgm:extLst>
    </dgm:pt>
    <dgm:pt modelId="{6625455D-DFDE-484F-8DAB-69D8A88D0026}" type="pres">
      <dgm:prSet presAssocID="{B499BFBA-529D-4860-A3A8-5005BD120310}" presName="spaceRect" presStyleCnt="0"/>
      <dgm:spPr/>
    </dgm:pt>
    <dgm:pt modelId="{6AEF340A-7A9F-4E6F-ABC5-2334B443032E}" type="pres">
      <dgm:prSet presAssocID="{B499BFBA-529D-4860-A3A8-5005BD120310}" presName="textRect" presStyleLbl="revTx" presStyleIdx="0" presStyleCnt="4">
        <dgm:presLayoutVars>
          <dgm:chMax val="1"/>
          <dgm:chPref val="1"/>
        </dgm:presLayoutVars>
      </dgm:prSet>
      <dgm:spPr/>
    </dgm:pt>
    <dgm:pt modelId="{ED0355F3-274A-4D3D-B19F-1CF00E4F193F}" type="pres">
      <dgm:prSet presAssocID="{DD53165C-D2D4-4498-B36C-922DC52FB428}" presName="sibTrans" presStyleCnt="0"/>
      <dgm:spPr/>
    </dgm:pt>
    <dgm:pt modelId="{8F7F71CD-570F-4CC3-8882-9675738EE7BF}" type="pres">
      <dgm:prSet presAssocID="{154BBD8A-BF4D-42C6-8F89-765BD7364A0A}" presName="compNode" presStyleCnt="0"/>
      <dgm:spPr/>
    </dgm:pt>
    <dgm:pt modelId="{4E7E096D-A974-42E9-BD7E-C4A39C808A75}" type="pres">
      <dgm:prSet presAssocID="{154BBD8A-BF4D-42C6-8F89-765BD7364A0A}" presName="iconBgRect" presStyleLbl="bgShp" presStyleIdx="1" presStyleCnt="4"/>
      <dgm:spPr/>
    </dgm:pt>
    <dgm:pt modelId="{1026FE5E-D314-415A-AE90-2E6EA497931E}" type="pres">
      <dgm:prSet presAssocID="{154BBD8A-BF4D-42C6-8F89-765BD7364A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D4DE5F4C-255E-4700-BB45-B8D25962313C}" type="pres">
      <dgm:prSet presAssocID="{154BBD8A-BF4D-42C6-8F89-765BD7364A0A}" presName="spaceRect" presStyleCnt="0"/>
      <dgm:spPr/>
    </dgm:pt>
    <dgm:pt modelId="{C8618876-ADF7-4266-B0D9-170A1B430805}" type="pres">
      <dgm:prSet presAssocID="{154BBD8A-BF4D-42C6-8F89-765BD7364A0A}" presName="textRect" presStyleLbl="revTx" presStyleIdx="1" presStyleCnt="4">
        <dgm:presLayoutVars>
          <dgm:chMax val="1"/>
          <dgm:chPref val="1"/>
        </dgm:presLayoutVars>
      </dgm:prSet>
      <dgm:spPr/>
    </dgm:pt>
    <dgm:pt modelId="{A976FBB1-9C7E-44D7-89EC-52F830DD2088}" type="pres">
      <dgm:prSet presAssocID="{C5A2B710-364A-4EEE-809B-F66AA99985F5}" presName="sibTrans" presStyleCnt="0"/>
      <dgm:spPr/>
    </dgm:pt>
    <dgm:pt modelId="{D7AA306A-995D-4A50-B780-4EE2821DC666}" type="pres">
      <dgm:prSet presAssocID="{DA2C1A31-F581-4423-85AE-9F4D7DD67441}" presName="compNode" presStyleCnt="0"/>
      <dgm:spPr/>
    </dgm:pt>
    <dgm:pt modelId="{E5F8FB8C-8C0A-489D-87D0-43109C8E7DC5}" type="pres">
      <dgm:prSet presAssocID="{DA2C1A31-F581-4423-85AE-9F4D7DD67441}" presName="iconBgRect" presStyleLbl="bgShp" presStyleIdx="2" presStyleCnt="4"/>
      <dgm:spPr/>
    </dgm:pt>
    <dgm:pt modelId="{E2672C31-C861-4804-950B-18B4602E873F}" type="pres">
      <dgm:prSet presAssocID="{DA2C1A31-F581-4423-85AE-9F4D7DD674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ma"/>
        </a:ext>
      </dgm:extLst>
    </dgm:pt>
    <dgm:pt modelId="{82679AC4-335D-4D95-9A2A-DB731C397810}" type="pres">
      <dgm:prSet presAssocID="{DA2C1A31-F581-4423-85AE-9F4D7DD67441}" presName="spaceRect" presStyleCnt="0"/>
      <dgm:spPr/>
    </dgm:pt>
    <dgm:pt modelId="{39041F17-AA5F-4F1F-8D1B-2843B1999678}" type="pres">
      <dgm:prSet presAssocID="{DA2C1A31-F581-4423-85AE-9F4D7DD67441}" presName="textRect" presStyleLbl="revTx" presStyleIdx="2" presStyleCnt="4">
        <dgm:presLayoutVars>
          <dgm:chMax val="1"/>
          <dgm:chPref val="1"/>
        </dgm:presLayoutVars>
      </dgm:prSet>
      <dgm:spPr/>
    </dgm:pt>
    <dgm:pt modelId="{5ADF9ED7-D55D-426F-A0D5-C9E81684ACB0}" type="pres">
      <dgm:prSet presAssocID="{711812D7-2075-49BE-BD47-3A756417D5EF}" presName="sibTrans" presStyleCnt="0"/>
      <dgm:spPr/>
    </dgm:pt>
    <dgm:pt modelId="{5DC0E971-C007-4EA9-AD14-909A972F6931}" type="pres">
      <dgm:prSet presAssocID="{02432CFF-AE75-4D5E-AE43-C35EF23BDD58}" presName="compNode" presStyleCnt="0"/>
      <dgm:spPr/>
    </dgm:pt>
    <dgm:pt modelId="{4525768C-2AAD-4485-9BA4-2B4C264CCB2E}" type="pres">
      <dgm:prSet presAssocID="{02432CFF-AE75-4D5E-AE43-C35EF23BDD58}" presName="iconBgRect" presStyleLbl="bgShp" presStyleIdx="3" presStyleCnt="4"/>
      <dgm:spPr/>
    </dgm:pt>
    <dgm:pt modelId="{3C53EC51-380D-487D-84F1-B977DCEEE699}" type="pres">
      <dgm:prSet presAssocID="{02432CFF-AE75-4D5E-AE43-C35EF23BDD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9F829914-E360-4A7A-9CC7-80D970666CA9}" type="pres">
      <dgm:prSet presAssocID="{02432CFF-AE75-4D5E-AE43-C35EF23BDD58}" presName="spaceRect" presStyleCnt="0"/>
      <dgm:spPr/>
    </dgm:pt>
    <dgm:pt modelId="{7F6DE6B6-27BB-45CD-B623-60A9DACA3FE9}" type="pres">
      <dgm:prSet presAssocID="{02432CFF-AE75-4D5E-AE43-C35EF23BDD58}" presName="textRect" presStyleLbl="revTx" presStyleIdx="3" presStyleCnt="4">
        <dgm:presLayoutVars>
          <dgm:chMax val="1"/>
          <dgm:chPref val="1"/>
        </dgm:presLayoutVars>
      </dgm:prSet>
      <dgm:spPr/>
    </dgm:pt>
  </dgm:ptLst>
  <dgm:cxnLst>
    <dgm:cxn modelId="{E916FA0E-91AC-401C-AC70-406F6A117EE4}" srcId="{2408BE63-C0A0-4024-B5A6-78F96F2829E9}" destId="{02432CFF-AE75-4D5E-AE43-C35EF23BDD58}" srcOrd="3" destOrd="0" parTransId="{DC6F3753-A52E-4686-928C-1A452509BEDC}" sibTransId="{0086AD53-693A-44E4-B883-6F15D8AC89B8}"/>
    <dgm:cxn modelId="{AFD48045-56AF-4497-B9AF-4D863AD0C635}" type="presOf" srcId="{DA2C1A31-F581-4423-85AE-9F4D7DD67441}" destId="{39041F17-AA5F-4F1F-8D1B-2843B1999678}" srcOrd="0" destOrd="0" presId="urn:microsoft.com/office/officeart/2018/5/layout/IconCircleLabelList"/>
    <dgm:cxn modelId="{646CD656-FC74-4C67-8293-9601B07BB537}" srcId="{2408BE63-C0A0-4024-B5A6-78F96F2829E9}" destId="{B499BFBA-529D-4860-A3A8-5005BD120310}" srcOrd="0" destOrd="0" parTransId="{38CB9786-5943-4459-9B50-EE20FF336449}" sibTransId="{DD53165C-D2D4-4498-B36C-922DC52FB428}"/>
    <dgm:cxn modelId="{9D96768F-4FC3-4CF0-8E39-06B796AA38A7}" type="presOf" srcId="{2408BE63-C0A0-4024-B5A6-78F96F2829E9}" destId="{8493CDB6-32F5-4687-9E0E-BB769ADFD5B7}" srcOrd="0" destOrd="0" presId="urn:microsoft.com/office/officeart/2018/5/layout/IconCircleLabelList"/>
    <dgm:cxn modelId="{D520E5B8-1A6E-45BE-9143-16826F762B60}" srcId="{2408BE63-C0A0-4024-B5A6-78F96F2829E9}" destId="{154BBD8A-BF4D-42C6-8F89-765BD7364A0A}" srcOrd="1" destOrd="0" parTransId="{29EAFCB8-5C79-424F-8EDD-F7A8160F977D}" sibTransId="{C5A2B710-364A-4EEE-809B-F66AA99985F5}"/>
    <dgm:cxn modelId="{0F38CCC9-ACB4-48CF-AE7A-76CFB55046AD}" srcId="{2408BE63-C0A0-4024-B5A6-78F96F2829E9}" destId="{DA2C1A31-F581-4423-85AE-9F4D7DD67441}" srcOrd="2" destOrd="0" parTransId="{4D555538-83FF-4CB5-AA8D-F122EB2BAD30}" sibTransId="{711812D7-2075-49BE-BD47-3A756417D5EF}"/>
    <dgm:cxn modelId="{48EFA0EC-8D29-40DE-BB0B-3326E0EC93C9}" type="presOf" srcId="{02432CFF-AE75-4D5E-AE43-C35EF23BDD58}" destId="{7F6DE6B6-27BB-45CD-B623-60A9DACA3FE9}" srcOrd="0" destOrd="0" presId="urn:microsoft.com/office/officeart/2018/5/layout/IconCircleLabelList"/>
    <dgm:cxn modelId="{98FA5AFA-5E05-40C7-B15D-CDEF1E3A89A8}" type="presOf" srcId="{154BBD8A-BF4D-42C6-8F89-765BD7364A0A}" destId="{C8618876-ADF7-4266-B0D9-170A1B430805}" srcOrd="0" destOrd="0" presId="urn:microsoft.com/office/officeart/2018/5/layout/IconCircleLabelList"/>
    <dgm:cxn modelId="{331ABAFD-96C5-4344-BE6D-D0C6ED054BF9}" type="presOf" srcId="{B499BFBA-529D-4860-A3A8-5005BD120310}" destId="{6AEF340A-7A9F-4E6F-ABC5-2334B443032E}" srcOrd="0" destOrd="0" presId="urn:microsoft.com/office/officeart/2018/5/layout/IconCircleLabelList"/>
    <dgm:cxn modelId="{506A9539-BDF6-4B9F-A953-91498EFAFF84}" type="presParOf" srcId="{8493CDB6-32F5-4687-9E0E-BB769ADFD5B7}" destId="{9400A6FC-A93E-4390-AEA7-52512AF353A4}" srcOrd="0" destOrd="0" presId="urn:microsoft.com/office/officeart/2018/5/layout/IconCircleLabelList"/>
    <dgm:cxn modelId="{98AD8577-6498-4B1B-84EB-7023FCC3F0D6}" type="presParOf" srcId="{9400A6FC-A93E-4390-AEA7-52512AF353A4}" destId="{C395B7E1-0DD3-4171-BD16-2952EE286059}" srcOrd="0" destOrd="0" presId="urn:microsoft.com/office/officeart/2018/5/layout/IconCircleLabelList"/>
    <dgm:cxn modelId="{48A847E8-F516-4213-BB7C-6FA487F29E9F}" type="presParOf" srcId="{9400A6FC-A93E-4390-AEA7-52512AF353A4}" destId="{0528DBD4-3BA7-4363-A783-E7C6CA3B56B6}" srcOrd="1" destOrd="0" presId="urn:microsoft.com/office/officeart/2018/5/layout/IconCircleLabelList"/>
    <dgm:cxn modelId="{B7C00F70-BFCC-4A21-A5F2-7F25E5F0B308}" type="presParOf" srcId="{9400A6FC-A93E-4390-AEA7-52512AF353A4}" destId="{6625455D-DFDE-484F-8DAB-69D8A88D0026}" srcOrd="2" destOrd="0" presId="urn:microsoft.com/office/officeart/2018/5/layout/IconCircleLabelList"/>
    <dgm:cxn modelId="{088B4683-D406-4635-BA9F-C0BDB549DE23}" type="presParOf" srcId="{9400A6FC-A93E-4390-AEA7-52512AF353A4}" destId="{6AEF340A-7A9F-4E6F-ABC5-2334B443032E}" srcOrd="3" destOrd="0" presId="urn:microsoft.com/office/officeart/2018/5/layout/IconCircleLabelList"/>
    <dgm:cxn modelId="{64E29BC7-F103-4BA2-BB9E-DAA69A9D7297}" type="presParOf" srcId="{8493CDB6-32F5-4687-9E0E-BB769ADFD5B7}" destId="{ED0355F3-274A-4D3D-B19F-1CF00E4F193F}" srcOrd="1" destOrd="0" presId="urn:microsoft.com/office/officeart/2018/5/layout/IconCircleLabelList"/>
    <dgm:cxn modelId="{A206E866-FDCB-40A8-AAC9-344F40F540DF}" type="presParOf" srcId="{8493CDB6-32F5-4687-9E0E-BB769ADFD5B7}" destId="{8F7F71CD-570F-4CC3-8882-9675738EE7BF}" srcOrd="2" destOrd="0" presId="urn:microsoft.com/office/officeart/2018/5/layout/IconCircleLabelList"/>
    <dgm:cxn modelId="{8475CB6E-B392-4AA5-845B-22AE6322809A}" type="presParOf" srcId="{8F7F71CD-570F-4CC3-8882-9675738EE7BF}" destId="{4E7E096D-A974-42E9-BD7E-C4A39C808A75}" srcOrd="0" destOrd="0" presId="urn:microsoft.com/office/officeart/2018/5/layout/IconCircleLabelList"/>
    <dgm:cxn modelId="{83AA4B78-DF3C-4685-A653-3017EAF3CB0B}" type="presParOf" srcId="{8F7F71CD-570F-4CC3-8882-9675738EE7BF}" destId="{1026FE5E-D314-415A-AE90-2E6EA497931E}" srcOrd="1" destOrd="0" presId="urn:microsoft.com/office/officeart/2018/5/layout/IconCircleLabelList"/>
    <dgm:cxn modelId="{2F2200A5-0D15-4AB8-8F98-07714CB2B861}" type="presParOf" srcId="{8F7F71CD-570F-4CC3-8882-9675738EE7BF}" destId="{D4DE5F4C-255E-4700-BB45-B8D25962313C}" srcOrd="2" destOrd="0" presId="urn:microsoft.com/office/officeart/2018/5/layout/IconCircleLabelList"/>
    <dgm:cxn modelId="{61989B5A-FB87-469E-8DF8-EBC2FD6352DA}" type="presParOf" srcId="{8F7F71CD-570F-4CC3-8882-9675738EE7BF}" destId="{C8618876-ADF7-4266-B0D9-170A1B430805}" srcOrd="3" destOrd="0" presId="urn:microsoft.com/office/officeart/2018/5/layout/IconCircleLabelList"/>
    <dgm:cxn modelId="{098AF5B9-3600-493F-A98A-3EBE540028D6}" type="presParOf" srcId="{8493CDB6-32F5-4687-9E0E-BB769ADFD5B7}" destId="{A976FBB1-9C7E-44D7-89EC-52F830DD2088}" srcOrd="3" destOrd="0" presId="urn:microsoft.com/office/officeart/2018/5/layout/IconCircleLabelList"/>
    <dgm:cxn modelId="{C923029F-9240-461B-9E31-DEF518B5384F}" type="presParOf" srcId="{8493CDB6-32F5-4687-9E0E-BB769ADFD5B7}" destId="{D7AA306A-995D-4A50-B780-4EE2821DC666}" srcOrd="4" destOrd="0" presId="urn:microsoft.com/office/officeart/2018/5/layout/IconCircleLabelList"/>
    <dgm:cxn modelId="{DAFEFE92-090F-484C-918D-7E0E7F579BC6}" type="presParOf" srcId="{D7AA306A-995D-4A50-B780-4EE2821DC666}" destId="{E5F8FB8C-8C0A-489D-87D0-43109C8E7DC5}" srcOrd="0" destOrd="0" presId="urn:microsoft.com/office/officeart/2018/5/layout/IconCircleLabelList"/>
    <dgm:cxn modelId="{70623C1D-14E2-4F01-B4DF-679B0AC83ABF}" type="presParOf" srcId="{D7AA306A-995D-4A50-B780-4EE2821DC666}" destId="{E2672C31-C861-4804-950B-18B4602E873F}" srcOrd="1" destOrd="0" presId="urn:microsoft.com/office/officeart/2018/5/layout/IconCircleLabelList"/>
    <dgm:cxn modelId="{5AF36D80-F9FE-4EED-9244-E2A3735FC13B}" type="presParOf" srcId="{D7AA306A-995D-4A50-B780-4EE2821DC666}" destId="{82679AC4-335D-4D95-9A2A-DB731C397810}" srcOrd="2" destOrd="0" presId="urn:microsoft.com/office/officeart/2018/5/layout/IconCircleLabelList"/>
    <dgm:cxn modelId="{1ECEB0AC-2F07-4209-B5EA-4B0B3C92070D}" type="presParOf" srcId="{D7AA306A-995D-4A50-B780-4EE2821DC666}" destId="{39041F17-AA5F-4F1F-8D1B-2843B1999678}" srcOrd="3" destOrd="0" presId="urn:microsoft.com/office/officeart/2018/5/layout/IconCircleLabelList"/>
    <dgm:cxn modelId="{38B57570-96EE-49A7-87A9-C81498E0AE3C}" type="presParOf" srcId="{8493CDB6-32F5-4687-9E0E-BB769ADFD5B7}" destId="{5ADF9ED7-D55D-426F-A0D5-C9E81684ACB0}" srcOrd="5" destOrd="0" presId="urn:microsoft.com/office/officeart/2018/5/layout/IconCircleLabelList"/>
    <dgm:cxn modelId="{5A930BEA-1742-46B7-AE6C-9751ACD388B6}" type="presParOf" srcId="{8493CDB6-32F5-4687-9E0E-BB769ADFD5B7}" destId="{5DC0E971-C007-4EA9-AD14-909A972F6931}" srcOrd="6" destOrd="0" presId="urn:microsoft.com/office/officeart/2018/5/layout/IconCircleLabelList"/>
    <dgm:cxn modelId="{2637F3AC-F672-4574-83B7-2CDB6DD50A75}" type="presParOf" srcId="{5DC0E971-C007-4EA9-AD14-909A972F6931}" destId="{4525768C-2AAD-4485-9BA4-2B4C264CCB2E}" srcOrd="0" destOrd="0" presId="urn:microsoft.com/office/officeart/2018/5/layout/IconCircleLabelList"/>
    <dgm:cxn modelId="{6ECE0F60-3586-478E-BE00-459639E09A6A}" type="presParOf" srcId="{5DC0E971-C007-4EA9-AD14-909A972F6931}" destId="{3C53EC51-380D-487D-84F1-B977DCEEE699}" srcOrd="1" destOrd="0" presId="urn:microsoft.com/office/officeart/2018/5/layout/IconCircleLabelList"/>
    <dgm:cxn modelId="{1CE6BE1D-A0F7-4847-B161-D92926255523}" type="presParOf" srcId="{5DC0E971-C007-4EA9-AD14-909A972F6931}" destId="{9F829914-E360-4A7A-9CC7-80D970666CA9}" srcOrd="2" destOrd="0" presId="urn:microsoft.com/office/officeart/2018/5/layout/IconCircleLabelList"/>
    <dgm:cxn modelId="{AE91A10A-DFFF-4DD8-93FF-2BF5D466120A}" type="presParOf" srcId="{5DC0E971-C007-4EA9-AD14-909A972F6931}" destId="{7F6DE6B6-27BB-45CD-B623-60A9DACA3FE9}" srcOrd="3" destOrd="0" presId="urn:microsoft.com/office/officeart/2018/5/layout/IconCircle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D4365-5DBF-483F-AB21-87B3EE9F8AA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30B580-9D38-4F2F-BB75-C74CA3056AEC}">
      <dgm:prSet/>
      <dgm:spPr/>
      <dgm:t>
        <a:bodyPr/>
        <a:lstStyle/>
        <a:p>
          <a:r>
            <a:rPr lang="en-US"/>
            <a:t>Removing Punctuations, Numbers and Special Characters</a:t>
          </a:r>
        </a:p>
      </dgm:t>
    </dgm:pt>
    <dgm:pt modelId="{FCAD0AE4-9EBB-4407-ABEC-E7D465528093}" type="parTrans" cxnId="{80CCECC1-593A-47C9-A1CB-BCCDEAB44C92}">
      <dgm:prSet/>
      <dgm:spPr/>
      <dgm:t>
        <a:bodyPr/>
        <a:lstStyle/>
        <a:p>
          <a:endParaRPr lang="en-US"/>
        </a:p>
      </dgm:t>
    </dgm:pt>
    <dgm:pt modelId="{AD5B4A88-08DF-4164-B5F6-EB54DE15B3C6}" type="sibTrans" cxnId="{80CCECC1-593A-47C9-A1CB-BCCDEAB44C92}">
      <dgm:prSet/>
      <dgm:spPr/>
      <dgm:t>
        <a:bodyPr/>
        <a:lstStyle/>
        <a:p>
          <a:endParaRPr lang="en-US"/>
        </a:p>
      </dgm:t>
    </dgm:pt>
    <dgm:pt modelId="{AB79A5E3-4013-42D8-8D56-8CFA359273C2}">
      <dgm:prSet/>
      <dgm:spPr/>
      <dgm:t>
        <a:bodyPr/>
        <a:lstStyle/>
        <a:p>
          <a:r>
            <a:rPr lang="en-US"/>
            <a:t>Removing Short Words</a:t>
          </a:r>
        </a:p>
      </dgm:t>
    </dgm:pt>
    <dgm:pt modelId="{DB6570E0-E635-4679-98FA-C2C7E003A9D6}" type="parTrans" cxnId="{980CF624-E0EC-463B-983A-26611CC44AAA}">
      <dgm:prSet/>
      <dgm:spPr/>
      <dgm:t>
        <a:bodyPr/>
        <a:lstStyle/>
        <a:p>
          <a:endParaRPr lang="en-US"/>
        </a:p>
      </dgm:t>
    </dgm:pt>
    <dgm:pt modelId="{09BF6BB0-BAA1-4A9D-A8E7-6914DBC8E6C1}" type="sibTrans" cxnId="{980CF624-E0EC-463B-983A-26611CC44AAA}">
      <dgm:prSet/>
      <dgm:spPr/>
      <dgm:t>
        <a:bodyPr/>
        <a:lstStyle/>
        <a:p>
          <a:endParaRPr lang="en-US"/>
        </a:p>
      </dgm:t>
    </dgm:pt>
    <dgm:pt modelId="{EAF28D7B-5E3F-45FF-BE80-56DEB242BD19}">
      <dgm:prSet/>
      <dgm:spPr/>
      <dgm:t>
        <a:bodyPr/>
        <a:lstStyle/>
        <a:p>
          <a:r>
            <a:rPr lang="en-US"/>
            <a:t>Changing the text to lowercase</a:t>
          </a:r>
        </a:p>
      </dgm:t>
    </dgm:pt>
    <dgm:pt modelId="{C9C3188A-2869-480E-95AC-D27200D3C273}" type="parTrans" cxnId="{B187A2D4-5500-44F3-8F19-9FC1793DA961}">
      <dgm:prSet/>
      <dgm:spPr/>
      <dgm:t>
        <a:bodyPr/>
        <a:lstStyle/>
        <a:p>
          <a:endParaRPr lang="en-US"/>
        </a:p>
      </dgm:t>
    </dgm:pt>
    <dgm:pt modelId="{6F8F5A05-2291-45AC-BA07-7ABCC81D2E62}" type="sibTrans" cxnId="{B187A2D4-5500-44F3-8F19-9FC1793DA961}">
      <dgm:prSet/>
      <dgm:spPr/>
      <dgm:t>
        <a:bodyPr/>
        <a:lstStyle/>
        <a:p>
          <a:endParaRPr lang="en-US"/>
        </a:p>
      </dgm:t>
    </dgm:pt>
    <dgm:pt modelId="{8A15B4ED-D191-4118-A3ED-D6BA622795FA}">
      <dgm:prSet/>
      <dgm:spPr/>
      <dgm:t>
        <a:bodyPr/>
        <a:lstStyle/>
        <a:p>
          <a:r>
            <a:rPr lang="en-US"/>
            <a:t>Tokenization - “This is a sample” -&gt; [“This”, “is”, “a”, “sample”]</a:t>
          </a:r>
        </a:p>
      </dgm:t>
    </dgm:pt>
    <dgm:pt modelId="{234F31FA-1149-4EEC-98F8-67A0F6B16FD2}" type="parTrans" cxnId="{C5ED4F98-A548-4987-924E-A6BA783B53DC}">
      <dgm:prSet/>
      <dgm:spPr/>
      <dgm:t>
        <a:bodyPr/>
        <a:lstStyle/>
        <a:p>
          <a:endParaRPr lang="en-US"/>
        </a:p>
      </dgm:t>
    </dgm:pt>
    <dgm:pt modelId="{D99C583D-12D6-4CF7-B6C3-F864F26AFB5D}" type="sibTrans" cxnId="{C5ED4F98-A548-4987-924E-A6BA783B53DC}">
      <dgm:prSet/>
      <dgm:spPr/>
      <dgm:t>
        <a:bodyPr/>
        <a:lstStyle/>
        <a:p>
          <a:endParaRPr lang="en-US"/>
        </a:p>
      </dgm:t>
    </dgm:pt>
    <dgm:pt modelId="{7EA4C704-CC2D-43A1-AD9F-C3185DD04283}">
      <dgm:prSet/>
      <dgm:spPr/>
      <dgm:t>
        <a:bodyPr/>
        <a:lstStyle/>
        <a:p>
          <a:r>
            <a:rPr lang="en-US"/>
            <a:t>Lemmatization - example: “singing” -&gt; “sing”</a:t>
          </a:r>
        </a:p>
      </dgm:t>
    </dgm:pt>
    <dgm:pt modelId="{149AE7A2-2FC5-47AF-819A-EBFDCCB646FF}" type="parTrans" cxnId="{9DE7C657-28A8-4C39-8358-8F292DD4E860}">
      <dgm:prSet/>
      <dgm:spPr/>
      <dgm:t>
        <a:bodyPr/>
        <a:lstStyle/>
        <a:p>
          <a:endParaRPr lang="en-US"/>
        </a:p>
      </dgm:t>
    </dgm:pt>
    <dgm:pt modelId="{A94F4DE2-8AB8-4170-87D1-3DBBF2EFC5DE}" type="sibTrans" cxnId="{9DE7C657-28A8-4C39-8358-8F292DD4E860}">
      <dgm:prSet/>
      <dgm:spPr/>
      <dgm:t>
        <a:bodyPr/>
        <a:lstStyle/>
        <a:p>
          <a:endParaRPr lang="en-US"/>
        </a:p>
      </dgm:t>
    </dgm:pt>
    <dgm:pt modelId="{2DFCE91A-5F21-4125-A737-27913C3AC42B}" type="pres">
      <dgm:prSet presAssocID="{772D4365-5DBF-483F-AB21-87B3EE9F8AAD}" presName="root" presStyleCnt="0">
        <dgm:presLayoutVars>
          <dgm:dir/>
          <dgm:resizeHandles val="exact"/>
        </dgm:presLayoutVars>
      </dgm:prSet>
      <dgm:spPr/>
    </dgm:pt>
    <dgm:pt modelId="{73F1BF0B-ADE5-4018-8E37-EB8C05803972}" type="pres">
      <dgm:prSet presAssocID="{E430B580-9D38-4F2F-BB75-C74CA3056AEC}" presName="compNode" presStyleCnt="0"/>
      <dgm:spPr/>
    </dgm:pt>
    <dgm:pt modelId="{62E90767-D347-4ECA-8A74-35ABF0187CF2}" type="pres">
      <dgm:prSet presAssocID="{E430B580-9D38-4F2F-BB75-C74CA3056AEC}" presName="bgRect" presStyleLbl="bgShp" presStyleIdx="0" presStyleCnt="5"/>
      <dgm:spPr/>
    </dgm:pt>
    <dgm:pt modelId="{9F0C07DB-5D65-4DB4-B4AE-341EB04D996E}" type="pres">
      <dgm:prSet presAssocID="{E430B580-9D38-4F2F-BB75-C74CA3056AE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lle"/>
        </a:ext>
      </dgm:extLst>
    </dgm:pt>
    <dgm:pt modelId="{CB84BEA6-CF19-49D9-A9ED-B055AE8E55D6}" type="pres">
      <dgm:prSet presAssocID="{E430B580-9D38-4F2F-BB75-C74CA3056AEC}" presName="spaceRect" presStyleCnt="0"/>
      <dgm:spPr/>
    </dgm:pt>
    <dgm:pt modelId="{1513FE7C-2372-45BD-9418-0466A9F546C9}" type="pres">
      <dgm:prSet presAssocID="{E430B580-9D38-4F2F-BB75-C74CA3056AEC}" presName="parTx" presStyleLbl="revTx" presStyleIdx="0" presStyleCnt="5">
        <dgm:presLayoutVars>
          <dgm:chMax val="0"/>
          <dgm:chPref val="0"/>
        </dgm:presLayoutVars>
      </dgm:prSet>
      <dgm:spPr/>
    </dgm:pt>
    <dgm:pt modelId="{1CE89F8B-2399-41B3-AF6B-498F96AAAF72}" type="pres">
      <dgm:prSet presAssocID="{AD5B4A88-08DF-4164-B5F6-EB54DE15B3C6}" presName="sibTrans" presStyleCnt="0"/>
      <dgm:spPr/>
    </dgm:pt>
    <dgm:pt modelId="{E4551F90-E0B4-4AA5-A59C-3BD6102C65A3}" type="pres">
      <dgm:prSet presAssocID="{AB79A5E3-4013-42D8-8D56-8CFA359273C2}" presName="compNode" presStyleCnt="0"/>
      <dgm:spPr/>
    </dgm:pt>
    <dgm:pt modelId="{FB615443-DBA3-44F0-A978-BDB63B113744}" type="pres">
      <dgm:prSet presAssocID="{AB79A5E3-4013-42D8-8D56-8CFA359273C2}" presName="bgRect" presStyleLbl="bgShp" presStyleIdx="1" presStyleCnt="5"/>
      <dgm:spPr/>
    </dgm:pt>
    <dgm:pt modelId="{802FF737-05A0-4D49-8719-16B3760CB78E}" type="pres">
      <dgm:prSet presAssocID="{AB79A5E3-4013-42D8-8D56-8CFA359273C2}"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cissors"/>
        </a:ext>
      </dgm:extLst>
    </dgm:pt>
    <dgm:pt modelId="{9D0524B3-7488-4067-AA38-766B55AE4AFC}" type="pres">
      <dgm:prSet presAssocID="{AB79A5E3-4013-42D8-8D56-8CFA359273C2}" presName="spaceRect" presStyleCnt="0"/>
      <dgm:spPr/>
    </dgm:pt>
    <dgm:pt modelId="{36265260-AFB8-43D5-9383-14BB0C32E9A2}" type="pres">
      <dgm:prSet presAssocID="{AB79A5E3-4013-42D8-8D56-8CFA359273C2}" presName="parTx" presStyleLbl="revTx" presStyleIdx="1" presStyleCnt="5">
        <dgm:presLayoutVars>
          <dgm:chMax val="0"/>
          <dgm:chPref val="0"/>
        </dgm:presLayoutVars>
      </dgm:prSet>
      <dgm:spPr/>
    </dgm:pt>
    <dgm:pt modelId="{7AA4AD75-638F-43F8-8575-C10BB0851D22}" type="pres">
      <dgm:prSet presAssocID="{09BF6BB0-BAA1-4A9D-A8E7-6914DBC8E6C1}" presName="sibTrans" presStyleCnt="0"/>
      <dgm:spPr/>
    </dgm:pt>
    <dgm:pt modelId="{B58893D7-A80A-4145-B72E-3DC433D81A5B}" type="pres">
      <dgm:prSet presAssocID="{EAF28D7B-5E3F-45FF-BE80-56DEB242BD19}" presName="compNode" presStyleCnt="0"/>
      <dgm:spPr/>
    </dgm:pt>
    <dgm:pt modelId="{2BD5F4D0-D4FD-4660-BBF4-F31166B38BB7}" type="pres">
      <dgm:prSet presAssocID="{EAF28D7B-5E3F-45FF-BE80-56DEB242BD19}" presName="bgRect" presStyleLbl="bgShp" presStyleIdx="2" presStyleCnt="5"/>
      <dgm:spPr/>
    </dgm:pt>
    <dgm:pt modelId="{9DF3854D-35B0-4C29-A900-C985BA123E38}" type="pres">
      <dgm:prSet presAssocID="{EAF28D7B-5E3F-45FF-BE80-56DEB242BD1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D2AA166D-3624-437D-B784-D9106FF9EAE8}" type="pres">
      <dgm:prSet presAssocID="{EAF28D7B-5E3F-45FF-BE80-56DEB242BD19}" presName="spaceRect" presStyleCnt="0"/>
      <dgm:spPr/>
    </dgm:pt>
    <dgm:pt modelId="{DDB5D188-3336-44BF-9157-4B6C574EE0A7}" type="pres">
      <dgm:prSet presAssocID="{EAF28D7B-5E3F-45FF-BE80-56DEB242BD19}" presName="parTx" presStyleLbl="revTx" presStyleIdx="2" presStyleCnt="5">
        <dgm:presLayoutVars>
          <dgm:chMax val="0"/>
          <dgm:chPref val="0"/>
        </dgm:presLayoutVars>
      </dgm:prSet>
      <dgm:spPr/>
    </dgm:pt>
    <dgm:pt modelId="{CD2D46DC-4484-4A95-BF33-BFF1290791C2}" type="pres">
      <dgm:prSet presAssocID="{6F8F5A05-2291-45AC-BA07-7ABCC81D2E62}" presName="sibTrans" presStyleCnt="0"/>
      <dgm:spPr/>
    </dgm:pt>
    <dgm:pt modelId="{D2D3DB80-8F3D-4FCF-976B-8B24573C4A6A}" type="pres">
      <dgm:prSet presAssocID="{8A15B4ED-D191-4118-A3ED-D6BA622795FA}" presName="compNode" presStyleCnt="0"/>
      <dgm:spPr/>
    </dgm:pt>
    <dgm:pt modelId="{7BC7B501-0803-46DA-A4AD-070F967471CB}" type="pres">
      <dgm:prSet presAssocID="{8A15B4ED-D191-4118-A3ED-D6BA622795FA}" presName="bgRect" presStyleLbl="bgShp" presStyleIdx="3" presStyleCnt="5"/>
      <dgm:spPr/>
    </dgm:pt>
    <dgm:pt modelId="{F8CF1AC8-0D8C-46CE-9CE3-97BBCAF52CD8}" type="pres">
      <dgm:prSet presAssocID="{8A15B4ED-D191-4118-A3ED-D6BA622795F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isconnected"/>
        </a:ext>
      </dgm:extLst>
    </dgm:pt>
    <dgm:pt modelId="{7EF2BD81-E54B-46EB-9C14-29ABEED78136}" type="pres">
      <dgm:prSet presAssocID="{8A15B4ED-D191-4118-A3ED-D6BA622795FA}" presName="spaceRect" presStyleCnt="0"/>
      <dgm:spPr/>
    </dgm:pt>
    <dgm:pt modelId="{23450DAD-1595-45DA-BE5B-4DFD2B6317B3}" type="pres">
      <dgm:prSet presAssocID="{8A15B4ED-D191-4118-A3ED-D6BA622795FA}" presName="parTx" presStyleLbl="revTx" presStyleIdx="3" presStyleCnt="5">
        <dgm:presLayoutVars>
          <dgm:chMax val="0"/>
          <dgm:chPref val="0"/>
        </dgm:presLayoutVars>
      </dgm:prSet>
      <dgm:spPr/>
    </dgm:pt>
    <dgm:pt modelId="{76C974B8-EA9A-49D1-94C7-3415FD1143C6}" type="pres">
      <dgm:prSet presAssocID="{D99C583D-12D6-4CF7-B6C3-F864F26AFB5D}" presName="sibTrans" presStyleCnt="0"/>
      <dgm:spPr/>
    </dgm:pt>
    <dgm:pt modelId="{5B033D95-3112-4F46-874A-1995D73019A6}" type="pres">
      <dgm:prSet presAssocID="{7EA4C704-CC2D-43A1-AD9F-C3185DD04283}" presName="compNode" presStyleCnt="0"/>
      <dgm:spPr/>
    </dgm:pt>
    <dgm:pt modelId="{D383738F-25FC-4E78-A342-C0746EDFA926}" type="pres">
      <dgm:prSet presAssocID="{7EA4C704-CC2D-43A1-AD9F-C3185DD04283}" presName="bgRect" presStyleLbl="bgShp" presStyleIdx="4" presStyleCnt="5"/>
      <dgm:spPr/>
    </dgm:pt>
    <dgm:pt modelId="{35B42730-20B0-49DC-83D6-1B29AF6A82EF}" type="pres">
      <dgm:prSet presAssocID="{7EA4C704-CC2D-43A1-AD9F-C3185DD0428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Venn diagram"/>
        </a:ext>
      </dgm:extLst>
    </dgm:pt>
    <dgm:pt modelId="{3DD9EC28-92C4-4ECD-B958-BEBF3611DF3E}" type="pres">
      <dgm:prSet presAssocID="{7EA4C704-CC2D-43A1-AD9F-C3185DD04283}" presName="spaceRect" presStyleCnt="0"/>
      <dgm:spPr/>
    </dgm:pt>
    <dgm:pt modelId="{FDC82736-9DFB-4D0D-8E60-E65B83911CDC}" type="pres">
      <dgm:prSet presAssocID="{7EA4C704-CC2D-43A1-AD9F-C3185DD04283}" presName="parTx" presStyleLbl="revTx" presStyleIdx="4" presStyleCnt="5">
        <dgm:presLayoutVars>
          <dgm:chMax val="0"/>
          <dgm:chPref val="0"/>
        </dgm:presLayoutVars>
      </dgm:prSet>
      <dgm:spPr/>
    </dgm:pt>
  </dgm:ptLst>
  <dgm:cxnLst>
    <dgm:cxn modelId="{980CF624-E0EC-463B-983A-26611CC44AAA}" srcId="{772D4365-5DBF-483F-AB21-87B3EE9F8AAD}" destId="{AB79A5E3-4013-42D8-8D56-8CFA359273C2}" srcOrd="1" destOrd="0" parTransId="{DB6570E0-E635-4679-98FA-C2C7E003A9D6}" sibTransId="{09BF6BB0-BAA1-4A9D-A8E7-6914DBC8E6C1}"/>
    <dgm:cxn modelId="{C5A8382E-E557-4AB3-9C94-4B5DE1055531}" type="presOf" srcId="{8A15B4ED-D191-4118-A3ED-D6BA622795FA}" destId="{23450DAD-1595-45DA-BE5B-4DFD2B6317B3}" srcOrd="0" destOrd="0" presId="urn:microsoft.com/office/officeart/2018/2/layout/IconVerticalSolidList"/>
    <dgm:cxn modelId="{11CB453F-AF8A-47B9-89D6-697132384345}" type="presOf" srcId="{772D4365-5DBF-483F-AB21-87B3EE9F8AAD}" destId="{2DFCE91A-5F21-4125-A737-27913C3AC42B}" srcOrd="0" destOrd="0" presId="urn:microsoft.com/office/officeart/2018/2/layout/IconVerticalSolidList"/>
    <dgm:cxn modelId="{77F7E55C-247D-4056-B490-AEBCA31D1F3D}" type="presOf" srcId="{EAF28D7B-5E3F-45FF-BE80-56DEB242BD19}" destId="{DDB5D188-3336-44BF-9157-4B6C574EE0A7}" srcOrd="0" destOrd="0" presId="urn:microsoft.com/office/officeart/2018/2/layout/IconVerticalSolidList"/>
    <dgm:cxn modelId="{34577667-BB53-4B54-8C1A-B4CA273C5939}" type="presOf" srcId="{7EA4C704-CC2D-43A1-AD9F-C3185DD04283}" destId="{FDC82736-9DFB-4D0D-8E60-E65B83911CDC}" srcOrd="0" destOrd="0" presId="urn:microsoft.com/office/officeart/2018/2/layout/IconVerticalSolidList"/>
    <dgm:cxn modelId="{6C2E736C-04B5-433D-8013-33A92A8839E0}" type="presOf" srcId="{E430B580-9D38-4F2F-BB75-C74CA3056AEC}" destId="{1513FE7C-2372-45BD-9418-0466A9F546C9}" srcOrd="0" destOrd="0" presId="urn:microsoft.com/office/officeart/2018/2/layout/IconVerticalSolidList"/>
    <dgm:cxn modelId="{9DE7C657-28A8-4C39-8358-8F292DD4E860}" srcId="{772D4365-5DBF-483F-AB21-87B3EE9F8AAD}" destId="{7EA4C704-CC2D-43A1-AD9F-C3185DD04283}" srcOrd="4" destOrd="0" parTransId="{149AE7A2-2FC5-47AF-819A-EBFDCCB646FF}" sibTransId="{A94F4DE2-8AB8-4170-87D1-3DBBF2EFC5DE}"/>
    <dgm:cxn modelId="{C5ED4F98-A548-4987-924E-A6BA783B53DC}" srcId="{772D4365-5DBF-483F-AB21-87B3EE9F8AAD}" destId="{8A15B4ED-D191-4118-A3ED-D6BA622795FA}" srcOrd="3" destOrd="0" parTransId="{234F31FA-1149-4EEC-98F8-67A0F6B16FD2}" sibTransId="{D99C583D-12D6-4CF7-B6C3-F864F26AFB5D}"/>
    <dgm:cxn modelId="{80CCECC1-593A-47C9-A1CB-BCCDEAB44C92}" srcId="{772D4365-5DBF-483F-AB21-87B3EE9F8AAD}" destId="{E430B580-9D38-4F2F-BB75-C74CA3056AEC}" srcOrd="0" destOrd="0" parTransId="{FCAD0AE4-9EBB-4407-ABEC-E7D465528093}" sibTransId="{AD5B4A88-08DF-4164-B5F6-EB54DE15B3C6}"/>
    <dgm:cxn modelId="{B187A2D4-5500-44F3-8F19-9FC1793DA961}" srcId="{772D4365-5DBF-483F-AB21-87B3EE9F8AAD}" destId="{EAF28D7B-5E3F-45FF-BE80-56DEB242BD19}" srcOrd="2" destOrd="0" parTransId="{C9C3188A-2869-480E-95AC-D27200D3C273}" sibTransId="{6F8F5A05-2291-45AC-BA07-7ABCC81D2E62}"/>
    <dgm:cxn modelId="{EDA4FEE3-3411-4FF8-8B6B-CDA2564BFC19}" type="presOf" srcId="{AB79A5E3-4013-42D8-8D56-8CFA359273C2}" destId="{36265260-AFB8-43D5-9383-14BB0C32E9A2}" srcOrd="0" destOrd="0" presId="urn:microsoft.com/office/officeart/2018/2/layout/IconVerticalSolidList"/>
    <dgm:cxn modelId="{BCC0A778-3ACB-42E2-BBA6-B9C9B9EAD46E}" type="presParOf" srcId="{2DFCE91A-5F21-4125-A737-27913C3AC42B}" destId="{73F1BF0B-ADE5-4018-8E37-EB8C05803972}" srcOrd="0" destOrd="0" presId="urn:microsoft.com/office/officeart/2018/2/layout/IconVerticalSolidList"/>
    <dgm:cxn modelId="{44531D58-671F-4D23-96AD-F5B051AF2228}" type="presParOf" srcId="{73F1BF0B-ADE5-4018-8E37-EB8C05803972}" destId="{62E90767-D347-4ECA-8A74-35ABF0187CF2}" srcOrd="0" destOrd="0" presId="urn:microsoft.com/office/officeart/2018/2/layout/IconVerticalSolidList"/>
    <dgm:cxn modelId="{F22DEAB0-AF06-4D6C-ACD9-65B6377BB2C0}" type="presParOf" srcId="{73F1BF0B-ADE5-4018-8E37-EB8C05803972}" destId="{9F0C07DB-5D65-4DB4-B4AE-341EB04D996E}" srcOrd="1" destOrd="0" presId="urn:microsoft.com/office/officeart/2018/2/layout/IconVerticalSolidList"/>
    <dgm:cxn modelId="{ED9E90BD-39F6-40E6-B5A7-D87972A10421}" type="presParOf" srcId="{73F1BF0B-ADE5-4018-8E37-EB8C05803972}" destId="{CB84BEA6-CF19-49D9-A9ED-B055AE8E55D6}" srcOrd="2" destOrd="0" presId="urn:microsoft.com/office/officeart/2018/2/layout/IconVerticalSolidList"/>
    <dgm:cxn modelId="{DF577FD6-88F0-4999-9AB9-4976C4846770}" type="presParOf" srcId="{73F1BF0B-ADE5-4018-8E37-EB8C05803972}" destId="{1513FE7C-2372-45BD-9418-0466A9F546C9}" srcOrd="3" destOrd="0" presId="urn:microsoft.com/office/officeart/2018/2/layout/IconVerticalSolidList"/>
    <dgm:cxn modelId="{2C1BDED9-07A7-4157-942E-38149E5D1436}" type="presParOf" srcId="{2DFCE91A-5F21-4125-A737-27913C3AC42B}" destId="{1CE89F8B-2399-41B3-AF6B-498F96AAAF72}" srcOrd="1" destOrd="0" presId="urn:microsoft.com/office/officeart/2018/2/layout/IconVerticalSolidList"/>
    <dgm:cxn modelId="{1048BE38-3881-451C-98C0-F1F73AE980CC}" type="presParOf" srcId="{2DFCE91A-5F21-4125-A737-27913C3AC42B}" destId="{E4551F90-E0B4-4AA5-A59C-3BD6102C65A3}" srcOrd="2" destOrd="0" presId="urn:microsoft.com/office/officeart/2018/2/layout/IconVerticalSolidList"/>
    <dgm:cxn modelId="{BE42E461-1569-4EC1-AC8C-006171F45BB3}" type="presParOf" srcId="{E4551F90-E0B4-4AA5-A59C-3BD6102C65A3}" destId="{FB615443-DBA3-44F0-A978-BDB63B113744}" srcOrd="0" destOrd="0" presId="urn:microsoft.com/office/officeart/2018/2/layout/IconVerticalSolidList"/>
    <dgm:cxn modelId="{D29D9E4C-8DFC-44AA-A988-ED2FD2778AFC}" type="presParOf" srcId="{E4551F90-E0B4-4AA5-A59C-3BD6102C65A3}" destId="{802FF737-05A0-4D49-8719-16B3760CB78E}" srcOrd="1" destOrd="0" presId="urn:microsoft.com/office/officeart/2018/2/layout/IconVerticalSolidList"/>
    <dgm:cxn modelId="{620A5D32-64F1-44ED-A81A-91E6210A055F}" type="presParOf" srcId="{E4551F90-E0B4-4AA5-A59C-3BD6102C65A3}" destId="{9D0524B3-7488-4067-AA38-766B55AE4AFC}" srcOrd="2" destOrd="0" presId="urn:microsoft.com/office/officeart/2018/2/layout/IconVerticalSolidList"/>
    <dgm:cxn modelId="{CB7B54A5-50B9-4E47-B464-283EFA8A0D74}" type="presParOf" srcId="{E4551F90-E0B4-4AA5-A59C-3BD6102C65A3}" destId="{36265260-AFB8-43D5-9383-14BB0C32E9A2}" srcOrd="3" destOrd="0" presId="urn:microsoft.com/office/officeart/2018/2/layout/IconVerticalSolidList"/>
    <dgm:cxn modelId="{39E70ECB-2A51-4B44-AB7C-0BE6F7E73ED6}" type="presParOf" srcId="{2DFCE91A-5F21-4125-A737-27913C3AC42B}" destId="{7AA4AD75-638F-43F8-8575-C10BB0851D22}" srcOrd="3" destOrd="0" presId="urn:microsoft.com/office/officeart/2018/2/layout/IconVerticalSolidList"/>
    <dgm:cxn modelId="{B5EFC902-2385-44B6-8CF3-D9DABAEE2465}" type="presParOf" srcId="{2DFCE91A-5F21-4125-A737-27913C3AC42B}" destId="{B58893D7-A80A-4145-B72E-3DC433D81A5B}" srcOrd="4" destOrd="0" presId="urn:microsoft.com/office/officeart/2018/2/layout/IconVerticalSolidList"/>
    <dgm:cxn modelId="{AD3E5E6F-D6AA-48D6-A893-14C79EE7E199}" type="presParOf" srcId="{B58893D7-A80A-4145-B72E-3DC433D81A5B}" destId="{2BD5F4D0-D4FD-4660-BBF4-F31166B38BB7}" srcOrd="0" destOrd="0" presId="urn:microsoft.com/office/officeart/2018/2/layout/IconVerticalSolidList"/>
    <dgm:cxn modelId="{0171AA99-4CB4-471A-BC8C-4F53D2000EB3}" type="presParOf" srcId="{B58893D7-A80A-4145-B72E-3DC433D81A5B}" destId="{9DF3854D-35B0-4C29-A900-C985BA123E38}" srcOrd="1" destOrd="0" presId="urn:microsoft.com/office/officeart/2018/2/layout/IconVerticalSolidList"/>
    <dgm:cxn modelId="{9D7BED1C-DCEE-4D5A-8CA8-D0F76A53F90F}" type="presParOf" srcId="{B58893D7-A80A-4145-B72E-3DC433D81A5B}" destId="{D2AA166D-3624-437D-B784-D9106FF9EAE8}" srcOrd="2" destOrd="0" presId="urn:microsoft.com/office/officeart/2018/2/layout/IconVerticalSolidList"/>
    <dgm:cxn modelId="{0E3E3586-F9E6-4E56-BDEB-6A30823D6594}" type="presParOf" srcId="{B58893D7-A80A-4145-B72E-3DC433D81A5B}" destId="{DDB5D188-3336-44BF-9157-4B6C574EE0A7}" srcOrd="3" destOrd="0" presId="urn:microsoft.com/office/officeart/2018/2/layout/IconVerticalSolidList"/>
    <dgm:cxn modelId="{A3ACF2B0-0173-443D-8EB5-0B0DAB516E6B}" type="presParOf" srcId="{2DFCE91A-5F21-4125-A737-27913C3AC42B}" destId="{CD2D46DC-4484-4A95-BF33-BFF1290791C2}" srcOrd="5" destOrd="0" presId="urn:microsoft.com/office/officeart/2018/2/layout/IconVerticalSolidList"/>
    <dgm:cxn modelId="{61537277-4029-42CD-999D-BFC9EE767B48}" type="presParOf" srcId="{2DFCE91A-5F21-4125-A737-27913C3AC42B}" destId="{D2D3DB80-8F3D-4FCF-976B-8B24573C4A6A}" srcOrd="6" destOrd="0" presId="urn:microsoft.com/office/officeart/2018/2/layout/IconVerticalSolidList"/>
    <dgm:cxn modelId="{8BC07BF3-7AC8-44DF-8EA0-A82DD659A249}" type="presParOf" srcId="{D2D3DB80-8F3D-4FCF-976B-8B24573C4A6A}" destId="{7BC7B501-0803-46DA-A4AD-070F967471CB}" srcOrd="0" destOrd="0" presId="urn:microsoft.com/office/officeart/2018/2/layout/IconVerticalSolidList"/>
    <dgm:cxn modelId="{F1EFCCA2-D1DF-411D-B90A-B82048DFB267}" type="presParOf" srcId="{D2D3DB80-8F3D-4FCF-976B-8B24573C4A6A}" destId="{F8CF1AC8-0D8C-46CE-9CE3-97BBCAF52CD8}" srcOrd="1" destOrd="0" presId="urn:microsoft.com/office/officeart/2018/2/layout/IconVerticalSolidList"/>
    <dgm:cxn modelId="{4BD7C325-FDC6-4517-BBD5-BB96895B69C8}" type="presParOf" srcId="{D2D3DB80-8F3D-4FCF-976B-8B24573C4A6A}" destId="{7EF2BD81-E54B-46EB-9C14-29ABEED78136}" srcOrd="2" destOrd="0" presId="urn:microsoft.com/office/officeart/2018/2/layout/IconVerticalSolidList"/>
    <dgm:cxn modelId="{C8DC50D3-84E4-42E9-9CC7-77D71DA4FE3E}" type="presParOf" srcId="{D2D3DB80-8F3D-4FCF-976B-8B24573C4A6A}" destId="{23450DAD-1595-45DA-BE5B-4DFD2B6317B3}" srcOrd="3" destOrd="0" presId="urn:microsoft.com/office/officeart/2018/2/layout/IconVerticalSolidList"/>
    <dgm:cxn modelId="{D2437EAC-7565-4C5C-A71B-DFC25A533ECB}" type="presParOf" srcId="{2DFCE91A-5F21-4125-A737-27913C3AC42B}" destId="{76C974B8-EA9A-49D1-94C7-3415FD1143C6}" srcOrd="7" destOrd="0" presId="urn:microsoft.com/office/officeart/2018/2/layout/IconVerticalSolidList"/>
    <dgm:cxn modelId="{8990184A-335F-4882-9A3B-7A881A97A1E1}" type="presParOf" srcId="{2DFCE91A-5F21-4125-A737-27913C3AC42B}" destId="{5B033D95-3112-4F46-874A-1995D73019A6}" srcOrd="8" destOrd="0" presId="urn:microsoft.com/office/officeart/2018/2/layout/IconVerticalSolidList"/>
    <dgm:cxn modelId="{C116D55D-0371-423B-8F43-B2A35666DE8E}" type="presParOf" srcId="{5B033D95-3112-4F46-874A-1995D73019A6}" destId="{D383738F-25FC-4E78-A342-C0746EDFA926}" srcOrd="0" destOrd="0" presId="urn:microsoft.com/office/officeart/2018/2/layout/IconVerticalSolidList"/>
    <dgm:cxn modelId="{AE6E2D3A-137E-4813-B2A1-D6BB79402B96}" type="presParOf" srcId="{5B033D95-3112-4F46-874A-1995D73019A6}" destId="{35B42730-20B0-49DC-83D6-1B29AF6A82EF}" srcOrd="1" destOrd="0" presId="urn:microsoft.com/office/officeart/2018/2/layout/IconVerticalSolidList"/>
    <dgm:cxn modelId="{F25564B5-910D-41D2-8BD4-B81F342419C5}" type="presParOf" srcId="{5B033D95-3112-4F46-874A-1995D73019A6}" destId="{3DD9EC28-92C4-4ECD-B958-BEBF3611DF3E}" srcOrd="2" destOrd="0" presId="urn:microsoft.com/office/officeart/2018/2/layout/IconVerticalSolidList"/>
    <dgm:cxn modelId="{2272D19B-73D3-4905-A22E-21F7499A2886}" type="presParOf" srcId="{5B033D95-3112-4F46-874A-1995D73019A6}" destId="{FDC82736-9DFB-4D0D-8E60-E65B83911CDC}"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5B7E1-0DD3-4171-BD16-2952EE286059}">
      <dsp:nvSpPr>
        <dsp:cNvPr id="0" name=""/>
        <dsp:cNvSpPr/>
      </dsp:nvSpPr>
      <dsp:spPr>
        <a:xfrm>
          <a:off x="326605" y="211037"/>
          <a:ext cx="1016507" cy="101650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28DBD4-3BA7-4363-A783-E7C6CA3B56B6}">
      <dsp:nvSpPr>
        <dsp:cNvPr id="0" name=""/>
        <dsp:cNvSpPr/>
      </dsp:nvSpPr>
      <dsp:spPr>
        <a:xfrm>
          <a:off x="543237" y="427670"/>
          <a:ext cx="583242" cy="583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EF340A-7A9F-4E6F-ABC5-2334B443032E}">
      <dsp:nvSpPr>
        <dsp:cNvPr id="0" name=""/>
        <dsp:cNvSpPr/>
      </dsp:nvSpPr>
      <dsp:spPr>
        <a:xfrm>
          <a:off x="1655" y="1544162"/>
          <a:ext cx="1666406" cy="958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YouTube is one of the world’s largest video sharing platforms, where videos are uploading continuously by the millions of users. </a:t>
          </a:r>
        </a:p>
      </dsp:txBody>
      <dsp:txXfrm>
        <a:off x="1655" y="1544162"/>
        <a:ext cx="1666406" cy="958183"/>
      </dsp:txXfrm>
    </dsp:sp>
    <dsp:sp modelId="{4E7E096D-A974-42E9-BD7E-C4A39C808A75}">
      <dsp:nvSpPr>
        <dsp:cNvPr id="0" name=""/>
        <dsp:cNvSpPr/>
      </dsp:nvSpPr>
      <dsp:spPr>
        <a:xfrm>
          <a:off x="2284632" y="211037"/>
          <a:ext cx="1016507" cy="101650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6FE5E-D314-415A-AE90-2E6EA497931E}">
      <dsp:nvSpPr>
        <dsp:cNvPr id="0" name=""/>
        <dsp:cNvSpPr/>
      </dsp:nvSpPr>
      <dsp:spPr>
        <a:xfrm>
          <a:off x="2501265" y="427670"/>
          <a:ext cx="583242" cy="583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618876-ADF7-4266-B0D9-170A1B430805}">
      <dsp:nvSpPr>
        <dsp:cNvPr id="0" name=""/>
        <dsp:cNvSpPr/>
      </dsp:nvSpPr>
      <dsp:spPr>
        <a:xfrm>
          <a:off x="1959683" y="1544162"/>
          <a:ext cx="1666406" cy="958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When we search for a speciﬁc video, sometimes irrelevant video appears due to popularity based on likes and views</a:t>
          </a:r>
        </a:p>
      </dsp:txBody>
      <dsp:txXfrm>
        <a:off x="1959683" y="1544162"/>
        <a:ext cx="1666406" cy="958183"/>
      </dsp:txXfrm>
    </dsp:sp>
    <dsp:sp modelId="{E5F8FB8C-8C0A-489D-87D0-43109C8E7DC5}">
      <dsp:nvSpPr>
        <dsp:cNvPr id="0" name=""/>
        <dsp:cNvSpPr/>
      </dsp:nvSpPr>
      <dsp:spPr>
        <a:xfrm>
          <a:off x="4242659" y="211037"/>
          <a:ext cx="1016507" cy="101650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72C31-C861-4804-950B-18B4602E873F}">
      <dsp:nvSpPr>
        <dsp:cNvPr id="0" name=""/>
        <dsp:cNvSpPr/>
      </dsp:nvSpPr>
      <dsp:spPr>
        <a:xfrm>
          <a:off x="4459292" y="427670"/>
          <a:ext cx="583242" cy="583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041F17-AA5F-4F1F-8D1B-2843B1999678}">
      <dsp:nvSpPr>
        <dsp:cNvPr id="0" name=""/>
        <dsp:cNvSpPr/>
      </dsp:nvSpPr>
      <dsp:spPr>
        <a:xfrm>
          <a:off x="3917710" y="1544162"/>
          <a:ext cx="1666406" cy="958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Comments play a active role to the actual polarity</a:t>
          </a:r>
        </a:p>
      </dsp:txBody>
      <dsp:txXfrm>
        <a:off x="3917710" y="1544162"/>
        <a:ext cx="1666406" cy="958183"/>
      </dsp:txXfrm>
    </dsp:sp>
    <dsp:sp modelId="{4525768C-2AAD-4485-9BA4-2B4C264CCB2E}">
      <dsp:nvSpPr>
        <dsp:cNvPr id="0" name=""/>
        <dsp:cNvSpPr/>
      </dsp:nvSpPr>
      <dsp:spPr>
        <a:xfrm>
          <a:off x="6200687" y="211037"/>
          <a:ext cx="1016507" cy="101650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3EC51-380D-487D-84F1-B977DCEEE699}">
      <dsp:nvSpPr>
        <dsp:cNvPr id="0" name=""/>
        <dsp:cNvSpPr/>
      </dsp:nvSpPr>
      <dsp:spPr>
        <a:xfrm>
          <a:off x="6417319" y="427670"/>
          <a:ext cx="583242" cy="5832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6DE6B6-27BB-45CD-B623-60A9DACA3FE9}">
      <dsp:nvSpPr>
        <dsp:cNvPr id="0" name=""/>
        <dsp:cNvSpPr/>
      </dsp:nvSpPr>
      <dsp:spPr>
        <a:xfrm>
          <a:off x="5875737" y="1544162"/>
          <a:ext cx="1666406" cy="958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Search results are title and tag based</a:t>
          </a:r>
        </a:p>
      </dsp:txBody>
      <dsp:txXfrm>
        <a:off x="5875737" y="1544162"/>
        <a:ext cx="1666406" cy="9581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90767-D347-4ECA-8A74-35ABF0187CF2}">
      <dsp:nvSpPr>
        <dsp:cNvPr id="0" name=""/>
        <dsp:cNvSpPr/>
      </dsp:nvSpPr>
      <dsp:spPr>
        <a:xfrm>
          <a:off x="0" y="3274"/>
          <a:ext cx="4929186" cy="697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C07DB-5D65-4DB4-B4AE-341EB04D996E}">
      <dsp:nvSpPr>
        <dsp:cNvPr id="0" name=""/>
        <dsp:cNvSpPr/>
      </dsp:nvSpPr>
      <dsp:spPr>
        <a:xfrm>
          <a:off x="210966" y="160191"/>
          <a:ext cx="383574" cy="3835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13FE7C-2372-45BD-9418-0466A9F546C9}">
      <dsp:nvSpPr>
        <dsp:cNvPr id="0" name=""/>
        <dsp:cNvSpPr/>
      </dsp:nvSpPr>
      <dsp:spPr>
        <a:xfrm>
          <a:off x="805506" y="3274"/>
          <a:ext cx="4123680" cy="697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09" tIns="73809" rIns="73809" bIns="73809" numCol="1" spcCol="1270" anchor="ctr" anchorCtr="0">
          <a:noAutofit/>
        </a:bodyPr>
        <a:lstStyle/>
        <a:p>
          <a:pPr marL="0" lvl="0" indent="0" algn="l" defTabSz="844550">
            <a:lnSpc>
              <a:spcPct val="90000"/>
            </a:lnSpc>
            <a:spcBef>
              <a:spcPct val="0"/>
            </a:spcBef>
            <a:spcAft>
              <a:spcPct val="35000"/>
            </a:spcAft>
            <a:buNone/>
          </a:pPr>
          <a:r>
            <a:rPr lang="en-US" sz="1900" kern="1200"/>
            <a:t>Removing Punctuations, Numbers and Special Characters</a:t>
          </a:r>
        </a:p>
      </dsp:txBody>
      <dsp:txXfrm>
        <a:off x="805506" y="3274"/>
        <a:ext cx="4123680" cy="697408"/>
      </dsp:txXfrm>
    </dsp:sp>
    <dsp:sp modelId="{FB615443-DBA3-44F0-A978-BDB63B113744}">
      <dsp:nvSpPr>
        <dsp:cNvPr id="0" name=""/>
        <dsp:cNvSpPr/>
      </dsp:nvSpPr>
      <dsp:spPr>
        <a:xfrm>
          <a:off x="0" y="875034"/>
          <a:ext cx="4929186" cy="697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FF737-05A0-4D49-8719-16B3760CB78E}">
      <dsp:nvSpPr>
        <dsp:cNvPr id="0" name=""/>
        <dsp:cNvSpPr/>
      </dsp:nvSpPr>
      <dsp:spPr>
        <a:xfrm>
          <a:off x="210966" y="1031951"/>
          <a:ext cx="383574" cy="38357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265260-AFB8-43D5-9383-14BB0C32E9A2}">
      <dsp:nvSpPr>
        <dsp:cNvPr id="0" name=""/>
        <dsp:cNvSpPr/>
      </dsp:nvSpPr>
      <dsp:spPr>
        <a:xfrm>
          <a:off x="805506" y="875034"/>
          <a:ext cx="4123680" cy="697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09" tIns="73809" rIns="73809" bIns="73809" numCol="1" spcCol="1270" anchor="ctr" anchorCtr="0">
          <a:noAutofit/>
        </a:bodyPr>
        <a:lstStyle/>
        <a:p>
          <a:pPr marL="0" lvl="0" indent="0" algn="l" defTabSz="844550">
            <a:lnSpc>
              <a:spcPct val="90000"/>
            </a:lnSpc>
            <a:spcBef>
              <a:spcPct val="0"/>
            </a:spcBef>
            <a:spcAft>
              <a:spcPct val="35000"/>
            </a:spcAft>
            <a:buNone/>
          </a:pPr>
          <a:r>
            <a:rPr lang="en-US" sz="1900" kern="1200"/>
            <a:t>Removing Short Words</a:t>
          </a:r>
        </a:p>
      </dsp:txBody>
      <dsp:txXfrm>
        <a:off x="805506" y="875034"/>
        <a:ext cx="4123680" cy="697408"/>
      </dsp:txXfrm>
    </dsp:sp>
    <dsp:sp modelId="{2BD5F4D0-D4FD-4660-BBF4-F31166B38BB7}">
      <dsp:nvSpPr>
        <dsp:cNvPr id="0" name=""/>
        <dsp:cNvSpPr/>
      </dsp:nvSpPr>
      <dsp:spPr>
        <a:xfrm>
          <a:off x="0" y="1746795"/>
          <a:ext cx="4929186" cy="697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3854D-35B0-4C29-A900-C985BA123E38}">
      <dsp:nvSpPr>
        <dsp:cNvPr id="0" name=""/>
        <dsp:cNvSpPr/>
      </dsp:nvSpPr>
      <dsp:spPr>
        <a:xfrm>
          <a:off x="210966" y="1903712"/>
          <a:ext cx="383574" cy="3835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B5D188-3336-44BF-9157-4B6C574EE0A7}">
      <dsp:nvSpPr>
        <dsp:cNvPr id="0" name=""/>
        <dsp:cNvSpPr/>
      </dsp:nvSpPr>
      <dsp:spPr>
        <a:xfrm>
          <a:off x="805506" y="1746795"/>
          <a:ext cx="4123680" cy="697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09" tIns="73809" rIns="73809" bIns="73809" numCol="1" spcCol="1270" anchor="ctr" anchorCtr="0">
          <a:noAutofit/>
        </a:bodyPr>
        <a:lstStyle/>
        <a:p>
          <a:pPr marL="0" lvl="0" indent="0" algn="l" defTabSz="844550">
            <a:lnSpc>
              <a:spcPct val="90000"/>
            </a:lnSpc>
            <a:spcBef>
              <a:spcPct val="0"/>
            </a:spcBef>
            <a:spcAft>
              <a:spcPct val="35000"/>
            </a:spcAft>
            <a:buNone/>
          </a:pPr>
          <a:r>
            <a:rPr lang="en-US" sz="1900" kern="1200"/>
            <a:t>Changing the text to lowercase</a:t>
          </a:r>
        </a:p>
      </dsp:txBody>
      <dsp:txXfrm>
        <a:off x="805506" y="1746795"/>
        <a:ext cx="4123680" cy="697408"/>
      </dsp:txXfrm>
    </dsp:sp>
    <dsp:sp modelId="{7BC7B501-0803-46DA-A4AD-070F967471CB}">
      <dsp:nvSpPr>
        <dsp:cNvPr id="0" name=""/>
        <dsp:cNvSpPr/>
      </dsp:nvSpPr>
      <dsp:spPr>
        <a:xfrm>
          <a:off x="0" y="2618556"/>
          <a:ext cx="4929186" cy="697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CF1AC8-0D8C-46CE-9CE3-97BBCAF52CD8}">
      <dsp:nvSpPr>
        <dsp:cNvPr id="0" name=""/>
        <dsp:cNvSpPr/>
      </dsp:nvSpPr>
      <dsp:spPr>
        <a:xfrm>
          <a:off x="210966" y="2775473"/>
          <a:ext cx="383574" cy="3835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450DAD-1595-45DA-BE5B-4DFD2B6317B3}">
      <dsp:nvSpPr>
        <dsp:cNvPr id="0" name=""/>
        <dsp:cNvSpPr/>
      </dsp:nvSpPr>
      <dsp:spPr>
        <a:xfrm>
          <a:off x="805506" y="2618556"/>
          <a:ext cx="4123680" cy="697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09" tIns="73809" rIns="73809" bIns="73809" numCol="1" spcCol="1270" anchor="ctr" anchorCtr="0">
          <a:noAutofit/>
        </a:bodyPr>
        <a:lstStyle/>
        <a:p>
          <a:pPr marL="0" lvl="0" indent="0" algn="l" defTabSz="844550">
            <a:lnSpc>
              <a:spcPct val="90000"/>
            </a:lnSpc>
            <a:spcBef>
              <a:spcPct val="0"/>
            </a:spcBef>
            <a:spcAft>
              <a:spcPct val="35000"/>
            </a:spcAft>
            <a:buNone/>
          </a:pPr>
          <a:r>
            <a:rPr lang="en-US" sz="1900" kern="1200"/>
            <a:t>Tokenization - “This is a sample” -&gt; [“This”, “is”, “a”, “sample”]</a:t>
          </a:r>
        </a:p>
      </dsp:txBody>
      <dsp:txXfrm>
        <a:off x="805506" y="2618556"/>
        <a:ext cx="4123680" cy="697408"/>
      </dsp:txXfrm>
    </dsp:sp>
    <dsp:sp modelId="{D383738F-25FC-4E78-A342-C0746EDFA926}">
      <dsp:nvSpPr>
        <dsp:cNvPr id="0" name=""/>
        <dsp:cNvSpPr/>
      </dsp:nvSpPr>
      <dsp:spPr>
        <a:xfrm>
          <a:off x="0" y="3490317"/>
          <a:ext cx="4929186" cy="697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42730-20B0-49DC-83D6-1B29AF6A82EF}">
      <dsp:nvSpPr>
        <dsp:cNvPr id="0" name=""/>
        <dsp:cNvSpPr/>
      </dsp:nvSpPr>
      <dsp:spPr>
        <a:xfrm>
          <a:off x="210966" y="3647234"/>
          <a:ext cx="383574" cy="3835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C82736-9DFB-4D0D-8E60-E65B83911CDC}">
      <dsp:nvSpPr>
        <dsp:cNvPr id="0" name=""/>
        <dsp:cNvSpPr/>
      </dsp:nvSpPr>
      <dsp:spPr>
        <a:xfrm>
          <a:off x="805506" y="3490317"/>
          <a:ext cx="4123680" cy="697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09" tIns="73809" rIns="73809" bIns="73809" numCol="1" spcCol="1270" anchor="ctr" anchorCtr="0">
          <a:noAutofit/>
        </a:bodyPr>
        <a:lstStyle/>
        <a:p>
          <a:pPr marL="0" lvl="0" indent="0" algn="l" defTabSz="844550">
            <a:lnSpc>
              <a:spcPct val="90000"/>
            </a:lnSpc>
            <a:spcBef>
              <a:spcPct val="0"/>
            </a:spcBef>
            <a:spcAft>
              <a:spcPct val="35000"/>
            </a:spcAft>
            <a:buNone/>
          </a:pPr>
          <a:r>
            <a:rPr lang="en-US" sz="1900" kern="1200"/>
            <a:t>Lemmatization - example: “singing” -&gt; “sing”</a:t>
          </a:r>
        </a:p>
      </dsp:txBody>
      <dsp:txXfrm>
        <a:off x="805506" y="3490317"/>
        <a:ext cx="4123680" cy="69740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mojipedia.org/face-without-mouth/"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mojipedia.org/face-with-tears-of-jo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3bd1db4c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3bd1db4c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We have removed punctuation marks, numbers and special characters using regular expression</a:t>
            </a:r>
            <a:endParaRPr/>
          </a:p>
          <a:p>
            <a:pPr marL="457200" lvl="0" indent="-298450" algn="l" rtl="0">
              <a:spcBef>
                <a:spcPts val="0"/>
              </a:spcBef>
              <a:spcAft>
                <a:spcPts val="0"/>
              </a:spcAft>
              <a:buSzPts val="1100"/>
              <a:buAutoNum type="arabicPeriod"/>
            </a:pPr>
            <a:r>
              <a:rPr lang="en"/>
              <a:t>Short words - words with length less 3 are also removed as they will mostly be stop words or abbreviations	</a:t>
            </a:r>
            <a:endParaRPr/>
          </a:p>
          <a:p>
            <a:pPr marL="457200" lvl="0" indent="-298450" algn="l" rtl="0">
              <a:spcBef>
                <a:spcPts val="0"/>
              </a:spcBef>
              <a:spcAft>
                <a:spcPts val="0"/>
              </a:spcAft>
              <a:buSzPts val="1100"/>
              <a:buAutoNum type="arabicPeriod"/>
            </a:pPr>
            <a:r>
              <a:rPr lang="en"/>
              <a:t>Lowercase - made the text case insensitive for consistent processing</a:t>
            </a:r>
            <a:endParaRPr/>
          </a:p>
          <a:p>
            <a:pPr marL="457200" lvl="0" indent="-298450" algn="l" rtl="0">
              <a:spcBef>
                <a:spcPts val="0"/>
              </a:spcBef>
              <a:spcAft>
                <a:spcPts val="0"/>
              </a:spcAft>
              <a:buSzPts val="1100"/>
              <a:buAutoNum type="arabicPeriod"/>
            </a:pPr>
            <a:r>
              <a:rPr lang="en" sz="1200">
                <a:solidFill>
                  <a:srgbClr val="111111"/>
                </a:solidFill>
                <a:highlight>
                  <a:srgbClr val="FFFFFF"/>
                </a:highlight>
              </a:rPr>
              <a:t>Tokenized the comment text - Tokenization is a step which splits longer strings of text into smaller pieces, or tokens. </a:t>
            </a:r>
            <a:endParaRPr sz="1200">
              <a:solidFill>
                <a:srgbClr val="111111"/>
              </a:solidFill>
              <a:highlight>
                <a:srgbClr val="FFFFFF"/>
              </a:highlight>
            </a:endParaRPr>
          </a:p>
          <a:p>
            <a:pPr marL="457200" lvl="0" indent="-304800" algn="l" rtl="0">
              <a:spcBef>
                <a:spcPts val="0"/>
              </a:spcBef>
              <a:spcAft>
                <a:spcPts val="0"/>
              </a:spcAft>
              <a:buClr>
                <a:srgbClr val="111111"/>
              </a:buClr>
              <a:buSzPts val="1200"/>
              <a:buAutoNum type="arabicPeriod"/>
            </a:pPr>
            <a:r>
              <a:rPr lang="en" sz="1200">
                <a:solidFill>
                  <a:srgbClr val="111111"/>
                </a:solidFill>
                <a:highlight>
                  <a:srgbClr val="FFFFFF"/>
                </a:highlight>
              </a:rPr>
              <a:t>Lemmatization is </a:t>
            </a:r>
            <a:r>
              <a:rPr lang="en">
                <a:highlight>
                  <a:srgbClr val="FFFFFF"/>
                </a:highlight>
              </a:rPr>
              <a:t>converting different forms of a single word to its root form</a:t>
            </a:r>
            <a:r>
              <a:rPr lang="en" sz="1200">
                <a:solidFill>
                  <a:srgbClr val="808080"/>
                </a:solidFill>
                <a:highlight>
                  <a:srgbClr val="FFFFFF"/>
                </a:highlight>
              </a:rPr>
              <a:t>. </a:t>
            </a:r>
            <a:endParaRPr sz="1200">
              <a:solidFill>
                <a:srgbClr val="11111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3bd1db4c0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3bd1db4c0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data extracted from youtube api and kaggle data set are saved to local file system in KVM</a:t>
            </a:r>
            <a:endParaRPr/>
          </a:p>
          <a:p>
            <a:pPr marL="457200" lvl="0" indent="-298450" algn="l" rtl="0">
              <a:spcBef>
                <a:spcPts val="0"/>
              </a:spcBef>
              <a:spcAft>
                <a:spcPts val="0"/>
              </a:spcAft>
              <a:buSzPts val="1100"/>
              <a:buChar char="●"/>
            </a:pPr>
            <a:r>
              <a:rPr lang="en"/>
              <a:t>Data from local system is loaded to spark engine using pyspark API (python)</a:t>
            </a:r>
            <a:endParaRPr/>
          </a:p>
          <a:p>
            <a:pPr marL="457200" lvl="0" indent="-298450" algn="l" rtl="0">
              <a:spcBef>
                <a:spcPts val="0"/>
              </a:spcBef>
              <a:spcAft>
                <a:spcPts val="0"/>
              </a:spcAft>
              <a:buSzPts val="1100"/>
              <a:buChar char="●"/>
            </a:pPr>
            <a:r>
              <a:rPr lang="en"/>
              <a:t>Spark sends data and tasks ie map and reduce to worker nodes to do the parallel processing.</a:t>
            </a:r>
            <a:endParaRPr/>
          </a:p>
          <a:p>
            <a:pPr marL="457200" lvl="0" indent="-298450" algn="l" rtl="0">
              <a:spcBef>
                <a:spcPts val="0"/>
              </a:spcBef>
              <a:spcAft>
                <a:spcPts val="0"/>
              </a:spcAft>
              <a:buSzPts val="1100"/>
              <a:buChar char="●"/>
            </a:pPr>
            <a:r>
              <a:rPr lang="en"/>
              <a:t>Spark sends output back to the local system when output is fed to matplotlib and tableau for visualizations and the results are used for decision making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bd1db4c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3bd1db4c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222222"/>
              </a:buClr>
              <a:buSzPts val="1200"/>
              <a:buChar char="●"/>
            </a:pPr>
            <a:r>
              <a:rPr lang="en" sz="1200">
                <a:solidFill>
                  <a:srgbClr val="222222"/>
                </a:solidFill>
                <a:highlight>
                  <a:srgbClr val="FFFFFF"/>
                </a:highlight>
              </a:rPr>
              <a:t>After preprocessing the data, this is given as input to RDD</a:t>
            </a:r>
            <a:endParaRPr sz="120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a:solidFill>
                  <a:srgbClr val="222222"/>
                </a:solidFill>
                <a:highlight>
                  <a:srgbClr val="FFFFFF"/>
                </a:highlight>
              </a:rPr>
              <a:t>We have used textblob, a python library for processing textual data (comments text) </a:t>
            </a:r>
            <a:endParaRPr sz="120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a:solidFill>
                  <a:srgbClr val="222222"/>
                </a:solidFill>
                <a:highlight>
                  <a:schemeClr val="lt1"/>
                </a:highlight>
              </a:rPr>
              <a:t>It provides a simple API for diving into common natural language processing (NLP) tasks such as part-of-speech tagging, noun phrase extraction, sentiment analysis, classification, translation, and more</a:t>
            </a:r>
            <a:endParaRPr sz="1200">
              <a:solidFill>
                <a:srgbClr val="222222"/>
              </a:solidFill>
              <a:highlight>
                <a:schemeClr val="lt1"/>
              </a:highlight>
            </a:endParaRPr>
          </a:p>
          <a:p>
            <a:pPr marL="457200" lvl="0" indent="-304800" algn="l" rtl="0">
              <a:spcBef>
                <a:spcPts val="0"/>
              </a:spcBef>
              <a:spcAft>
                <a:spcPts val="0"/>
              </a:spcAft>
              <a:buClr>
                <a:srgbClr val="222222"/>
              </a:buClr>
              <a:buSzPts val="1200"/>
              <a:buChar char="●"/>
            </a:pPr>
            <a:r>
              <a:rPr lang="en" sz="1200">
                <a:solidFill>
                  <a:srgbClr val="222222"/>
                </a:solidFill>
                <a:highlight>
                  <a:schemeClr val="lt1"/>
                </a:highlight>
              </a:rPr>
              <a:t>Collecting the data from RDD</a:t>
            </a:r>
            <a:endParaRPr sz="1200">
              <a:solidFill>
                <a:srgbClr val="222222"/>
              </a:solidFill>
              <a:highlight>
                <a:schemeClr val="lt1"/>
              </a:highlight>
            </a:endParaRPr>
          </a:p>
          <a:p>
            <a:pPr marL="457200" lvl="0" indent="-304800" algn="l" rtl="0">
              <a:spcBef>
                <a:spcPts val="0"/>
              </a:spcBef>
              <a:spcAft>
                <a:spcPts val="0"/>
              </a:spcAft>
              <a:buClr>
                <a:srgbClr val="222222"/>
              </a:buClr>
              <a:buSzPts val="1200"/>
              <a:buChar char="●"/>
            </a:pPr>
            <a:r>
              <a:rPr lang="en" sz="1200">
                <a:solidFill>
                  <a:srgbClr val="222222"/>
                </a:solidFill>
                <a:highlight>
                  <a:schemeClr val="lt1"/>
                </a:highlight>
              </a:rPr>
              <a:t>Using Spark SQL joins(), we have aggregated USVideos and USComments files  for the </a:t>
            </a:r>
            <a:r>
              <a:rPr lang="en" sz="1200"/>
              <a:t>comments, likes, views and dislikes</a:t>
            </a:r>
            <a:endParaRPr sz="1200">
              <a:highlight>
                <a:schemeClr val="lt1"/>
              </a:highlight>
            </a:endParaRPr>
          </a:p>
          <a:p>
            <a:pPr marL="457200" lvl="0" indent="-304800" algn="l" rtl="0">
              <a:lnSpc>
                <a:spcPct val="115000"/>
              </a:lnSpc>
              <a:spcBef>
                <a:spcPts val="0"/>
              </a:spcBef>
              <a:spcAft>
                <a:spcPts val="0"/>
              </a:spcAft>
              <a:buClr>
                <a:srgbClr val="222222"/>
              </a:buClr>
              <a:buSzPts val="1200"/>
              <a:buChar char="●"/>
            </a:pPr>
            <a:r>
              <a:rPr lang="en" sz="1200">
                <a:solidFill>
                  <a:schemeClr val="dk1"/>
                </a:solidFill>
                <a:highlight>
                  <a:srgbClr val="FFFFFF"/>
                </a:highlight>
              </a:rPr>
              <a:t>The </a:t>
            </a:r>
            <a:r>
              <a:rPr lang="en" sz="1200">
                <a:solidFill>
                  <a:schemeClr val="dk1"/>
                </a:solidFill>
              </a:rPr>
              <a:t>StringIndexer</a:t>
            </a:r>
            <a:r>
              <a:rPr lang="en" sz="1200">
                <a:solidFill>
                  <a:schemeClr val="dk1"/>
                </a:solidFill>
                <a:highlight>
                  <a:srgbClr val="FFFFFF"/>
                </a:highlight>
              </a:rPr>
              <a:t> class performs label encoding and must be applied before the </a:t>
            </a:r>
            <a:r>
              <a:rPr lang="en" sz="1200">
                <a:solidFill>
                  <a:schemeClr val="dk1"/>
                </a:solidFill>
              </a:rPr>
              <a:t>OneHotEncoder</a:t>
            </a:r>
            <a:r>
              <a:rPr lang="en" sz="1200">
                <a:solidFill>
                  <a:schemeClr val="dk1"/>
                </a:solidFill>
                <a:highlight>
                  <a:srgbClr val="FFFFFF"/>
                </a:highlight>
              </a:rPr>
              <a:t> which in turn converts </a:t>
            </a:r>
            <a:r>
              <a:rPr lang="en" sz="1200">
                <a:solidFill>
                  <a:srgbClr val="222222"/>
                </a:solidFill>
                <a:highlight>
                  <a:srgbClr val="FFFFFF"/>
                </a:highlight>
              </a:rPr>
              <a:t>categorical variables into a form that could be provided to ML algorithms to do a better job in prediction. The categorical value represents the numerical value of the entry in the dataset.</a:t>
            </a:r>
            <a:r>
              <a:rPr lang="en" sz="1200">
                <a:solidFill>
                  <a:schemeClr val="dk1"/>
                </a:solidFill>
                <a:highlight>
                  <a:srgbClr val="FFFFFF"/>
                </a:highlight>
              </a:rPr>
              <a:t>). </a:t>
            </a:r>
            <a:endParaRPr sz="1200">
              <a:solidFill>
                <a:schemeClr val="dk1"/>
              </a:solidFill>
              <a:highlight>
                <a:srgbClr val="FFFFFF"/>
              </a:highlight>
            </a:endParaRPr>
          </a:p>
          <a:p>
            <a:pPr marL="457200" lvl="0" indent="-304800" algn="l" rtl="0">
              <a:lnSpc>
                <a:spcPct val="115000"/>
              </a:lnSpc>
              <a:spcBef>
                <a:spcPts val="0"/>
              </a:spcBef>
              <a:spcAft>
                <a:spcPts val="0"/>
              </a:spcAft>
              <a:buClr>
                <a:srgbClr val="222222"/>
              </a:buClr>
              <a:buSzPts val="1200"/>
              <a:buChar char="●"/>
            </a:pPr>
            <a:r>
              <a:rPr lang="en" sz="1200">
                <a:solidFill>
                  <a:schemeClr val="dk1"/>
                </a:solidFill>
                <a:highlight>
                  <a:srgbClr val="FFFFFF"/>
                </a:highlight>
              </a:rPr>
              <a:t>The </a:t>
            </a:r>
            <a:r>
              <a:rPr lang="en" sz="1200">
                <a:solidFill>
                  <a:schemeClr val="dk1"/>
                </a:solidFill>
              </a:rPr>
              <a:t>VectorAssembler</a:t>
            </a:r>
            <a:r>
              <a:rPr lang="en" sz="1200">
                <a:solidFill>
                  <a:schemeClr val="dk1"/>
                </a:solidFill>
                <a:highlight>
                  <a:srgbClr val="FFFFFF"/>
                </a:highlight>
              </a:rPr>
              <a:t> class takes multiple columns as input and outputs a single column whose contents is an array containing the values for all of the input columns.</a:t>
            </a:r>
            <a:endParaRPr sz="1200">
              <a:solidFill>
                <a:schemeClr val="dk1"/>
              </a:solidFill>
              <a:highlight>
                <a:srgbClr val="FFFFFF"/>
              </a:highlight>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rgbClr val="FFFFFF"/>
                </a:highlight>
              </a:rPr>
              <a:t>Obtained an accuracy of 79%</a:t>
            </a:r>
            <a:endParaRPr sz="1200">
              <a:solidFill>
                <a:schemeClr val="dk1"/>
              </a:solidFill>
              <a:highlight>
                <a:srgbClr val="FFFFFF"/>
              </a:highlight>
            </a:endParaRPr>
          </a:p>
          <a:p>
            <a:pPr marL="0" lvl="0" indent="0" algn="l" rtl="0">
              <a:spcBef>
                <a:spcPts val="1600"/>
              </a:spcBef>
              <a:spcAft>
                <a:spcPts val="0"/>
              </a:spcAft>
              <a:buNone/>
            </a:pP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3bd1db4c0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3bd1db4c0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Output of our analysis with respect to comments and reactions (likes/Dislikes)</a:t>
            </a:r>
            <a:endParaRPr/>
          </a:p>
          <a:p>
            <a:pPr marL="457200" lvl="0" indent="-298450" algn="l" rtl="0">
              <a:spcBef>
                <a:spcPts val="0"/>
              </a:spcBef>
              <a:spcAft>
                <a:spcPts val="0"/>
              </a:spcAft>
              <a:buSzPts val="1100"/>
              <a:buChar char="●"/>
            </a:pPr>
            <a:r>
              <a:rPr lang="en" sz="1200"/>
              <a:t>Grinning Face</a:t>
            </a:r>
            <a:r>
              <a:rPr lang="en"/>
              <a:t> emoticon is for a positive reaction</a:t>
            </a:r>
            <a:endParaRPr/>
          </a:p>
          <a:p>
            <a:pPr marL="457200" lvl="0" indent="-298450" algn="l" rtl="0">
              <a:spcBef>
                <a:spcPts val="0"/>
              </a:spcBef>
              <a:spcAft>
                <a:spcPts val="0"/>
              </a:spcAft>
              <a:buSzPts val="1100"/>
              <a:buChar char="●"/>
            </a:pPr>
            <a:r>
              <a:rPr lang="en" sz="1200">
                <a:uFill>
                  <a:noFill/>
                </a:uFill>
                <a:hlinkClick r:id="rId3"/>
              </a:rPr>
              <a:t>Face Without Mouth</a:t>
            </a:r>
            <a:r>
              <a:rPr lang="en"/>
              <a:t> emoticon is for a neutral reaction</a:t>
            </a:r>
            <a:endParaRPr/>
          </a:p>
          <a:p>
            <a:pPr marL="457200" lvl="0" indent="-298450" algn="l" rtl="0">
              <a:spcBef>
                <a:spcPts val="0"/>
              </a:spcBef>
              <a:spcAft>
                <a:spcPts val="0"/>
              </a:spcAft>
              <a:buSzPts val="1100"/>
              <a:buChar char="●"/>
            </a:pPr>
            <a:r>
              <a:rPr lang="en"/>
              <a:t>Angry Face emoticon is for negative reaction</a:t>
            </a:r>
            <a:endParaRPr/>
          </a:p>
          <a:p>
            <a:pPr marL="457200" lvl="0" indent="-298450" algn="l" rtl="0">
              <a:spcBef>
                <a:spcPts val="0"/>
              </a:spcBef>
              <a:spcAft>
                <a:spcPts val="0"/>
              </a:spcAft>
              <a:buSzPts val="1100"/>
              <a:buChar char="●"/>
            </a:pPr>
            <a:r>
              <a:rPr lang="en"/>
              <a:t>For the majority of videos, The reaction with respect to comments and likes/dislikes is positive</a:t>
            </a:r>
            <a:endParaRPr/>
          </a:p>
          <a:p>
            <a:pPr marL="457200" lvl="0" indent="-298450" algn="l" rtl="0">
              <a:spcBef>
                <a:spcPts val="0"/>
              </a:spcBef>
              <a:spcAft>
                <a:spcPts val="0"/>
              </a:spcAft>
              <a:buSzPts val="1100"/>
              <a:buChar char="●"/>
            </a:pPr>
            <a:r>
              <a:rPr lang="en"/>
              <a:t>For 133 videos though based on likes it is a positive videos, the comments state otherwise which is misleading</a:t>
            </a:r>
            <a:endParaRPr/>
          </a:p>
          <a:p>
            <a:pPr marL="457200" lvl="0" indent="-298450" algn="l" rtl="0">
              <a:spcBef>
                <a:spcPts val="0"/>
              </a:spcBef>
              <a:spcAft>
                <a:spcPts val="0"/>
              </a:spcAft>
              <a:buSzPts val="1100"/>
              <a:buChar char="●"/>
            </a:pPr>
            <a:r>
              <a:rPr lang="en"/>
              <a:t>For 17 videos more number of dislikes state that the videos are negative but their comments state otherwise.</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3bd1db4c0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3bd1db4c0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collected from different sources are saved locally and fed to spark.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Spark transmits data into RDDs to its worker nodes. All the worker nodes execute their tasks and send the sorted output back to the local FS.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Outputs are visualized in tableau for decision making.</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3bd1db4c0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3bd1db4c0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a:t>We read data from local FS and select only tags and views columns into RDD</a:t>
            </a:r>
            <a:endParaRPr/>
          </a:p>
          <a:p>
            <a:pPr marL="457200" lvl="0" indent="-298450" algn="l" rtl="0">
              <a:lnSpc>
                <a:spcPct val="115000"/>
              </a:lnSpc>
              <a:spcBef>
                <a:spcPts val="0"/>
              </a:spcBef>
              <a:spcAft>
                <a:spcPts val="0"/>
              </a:spcAft>
              <a:buSzPts val="1100"/>
              <a:buChar char="●"/>
            </a:pPr>
            <a:r>
              <a:rPr lang="en"/>
              <a:t>We then split tags by separator and associate each tag with view count and reduce by same key</a:t>
            </a:r>
            <a:endParaRPr/>
          </a:p>
          <a:p>
            <a:pPr marL="457200" lvl="0" indent="-298450" algn="l" rtl="0">
              <a:lnSpc>
                <a:spcPct val="115000"/>
              </a:lnSpc>
              <a:spcBef>
                <a:spcPts val="0"/>
              </a:spcBef>
              <a:spcAft>
                <a:spcPts val="0"/>
              </a:spcAft>
              <a:buSzPts val="1100"/>
              <a:buChar char="●"/>
            </a:pPr>
            <a:r>
              <a:rPr lang="en"/>
              <a:t>We then applied log on views because they could sum to large values</a:t>
            </a:r>
            <a:endParaRPr/>
          </a:p>
          <a:p>
            <a:pPr marL="457200" lvl="0" indent="-298450" algn="l" rtl="0">
              <a:lnSpc>
                <a:spcPct val="115000"/>
              </a:lnSpc>
              <a:spcBef>
                <a:spcPts val="0"/>
              </a:spcBef>
              <a:spcAft>
                <a:spcPts val="0"/>
              </a:spcAft>
              <a:buSzPts val="1100"/>
              <a:buChar char="●"/>
            </a:pPr>
            <a:r>
              <a:rPr lang="en"/>
              <a:t>Finally we sorted the top trending tags by view count and have written it to disk.</a:t>
            </a:r>
            <a:endParaRPr/>
          </a:p>
          <a:p>
            <a:pPr marL="457200" lvl="0" indent="-298450" algn="l" rtl="0">
              <a:lnSpc>
                <a:spcPct val="115000"/>
              </a:lnSpc>
              <a:spcBef>
                <a:spcPts val="0"/>
              </a:spcBef>
              <a:spcAft>
                <a:spcPts val="0"/>
              </a:spcAft>
              <a:buSzPts val="1100"/>
              <a:buChar char="●"/>
            </a:pPr>
            <a:r>
              <a:rPr lang="en"/>
              <a:t>From the packed bubble visualization it is evident that during the time data is collected, comedy and funny videos grab the most user views. Any YouTubber can choose video content with the help of trend visualization. </a:t>
            </a:r>
            <a:endParaRPr sz="1800"/>
          </a:p>
          <a:p>
            <a:pPr marL="0" lvl="0" indent="0" algn="l" rtl="0">
              <a:lnSpc>
                <a:spcPct val="115000"/>
              </a:lnSpc>
              <a:spcBef>
                <a:spcPts val="1600"/>
              </a:spcBef>
              <a:spcAft>
                <a:spcPts val="0"/>
              </a:spcAft>
              <a:buClr>
                <a:schemeClr val="dk1"/>
              </a:buClr>
              <a:buSzPts val="1100"/>
              <a:buFont typeface="Arial"/>
              <a:buNone/>
            </a:pPr>
            <a:endParaRPr sz="1800">
              <a:solidFill>
                <a:schemeClr val="dk2"/>
              </a:solidFill>
            </a:endParaRPr>
          </a:p>
          <a:p>
            <a:pPr marL="0" lvl="0" indent="0" algn="l" rtl="0">
              <a:spcBef>
                <a:spcPts val="16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3bd1db4c0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3bd1db4c0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used </a:t>
            </a:r>
            <a:r>
              <a:rPr lang="en-US" dirty="0" err="1"/>
              <a:t>Github</a:t>
            </a:r>
            <a:r>
              <a:rPr lang="en-US" dirty="0"/>
              <a:t> as a version control system for collaboration and revisioning</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3bd1db4c0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3bd1db4c0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used the </a:t>
            </a:r>
            <a:r>
              <a:rPr lang="en-US" dirty="0" err="1"/>
              <a:t>trello</a:t>
            </a:r>
            <a:r>
              <a:rPr lang="en-US" dirty="0"/>
              <a:t> tool to define workflow, manage tasks and track the progress of work done by the team</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3bd1db4c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3bd1db4c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2"/>
                </a:solidFill>
              </a:rPr>
              <a:t>Generally, the quality, relevance, and popularity of the video is maintained based on likes, dislikes, views and tags. Sometimes irrelevant and low-quality videos ranked higher in the search result due to the number of views or likes, which seems untenable. </a:t>
            </a:r>
            <a:endParaRPr>
              <a:solidFill>
                <a:schemeClr val="dk2"/>
              </a:solidFill>
            </a:endParaRPr>
          </a:p>
          <a:p>
            <a:pPr marL="0" lvl="0" indent="0" algn="l" rtl="0">
              <a:spcBef>
                <a:spcPts val="1600"/>
              </a:spcBef>
              <a:spcAft>
                <a:spcPts val="0"/>
              </a:spcAft>
              <a:buClr>
                <a:schemeClr val="dk1"/>
              </a:buClr>
              <a:buSzPts val="1100"/>
              <a:buFont typeface="Arial"/>
              <a:buNone/>
            </a:pPr>
            <a:r>
              <a:rPr lang="en">
                <a:solidFill>
                  <a:schemeClr val="dk2"/>
                </a:solidFill>
              </a:rPr>
              <a:t>Tags play an important role especially for youtubers as they earn money from advertisers based on their views. They often ponder with the question “What type of videos should i make in order to get more user views?” and more specifically what should be the title and tags to attract users.</a:t>
            </a:r>
            <a:endParaRPr>
              <a:solidFill>
                <a:schemeClr val="dk2"/>
              </a:solidFill>
            </a:endParaRPr>
          </a:p>
          <a:p>
            <a:pPr marL="0" lvl="0" indent="0" algn="l" rtl="0">
              <a:spcBef>
                <a:spcPts val="1600"/>
              </a:spcBef>
              <a:spcAft>
                <a:spcPts val="1600"/>
              </a:spcAft>
              <a:buClr>
                <a:schemeClr val="dk1"/>
              </a:buClr>
              <a:buSzPts val="1100"/>
              <a:buFont typeface="Arial"/>
              <a:buNone/>
            </a:pPr>
            <a:r>
              <a:rPr lang="en">
                <a:solidFill>
                  <a:schemeClr val="dk2"/>
                </a:solidFill>
              </a:rPr>
              <a:t>To minimize these issues, we present a sentimental data analysis approach to user comments and tags.</a:t>
            </a:r>
            <a:endParaRPr>
              <a:solidFill>
                <a:schemeClr val="dk2"/>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3bd1db4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3bd1db4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3bd1db4c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3bd1db4c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Char char="●"/>
            </a:pPr>
            <a:r>
              <a:rPr lang="en" sz="1800">
                <a:solidFill>
                  <a:schemeClr val="dk2"/>
                </a:solidFill>
              </a:rPr>
              <a:t>YouTube is one of the world’s largest video sharing platforms, where videos are uploading continuously by the millions of users (companies, private persons, etc.).</a:t>
            </a:r>
            <a:endParaRPr sz="180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a:solidFill>
                  <a:schemeClr val="dk2"/>
                </a:solidFill>
              </a:rPr>
              <a:t>When we search for a speciﬁc video through some keyword on one particular topic, the most popular video comes (which are rated based on views/likes by the users) ﬁrst in search panel based on that given keywords.</a:t>
            </a:r>
            <a:endParaRPr sz="180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a:solidFill>
                  <a:schemeClr val="dk2"/>
                </a:solidFill>
              </a:rPr>
              <a:t>some problematic issues arise in searching, such as inconsistency, irrelevancy, etc.</a:t>
            </a:r>
            <a:endParaRPr sz="180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a:solidFill>
                  <a:schemeClr val="dk2"/>
                </a:solidFill>
              </a:rPr>
              <a:t>Sentimental analysis on comments along with likes, dislikes and views helps to correctly classify the polarity of the video.</a:t>
            </a:r>
            <a:endParaRPr sz="180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a:solidFill>
                  <a:schemeClr val="dk2"/>
                </a:solidFill>
              </a:rPr>
              <a:t>Search results mainly focus on title and tags, so analysis on tags will help increase the popularity of a video</a:t>
            </a:r>
            <a:endParaRPr sz="1800">
              <a:solidFill>
                <a:schemeClr val="dk2"/>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3bd1db4c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3bd1db4c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highlight>
                  <a:srgbClr val="FFFFFF"/>
                </a:highlight>
              </a:rPr>
              <a:t>There are two kinds of data files, one includes comments and one includes video statistics.They are linked by the unique video_id field.</a:t>
            </a:r>
            <a:endParaRPr sz="1050">
              <a:solidFill>
                <a:schemeClr val="dk1"/>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 sz="1050">
                <a:solidFill>
                  <a:schemeClr val="dk1"/>
                </a:solidFill>
              </a:rPr>
              <a:t>The headers in the comments file are:</a:t>
            </a:r>
            <a:endParaRPr sz="1050">
              <a:solidFill>
                <a:schemeClr val="dk1"/>
              </a:solidFill>
            </a:endParaRPr>
          </a:p>
          <a:p>
            <a:pPr marL="457200" lvl="0" indent="-295275" algn="l" rtl="0">
              <a:lnSpc>
                <a:spcPct val="115000"/>
              </a:lnSpc>
              <a:spcBef>
                <a:spcPts val="800"/>
              </a:spcBef>
              <a:spcAft>
                <a:spcPts val="0"/>
              </a:spcAft>
              <a:buClr>
                <a:schemeClr val="dk1"/>
              </a:buClr>
              <a:buSzPts val="1050"/>
              <a:buChar char="●"/>
            </a:pPr>
            <a:r>
              <a:rPr lang="en" sz="1050">
                <a:solidFill>
                  <a:schemeClr val="dk1"/>
                </a:solidFill>
              </a:rPr>
              <a:t>video_id (Common id field to both comment and video csv files)</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Comment_text</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likes</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replies</a:t>
            </a:r>
            <a:endParaRPr sz="1050">
              <a:solidFill>
                <a:schemeClr val="dk1"/>
              </a:solidFill>
            </a:endParaRPr>
          </a:p>
          <a:p>
            <a:pPr marL="0" lvl="0" indent="0" algn="l" rtl="0">
              <a:lnSpc>
                <a:spcPct val="115000"/>
              </a:lnSpc>
              <a:spcBef>
                <a:spcPts val="2700"/>
              </a:spcBef>
              <a:spcAft>
                <a:spcPts val="2700"/>
              </a:spcAft>
              <a:buNone/>
            </a:pPr>
            <a:r>
              <a:rPr lang="en" sz="1050">
                <a:solidFill>
                  <a:schemeClr val="dk1"/>
                </a:solidFill>
              </a:rPr>
              <a:t>Number of Rows - 50,000</a:t>
            </a:r>
            <a:endParaRPr sz="105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3bd1db4c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3bd1db4c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1050">
                <a:solidFill>
                  <a:schemeClr val="dk1"/>
                </a:solidFill>
              </a:rPr>
              <a:t>The headers in the video file are:</a:t>
            </a:r>
            <a:endParaRPr sz="1050">
              <a:solidFill>
                <a:schemeClr val="dk1"/>
              </a:solidFill>
            </a:endParaRPr>
          </a:p>
          <a:p>
            <a:pPr marL="457200" lvl="0" indent="-295275" algn="l" rtl="0">
              <a:lnSpc>
                <a:spcPct val="115000"/>
              </a:lnSpc>
              <a:spcBef>
                <a:spcPts val="800"/>
              </a:spcBef>
              <a:spcAft>
                <a:spcPts val="0"/>
              </a:spcAft>
              <a:buClr>
                <a:schemeClr val="dk1"/>
              </a:buClr>
              <a:buSzPts val="1050"/>
              <a:buChar char="●"/>
            </a:pPr>
            <a:r>
              <a:rPr lang="en" sz="1050">
                <a:solidFill>
                  <a:schemeClr val="dk1"/>
                </a:solidFill>
              </a:rPr>
              <a:t>video_id (Common id field to both comment and video csv files)</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title</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channel_title</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category_id (Can be looked up using the included JSON files, but varies per region so use the appropriate JSON file for the CSV file's country)</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tags (Separated by | character, [none] is displayed if there are no tags)</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views</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likes</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dislikes</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thumbnail_link</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date (Formatted like so: [day].[month])</a:t>
            </a:r>
            <a:endParaRPr sz="1050">
              <a:solidFill>
                <a:schemeClr val="dk1"/>
              </a:solidFill>
            </a:endParaRPr>
          </a:p>
          <a:p>
            <a:pPr marL="0" lvl="0" indent="0" algn="l" rtl="0">
              <a:spcBef>
                <a:spcPts val="27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3bd1db4c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3bd1db4c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Coming to the  exploratory data analysis</a:t>
            </a:r>
            <a:endParaRPr/>
          </a:p>
          <a:p>
            <a:pPr marL="457200" lvl="0" indent="-298450" algn="l" rtl="0">
              <a:spcBef>
                <a:spcPts val="0"/>
              </a:spcBef>
              <a:spcAft>
                <a:spcPts val="0"/>
              </a:spcAft>
              <a:buSzPts val="1100"/>
              <a:buChar char="●"/>
            </a:pPr>
            <a:r>
              <a:rPr lang="en"/>
              <a:t>Here is the word cloud for positive comment sentences as you can see the words lol, think etc are most used in the positive comments</a:t>
            </a:r>
            <a:endParaRPr/>
          </a:p>
          <a:p>
            <a:pPr marL="457200" lvl="0" indent="-298450" algn="l" rtl="0">
              <a:spcBef>
                <a:spcPts val="0"/>
              </a:spcBef>
              <a:spcAft>
                <a:spcPts val="0"/>
              </a:spcAft>
              <a:buSzPts val="1100"/>
              <a:buChar char="●"/>
            </a:pPr>
            <a:r>
              <a:rPr lang="en"/>
              <a:t>We have also built a correlation matrix for each category like comedy, entertainment etc showing the </a:t>
            </a:r>
            <a:r>
              <a:rPr lang="en" sz="1200" b="1">
                <a:solidFill>
                  <a:srgbClr val="222222"/>
                </a:solidFill>
              </a:rPr>
              <a:t>correlation</a:t>
            </a:r>
            <a:r>
              <a:rPr lang="en" sz="1200">
                <a:solidFill>
                  <a:srgbClr val="222222"/>
                </a:solidFill>
                <a:highlight>
                  <a:srgbClr val="FFFFFF"/>
                </a:highlight>
              </a:rPr>
              <a:t> </a:t>
            </a:r>
            <a:r>
              <a:rPr lang="en"/>
              <a:t> between likes, views, dislikes and polarity of the comments. </a:t>
            </a:r>
            <a:endParaRPr/>
          </a:p>
          <a:p>
            <a:pPr marL="457200" lvl="0" indent="-298450" algn="l" rtl="0">
              <a:spcBef>
                <a:spcPts val="0"/>
              </a:spcBef>
              <a:spcAft>
                <a:spcPts val="0"/>
              </a:spcAft>
              <a:buSzPts val="1100"/>
              <a:buChar char="●"/>
            </a:pPr>
            <a:r>
              <a:rPr lang="en">
                <a:solidFill>
                  <a:schemeClr val="dk1"/>
                </a:solidFill>
                <a:highlight>
                  <a:srgbClr val="FFFFFF"/>
                </a:highlight>
                <a:latin typeface="Georgia"/>
                <a:ea typeface="Georgia"/>
                <a:cs typeface="Georgia"/>
                <a:sym typeface="Georgia"/>
              </a:rPr>
              <a:t>The values of the correlation coefficient can range from -1 to +1. The closer it is to +1 or -1, the more closely are the two variables related. </a:t>
            </a:r>
            <a:endParaRPr>
              <a:solidFill>
                <a:schemeClr val="dk1"/>
              </a:solidFill>
              <a:highlight>
                <a:srgbClr val="FFFFFF"/>
              </a:highlight>
              <a:latin typeface="Georgia"/>
              <a:ea typeface="Georgia"/>
              <a:cs typeface="Georgia"/>
              <a:sym typeface="Georgia"/>
            </a:endParaRPr>
          </a:p>
          <a:p>
            <a:pPr marL="457200" lvl="0" indent="-298450" algn="l" rtl="0">
              <a:spcBef>
                <a:spcPts val="0"/>
              </a:spcBef>
              <a:spcAft>
                <a:spcPts val="0"/>
              </a:spcAft>
              <a:buSzPts val="1100"/>
              <a:buChar char="●"/>
            </a:pPr>
            <a:r>
              <a:rPr lang="en">
                <a:solidFill>
                  <a:schemeClr val="dk1"/>
                </a:solidFill>
                <a:highlight>
                  <a:srgbClr val="FFFFFF"/>
                </a:highlight>
                <a:latin typeface="Georgia"/>
                <a:ea typeface="Georgia"/>
                <a:cs typeface="Georgia"/>
                <a:sym typeface="Georgia"/>
              </a:rPr>
              <a:t>The positive sign signifies the direction of the correlation i.e. if one of the variables increases, the other variable is also supposed to increase. </a:t>
            </a:r>
            <a:endParaRPr>
              <a:solidFill>
                <a:schemeClr val="dk1"/>
              </a:solidFill>
              <a:highlight>
                <a:srgbClr val="FFFFFF"/>
              </a:highlight>
              <a:latin typeface="Georgia"/>
              <a:ea typeface="Georgia"/>
              <a:cs typeface="Georgia"/>
              <a:sym typeface="Georgia"/>
            </a:endParaRPr>
          </a:p>
          <a:p>
            <a:pPr marL="457200" lvl="0" indent="-298450" algn="l" rtl="0">
              <a:spcBef>
                <a:spcPts val="0"/>
              </a:spcBef>
              <a:spcAft>
                <a:spcPts val="0"/>
              </a:spcAft>
              <a:buSzPts val="1100"/>
              <a:buChar char="●"/>
            </a:pPr>
            <a:r>
              <a:rPr lang="en">
                <a:solidFill>
                  <a:schemeClr val="dk1"/>
                </a:solidFill>
                <a:highlight>
                  <a:srgbClr val="FFFFFF"/>
                </a:highlight>
                <a:latin typeface="Georgia"/>
                <a:ea typeface="Georgia"/>
                <a:cs typeface="Georgia"/>
                <a:sym typeface="Georgia"/>
              </a:rPr>
              <a:t>Here views and likes are highly correlated whereas dislikes and polarity are least correlated which means the number of dislikes is not proportional to comments polarity for comedy category.</a:t>
            </a:r>
            <a:endParaRPr>
              <a:solidFill>
                <a:schemeClr val="dk1"/>
              </a:solidFill>
              <a:highlight>
                <a:srgbClr val="FFFFFF"/>
              </a:highlight>
              <a:latin typeface="Georgia"/>
              <a:ea typeface="Georgia"/>
              <a:cs typeface="Georgia"/>
              <a:sym typeface="Georgia"/>
            </a:endParaRPr>
          </a:p>
          <a:p>
            <a:pPr marL="457200" lvl="0" indent="-298450" algn="l" rtl="0">
              <a:spcBef>
                <a:spcPts val="0"/>
              </a:spcBef>
              <a:spcAft>
                <a:spcPts val="0"/>
              </a:spcAft>
              <a:buClr>
                <a:schemeClr val="dk1"/>
              </a:buClr>
              <a:buSzPts val="1100"/>
              <a:buFont typeface="Georgia"/>
              <a:buChar char="●"/>
            </a:pPr>
            <a:r>
              <a:rPr lang="en">
                <a:solidFill>
                  <a:schemeClr val="dk1"/>
                </a:solidFill>
                <a:highlight>
                  <a:srgbClr val="FFFFFF"/>
                </a:highlight>
                <a:latin typeface="Georgia"/>
                <a:ea typeface="Georgia"/>
                <a:cs typeface="Georgia"/>
                <a:sym typeface="Georgia"/>
              </a:rPr>
              <a:t>And then coming to the most used emoticons in the comments as we can “</a:t>
            </a:r>
            <a:r>
              <a:rPr lang="en" sz="1200">
                <a:solidFill>
                  <a:srgbClr val="2458A1"/>
                </a:solidFill>
                <a:uFill>
                  <a:noFill/>
                </a:uFill>
                <a:hlinkClick r:id="rId3"/>
              </a:rPr>
              <a:t>Face with Tears of Joy</a:t>
            </a:r>
            <a:r>
              <a:rPr lang="en">
                <a:solidFill>
                  <a:schemeClr val="dk1"/>
                </a:solidFill>
                <a:highlight>
                  <a:srgbClr val="FFFFFF"/>
                </a:highlight>
                <a:latin typeface="Georgia"/>
                <a:ea typeface="Georgia"/>
                <a:cs typeface="Georgia"/>
                <a:sym typeface="Georgia"/>
              </a:rPr>
              <a:t>” emoji is mostly used and the “blue heart” emoji is the least one used.</a:t>
            </a:r>
            <a:endParaRPr>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3bd1db4c0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3bd1db4c0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an analysis on most frequent tags on US YouTube videos. As you can see, funny and comedy tags are highly used. Review and interview are least used tags on US Youtube videos.</a:t>
            </a:r>
            <a:endParaRPr/>
          </a:p>
          <a:p>
            <a:pPr marL="0" lvl="0" indent="0" algn="l" rtl="0">
              <a:spcBef>
                <a:spcPts val="0"/>
              </a:spcBef>
              <a:spcAft>
                <a:spcPts val="0"/>
              </a:spcAft>
              <a:buNone/>
            </a:pPr>
            <a:endParaRPr/>
          </a:p>
          <a:p>
            <a:pPr marL="0" lvl="0" indent="0" algn="l" rtl="0">
              <a:spcBef>
                <a:spcPts val="0"/>
              </a:spcBef>
              <a:spcAft>
                <a:spcPts val="0"/>
              </a:spcAft>
              <a:buNone/>
            </a:pPr>
            <a:r>
              <a:rPr lang="en"/>
              <a:t>An analysis on average number of comments per category states that  Music videos have highest number of comments, Next comes comedy category. Also, Nonprofits and activism as well as shows have the least number of comments.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3bd1db4c0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3bd1db4c0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42259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39142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78363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093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704462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0F7F47CF-67C9-420C-80A5-E2069FF0C2DF}" type="datetimeFigureOut">
              <a:rPr lang="en-US" smtClean="0"/>
              <a:t>4/20/2020</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50804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36104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4/20/2020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074856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4/20/2020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69392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4/20/2020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667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4/20/2020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06225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4/20/2020</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73403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C35BB1C6-BF8F-4481-8AB2-603A1C8A906A}" type="datetimeFigureOut">
              <a:rPr lang="en-US" smtClean="0"/>
              <a:t>4/20/2020</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698120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dt="0"/>
  <p:txStyles>
    <p:titleStyle>
      <a:lvl1pPr algn="l" defTabSz="685800" rtl="0" eaLnBrk="1" latinLnBrk="0" hangingPunct="1">
        <a:lnSpc>
          <a:spcPct val="90000"/>
        </a:lnSpc>
        <a:spcBef>
          <a:spcPct val="0"/>
        </a:spcBef>
        <a:buNone/>
        <a:defRPr sz="405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png"/><Relationship Id="rId7" Type="http://schemas.openxmlformats.org/officeDocument/2006/relationships/diagramData" Target="../diagrams/data2.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microsoft.com/office/2007/relationships/hdphoto" Target="../media/hdphoto2.wdp"/><Relationship Id="rId11" Type="http://schemas.microsoft.com/office/2007/relationships/diagramDrawing" Target="../diagrams/drawing2.xml"/><Relationship Id="rId5" Type="http://schemas.openxmlformats.org/officeDocument/2006/relationships/image" Target="../media/image4.png"/><Relationship Id="rId10" Type="http://schemas.openxmlformats.org/officeDocument/2006/relationships/diagramColors" Target="../diagrams/colors2.xml"/><Relationship Id="rId4" Type="http://schemas.microsoft.com/office/2007/relationships/hdphoto" Target="../media/hdphoto1.wdp"/><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9.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9.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microsoft.com/office/2007/relationships/hdphoto" Target="../media/hdphoto2.wdp"/><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microsoft.com/office/2007/relationships/hdphoto" Target="../media/hdphoto1.wdp"/><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naek/youtube-new"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naek/youtube-new"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61" name="Rectangle 60">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oogle Shape;55;p13"/>
          <p:cNvPicPr preferRelativeResize="0"/>
          <p:nvPr/>
        </p:nvPicPr>
        <p:blipFill rotWithShape="1">
          <a:blip r:embed="rId3"/>
          <a:srcRect t="9755" b="10173"/>
          <a:stretch/>
        </p:blipFill>
        <p:spPr>
          <a:xfrm>
            <a:off x="20" y="10"/>
            <a:ext cx="9143980" cy="5143489"/>
          </a:xfrm>
          <a:prstGeom prst="rect">
            <a:avLst/>
          </a:prstGeom>
          <a:noFill/>
        </p:spPr>
      </p:pic>
      <p:sp>
        <p:nvSpPr>
          <p:cNvPr id="63" name="Rectangle 62">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Google Shape;54;p13"/>
          <p:cNvSpPr txBox="1">
            <a:spLocks noGrp="1"/>
          </p:cNvSpPr>
          <p:nvPr>
            <p:ph type="ctrTitle"/>
          </p:nvPr>
        </p:nvSpPr>
        <p:spPr>
          <a:xfrm>
            <a:off x="788670" y="1074167"/>
            <a:ext cx="7475220" cy="2276856"/>
          </a:xfrm>
          <a:prstGeom prst="rect">
            <a:avLst/>
          </a:prstGeom>
        </p:spPr>
        <p:txBody>
          <a:bodyPr spcFirstLastPara="1" lIns="91425" tIns="91425" rIns="91425" bIns="91425" anchor="b" anchorCtr="0">
            <a:normAutofit/>
          </a:bodyPr>
          <a:lstStyle/>
          <a:p>
            <a:pPr marL="0" lvl="0" indent="0" algn="ctr" rtl="0">
              <a:spcBef>
                <a:spcPts val="0"/>
              </a:spcBef>
              <a:spcAft>
                <a:spcPts val="0"/>
              </a:spcAft>
              <a:buNone/>
            </a:pPr>
            <a:r>
              <a:rPr lang="en-US" dirty="0">
                <a:solidFill>
                  <a:srgbClr val="FFFFFF"/>
                </a:solidFill>
              </a:rPr>
              <a:t>Sentimental Analysis on YouTube</a:t>
            </a:r>
          </a:p>
        </p:txBody>
      </p:sp>
      <p:sp>
        <p:nvSpPr>
          <p:cNvPr id="56" name="Google Shape;56;p13"/>
          <p:cNvSpPr txBox="1"/>
          <p:nvPr/>
        </p:nvSpPr>
        <p:spPr>
          <a:xfrm>
            <a:off x="169575" y="3871750"/>
            <a:ext cx="8662800" cy="97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600"/>
              </a:spcAft>
              <a:buNone/>
            </a:pPr>
            <a:r>
              <a:rPr lang="en-US" dirty="0"/>
              <a:t>       </a:t>
            </a:r>
            <a:r>
              <a:rPr lang="en-US" dirty="0">
                <a:solidFill>
                  <a:schemeClr val="bg1"/>
                </a:solidFill>
              </a:rPr>
              <a:t>Sameera Turupu	  Aditya Bhamidipati</a:t>
            </a:r>
          </a:p>
          <a:p>
            <a:pPr marL="0" lvl="0" indent="0" algn="ctr" rtl="0">
              <a:spcBef>
                <a:spcPts val="0"/>
              </a:spcBef>
              <a:spcAft>
                <a:spcPts val="600"/>
              </a:spcAft>
              <a:buNone/>
            </a:pPr>
            <a:r>
              <a:rPr lang="en-US" dirty="0">
                <a:solidFill>
                  <a:schemeClr val="bg1"/>
                </a:solidFill>
              </a:rPr>
              <a:t>Master’s Computer Science</a:t>
            </a:r>
          </a:p>
          <a:p>
            <a:pPr marL="0" lvl="0" indent="0" algn="ctr" rtl="0">
              <a:spcBef>
                <a:spcPts val="0"/>
              </a:spcBef>
              <a:spcAft>
                <a:spcPts val="600"/>
              </a:spcAft>
              <a:buNone/>
            </a:pPr>
            <a:r>
              <a:rPr lang="en-US" dirty="0">
                <a:solidFill>
                  <a:schemeClr val="bg1"/>
                </a:solidFill>
              </a:rPr>
              <a:t>Georgia State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1"/>
        <p:cNvGrpSpPr/>
        <p:nvPr/>
      </p:nvGrpSpPr>
      <p:grpSpPr>
        <a:xfrm>
          <a:off x="0" y="0"/>
          <a:ext cx="0" cy="0"/>
          <a:chOff x="0" y="0"/>
          <a:chExt cx="0" cy="0"/>
        </a:xfrm>
      </p:grpSpPr>
      <p:grpSp>
        <p:nvGrpSpPr>
          <p:cNvPr id="157" name="Group 129">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31" name="Oval 130">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2" name="Oval 131">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34" name="Rectangle 133">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122;p22"/>
          <p:cNvSpPr txBox="1">
            <a:spLocks noGrp="1"/>
          </p:cNvSpPr>
          <p:nvPr>
            <p:ph type="title"/>
          </p:nvPr>
        </p:nvSpPr>
        <p:spPr>
          <a:xfrm>
            <a:off x="6359832" y="479822"/>
            <a:ext cx="2284555" cy="3883033"/>
          </a:xfrm>
          <a:prstGeom prst="rect">
            <a:avLst/>
          </a:prstGeom>
          <a:ln>
            <a:noFill/>
          </a:ln>
        </p:spPr>
        <p:txBody>
          <a:bodyPr spcFirstLastPara="1" vert="horz" lIns="91440" tIns="45720" rIns="91440" bIns="45720" rtlCol="0" anchor="ctr" anchorCtr="0">
            <a:normAutofit/>
          </a:bodyPr>
          <a:lstStyle/>
          <a:p>
            <a:pPr marL="0" lvl="0" indent="0" defTabSz="914400">
              <a:spcBef>
                <a:spcPct val="0"/>
              </a:spcBef>
              <a:spcAft>
                <a:spcPts val="0"/>
              </a:spcAft>
            </a:pPr>
            <a:r>
              <a:rPr lang="en-US" sz="3000"/>
              <a:t>Data preprocessing</a:t>
            </a:r>
          </a:p>
        </p:txBody>
      </p:sp>
      <p:grpSp>
        <p:nvGrpSpPr>
          <p:cNvPr id="136" name="Group 135">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37" name="Oval 136">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8" name="Oval 137">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158" name="Google Shape;123;p22">
            <a:extLst>
              <a:ext uri="{FF2B5EF4-FFF2-40B4-BE49-F238E27FC236}">
                <a16:creationId xmlns:a16="http://schemas.microsoft.com/office/drawing/2014/main" id="{887542EA-47E6-4C77-B4BA-610BF46EEEC7}"/>
              </a:ext>
            </a:extLst>
          </p:cNvPr>
          <p:cNvGraphicFramePr/>
          <p:nvPr>
            <p:extLst>
              <p:ext uri="{D42A27DB-BD31-4B8C-83A1-F6EECF244321}">
                <p14:modId xmlns:p14="http://schemas.microsoft.com/office/powerpoint/2010/main" val="921956852"/>
              </p:ext>
            </p:extLst>
          </p:nvPr>
        </p:nvGraphicFramePr>
        <p:xfrm>
          <a:off x="466725" y="479822"/>
          <a:ext cx="4929187" cy="4191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p:nvSpPr>
          <p:cNvPr id="70" name="Rectangle 69">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71">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6" name="Group 75">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77" name="Oval 76">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78" name="Oval 77">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80" name="Rectangle 79">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2" name="Rectangle 81">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23"/>
          <p:cNvSpPr txBox="1">
            <a:spLocks noGrp="1"/>
          </p:cNvSpPr>
          <p:nvPr>
            <p:ph type="title"/>
          </p:nvPr>
        </p:nvSpPr>
        <p:spPr>
          <a:xfrm>
            <a:off x="6150076" y="1074167"/>
            <a:ext cx="2113813" cy="2518482"/>
          </a:xfrm>
          <a:prstGeom prst="rect">
            <a:avLst/>
          </a:prstGeom>
        </p:spPr>
        <p:txBody>
          <a:bodyPr spcFirstLastPara="1" vert="horz" lIns="91440" tIns="45720" rIns="91440" bIns="45720" rtlCol="0" anchor="ctr" anchorCtr="0">
            <a:normAutofit/>
          </a:bodyPr>
          <a:lstStyle/>
          <a:p>
            <a:pPr marL="0" lvl="0" indent="0" defTabSz="914400">
              <a:lnSpc>
                <a:spcPct val="80000"/>
              </a:lnSpc>
              <a:spcBef>
                <a:spcPct val="0"/>
              </a:spcBef>
              <a:spcAft>
                <a:spcPts val="0"/>
              </a:spcAft>
            </a:pPr>
            <a:r>
              <a:rPr lang="en-US" sz="2800">
                <a:blipFill dpi="0" rotWithShape="1">
                  <a:blip r:embed="rId5"/>
                  <a:srcRect/>
                  <a:tile tx="6350" ty="-127000" sx="65000" sy="64000" flip="none" algn="tl"/>
                </a:blipFill>
              </a:rPr>
              <a:t>Architecture</a:t>
            </a:r>
          </a:p>
        </p:txBody>
      </p:sp>
      <p:sp>
        <p:nvSpPr>
          <p:cNvPr id="86" name="Rectangle 85">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89" name="Oval 88">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0" name="Oval 89">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 name="Picture 2" descr="A picture containing text, map&#10;&#10;Description automatically generated">
            <a:extLst>
              <a:ext uri="{FF2B5EF4-FFF2-40B4-BE49-F238E27FC236}">
                <a16:creationId xmlns:a16="http://schemas.microsoft.com/office/drawing/2014/main" id="{28116A9B-9DFD-4BF1-BBD5-B892A4BCFD23}"/>
              </a:ext>
            </a:extLst>
          </p:cNvPr>
          <p:cNvPicPr>
            <a:picLocks noChangeAspect="1"/>
          </p:cNvPicPr>
          <p:nvPr/>
        </p:nvPicPr>
        <p:blipFill>
          <a:blip r:embed="rId7"/>
          <a:stretch>
            <a:fillRect/>
          </a:stretch>
        </p:blipFill>
        <p:spPr>
          <a:xfrm>
            <a:off x="690120" y="824257"/>
            <a:ext cx="5090135" cy="34435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grpSp>
        <p:nvGrpSpPr>
          <p:cNvPr id="76" name="Group 75">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77" name="Oval 76">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0" name="Oval 77">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80" name="Rectangle 79">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81">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8" y="0"/>
            <a:ext cx="3486126" cy="5143500"/>
          </a:xfrm>
          <a:prstGeom prst="rect">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134" name="Google Shape;134;p24"/>
          <p:cNvSpPr txBox="1">
            <a:spLocks noGrp="1"/>
          </p:cNvSpPr>
          <p:nvPr>
            <p:ph type="title"/>
          </p:nvPr>
        </p:nvSpPr>
        <p:spPr>
          <a:xfrm>
            <a:off x="482601" y="482599"/>
            <a:ext cx="2764734" cy="4146551"/>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3600">
                <a:solidFill>
                  <a:srgbClr val="FFFFFF"/>
                </a:solidFill>
              </a:rPr>
              <a:t>Comment analysis</a:t>
            </a:r>
          </a:p>
        </p:txBody>
      </p:sp>
      <p:sp>
        <p:nvSpPr>
          <p:cNvPr id="135" name="Google Shape;135;p24"/>
          <p:cNvSpPr txBox="1">
            <a:spLocks noGrp="1"/>
          </p:cNvSpPr>
          <p:nvPr>
            <p:ph type="body" idx="1"/>
          </p:nvPr>
        </p:nvSpPr>
        <p:spPr>
          <a:xfrm>
            <a:off x="3790335" y="292395"/>
            <a:ext cx="4949628" cy="4651745"/>
          </a:xfrm>
          <a:prstGeom prst="rect">
            <a:avLst/>
          </a:prstGeom>
        </p:spPr>
        <p:txBody>
          <a:bodyPr spcFirstLastPara="1" vert="horz" lIns="91440" tIns="45720" rIns="91440" bIns="45720" rtlCol="0" anchor="ctr" anchorCtr="0">
            <a:normAutofit fontScale="92500"/>
          </a:bodyPr>
          <a:lstStyle/>
          <a:p>
            <a:pPr marL="457200" lvl="0" indent="-182880" defTabSz="914400">
              <a:lnSpc>
                <a:spcPct val="150000"/>
              </a:lnSpc>
              <a:spcBef>
                <a:spcPts val="0"/>
              </a:spcBef>
              <a:spcAft>
                <a:spcPts val="600"/>
              </a:spcAft>
              <a:buSzPct val="85000"/>
              <a:buFont typeface="Wingdings" pitchFamily="2" charset="2"/>
              <a:buChar char="§"/>
            </a:pPr>
            <a:r>
              <a:rPr lang="en-US" dirty="0"/>
              <a:t>Input - Preprocessed data</a:t>
            </a:r>
          </a:p>
          <a:p>
            <a:pPr marL="457200" lvl="0" indent="-182880" defTabSz="914400">
              <a:lnSpc>
                <a:spcPct val="150000"/>
              </a:lnSpc>
              <a:spcBef>
                <a:spcPts val="0"/>
              </a:spcBef>
              <a:spcAft>
                <a:spcPts val="600"/>
              </a:spcAft>
              <a:buSzPct val="85000"/>
              <a:buFont typeface="Wingdings" pitchFamily="2" charset="2"/>
              <a:buChar char="§"/>
            </a:pPr>
            <a:r>
              <a:rPr lang="en-US" dirty="0" err="1"/>
              <a:t>TextBlob</a:t>
            </a:r>
            <a:r>
              <a:rPr lang="en-US" dirty="0"/>
              <a:t> for finding the polarity of comments in RDD</a:t>
            </a:r>
          </a:p>
          <a:p>
            <a:pPr marL="457200" lvl="0" indent="-182880" defTabSz="914400">
              <a:lnSpc>
                <a:spcPct val="150000"/>
              </a:lnSpc>
              <a:spcBef>
                <a:spcPts val="0"/>
              </a:spcBef>
              <a:spcAft>
                <a:spcPts val="600"/>
              </a:spcAft>
              <a:buSzPct val="85000"/>
              <a:buFont typeface="Wingdings" pitchFamily="2" charset="2"/>
              <a:buChar char="§"/>
            </a:pPr>
            <a:r>
              <a:rPr lang="en-US" dirty="0"/>
              <a:t>Aggregated the total comments, likes, views and dislikes for a video using Spark SQL</a:t>
            </a:r>
          </a:p>
          <a:p>
            <a:pPr marL="457200" lvl="0" indent="-182880" defTabSz="914400">
              <a:lnSpc>
                <a:spcPct val="150000"/>
              </a:lnSpc>
              <a:spcBef>
                <a:spcPts val="0"/>
              </a:spcBef>
              <a:spcAft>
                <a:spcPts val="600"/>
              </a:spcAft>
              <a:buSzPct val="85000"/>
              <a:buFont typeface="Wingdings" pitchFamily="2" charset="2"/>
              <a:buChar char="§"/>
            </a:pPr>
            <a:r>
              <a:rPr lang="en-US" dirty="0"/>
              <a:t>Applied Multiclass Logistic Regression on </a:t>
            </a:r>
            <a:r>
              <a:rPr lang="en-US" dirty="0" err="1"/>
              <a:t>analysed</a:t>
            </a:r>
            <a:r>
              <a:rPr lang="en-US" dirty="0"/>
              <a:t> data using Spark ML </a:t>
            </a:r>
          </a:p>
          <a:p>
            <a:pPr marL="914400" lvl="1" indent="-182880" defTabSz="914400">
              <a:lnSpc>
                <a:spcPct val="150000"/>
              </a:lnSpc>
              <a:spcBef>
                <a:spcPts val="0"/>
              </a:spcBef>
              <a:spcAft>
                <a:spcPts val="600"/>
              </a:spcAft>
              <a:buSzPct val="85000"/>
              <a:buFont typeface="Wingdings" pitchFamily="2" charset="2"/>
              <a:buChar char="§"/>
            </a:pPr>
            <a:r>
              <a:rPr lang="en-US" dirty="0" err="1"/>
              <a:t>StringIndexer</a:t>
            </a:r>
            <a:r>
              <a:rPr lang="en-US" dirty="0">
                <a:highlight>
                  <a:srgbClr val="FFFFFF"/>
                </a:highlight>
              </a:rPr>
              <a:t> - label encoding </a:t>
            </a:r>
          </a:p>
          <a:p>
            <a:pPr marL="914400" lvl="1" indent="-182880" defTabSz="914400">
              <a:lnSpc>
                <a:spcPct val="150000"/>
              </a:lnSpc>
              <a:spcBef>
                <a:spcPts val="0"/>
              </a:spcBef>
              <a:spcAft>
                <a:spcPts val="600"/>
              </a:spcAft>
              <a:buSzPct val="85000"/>
              <a:buFont typeface="Wingdings" pitchFamily="2" charset="2"/>
              <a:buChar char="§"/>
            </a:pPr>
            <a:r>
              <a:rPr lang="en-US" dirty="0" err="1"/>
              <a:t>OneHotEncoderEstimator</a:t>
            </a:r>
            <a:r>
              <a:rPr lang="en-US" dirty="0">
                <a:highlight>
                  <a:srgbClr val="FFFFFF"/>
                </a:highlight>
              </a:rPr>
              <a:t> - categorical value represents the numerical value of the entry in the dataset.</a:t>
            </a:r>
          </a:p>
          <a:p>
            <a:pPr marL="914400" lvl="1" indent="-182880" defTabSz="914400">
              <a:lnSpc>
                <a:spcPct val="150000"/>
              </a:lnSpc>
              <a:spcBef>
                <a:spcPts val="0"/>
              </a:spcBef>
              <a:spcAft>
                <a:spcPts val="600"/>
              </a:spcAft>
              <a:buSzPct val="85000"/>
              <a:buFont typeface="Wingdings" pitchFamily="2" charset="2"/>
              <a:buChar char="§"/>
            </a:pPr>
            <a:r>
              <a:rPr lang="en-US" dirty="0" err="1"/>
              <a:t>VectorAssembler</a:t>
            </a:r>
            <a:r>
              <a:rPr lang="en-US" dirty="0">
                <a:highlight>
                  <a:srgbClr val="FFFFFF"/>
                </a:highlight>
              </a:rPr>
              <a:t> - takes multiple columns as input and outputs a single column </a:t>
            </a:r>
          </a:p>
          <a:p>
            <a:pPr marL="914400" lvl="1" indent="-182880" defTabSz="914400">
              <a:lnSpc>
                <a:spcPct val="150000"/>
              </a:lnSpc>
              <a:spcBef>
                <a:spcPts val="0"/>
              </a:spcBef>
              <a:spcAft>
                <a:spcPts val="600"/>
              </a:spcAft>
              <a:buSzPct val="85000"/>
              <a:buFont typeface="Wingdings" pitchFamily="2" charset="2"/>
              <a:buChar char="§"/>
            </a:pPr>
            <a:r>
              <a:rPr lang="en-US" dirty="0">
                <a:highlight>
                  <a:srgbClr val="FFFFFF"/>
                </a:highlight>
              </a:rPr>
              <a:t>Accuracy - ~79%</a:t>
            </a:r>
          </a:p>
        </p:txBody>
      </p:sp>
      <p:sp>
        <p:nvSpPr>
          <p:cNvPr id="152" name="Oval 83">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4672260"/>
            <a:ext cx="342900" cy="3429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3" name="Oval 85">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4694155"/>
            <a:ext cx="299110" cy="299111"/>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7" name="Rectangle 146">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54" name="Oval 153">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5" name="Oval 154">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57" name="Rectangle 156">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9" name="Rectangle 158">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93024"/>
            <a:ext cx="9144000" cy="1957849"/>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25"/>
          <p:cNvSpPr txBox="1">
            <a:spLocks noGrp="1"/>
          </p:cNvSpPr>
          <p:nvPr>
            <p:ph type="title"/>
          </p:nvPr>
        </p:nvSpPr>
        <p:spPr>
          <a:xfrm>
            <a:off x="788670" y="3266769"/>
            <a:ext cx="6814455" cy="1104168"/>
          </a:xfrm>
          <a:prstGeom prst="rect">
            <a:avLst/>
          </a:prstGeom>
        </p:spPr>
        <p:txBody>
          <a:bodyPr spcFirstLastPara="1" vert="horz" lIns="91440" tIns="45720" rIns="91440" bIns="45720" rtlCol="0" anchor="b" anchorCtr="0">
            <a:normAutofit/>
          </a:bodyPr>
          <a:lstStyle/>
          <a:p>
            <a:pPr marL="0" lvl="0" indent="0" defTabSz="914400">
              <a:lnSpc>
                <a:spcPct val="80000"/>
              </a:lnSpc>
              <a:spcBef>
                <a:spcPct val="0"/>
              </a:spcBef>
              <a:spcAft>
                <a:spcPts val="0"/>
              </a:spcAft>
            </a:pPr>
            <a:r>
              <a:rPr lang="en-US" sz="5000">
                <a:blipFill dpi="0" rotWithShape="1">
                  <a:blip r:embed="rId5"/>
                  <a:srcRect/>
                  <a:tile tx="6350" ty="-127000" sx="65000" sy="64000" flip="none" algn="tl"/>
                </a:blipFill>
              </a:rPr>
              <a:t>Comment Analyis Contd.</a:t>
            </a:r>
          </a:p>
        </p:txBody>
      </p:sp>
      <p:pic>
        <p:nvPicPr>
          <p:cNvPr id="142" name="Google Shape;142;p25"/>
          <p:cNvPicPr preferRelativeResize="0"/>
          <p:nvPr/>
        </p:nvPicPr>
        <p:blipFill>
          <a:blip r:embed="rId7"/>
          <a:stretch>
            <a:fillRect/>
          </a:stretch>
        </p:blipFill>
        <p:spPr>
          <a:xfrm>
            <a:off x="858370" y="542286"/>
            <a:ext cx="7424974" cy="2487366"/>
          </a:xfrm>
          <a:prstGeom prst="rect">
            <a:avLst/>
          </a:prstGeom>
          <a:noFill/>
        </p:spPr>
      </p:pic>
      <p:grpSp>
        <p:nvGrpSpPr>
          <p:cNvPr id="161" name="Group 160">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84192" y="3833622"/>
            <a:ext cx="810678" cy="810676"/>
            <a:chOff x="9685338" y="4460675"/>
            <a:chExt cx="1080904" cy="1080902"/>
          </a:xfrm>
        </p:grpSpPr>
        <p:sp>
          <p:nvSpPr>
            <p:cNvPr id="162" name="Oval 161">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3" name="Oval 162">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6"/>
        <p:cNvGrpSpPr/>
        <p:nvPr/>
      </p:nvGrpSpPr>
      <p:grpSpPr>
        <a:xfrm>
          <a:off x="0" y="0"/>
          <a:ext cx="0" cy="0"/>
          <a:chOff x="0" y="0"/>
          <a:chExt cx="0" cy="0"/>
        </a:xfrm>
      </p:grpSpPr>
      <p:sp>
        <p:nvSpPr>
          <p:cNvPr id="89" name="Rectangle 8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96" name="Oval 9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7" name="Oval 9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9" name="Rectangle 9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1" name="Rectangle 10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Google Shape;147;p26"/>
          <p:cNvSpPr txBox="1">
            <a:spLocks noGrp="1"/>
          </p:cNvSpPr>
          <p:nvPr>
            <p:ph type="title"/>
          </p:nvPr>
        </p:nvSpPr>
        <p:spPr>
          <a:xfrm>
            <a:off x="6150076" y="1074167"/>
            <a:ext cx="2113813" cy="2518482"/>
          </a:xfrm>
          <a:prstGeom prst="rect">
            <a:avLst/>
          </a:prstGeom>
        </p:spPr>
        <p:txBody>
          <a:bodyPr spcFirstLastPara="1" vert="horz" lIns="91440" tIns="45720" rIns="91440" bIns="45720" rtlCol="0" anchor="ctr" anchorCtr="0">
            <a:normAutofit/>
          </a:bodyPr>
          <a:lstStyle/>
          <a:p>
            <a:pPr marL="0" lvl="0" indent="0" defTabSz="914400">
              <a:lnSpc>
                <a:spcPct val="80000"/>
              </a:lnSpc>
              <a:spcBef>
                <a:spcPct val="0"/>
              </a:spcBef>
              <a:spcAft>
                <a:spcPts val="0"/>
              </a:spcAft>
            </a:pPr>
            <a:r>
              <a:rPr lang="en-US" sz="4500">
                <a:blipFill dpi="0" rotWithShape="1">
                  <a:blip r:embed="rId5"/>
                  <a:srcRect/>
                  <a:tile tx="6350" ty="-127000" sx="65000" sy="64000" flip="none" algn="tl"/>
                </a:blipFill>
              </a:rPr>
              <a:t>Data Pipeline for Tag Analysis</a:t>
            </a:r>
          </a:p>
        </p:txBody>
      </p:sp>
      <p:sp>
        <p:nvSpPr>
          <p:cNvPr id="105" name="Rectangle 10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108" name="Oval 10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9" name="Oval 10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48" name="Google Shape;148;p26"/>
          <p:cNvPicPr preferRelativeResize="0"/>
          <p:nvPr/>
        </p:nvPicPr>
        <p:blipFill>
          <a:blip r:embed="rId7"/>
          <a:stretch>
            <a:fillRect/>
          </a:stretch>
        </p:blipFill>
        <p:spPr>
          <a:xfrm>
            <a:off x="690624" y="832538"/>
            <a:ext cx="5142409" cy="343522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p:nvSpPr>
          <p:cNvPr id="184" name="Rectangle 108">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5" name="Rectangle 110">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Rectangle 112">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7" name="Group 114">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88" name="Oval 115">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189" name="Oval 116">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90" name="Rectangle 118">
            <a:extLst>
              <a:ext uri="{FF2B5EF4-FFF2-40B4-BE49-F238E27FC236}">
                <a16:creationId xmlns:a16="http://schemas.microsoft.com/office/drawing/2014/main" id="{CFB57ED5-941D-44E2-9320-56A0A026F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1" name="Rectangle 120">
            <a:extLst>
              <a:ext uri="{FF2B5EF4-FFF2-40B4-BE49-F238E27FC236}">
                <a16:creationId xmlns:a16="http://schemas.microsoft.com/office/drawing/2014/main" id="{7A1BE9A9-6FBF-4CF1-8F0C-BFCFF1FD9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489930"/>
            <a:ext cx="8181594"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Google Shape;154;p27"/>
          <p:cNvPicPr preferRelativeResize="0"/>
          <p:nvPr/>
        </p:nvPicPr>
        <p:blipFill rotWithShape="1">
          <a:blip r:embed="rId7"/>
          <a:srcRect t="7505" r="-2" b="-2"/>
          <a:stretch/>
        </p:blipFill>
        <p:spPr>
          <a:xfrm>
            <a:off x="475499" y="550443"/>
            <a:ext cx="4325101" cy="3767272"/>
          </a:xfrm>
          <a:prstGeom prst="rect">
            <a:avLst/>
          </a:prstGeom>
          <a:noFill/>
        </p:spPr>
      </p:pic>
      <p:sp>
        <p:nvSpPr>
          <p:cNvPr id="192" name="Rectangle 122">
            <a:extLst>
              <a:ext uri="{FF2B5EF4-FFF2-40B4-BE49-F238E27FC236}">
                <a16:creationId xmlns:a16="http://schemas.microsoft.com/office/drawing/2014/main" id="{C4AE8163-578C-46A4-BF65-BD3AEEF2A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0" y="616743"/>
            <a:ext cx="3862197" cy="3634671"/>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Google Shape;153;p27"/>
          <p:cNvSpPr txBox="1">
            <a:spLocks noGrp="1"/>
          </p:cNvSpPr>
          <p:nvPr>
            <p:ph type="title"/>
          </p:nvPr>
        </p:nvSpPr>
        <p:spPr>
          <a:xfrm>
            <a:off x="5034915" y="790575"/>
            <a:ext cx="3461385" cy="2802074"/>
          </a:xfrm>
          <a:prstGeom prst="rect">
            <a:avLst/>
          </a:prstGeom>
        </p:spPr>
        <p:txBody>
          <a:bodyPr spcFirstLastPara="1" vert="horz" lIns="91440" tIns="45720" rIns="91440" bIns="45720" rtlCol="0" anchor="ctr" anchorCtr="0">
            <a:normAutofit/>
          </a:bodyPr>
          <a:lstStyle/>
          <a:p>
            <a:pPr marL="0" lvl="0" indent="0" defTabSz="914400">
              <a:lnSpc>
                <a:spcPct val="80000"/>
              </a:lnSpc>
              <a:spcBef>
                <a:spcPct val="0"/>
              </a:spcBef>
              <a:spcAft>
                <a:spcPts val="0"/>
              </a:spcAft>
            </a:pPr>
            <a:r>
              <a:rPr lang="en-US" sz="6000">
                <a:blipFill dpi="0" rotWithShape="1">
                  <a:blip r:embed="rId5"/>
                  <a:srcRect/>
                  <a:tile tx="6350" ty="-127000" sx="65000" sy="64000" flip="none" algn="tl"/>
                </a:blipFill>
              </a:rPr>
              <a:t>Tag Analysis</a:t>
            </a:r>
          </a:p>
        </p:txBody>
      </p:sp>
      <p:sp>
        <p:nvSpPr>
          <p:cNvPr id="193" name="Rectangle 124">
            <a:extLst>
              <a:ext uri="{FF2B5EF4-FFF2-40B4-BE49-F238E27FC236}">
                <a16:creationId xmlns:a16="http://schemas.microsoft.com/office/drawing/2014/main" id="{346F56CC-F97A-40DF-9A88-6D8BF7A6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4317715"/>
            <a:ext cx="8181594" cy="60512"/>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26">
            <a:extLst>
              <a:ext uri="{FF2B5EF4-FFF2-40B4-BE49-F238E27FC236}">
                <a16:creationId xmlns:a16="http://schemas.microsoft.com/office/drawing/2014/main" id="{694818F1-2ACF-4181-B8B6-7637EB92B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195" name="Oval 180">
              <a:extLst>
                <a:ext uri="{FF2B5EF4-FFF2-40B4-BE49-F238E27FC236}">
                  <a16:creationId xmlns:a16="http://schemas.microsoft.com/office/drawing/2014/main" id="{31BF4AB6-91C5-40DA-AFC8-BBDA46BB2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6" name="Oval 181">
              <a:extLst>
                <a:ext uri="{FF2B5EF4-FFF2-40B4-BE49-F238E27FC236}">
                  <a16:creationId xmlns:a16="http://schemas.microsoft.com/office/drawing/2014/main" id="{CA6D6306-ED75-4DC2-9BEF-160516C2F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sp>
        <p:nvSpPr>
          <p:cNvPr id="101" name="Rectangle 10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08" name="Oval 10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9" name="Oval 10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11" name="Rectangle 110">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3" name="Rectangle 112">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Google Shape;159;p28"/>
          <p:cNvSpPr txBox="1">
            <a:spLocks noGrp="1"/>
          </p:cNvSpPr>
          <p:nvPr>
            <p:ph type="title"/>
          </p:nvPr>
        </p:nvSpPr>
        <p:spPr>
          <a:xfrm>
            <a:off x="6150076" y="1074167"/>
            <a:ext cx="2113813" cy="2518482"/>
          </a:xfrm>
          <a:prstGeom prst="rect">
            <a:avLst/>
          </a:prstGeom>
        </p:spPr>
        <p:txBody>
          <a:bodyPr spcFirstLastPara="1" vert="horz" lIns="91440" tIns="45720" rIns="91440" bIns="45720" rtlCol="0" anchor="ctr" anchorCtr="0">
            <a:normAutofit/>
          </a:bodyPr>
          <a:lstStyle/>
          <a:p>
            <a:pPr marL="0" lvl="0" indent="0" defTabSz="914400">
              <a:lnSpc>
                <a:spcPct val="80000"/>
              </a:lnSpc>
              <a:spcBef>
                <a:spcPct val="0"/>
              </a:spcBef>
              <a:spcAft>
                <a:spcPts val="0"/>
              </a:spcAft>
            </a:pPr>
            <a:r>
              <a:rPr lang="en-US" sz="4500">
                <a:blipFill dpi="0" rotWithShape="1">
                  <a:blip r:embed="rId5"/>
                  <a:srcRect/>
                  <a:tile tx="6350" ty="-127000" sx="65000" sy="64000" flip="none" algn="tl"/>
                </a:blipFill>
              </a:rPr>
              <a:t>Github</a:t>
            </a:r>
          </a:p>
        </p:txBody>
      </p:sp>
      <p:sp>
        <p:nvSpPr>
          <p:cNvPr id="117" name="Rectangle 116">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120" name="Oval 119">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1" name="Oval 120">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60" name="Google Shape;160;p28"/>
          <p:cNvPicPr preferRelativeResize="0"/>
          <p:nvPr/>
        </p:nvPicPr>
        <p:blipFill>
          <a:blip r:embed="rId7"/>
          <a:stretch>
            <a:fillRect/>
          </a:stretch>
        </p:blipFill>
        <p:spPr>
          <a:xfrm>
            <a:off x="505395" y="756601"/>
            <a:ext cx="5192407" cy="351116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4"/>
        <p:cNvGrpSpPr/>
        <p:nvPr/>
      </p:nvGrpSpPr>
      <p:grpSpPr>
        <a:xfrm>
          <a:off x="0" y="0"/>
          <a:ext cx="0" cy="0"/>
          <a:chOff x="0" y="0"/>
          <a:chExt cx="0" cy="0"/>
        </a:xfrm>
      </p:grpSpPr>
      <p:sp>
        <p:nvSpPr>
          <p:cNvPr id="107" name="Rectangle 106">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Rectangle 108">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Rectangle 110">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3" name="Group 112">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80" name="Oval 113">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181" name="Oval 114">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17" name="Rectangle 116">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9" name="Rectangle 118">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Google Shape;165;p29"/>
          <p:cNvSpPr txBox="1">
            <a:spLocks noGrp="1"/>
          </p:cNvSpPr>
          <p:nvPr>
            <p:ph type="title"/>
          </p:nvPr>
        </p:nvSpPr>
        <p:spPr>
          <a:xfrm>
            <a:off x="6150076" y="1074167"/>
            <a:ext cx="2113813" cy="2518482"/>
          </a:xfrm>
          <a:prstGeom prst="rect">
            <a:avLst/>
          </a:prstGeom>
        </p:spPr>
        <p:txBody>
          <a:bodyPr spcFirstLastPara="1" vert="horz" lIns="91440" tIns="45720" rIns="91440" bIns="45720" rtlCol="0" anchor="ctr" anchorCtr="0">
            <a:normAutofit/>
          </a:bodyPr>
          <a:lstStyle/>
          <a:p>
            <a:pPr marL="0" lvl="0" indent="0" defTabSz="914400">
              <a:lnSpc>
                <a:spcPct val="80000"/>
              </a:lnSpc>
              <a:spcBef>
                <a:spcPct val="0"/>
              </a:spcBef>
              <a:spcAft>
                <a:spcPts val="0"/>
              </a:spcAft>
            </a:pPr>
            <a:r>
              <a:rPr lang="en-US" sz="3600">
                <a:blipFill dpi="0" rotWithShape="1">
                  <a:blip r:embed="rId5"/>
                  <a:srcRect/>
                  <a:tile tx="6350" ty="-127000" sx="65000" sy="64000" flip="none" algn="tl"/>
                </a:blipFill>
              </a:rPr>
              <a:t>Trello </a:t>
            </a:r>
          </a:p>
          <a:p>
            <a:pPr marL="0" lvl="0" indent="0" defTabSz="914400">
              <a:lnSpc>
                <a:spcPct val="80000"/>
              </a:lnSpc>
              <a:spcBef>
                <a:spcPct val="0"/>
              </a:spcBef>
              <a:spcAft>
                <a:spcPts val="0"/>
              </a:spcAft>
            </a:pPr>
            <a:r>
              <a:rPr lang="en-US" sz="3600">
                <a:blipFill dpi="0" rotWithShape="1">
                  <a:blip r:embed="rId5"/>
                  <a:srcRect/>
                  <a:tile tx="6350" ty="-127000" sx="65000" sy="64000" flip="none" algn="tl"/>
                </a:blipFill>
              </a:rPr>
              <a:t>Board</a:t>
            </a:r>
          </a:p>
        </p:txBody>
      </p:sp>
      <p:sp>
        <p:nvSpPr>
          <p:cNvPr id="123" name="Rectangle 122">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126" name="Oval 125">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7" name="Oval 126">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66" name="Google Shape;166;p29"/>
          <p:cNvPicPr preferRelativeResize="0"/>
          <p:nvPr/>
        </p:nvPicPr>
        <p:blipFill rotWithShape="1">
          <a:blip r:embed="rId7"/>
          <a:srcRect r="1" b="16008"/>
          <a:stretch/>
        </p:blipFill>
        <p:spPr>
          <a:xfrm>
            <a:off x="690624" y="996629"/>
            <a:ext cx="4985547" cy="309876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4"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35" name="Rectangle 16">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1715CE9-0EAB-4327-9879-7DB8F9FDE38A}"/>
              </a:ext>
            </a:extLst>
          </p:cNvPr>
          <p:cNvSpPr>
            <a:spLocks noGrp="1"/>
          </p:cNvSpPr>
          <p:nvPr>
            <p:ph type="title"/>
          </p:nvPr>
        </p:nvSpPr>
        <p:spPr>
          <a:xfrm>
            <a:off x="482600" y="482600"/>
            <a:ext cx="4887181" cy="4178299"/>
          </a:xfrm>
        </p:spPr>
        <p:txBody>
          <a:bodyPr vert="horz" lIns="91440" tIns="45720" rIns="91440" bIns="45720" rtlCol="0" anchor="ctr">
            <a:normAutofit/>
          </a:bodyPr>
          <a:lstStyle/>
          <a:p>
            <a:pPr algn="r" defTabSz="914400">
              <a:lnSpc>
                <a:spcPct val="80000"/>
              </a:lnSpc>
              <a:spcBef>
                <a:spcPct val="0"/>
              </a:spcBef>
            </a:pPr>
            <a:r>
              <a:rPr lang="en-US" sz="6600">
                <a:blipFill dpi="0" rotWithShape="1">
                  <a:blip r:embed="rId4"/>
                  <a:srcRect/>
                  <a:tile tx="6350" ty="-127000" sx="65000" sy="64000" flip="none" algn="tl"/>
                </a:blipFill>
              </a:rPr>
              <a:t>Thank You</a:t>
            </a:r>
          </a:p>
        </p:txBody>
      </p:sp>
      <p:sp>
        <p:nvSpPr>
          <p:cNvPr id="36" name="Rectangle 18">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77032" y="2541493"/>
            <a:ext cx="2743200"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7" name="Group 20">
            <a:extLst>
              <a:ext uri="{FF2B5EF4-FFF2-40B4-BE49-F238E27FC236}">
                <a16:creationId xmlns:a16="http://schemas.microsoft.com/office/drawing/2014/main" id="{FDB0A998-A5C6-45CB-ACF3-1CF6399202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0196" y="1427478"/>
            <a:ext cx="2288545" cy="2288541"/>
            <a:chOff x="7933595" y="1903304"/>
            <a:chExt cx="3051394" cy="3051388"/>
          </a:xfrm>
        </p:grpSpPr>
        <p:sp>
          <p:nvSpPr>
            <p:cNvPr id="22" name="Oval 21">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8" name="Oval 22">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Oval 2">
            <a:extLst>
              <a:ext uri="{FF2B5EF4-FFF2-40B4-BE49-F238E27FC236}">
                <a16:creationId xmlns:a16="http://schemas.microsoft.com/office/drawing/2014/main" id="{FE915030-D5EA-479E-85D0-4F04376808F0}"/>
              </a:ext>
            </a:extLst>
          </p:cNvPr>
          <p:cNvSpPr/>
          <p:nvPr/>
        </p:nvSpPr>
        <p:spPr>
          <a:xfrm>
            <a:off x="6465105" y="2222205"/>
            <a:ext cx="265813" cy="344502"/>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91CCE49D-16AB-4B63-920F-2F711E22A2CC}"/>
              </a:ext>
            </a:extLst>
          </p:cNvPr>
          <p:cNvSpPr/>
          <p:nvPr/>
        </p:nvSpPr>
        <p:spPr>
          <a:xfrm>
            <a:off x="7376437" y="2229363"/>
            <a:ext cx="265813" cy="344502"/>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Moon 3">
            <a:extLst>
              <a:ext uri="{FF2B5EF4-FFF2-40B4-BE49-F238E27FC236}">
                <a16:creationId xmlns:a16="http://schemas.microsoft.com/office/drawing/2014/main" id="{EDF15A35-C297-42A2-81D8-93E3F31A70A7}"/>
              </a:ext>
            </a:extLst>
          </p:cNvPr>
          <p:cNvSpPr/>
          <p:nvPr/>
        </p:nvSpPr>
        <p:spPr>
          <a:xfrm rot="16200000">
            <a:off x="6895745" y="2602979"/>
            <a:ext cx="344502" cy="972877"/>
          </a:xfrm>
          <a:prstGeom prst="moon">
            <a:avLst>
              <a:gd name="adj" fmla="val 1708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76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
        <p:cNvGrpSpPr/>
        <p:nvPr/>
      </p:nvGrpSpPr>
      <p:grpSpPr>
        <a:xfrm>
          <a:off x="0" y="0"/>
          <a:ext cx="0" cy="0"/>
          <a:chOff x="0" y="0"/>
          <a:chExt cx="0" cy="0"/>
        </a:xfrm>
      </p:grpSpPr>
      <p:grpSp>
        <p:nvGrpSpPr>
          <p:cNvPr id="81" name="Group 80">
            <a:extLst>
              <a:ext uri="{FF2B5EF4-FFF2-40B4-BE49-F238E27FC236}">
                <a16:creationId xmlns:a16="http://schemas.microsoft.com/office/drawing/2014/main" id="{01C40124-1649-4FF2-8F64-C8284EB9F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2" name="Oval 81">
              <a:extLst>
                <a:ext uri="{FF2B5EF4-FFF2-40B4-BE49-F238E27FC236}">
                  <a16:creationId xmlns:a16="http://schemas.microsoft.com/office/drawing/2014/main" id="{086727CD-9977-4B25-9516-2B6E06AA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3" name="Oval 82">
              <a:extLst>
                <a:ext uri="{FF2B5EF4-FFF2-40B4-BE49-F238E27FC236}">
                  <a16:creationId xmlns:a16="http://schemas.microsoft.com/office/drawing/2014/main" id="{219F4D31-E06B-4B98-A1F1-A29AFCBDD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1" name="Google Shape;61;p14"/>
          <p:cNvSpPr txBox="1">
            <a:spLocks noGrp="1"/>
          </p:cNvSpPr>
          <p:nvPr>
            <p:ph type="title"/>
          </p:nvPr>
        </p:nvSpPr>
        <p:spPr>
          <a:xfrm>
            <a:off x="475500" y="363474"/>
            <a:ext cx="5621905" cy="12070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dirty="0"/>
              <a:t>Motivation</a:t>
            </a:r>
          </a:p>
        </p:txBody>
      </p:sp>
      <p:sp>
        <p:nvSpPr>
          <p:cNvPr id="62" name="Google Shape;62;p14"/>
          <p:cNvSpPr txBox="1">
            <a:spLocks noGrp="1"/>
          </p:cNvSpPr>
          <p:nvPr>
            <p:ph type="body" idx="1"/>
          </p:nvPr>
        </p:nvSpPr>
        <p:spPr>
          <a:xfrm>
            <a:off x="475500" y="1591056"/>
            <a:ext cx="4218773" cy="3038094"/>
          </a:xfrm>
          <a:prstGeom prst="rect">
            <a:avLst/>
          </a:prstGeom>
        </p:spPr>
        <p:txBody>
          <a:bodyPr spcFirstLastPara="1" vert="horz" lIns="91440" tIns="45720" rIns="91440" bIns="45720" rtlCol="0" anchorCtr="0">
            <a:normAutofit/>
          </a:bodyPr>
          <a:lstStyle/>
          <a:p>
            <a:pPr marL="457200" lvl="0" indent="-182880" defTabSz="914400">
              <a:lnSpc>
                <a:spcPct val="150000"/>
              </a:lnSpc>
              <a:spcBef>
                <a:spcPts val="0"/>
              </a:spcBef>
              <a:spcAft>
                <a:spcPts val="600"/>
              </a:spcAft>
              <a:buSzPct val="85000"/>
              <a:buFont typeface="Wingdings" pitchFamily="2" charset="2"/>
              <a:buChar char="§"/>
            </a:pPr>
            <a:r>
              <a:rPr lang="en-US" dirty="0"/>
              <a:t>Likes can be misleading which is why comments are also necessary for determining the polarity of  a video</a:t>
            </a:r>
          </a:p>
          <a:p>
            <a:pPr marL="457200" lvl="0" indent="-182880" defTabSz="914400">
              <a:lnSpc>
                <a:spcPct val="150000"/>
              </a:lnSpc>
              <a:spcBef>
                <a:spcPts val="0"/>
              </a:spcBef>
              <a:spcAft>
                <a:spcPts val="600"/>
              </a:spcAft>
              <a:buSzPct val="85000"/>
              <a:buFont typeface="Wingdings" pitchFamily="2" charset="2"/>
              <a:buChar char="§"/>
            </a:pPr>
            <a:r>
              <a:rPr lang="en-US" dirty="0"/>
              <a:t>Tag is another measure of how popular a video is. </a:t>
            </a:r>
          </a:p>
          <a:p>
            <a:pPr marL="274320" lvl="0" indent="0" defTabSz="914400">
              <a:lnSpc>
                <a:spcPct val="150000"/>
              </a:lnSpc>
              <a:spcBef>
                <a:spcPts val="0"/>
              </a:spcBef>
              <a:spcAft>
                <a:spcPts val="600"/>
              </a:spcAft>
              <a:buSzPct val="85000"/>
              <a:buNone/>
            </a:pPr>
            <a:r>
              <a:rPr lang="en-US" dirty="0"/>
              <a:t>    E.g., #funny, #dogs, #crazy</a:t>
            </a:r>
          </a:p>
        </p:txBody>
      </p:sp>
      <p:pic>
        <p:nvPicPr>
          <p:cNvPr id="64" name="Google Shape;64;p14"/>
          <p:cNvPicPr preferRelativeResize="0"/>
          <p:nvPr/>
        </p:nvPicPr>
        <p:blipFill>
          <a:blip r:embed="rId5"/>
          <a:stretch>
            <a:fillRect/>
          </a:stretch>
        </p:blipFill>
        <p:spPr>
          <a:xfrm>
            <a:off x="4869711" y="2078883"/>
            <a:ext cx="3210323" cy="2859940"/>
          </a:xfrm>
          <a:prstGeom prst="rect">
            <a:avLst/>
          </a:prstGeom>
          <a:noFill/>
        </p:spPr>
      </p:pic>
      <p:pic>
        <p:nvPicPr>
          <p:cNvPr id="63" name="Google Shape;63;p14"/>
          <p:cNvPicPr preferRelativeResize="0"/>
          <p:nvPr/>
        </p:nvPicPr>
        <p:blipFill>
          <a:blip r:embed="rId6"/>
          <a:stretch>
            <a:fillRect/>
          </a:stretch>
        </p:blipFill>
        <p:spPr>
          <a:xfrm>
            <a:off x="4869711" y="1570482"/>
            <a:ext cx="3210323" cy="46393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8"/>
        <p:cNvGrpSpPr/>
        <p:nvPr/>
      </p:nvGrpSpPr>
      <p:grpSpPr>
        <a:xfrm>
          <a:off x="0" y="0"/>
          <a:ext cx="0" cy="0"/>
          <a:chOff x="0" y="0"/>
          <a:chExt cx="0" cy="0"/>
        </a:xfrm>
      </p:grpSpPr>
      <p:grpSp>
        <p:nvGrpSpPr>
          <p:cNvPr id="75" name="Group 74">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76" name="Oval 75">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7" name="Oval 76">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9" name="Rectangle 7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8" name="Group 80">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776" y="1259676"/>
            <a:ext cx="2624148" cy="2624144"/>
            <a:chOff x="1061035" y="1679569"/>
            <a:chExt cx="3498864" cy="3498858"/>
          </a:xfrm>
        </p:grpSpPr>
        <p:sp>
          <p:nvSpPr>
            <p:cNvPr id="82" name="Oval 81">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9" name="Oval 8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9" name="Google Shape;69;p15"/>
          <p:cNvSpPr txBox="1">
            <a:spLocks noGrp="1"/>
          </p:cNvSpPr>
          <p:nvPr>
            <p:ph type="title"/>
          </p:nvPr>
        </p:nvSpPr>
        <p:spPr>
          <a:xfrm>
            <a:off x="1117608" y="1782646"/>
            <a:ext cx="1980485" cy="1578205"/>
          </a:xfrm>
          <a:prstGeom prst="rect">
            <a:avLst/>
          </a:prstGeom>
          <a:noFill/>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300">
                <a:solidFill>
                  <a:srgbClr val="FFFFFF"/>
                </a:solidFill>
              </a:rPr>
              <a:t>Next Steps</a:t>
            </a:r>
          </a:p>
        </p:txBody>
      </p:sp>
      <p:sp>
        <p:nvSpPr>
          <p:cNvPr id="90" name="Rectangle 8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26708" y="2541494"/>
            <a:ext cx="2743200" cy="60512"/>
          </a:xfrm>
          <a:prstGeom prst="rect">
            <a:avLst/>
          </a:prstGeom>
          <a:blipFill dpi="0" rotWithShape="1">
            <a:blip r:embed="rId7">
              <a:alphaModFix amt="85000"/>
              <a:lum bright="70000" contrast="-70000"/>
              <a:extLst>
                <a:ext uri="{BEBA8EAE-BF5A-486C-A8C5-ECC9F3942E4B}">
                  <a14:imgProps xmlns:a14="http://schemas.microsoft.com/office/drawing/2010/main">
                    <a14:imgLayer r:embed="rId8">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Google Shape;70;p15"/>
          <p:cNvSpPr txBox="1">
            <a:spLocks noGrp="1"/>
          </p:cNvSpPr>
          <p:nvPr>
            <p:ph type="body" idx="1"/>
          </p:nvPr>
        </p:nvSpPr>
        <p:spPr>
          <a:xfrm>
            <a:off x="4560816" y="544045"/>
            <a:ext cx="3856994" cy="4055409"/>
          </a:xfrm>
          <a:prstGeom prst="rect">
            <a:avLst/>
          </a:prstGeom>
        </p:spPr>
        <p:txBody>
          <a:bodyPr spcFirstLastPara="1" vert="horz" lIns="91440" tIns="45720" rIns="91440" bIns="45720" rtlCol="0" anchor="ctr" anchorCtr="0">
            <a:normAutofit/>
          </a:bodyPr>
          <a:lstStyle/>
          <a:p>
            <a:pPr marL="457200" lvl="0" indent="-182880" defTabSz="914400">
              <a:spcBef>
                <a:spcPts val="0"/>
              </a:spcBef>
              <a:spcAft>
                <a:spcPts val="600"/>
              </a:spcAft>
              <a:buSzPct val="85000"/>
              <a:buFont typeface="Wingdings" pitchFamily="2" charset="2"/>
              <a:buChar char="§"/>
            </a:pPr>
            <a:r>
              <a:rPr lang="en-US"/>
              <a:t>Introduction</a:t>
            </a:r>
          </a:p>
          <a:p>
            <a:pPr marL="457200" lvl="0" indent="-182880" defTabSz="914400">
              <a:spcBef>
                <a:spcPts val="0"/>
              </a:spcBef>
              <a:spcAft>
                <a:spcPts val="600"/>
              </a:spcAft>
              <a:buSzPct val="85000"/>
              <a:buFont typeface="Wingdings" pitchFamily="2" charset="2"/>
              <a:buChar char="§"/>
            </a:pPr>
            <a:r>
              <a:rPr lang="en-US"/>
              <a:t>Input description</a:t>
            </a:r>
          </a:p>
          <a:p>
            <a:pPr marL="457200" lvl="0" indent="-182880" defTabSz="914400">
              <a:spcBef>
                <a:spcPts val="0"/>
              </a:spcBef>
              <a:spcAft>
                <a:spcPts val="600"/>
              </a:spcAft>
              <a:buSzPct val="85000"/>
              <a:buFont typeface="Wingdings" pitchFamily="2" charset="2"/>
              <a:buChar char="§"/>
            </a:pPr>
            <a:r>
              <a:rPr lang="en-US"/>
              <a:t>Exploratory data analysis</a:t>
            </a:r>
          </a:p>
          <a:p>
            <a:pPr marL="457200" lvl="0" indent="-182880" defTabSz="914400">
              <a:spcBef>
                <a:spcPts val="0"/>
              </a:spcBef>
              <a:spcAft>
                <a:spcPts val="600"/>
              </a:spcAft>
              <a:buSzPct val="85000"/>
              <a:buFont typeface="Wingdings" pitchFamily="2" charset="2"/>
              <a:buChar char="§"/>
            </a:pPr>
            <a:r>
              <a:rPr lang="en-US"/>
              <a:t>Data Preprocessing</a:t>
            </a:r>
          </a:p>
          <a:p>
            <a:pPr marL="457200" lvl="0" indent="-182880" defTabSz="914400">
              <a:spcBef>
                <a:spcPts val="0"/>
              </a:spcBef>
              <a:spcAft>
                <a:spcPts val="600"/>
              </a:spcAft>
              <a:buSzPct val="85000"/>
              <a:buFont typeface="Wingdings" pitchFamily="2" charset="2"/>
              <a:buChar char="§"/>
            </a:pPr>
            <a:r>
              <a:rPr lang="en-US"/>
              <a:t>Architecture</a:t>
            </a:r>
          </a:p>
          <a:p>
            <a:pPr marL="457200" lvl="0" indent="-182880" defTabSz="914400">
              <a:spcBef>
                <a:spcPts val="0"/>
              </a:spcBef>
              <a:spcAft>
                <a:spcPts val="600"/>
              </a:spcAft>
              <a:buSzPct val="85000"/>
              <a:buFont typeface="Wingdings" pitchFamily="2" charset="2"/>
              <a:buChar char="§"/>
            </a:pPr>
            <a:r>
              <a:rPr lang="en-US"/>
              <a:t>Comment analysis</a:t>
            </a:r>
          </a:p>
          <a:p>
            <a:pPr marL="457200" lvl="0" indent="-182880" defTabSz="914400">
              <a:spcBef>
                <a:spcPts val="0"/>
              </a:spcBef>
              <a:spcAft>
                <a:spcPts val="600"/>
              </a:spcAft>
              <a:buSzPct val="85000"/>
              <a:buFont typeface="Wingdings" pitchFamily="2" charset="2"/>
              <a:buChar char="§"/>
            </a:pPr>
            <a:r>
              <a:rPr lang="en-US"/>
              <a:t>Data pipeline</a:t>
            </a:r>
          </a:p>
          <a:p>
            <a:pPr marL="457200" lvl="0" indent="-182880" defTabSz="914400">
              <a:spcBef>
                <a:spcPts val="0"/>
              </a:spcBef>
              <a:spcAft>
                <a:spcPts val="600"/>
              </a:spcAft>
              <a:buSzPct val="85000"/>
              <a:buFont typeface="Wingdings" pitchFamily="2" charset="2"/>
              <a:buChar char="§"/>
            </a:pPr>
            <a:r>
              <a:rPr lang="en-US"/>
              <a:t>Tag analysis</a:t>
            </a:r>
          </a:p>
          <a:p>
            <a:pPr marL="457200" lvl="0" indent="-182880" defTabSz="914400">
              <a:spcBef>
                <a:spcPts val="0"/>
              </a:spcBef>
              <a:spcAft>
                <a:spcPts val="600"/>
              </a:spcAft>
              <a:buSzPct val="85000"/>
              <a:buFont typeface="Wingdings" pitchFamily="2" charset="2"/>
              <a:buChar char="§"/>
            </a:pPr>
            <a:r>
              <a:rPr lang="en-US"/>
              <a:t>Collaborations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grpSp>
        <p:nvGrpSpPr>
          <p:cNvPr id="83" name="Group 82">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4" name="Oval 83">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5" name="Oval 84">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5" name="Google Shape;75;p16"/>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a:t>Introduction</a:t>
            </a:r>
          </a:p>
        </p:txBody>
      </p:sp>
      <p:sp>
        <p:nvSpPr>
          <p:cNvPr id="112" name="Rectangle 86">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1509969"/>
            <a:ext cx="7543800" cy="6051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3" name="Google Shape;76;p16">
            <a:extLst>
              <a:ext uri="{FF2B5EF4-FFF2-40B4-BE49-F238E27FC236}">
                <a16:creationId xmlns:a16="http://schemas.microsoft.com/office/drawing/2014/main" id="{CE523146-CDAB-40DF-9B8A-B85C8F85D9D9}"/>
              </a:ext>
            </a:extLst>
          </p:cNvPr>
          <p:cNvGraphicFramePr/>
          <p:nvPr>
            <p:extLst>
              <p:ext uri="{D42A27DB-BD31-4B8C-83A1-F6EECF244321}">
                <p14:modId xmlns:p14="http://schemas.microsoft.com/office/powerpoint/2010/main" val="2592425224"/>
              </p:ext>
            </p:extLst>
          </p:nvPr>
        </p:nvGraphicFramePr>
        <p:xfrm>
          <a:off x="802481" y="1789042"/>
          <a:ext cx="7543800" cy="27133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description</a:t>
            </a:r>
            <a:endParaRPr/>
          </a:p>
        </p:txBody>
      </p:sp>
      <p:sp>
        <p:nvSpPr>
          <p:cNvPr id="82" name="Google Shape;82;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lang="en" dirty="0"/>
          </a:p>
          <a:p>
            <a:pPr marL="0" lvl="0" indent="0" algn="l" rtl="0">
              <a:spcBef>
                <a:spcPts val="1600"/>
              </a:spcBef>
              <a:spcAft>
                <a:spcPts val="0"/>
              </a:spcAft>
              <a:buNone/>
            </a:pPr>
            <a:r>
              <a:rPr lang="en" dirty="0"/>
              <a:t>Rows: ~50000 </a:t>
            </a:r>
            <a:endParaRPr dirty="0"/>
          </a:p>
          <a:p>
            <a:pPr marL="0" lvl="0" indent="0" algn="l" rtl="0">
              <a:spcBef>
                <a:spcPts val="1600"/>
              </a:spcBef>
              <a:spcAft>
                <a:spcPts val="0"/>
              </a:spcAft>
              <a:buNone/>
            </a:pPr>
            <a:r>
              <a:rPr lang="en" dirty="0"/>
              <a:t>Source: </a:t>
            </a:r>
            <a:r>
              <a:rPr lang="en" u="sng" dirty="0">
                <a:solidFill>
                  <a:schemeClr val="hlink"/>
                </a:solidFill>
                <a:hlinkClick r:id="rId3"/>
              </a:rPr>
              <a:t>https://www.kaggle.com/datasnaek/youtube-new</a:t>
            </a:r>
            <a:endParaRPr dirty="0"/>
          </a:p>
          <a:p>
            <a:pPr marL="0" lvl="0" indent="0" algn="l" rtl="0">
              <a:spcBef>
                <a:spcPts val="1600"/>
              </a:spcBef>
              <a:spcAft>
                <a:spcPts val="1600"/>
              </a:spcAft>
              <a:buNone/>
            </a:pPr>
            <a:endParaRPr dirty="0"/>
          </a:p>
        </p:txBody>
      </p:sp>
      <p:pic>
        <p:nvPicPr>
          <p:cNvPr id="83" name="Google Shape;83;p17"/>
          <p:cNvPicPr preferRelativeResize="0"/>
          <p:nvPr/>
        </p:nvPicPr>
        <p:blipFill>
          <a:blip r:embed="rId4">
            <a:alphaModFix/>
          </a:blip>
          <a:stretch>
            <a:fillRect/>
          </a:stretch>
        </p:blipFill>
        <p:spPr>
          <a:xfrm>
            <a:off x="311700" y="1285839"/>
            <a:ext cx="8240025" cy="175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description contd..</a:t>
            </a:r>
            <a:endParaRPr/>
          </a:p>
        </p:txBody>
      </p:sp>
      <p:sp>
        <p:nvSpPr>
          <p:cNvPr id="89" name="Google Shape;89;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lang="en" dirty="0"/>
          </a:p>
          <a:p>
            <a:pPr marL="0" lvl="0" indent="0" algn="l" rtl="0">
              <a:spcBef>
                <a:spcPts val="1600"/>
              </a:spcBef>
              <a:spcAft>
                <a:spcPts val="1600"/>
              </a:spcAft>
              <a:buNone/>
            </a:pPr>
            <a:r>
              <a:rPr lang="en" dirty="0"/>
              <a:t>Rows: ~50000</a:t>
            </a:r>
          </a:p>
          <a:p>
            <a:pPr marL="0" indent="0">
              <a:spcBef>
                <a:spcPts val="1600"/>
              </a:spcBef>
              <a:spcAft>
                <a:spcPts val="1600"/>
              </a:spcAft>
              <a:buNone/>
            </a:pPr>
            <a:r>
              <a:rPr lang="fr-FR" dirty="0"/>
              <a:t>Source: </a:t>
            </a:r>
            <a:r>
              <a:rPr lang="fr-FR" u="sng" dirty="0">
                <a:solidFill>
                  <a:schemeClr val="hlink"/>
                </a:solidFill>
                <a:hlinkClick r:id="rId3"/>
              </a:rPr>
              <a:t>https://www.kaggle.com/datasnaek/youtube-new</a:t>
            </a:r>
            <a:endParaRPr lang="fr-FR" dirty="0"/>
          </a:p>
          <a:p>
            <a:pPr marL="0" lvl="0" indent="0" algn="l" rtl="0">
              <a:spcBef>
                <a:spcPts val="1600"/>
              </a:spcBef>
              <a:spcAft>
                <a:spcPts val="1600"/>
              </a:spcAft>
              <a:buNone/>
            </a:pPr>
            <a:r>
              <a:rPr lang="en" dirty="0"/>
              <a:t> </a:t>
            </a:r>
          </a:p>
        </p:txBody>
      </p:sp>
      <p:pic>
        <p:nvPicPr>
          <p:cNvPr id="90" name="Google Shape;90;p18"/>
          <p:cNvPicPr preferRelativeResize="0"/>
          <p:nvPr/>
        </p:nvPicPr>
        <p:blipFill>
          <a:blip r:embed="rId4">
            <a:alphaModFix/>
          </a:blip>
          <a:stretch>
            <a:fillRect/>
          </a:stretch>
        </p:blipFill>
        <p:spPr>
          <a:xfrm>
            <a:off x="311699" y="1338545"/>
            <a:ext cx="8520601" cy="1318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p:nvSpPr>
          <p:cNvPr id="112" name="Rectangle 111">
            <a:extLst>
              <a:ext uri="{FF2B5EF4-FFF2-40B4-BE49-F238E27FC236}">
                <a16:creationId xmlns:a16="http://schemas.microsoft.com/office/drawing/2014/main" id="{D5D3575F-6BD1-4889-A240-1A683CAAB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E037193D-F8C4-4234-A7D1-A24AD3ACB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F450CAB3-089A-49FB-8B72-B3ABD5A4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F510F87B-4C36-4922-9DFC-5373F6D686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19" name="Oval 118">
              <a:extLst>
                <a:ext uri="{FF2B5EF4-FFF2-40B4-BE49-F238E27FC236}">
                  <a16:creationId xmlns:a16="http://schemas.microsoft.com/office/drawing/2014/main" id="{2F4E2F9E-4DA4-4F83-9136-4D04AE769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0" name="Oval 119">
              <a:extLst>
                <a:ext uri="{FF2B5EF4-FFF2-40B4-BE49-F238E27FC236}">
                  <a16:creationId xmlns:a16="http://schemas.microsoft.com/office/drawing/2014/main" id="{61C5CFE5-AF0C-48ED-AB2C-40E045743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22" name="Rectangle 121">
            <a:extLst>
              <a:ext uri="{FF2B5EF4-FFF2-40B4-BE49-F238E27FC236}">
                <a16:creationId xmlns:a16="http://schemas.microsoft.com/office/drawing/2014/main" id="{341D973E-526C-4C77-B73C-1F9CAD017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5" y="0"/>
            <a:ext cx="91554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4" name="Rectangle 123">
            <a:extLst>
              <a:ext uri="{FF2B5EF4-FFF2-40B4-BE49-F238E27FC236}">
                <a16:creationId xmlns:a16="http://schemas.microsoft.com/office/drawing/2014/main" id="{CFD4C8A3-6328-4053-AA3E-B90EA418F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93025"/>
            <a:ext cx="9144000" cy="1957848"/>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20"/>
          <p:cNvSpPr txBox="1">
            <a:spLocks noGrp="1"/>
          </p:cNvSpPr>
          <p:nvPr>
            <p:ph type="title"/>
          </p:nvPr>
        </p:nvSpPr>
        <p:spPr>
          <a:xfrm>
            <a:off x="788670" y="3266769"/>
            <a:ext cx="6814455" cy="1104168"/>
          </a:xfrm>
          <a:prstGeom prst="rect">
            <a:avLst/>
          </a:prstGeom>
        </p:spPr>
        <p:txBody>
          <a:bodyPr spcFirstLastPara="1" vert="horz" lIns="91440" tIns="45720" rIns="91440" bIns="45720" rtlCol="0" anchor="b" anchorCtr="0">
            <a:normAutofit/>
          </a:bodyPr>
          <a:lstStyle/>
          <a:p>
            <a:pPr marL="0" lvl="0" indent="0" defTabSz="914400">
              <a:lnSpc>
                <a:spcPct val="80000"/>
              </a:lnSpc>
              <a:spcBef>
                <a:spcPct val="0"/>
              </a:spcBef>
              <a:spcAft>
                <a:spcPts val="0"/>
              </a:spcAft>
            </a:pPr>
            <a:r>
              <a:rPr lang="en-US" sz="5000" kern="1200" cap="all" baseline="0">
                <a:blipFill dpi="0" rotWithShape="1">
                  <a:blip r:embed="rId5"/>
                  <a:srcRect/>
                  <a:tile tx="6350" ty="-127000" sx="65000" sy="64000" flip="none" algn="tl"/>
                </a:blipFill>
                <a:latin typeface="+mj-lt"/>
                <a:ea typeface="+mj-ea"/>
                <a:cs typeface="+mj-cs"/>
              </a:rPr>
              <a:t>Exploratory data analysis</a:t>
            </a:r>
          </a:p>
        </p:txBody>
      </p:sp>
      <p:pic>
        <p:nvPicPr>
          <p:cNvPr id="105" name="Google Shape;105;p20"/>
          <p:cNvPicPr preferRelativeResize="0"/>
          <p:nvPr/>
        </p:nvPicPr>
        <p:blipFill>
          <a:blip r:embed="rId7"/>
          <a:stretch>
            <a:fillRect/>
          </a:stretch>
        </p:blipFill>
        <p:spPr>
          <a:xfrm>
            <a:off x="41762" y="638482"/>
            <a:ext cx="2823019" cy="2343951"/>
          </a:xfrm>
          <a:prstGeom prst="rect">
            <a:avLst/>
          </a:prstGeom>
          <a:noFill/>
        </p:spPr>
      </p:pic>
      <p:pic>
        <p:nvPicPr>
          <p:cNvPr id="107" name="Google Shape;107;p20"/>
          <p:cNvPicPr preferRelativeResize="0"/>
          <p:nvPr/>
        </p:nvPicPr>
        <p:blipFill>
          <a:blip r:embed="rId8"/>
          <a:stretch>
            <a:fillRect/>
          </a:stretch>
        </p:blipFill>
        <p:spPr>
          <a:xfrm>
            <a:off x="2829829" y="772563"/>
            <a:ext cx="2823016" cy="2209870"/>
          </a:xfrm>
          <a:prstGeom prst="rect">
            <a:avLst/>
          </a:prstGeom>
          <a:noFill/>
        </p:spPr>
      </p:pic>
      <p:pic>
        <p:nvPicPr>
          <p:cNvPr id="106" name="Google Shape;106;p20"/>
          <p:cNvPicPr preferRelativeResize="0"/>
          <p:nvPr/>
        </p:nvPicPr>
        <p:blipFill>
          <a:blip r:embed="rId9"/>
          <a:stretch>
            <a:fillRect/>
          </a:stretch>
        </p:blipFill>
        <p:spPr>
          <a:xfrm>
            <a:off x="5652845" y="772563"/>
            <a:ext cx="3353887" cy="2209870"/>
          </a:xfrm>
          <a:prstGeom prst="rect">
            <a:avLst/>
          </a:prstGeom>
          <a:noFill/>
        </p:spPr>
      </p:pic>
      <p:grpSp>
        <p:nvGrpSpPr>
          <p:cNvPr id="126" name="Group 125">
            <a:extLst>
              <a:ext uri="{FF2B5EF4-FFF2-40B4-BE49-F238E27FC236}">
                <a16:creationId xmlns:a16="http://schemas.microsoft.com/office/drawing/2014/main" id="{6D901EAB-7BBC-4861-B179-A436135DF8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84192" y="3833622"/>
            <a:ext cx="810678" cy="810676"/>
            <a:chOff x="9685338" y="4460675"/>
            <a:chExt cx="1080904" cy="1080902"/>
          </a:xfrm>
        </p:grpSpPr>
        <p:sp>
          <p:nvSpPr>
            <p:cNvPr id="127" name="Oval 126">
              <a:extLst>
                <a:ext uri="{FF2B5EF4-FFF2-40B4-BE49-F238E27FC236}">
                  <a16:creationId xmlns:a16="http://schemas.microsoft.com/office/drawing/2014/main" id="{65E14F4A-DDFB-49CD-909B-CCA5DF9B1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8" name="Oval 127">
              <a:extLst>
                <a:ext uri="{FF2B5EF4-FFF2-40B4-BE49-F238E27FC236}">
                  <a16:creationId xmlns:a16="http://schemas.microsoft.com/office/drawing/2014/main" id="{F0C767BB-2CD3-4BE8-9693-4F1BEF27B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4"/>
        <p:cNvGrpSpPr/>
        <p:nvPr/>
      </p:nvGrpSpPr>
      <p:grpSpPr>
        <a:xfrm>
          <a:off x="0" y="0"/>
          <a:ext cx="0" cy="0"/>
          <a:chOff x="0" y="0"/>
          <a:chExt cx="0" cy="0"/>
        </a:xfrm>
      </p:grpSpPr>
      <p:sp>
        <p:nvSpPr>
          <p:cNvPr id="103" name="Rectangle 102">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10" name="Oval 109">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1" name="Oval 110">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13" name="Rectangle 112">
            <a:extLst>
              <a:ext uri="{FF2B5EF4-FFF2-40B4-BE49-F238E27FC236}">
                <a16:creationId xmlns:a16="http://schemas.microsoft.com/office/drawing/2014/main" id="{0459C7A8-9F3A-4BFD-AB69-3F23A8D9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5" y="0"/>
            <a:ext cx="91554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5" name="Rectangle 114">
            <a:extLst>
              <a:ext uri="{FF2B5EF4-FFF2-40B4-BE49-F238E27FC236}">
                <a16:creationId xmlns:a16="http://schemas.microsoft.com/office/drawing/2014/main" id="{7C0FA09C-1B86-4BC1-8793-3DC3ECCC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93025"/>
            <a:ext cx="9144000" cy="1957848"/>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9"/>
          <p:cNvSpPr txBox="1">
            <a:spLocks noGrp="1"/>
          </p:cNvSpPr>
          <p:nvPr>
            <p:ph type="title"/>
          </p:nvPr>
        </p:nvSpPr>
        <p:spPr>
          <a:xfrm>
            <a:off x="788670" y="3266769"/>
            <a:ext cx="6814455" cy="1104168"/>
          </a:xfrm>
          <a:prstGeom prst="rect">
            <a:avLst/>
          </a:prstGeom>
        </p:spPr>
        <p:txBody>
          <a:bodyPr spcFirstLastPara="1" vert="horz" lIns="91440" tIns="45720" rIns="91440" bIns="45720" rtlCol="0" anchor="b" anchorCtr="0">
            <a:normAutofit/>
          </a:bodyPr>
          <a:lstStyle/>
          <a:p>
            <a:pPr marL="0" lvl="0" indent="0" defTabSz="914400">
              <a:lnSpc>
                <a:spcPct val="80000"/>
              </a:lnSpc>
              <a:spcBef>
                <a:spcPct val="0"/>
              </a:spcBef>
              <a:spcAft>
                <a:spcPts val="0"/>
              </a:spcAft>
            </a:pPr>
            <a:r>
              <a:rPr lang="en-US" sz="3900" kern="1200" cap="all" baseline="0">
                <a:blipFill dpi="0" rotWithShape="1">
                  <a:blip r:embed="rId5"/>
                  <a:srcRect/>
                  <a:tile tx="6350" ty="-127000" sx="65000" sy="64000" flip="none" algn="tl"/>
                </a:blipFill>
                <a:latin typeface="+mj-lt"/>
                <a:ea typeface="+mj-ea"/>
                <a:cs typeface="+mj-cs"/>
              </a:rPr>
              <a:t>Exploratory data analysis contd..</a:t>
            </a:r>
          </a:p>
        </p:txBody>
      </p:sp>
      <p:pic>
        <p:nvPicPr>
          <p:cNvPr id="98" name="Google Shape;98;p19"/>
          <p:cNvPicPr preferRelativeResize="0"/>
          <p:nvPr/>
        </p:nvPicPr>
        <p:blipFill>
          <a:blip r:embed="rId7"/>
          <a:stretch>
            <a:fillRect/>
          </a:stretch>
        </p:blipFill>
        <p:spPr>
          <a:xfrm>
            <a:off x="226424" y="192015"/>
            <a:ext cx="3737344" cy="2916421"/>
          </a:xfrm>
          <a:prstGeom prst="rect">
            <a:avLst/>
          </a:prstGeom>
          <a:noFill/>
        </p:spPr>
      </p:pic>
      <p:pic>
        <p:nvPicPr>
          <p:cNvPr id="97" name="Google Shape;97;p19"/>
          <p:cNvPicPr preferRelativeResize="0"/>
          <p:nvPr/>
        </p:nvPicPr>
        <p:blipFill>
          <a:blip r:embed="rId8"/>
          <a:stretch>
            <a:fillRect/>
          </a:stretch>
        </p:blipFill>
        <p:spPr>
          <a:xfrm>
            <a:off x="4470102" y="143540"/>
            <a:ext cx="4173278" cy="2973345"/>
          </a:xfrm>
          <a:prstGeom prst="rect">
            <a:avLst/>
          </a:prstGeom>
          <a:noFill/>
        </p:spPr>
      </p:pic>
      <p:grpSp>
        <p:nvGrpSpPr>
          <p:cNvPr id="117" name="Group 116">
            <a:extLst>
              <a:ext uri="{FF2B5EF4-FFF2-40B4-BE49-F238E27FC236}">
                <a16:creationId xmlns:a16="http://schemas.microsoft.com/office/drawing/2014/main" id="{A560C308-AF88-4E6B-B601-74A5B889E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84192" y="3833622"/>
            <a:ext cx="810678" cy="810676"/>
            <a:chOff x="9685338" y="4460675"/>
            <a:chExt cx="1080904" cy="1080902"/>
          </a:xfrm>
        </p:grpSpPr>
        <p:sp>
          <p:nvSpPr>
            <p:cNvPr id="118" name="Oval 117">
              <a:extLst>
                <a:ext uri="{FF2B5EF4-FFF2-40B4-BE49-F238E27FC236}">
                  <a16:creationId xmlns:a16="http://schemas.microsoft.com/office/drawing/2014/main" id="{6C989C99-37FA-4068-B9DC-2E0199A2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9" name="Oval 118">
              <a:extLst>
                <a:ext uri="{FF2B5EF4-FFF2-40B4-BE49-F238E27FC236}">
                  <a16:creationId xmlns:a16="http://schemas.microsoft.com/office/drawing/2014/main" id="{57DA07CC-C857-4245-BE87-DBEDE8BC6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Technology Stack</a:t>
            </a:r>
            <a:endParaRPr/>
          </a:p>
        </p:txBody>
      </p:sp>
      <p:pic>
        <p:nvPicPr>
          <p:cNvPr id="113" name="Google Shape;113;p21"/>
          <p:cNvPicPr preferRelativeResize="0"/>
          <p:nvPr/>
        </p:nvPicPr>
        <p:blipFill>
          <a:blip r:embed="rId3">
            <a:alphaModFix/>
          </a:blip>
          <a:stretch>
            <a:fillRect/>
          </a:stretch>
        </p:blipFill>
        <p:spPr>
          <a:xfrm>
            <a:off x="204700" y="1017725"/>
            <a:ext cx="1849854" cy="2143149"/>
          </a:xfrm>
          <a:prstGeom prst="rect">
            <a:avLst/>
          </a:prstGeom>
          <a:noFill/>
          <a:ln>
            <a:noFill/>
          </a:ln>
        </p:spPr>
      </p:pic>
      <p:pic>
        <p:nvPicPr>
          <p:cNvPr id="114" name="Google Shape;114;p21"/>
          <p:cNvPicPr preferRelativeResize="0"/>
          <p:nvPr/>
        </p:nvPicPr>
        <p:blipFill>
          <a:blip r:embed="rId4">
            <a:alphaModFix/>
          </a:blip>
          <a:stretch>
            <a:fillRect/>
          </a:stretch>
        </p:blipFill>
        <p:spPr>
          <a:xfrm>
            <a:off x="2240463" y="1151275"/>
            <a:ext cx="2854388" cy="2010100"/>
          </a:xfrm>
          <a:prstGeom prst="rect">
            <a:avLst/>
          </a:prstGeom>
          <a:noFill/>
          <a:ln>
            <a:noFill/>
          </a:ln>
        </p:spPr>
      </p:pic>
      <p:pic>
        <p:nvPicPr>
          <p:cNvPr id="115" name="Google Shape;115;p21"/>
          <p:cNvPicPr preferRelativeResize="0"/>
          <p:nvPr/>
        </p:nvPicPr>
        <p:blipFill>
          <a:blip r:embed="rId5">
            <a:alphaModFix/>
          </a:blip>
          <a:stretch>
            <a:fillRect/>
          </a:stretch>
        </p:blipFill>
        <p:spPr>
          <a:xfrm>
            <a:off x="5297575" y="999350"/>
            <a:ext cx="3665300" cy="2143150"/>
          </a:xfrm>
          <a:prstGeom prst="rect">
            <a:avLst/>
          </a:prstGeom>
          <a:noFill/>
          <a:ln>
            <a:noFill/>
          </a:ln>
        </p:spPr>
      </p:pic>
      <p:pic>
        <p:nvPicPr>
          <p:cNvPr id="116" name="Google Shape;116;p21"/>
          <p:cNvPicPr preferRelativeResize="0"/>
          <p:nvPr/>
        </p:nvPicPr>
        <p:blipFill>
          <a:blip r:embed="rId6">
            <a:alphaModFix/>
          </a:blip>
          <a:stretch>
            <a:fillRect/>
          </a:stretch>
        </p:blipFill>
        <p:spPr>
          <a:xfrm>
            <a:off x="152400" y="3294900"/>
            <a:ext cx="3525975" cy="1466850"/>
          </a:xfrm>
          <a:prstGeom prst="rect">
            <a:avLst/>
          </a:prstGeom>
          <a:noFill/>
          <a:ln>
            <a:noFill/>
          </a:ln>
        </p:spPr>
      </p:pic>
      <p:pic>
        <p:nvPicPr>
          <p:cNvPr id="117" name="Google Shape;117;p21"/>
          <p:cNvPicPr preferRelativeResize="0"/>
          <p:nvPr/>
        </p:nvPicPr>
        <p:blipFill>
          <a:blip r:embed="rId7">
            <a:alphaModFix/>
          </a:blip>
          <a:stretch>
            <a:fillRect/>
          </a:stretch>
        </p:blipFill>
        <p:spPr>
          <a:xfrm>
            <a:off x="4176325" y="3409573"/>
            <a:ext cx="3590995" cy="1466851"/>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1619</Words>
  <Application>Microsoft Office PowerPoint</Application>
  <PresentationFormat>On-screen Show (16:9)</PresentationFormat>
  <Paragraphs>137</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Georgia</vt:lpstr>
      <vt:lpstr>Rockwell</vt:lpstr>
      <vt:lpstr>Rockwell Condensed</vt:lpstr>
      <vt:lpstr>Rockwell Extra Bold</vt:lpstr>
      <vt:lpstr>Wingdings</vt:lpstr>
      <vt:lpstr>Wood Type</vt:lpstr>
      <vt:lpstr>Sentimental Analysis on YouTube</vt:lpstr>
      <vt:lpstr>Motivation</vt:lpstr>
      <vt:lpstr>Next Steps</vt:lpstr>
      <vt:lpstr>Introduction</vt:lpstr>
      <vt:lpstr>Data description</vt:lpstr>
      <vt:lpstr>Data description contd..</vt:lpstr>
      <vt:lpstr>Exploratory data analysis</vt:lpstr>
      <vt:lpstr>Exploratory data analysis contd..</vt:lpstr>
      <vt:lpstr>Technology Stack</vt:lpstr>
      <vt:lpstr>Data preprocessing</vt:lpstr>
      <vt:lpstr>Architecture</vt:lpstr>
      <vt:lpstr>Comment analysis</vt:lpstr>
      <vt:lpstr>Comment Analyis Contd.</vt:lpstr>
      <vt:lpstr>Data Pipeline for Tag Analysis</vt:lpstr>
      <vt:lpstr>Tag Analysis</vt:lpstr>
      <vt:lpstr>Github</vt:lpstr>
      <vt:lpstr>Trello  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on YouTube</dc:title>
  <dc:creator>Aditya Bhamidipati</dc:creator>
  <cp:lastModifiedBy>Aditya Bhamidipati</cp:lastModifiedBy>
  <cp:revision>13</cp:revision>
  <dcterms:created xsi:type="dcterms:W3CDTF">2020-04-20T12:51:52Z</dcterms:created>
  <dcterms:modified xsi:type="dcterms:W3CDTF">2020-04-20T13:17:20Z</dcterms:modified>
</cp:coreProperties>
</file>