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20"/>
  </p:notesMasterIdLst>
  <p:sldIdLst>
    <p:sldId id="257" r:id="rId2"/>
    <p:sldId id="264" r:id="rId3"/>
    <p:sldId id="258" r:id="rId4"/>
    <p:sldId id="260" r:id="rId5"/>
    <p:sldId id="261" r:id="rId6"/>
    <p:sldId id="265" r:id="rId7"/>
    <p:sldId id="266" r:id="rId8"/>
    <p:sldId id="267" r:id="rId9"/>
    <p:sldId id="268" r:id="rId10"/>
    <p:sldId id="278" r:id="rId11"/>
    <p:sldId id="269"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447" autoAdjust="0"/>
  </p:normalViewPr>
  <p:slideViewPr>
    <p:cSldViewPr snapToGrid="0">
      <p:cViewPr>
        <p:scale>
          <a:sx n="58" d="100"/>
          <a:sy n="58" d="100"/>
        </p:scale>
        <p:origin x="9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11B51-9C2A-45FB-A8B2-C01A9BD24E7E}" type="datetimeFigureOut">
              <a:rPr lang="en-US" smtClean="0"/>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B360E-D10C-4FD9-85DC-B70973CAFB4D}" type="slidenum">
              <a:rPr lang="en-US" smtClean="0"/>
              <a:t>‹#›</a:t>
            </a:fld>
            <a:endParaRPr lang="en-US"/>
          </a:p>
        </p:txBody>
      </p:sp>
    </p:spTree>
    <p:extLst>
      <p:ext uri="{BB962C8B-B14F-4D97-AF65-F5344CB8AC3E}">
        <p14:creationId xmlns:p14="http://schemas.microsoft.com/office/powerpoint/2010/main" val="109949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8/6/2025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351806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5346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13761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E80C50CD-E178-4744-9B35-B2F624D6C5E9}" type="datetimeFigureOut">
              <a:rPr lang="en-US" smtClean="0"/>
              <a:pPr/>
              <a:t>8/6/2025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96276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8/6/2025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5421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80C50CD-E178-4744-9B35-B2F624D6C5E9}" type="datetimeFigureOut">
              <a:rPr lang="en-US" smtClean="0"/>
              <a:t>8/6/2025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571903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80C50CD-E178-4744-9B35-B2F624D6C5E9}" type="datetimeFigureOut">
              <a:rPr lang="en-US" smtClean="0"/>
              <a:t>8/6/2025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8905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80C50CD-E178-4744-9B35-B2F624D6C5E9}" type="datetimeFigureOut">
              <a:rPr lang="en-US" smtClean="0"/>
              <a:pPr/>
              <a:t>8/6/2025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401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2732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05810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80C50CD-E178-4744-9B35-B2F624D6C5E9}" type="datetimeFigureOut">
              <a:rPr lang="en-US" smtClean="0"/>
              <a:t>8/6/2025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7454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80C50CD-E178-4744-9B35-B2F624D6C5E9}" type="datetimeFigureOut">
              <a:rPr lang="en-US" smtClean="0"/>
              <a:t>8/6/2025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6597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80C50CD-E178-4744-9B35-B2F624D6C5E9}" type="datetimeFigureOut">
              <a:rPr lang="en-US" smtClean="0"/>
              <a:pPr/>
              <a:t>8/6/2025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1852860413"/>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6662-6036-0A86-6064-7949C16C222E}"/>
              </a:ext>
            </a:extLst>
          </p:cNvPr>
          <p:cNvSpPr>
            <a:spLocks noGrp="1"/>
          </p:cNvSpPr>
          <p:nvPr>
            <p:ph type="title"/>
          </p:nvPr>
        </p:nvSpPr>
        <p:spPr>
          <a:xfrm>
            <a:off x="648931" y="629266"/>
            <a:ext cx="4166510" cy="1622321"/>
          </a:xfrm>
        </p:spPr>
        <p:txBody>
          <a:bodyPr>
            <a:normAutofit/>
          </a:bodyPr>
          <a:lstStyle/>
          <a:p>
            <a:r>
              <a:rPr lang="en-US" dirty="0">
                <a:solidFill>
                  <a:schemeClr val="bg2">
                    <a:lumMod val="10000"/>
                  </a:schemeClr>
                </a:solidFill>
              </a:rPr>
              <a:t>Presentation</a:t>
            </a:r>
            <a:br>
              <a:rPr lang="en-US" dirty="0">
                <a:solidFill>
                  <a:srgbClr val="EBEBEB"/>
                </a:solidFill>
              </a:rPr>
            </a:br>
            <a:endParaRPr lang="en-US" dirty="0">
              <a:solidFill>
                <a:srgbClr val="EBEBEB"/>
              </a:solidFill>
            </a:endParaRPr>
          </a:p>
        </p:txBody>
      </p:sp>
      <p:sp>
        <p:nvSpPr>
          <p:cNvPr id="3" name="Content Placeholder 2">
            <a:extLst>
              <a:ext uri="{FF2B5EF4-FFF2-40B4-BE49-F238E27FC236}">
                <a16:creationId xmlns:a16="http://schemas.microsoft.com/office/drawing/2014/main" id="{3F87D267-9408-147E-501B-AD373EEDEFE4}"/>
              </a:ext>
            </a:extLst>
          </p:cNvPr>
          <p:cNvSpPr>
            <a:spLocks noGrp="1"/>
          </p:cNvSpPr>
          <p:nvPr>
            <p:ph idx="1"/>
          </p:nvPr>
        </p:nvSpPr>
        <p:spPr>
          <a:xfrm>
            <a:off x="648931" y="2438400"/>
            <a:ext cx="4166509" cy="3785419"/>
          </a:xfrm>
        </p:spPr>
        <p:txBody>
          <a:bodyPr>
            <a:normAutofit/>
          </a:bodyPr>
          <a:lstStyle/>
          <a:p>
            <a:pPr marL="0" indent="0">
              <a:buNone/>
            </a:pPr>
            <a:r>
              <a:rPr lang="en-US" sz="2800" dirty="0">
                <a:solidFill>
                  <a:schemeClr val="bg2">
                    <a:lumMod val="10000"/>
                  </a:schemeClr>
                </a:solidFill>
                <a:latin typeface="Baguet Script" panose="00000500000000000000" pitchFamily="2" charset="0"/>
              </a:rPr>
              <a:t>By group </a:t>
            </a:r>
          </a:p>
          <a:p>
            <a:pPr marL="0" indent="0">
              <a:buNone/>
            </a:pPr>
            <a:endParaRPr lang="en-US" dirty="0">
              <a:solidFill>
                <a:srgbClr val="EBEBEB"/>
              </a:solidFill>
              <a:latin typeface="Baguet Script" panose="00000500000000000000" pitchFamily="2" charset="0"/>
            </a:endParaRPr>
          </a:p>
          <a:p>
            <a:pPr>
              <a:buFont typeface="Wingdings" panose="05000000000000000000" pitchFamily="2" charset="2"/>
              <a:buChar char="Ø"/>
            </a:pPr>
            <a:r>
              <a:rPr lang="en-US" sz="2400" dirty="0">
                <a:solidFill>
                  <a:schemeClr val="bg2">
                    <a:lumMod val="10000"/>
                  </a:schemeClr>
                </a:solidFill>
                <a:latin typeface="Baguet Script" panose="020F0502020204030204" pitchFamily="2" charset="0"/>
              </a:rPr>
              <a:t>Sameera </a:t>
            </a:r>
            <a:r>
              <a:rPr lang="en-US" sz="2400" dirty="0" err="1">
                <a:solidFill>
                  <a:schemeClr val="bg2">
                    <a:lumMod val="10000"/>
                  </a:schemeClr>
                </a:solidFill>
                <a:latin typeface="Baguet Script" panose="020F0502020204030204" pitchFamily="2" charset="0"/>
              </a:rPr>
              <a:t>A.aziz</a:t>
            </a:r>
            <a:endParaRPr lang="en-US" sz="2400" dirty="0">
              <a:solidFill>
                <a:schemeClr val="bg2">
                  <a:lumMod val="10000"/>
                </a:schemeClr>
              </a:solidFill>
              <a:latin typeface="Baguet Script" panose="020F0502020204030204" pitchFamily="2" charset="0"/>
            </a:endParaRPr>
          </a:p>
          <a:p>
            <a:pPr>
              <a:buFont typeface="Wingdings" panose="05000000000000000000" pitchFamily="2" charset="2"/>
              <a:buChar char="Ø"/>
            </a:pPr>
            <a:r>
              <a:rPr lang="en-US" sz="2400" dirty="0">
                <a:solidFill>
                  <a:schemeClr val="bg2">
                    <a:lumMod val="10000"/>
                  </a:schemeClr>
                </a:solidFill>
                <a:latin typeface="Baguet Script" panose="00000500000000000000" pitchFamily="2" charset="0"/>
              </a:rPr>
              <a:t>Mariam  Iqbal</a:t>
            </a:r>
          </a:p>
          <a:p>
            <a:pPr>
              <a:buFont typeface="Wingdings" panose="05000000000000000000" pitchFamily="2" charset="2"/>
              <a:buChar char="Ø"/>
            </a:pPr>
            <a:r>
              <a:rPr lang="en-US" sz="2400" dirty="0">
                <a:solidFill>
                  <a:schemeClr val="bg2">
                    <a:lumMod val="10000"/>
                  </a:schemeClr>
                </a:solidFill>
                <a:latin typeface="Baguet Script" panose="00000500000000000000" pitchFamily="2" charset="0"/>
              </a:rPr>
              <a:t>Fouz </a:t>
            </a:r>
            <a:r>
              <a:rPr lang="en-US" sz="2400" dirty="0" err="1">
                <a:solidFill>
                  <a:schemeClr val="bg2">
                    <a:lumMod val="10000"/>
                  </a:schemeClr>
                </a:solidFill>
                <a:latin typeface="Baguet Script" panose="00000500000000000000" pitchFamily="2" charset="0"/>
              </a:rPr>
              <a:t>Alenzi</a:t>
            </a:r>
            <a:endParaRPr lang="en-US" sz="2400" dirty="0">
              <a:solidFill>
                <a:schemeClr val="bg2">
                  <a:lumMod val="10000"/>
                </a:schemeClr>
              </a:solidFill>
              <a:latin typeface="Baguet Script" panose="00000500000000000000" pitchFamily="2" charset="0"/>
            </a:endParaRPr>
          </a:p>
          <a:p>
            <a:pPr marL="0" indent="0">
              <a:buNone/>
            </a:pPr>
            <a:endParaRPr lang="en-US" dirty="0">
              <a:solidFill>
                <a:srgbClr val="EBEBEB"/>
              </a:solidFill>
            </a:endParaRPr>
          </a:p>
        </p:txBody>
      </p:sp>
      <p:pic>
        <p:nvPicPr>
          <p:cNvPr id="2050" name="Picture 2" descr="Persons Group Stock Illustrations – 18,116 Persons Group Stock  Illustrations, Vectors &amp; Clipart - Dreamstime">
            <a:extLst>
              <a:ext uri="{FF2B5EF4-FFF2-40B4-BE49-F238E27FC236}">
                <a16:creationId xmlns:a16="http://schemas.microsoft.com/office/drawing/2014/main" id="{00B897EC-2FC3-A485-C87F-CE60E2C11A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704054"/>
            <a:ext cx="5449889" cy="544988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87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00CE9492-2127-A7ED-57F8-9517BB4FE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213" y="782197"/>
            <a:ext cx="4759286" cy="42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05EC3B-BB82-2076-BC96-5F4EC5F50E26}"/>
              </a:ext>
            </a:extLst>
          </p:cNvPr>
          <p:cNvSpPr txBox="1"/>
          <p:nvPr/>
        </p:nvSpPr>
        <p:spPr>
          <a:xfrm>
            <a:off x="2809301" y="738130"/>
            <a:ext cx="8405870" cy="2308324"/>
          </a:xfrm>
          <a:prstGeom prst="rect">
            <a:avLst/>
          </a:prstGeom>
          <a:noFill/>
        </p:spPr>
        <p:txBody>
          <a:bodyPr wrap="square">
            <a:spAutoFit/>
          </a:bodyPr>
          <a:lstStyle/>
          <a:p>
            <a:r>
              <a:rPr lang="en-US" sz="3600" dirty="0">
                <a:solidFill>
                  <a:schemeClr val="accent3">
                    <a:lumMod val="60000"/>
                    <a:lumOff val="40000"/>
                  </a:schemeClr>
                </a:solidFill>
              </a:rPr>
              <a:t>After conducting a detailed analysis, we found that approximately 502,652 people were affected by disease outbreaks in Wisconsin. </a:t>
            </a:r>
          </a:p>
        </p:txBody>
      </p:sp>
    </p:spTree>
    <p:extLst>
      <p:ext uri="{BB962C8B-B14F-4D97-AF65-F5344CB8AC3E}">
        <p14:creationId xmlns:p14="http://schemas.microsoft.com/office/powerpoint/2010/main" val="170211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8645-A478-7EF9-A22F-010C3957900F}"/>
              </a:ext>
            </a:extLst>
          </p:cNvPr>
          <p:cNvSpPr>
            <a:spLocks noGrp="1"/>
          </p:cNvSpPr>
          <p:nvPr>
            <p:ph type="title"/>
          </p:nvPr>
        </p:nvSpPr>
        <p:spPr>
          <a:xfrm>
            <a:off x="1768428" y="0"/>
            <a:ext cx="7729728" cy="1470366"/>
          </a:xfrm>
        </p:spPr>
        <p:txBody>
          <a:bodyPr>
            <a:normAutofit fontScale="90000"/>
          </a:bodyPr>
          <a:lstStyle/>
          <a:p>
            <a:r>
              <a:rPr lang="en-US" sz="2800" dirty="0">
                <a:solidFill>
                  <a:schemeClr val="accent3">
                    <a:lumMod val="60000"/>
                    <a:lumOff val="40000"/>
                  </a:schemeClr>
                </a:solidFill>
              </a:rPr>
              <a:t>After conducting a detailed analysis, we found that approximately 502,652 people were affected by disease outbreaks in Wisconsin</a:t>
            </a:r>
          </a:p>
        </p:txBody>
      </p:sp>
      <p:sp>
        <p:nvSpPr>
          <p:cNvPr id="3" name="Text Placeholder 2">
            <a:extLst>
              <a:ext uri="{FF2B5EF4-FFF2-40B4-BE49-F238E27FC236}">
                <a16:creationId xmlns:a16="http://schemas.microsoft.com/office/drawing/2014/main" id="{8D71ABD6-4AF7-2146-B1DE-690EDE3D6DF6}"/>
              </a:ext>
            </a:extLst>
          </p:cNvPr>
          <p:cNvSpPr>
            <a:spLocks noGrp="1"/>
          </p:cNvSpPr>
          <p:nvPr>
            <p:ph type="body" idx="1"/>
          </p:nvPr>
        </p:nvSpPr>
        <p:spPr/>
        <p:txBody>
          <a:bodyPr/>
          <a:lstStyle/>
          <a:p>
            <a:r>
              <a:rPr lang="en-US" dirty="0"/>
              <a:t> </a:t>
            </a:r>
          </a:p>
          <a:p>
            <a:pPr algn="ctr"/>
            <a:r>
              <a:rPr lang="en-US" sz="2800" dirty="0">
                <a:solidFill>
                  <a:schemeClr val="accent3">
                    <a:lumMod val="60000"/>
                    <a:lumOff val="40000"/>
                  </a:schemeClr>
                </a:solidFill>
              </a:rPr>
              <a:t>Norovirus</a:t>
            </a:r>
            <a:r>
              <a:rPr lang="en-US" dirty="0">
                <a:solidFill>
                  <a:schemeClr val="accent3">
                    <a:lumMod val="60000"/>
                    <a:lumOff val="40000"/>
                  </a:schemeClr>
                </a:solidFill>
              </a:rPr>
              <a:t> </a:t>
            </a:r>
          </a:p>
        </p:txBody>
      </p:sp>
      <p:sp>
        <p:nvSpPr>
          <p:cNvPr id="4" name="Text Placeholder 3">
            <a:extLst>
              <a:ext uri="{FF2B5EF4-FFF2-40B4-BE49-F238E27FC236}">
                <a16:creationId xmlns:a16="http://schemas.microsoft.com/office/drawing/2014/main" id="{CA59721B-8FB5-2AF3-D359-2665F3FD7378}"/>
              </a:ext>
            </a:extLst>
          </p:cNvPr>
          <p:cNvSpPr>
            <a:spLocks noGrp="1"/>
          </p:cNvSpPr>
          <p:nvPr>
            <p:ph type="body" sz="half" idx="15"/>
          </p:nvPr>
        </p:nvSpPr>
        <p:spPr/>
        <p:txBody>
          <a:bodyPr/>
          <a:lstStyle/>
          <a:p>
            <a:endParaRPr lang="en-US" dirty="0"/>
          </a:p>
        </p:txBody>
      </p:sp>
      <p:sp>
        <p:nvSpPr>
          <p:cNvPr id="5" name="Text Placeholder 4">
            <a:extLst>
              <a:ext uri="{FF2B5EF4-FFF2-40B4-BE49-F238E27FC236}">
                <a16:creationId xmlns:a16="http://schemas.microsoft.com/office/drawing/2014/main" id="{DD86F42A-E800-B9B3-CD2A-2CA0995AC810}"/>
              </a:ext>
            </a:extLst>
          </p:cNvPr>
          <p:cNvSpPr>
            <a:spLocks noGrp="1"/>
          </p:cNvSpPr>
          <p:nvPr>
            <p:ph type="body" sz="quarter" idx="3"/>
          </p:nvPr>
        </p:nvSpPr>
        <p:spPr/>
        <p:txBody>
          <a:bodyPr/>
          <a:lstStyle/>
          <a:p>
            <a:pPr algn="ctr"/>
            <a:r>
              <a:rPr lang="en-US" sz="2800" dirty="0">
                <a:solidFill>
                  <a:schemeClr val="accent3">
                    <a:lumMod val="60000"/>
                    <a:lumOff val="40000"/>
                  </a:schemeClr>
                </a:solidFill>
              </a:rPr>
              <a:t>Animal type</a:t>
            </a:r>
          </a:p>
        </p:txBody>
      </p:sp>
      <p:sp>
        <p:nvSpPr>
          <p:cNvPr id="6" name="Text Placeholder 5">
            <a:extLst>
              <a:ext uri="{FF2B5EF4-FFF2-40B4-BE49-F238E27FC236}">
                <a16:creationId xmlns:a16="http://schemas.microsoft.com/office/drawing/2014/main" id="{7442FB1E-9B71-C9EC-862B-B10EF09530CC}"/>
              </a:ext>
            </a:extLst>
          </p:cNvPr>
          <p:cNvSpPr>
            <a:spLocks noGrp="1"/>
          </p:cNvSpPr>
          <p:nvPr>
            <p:ph type="body" sz="half" idx="16"/>
          </p:nvPr>
        </p:nvSpPr>
        <p:spPr/>
        <p:txBody>
          <a:bodyPr/>
          <a:lstStyle/>
          <a:p>
            <a:endParaRPr lang="en-US"/>
          </a:p>
        </p:txBody>
      </p:sp>
      <p:sp>
        <p:nvSpPr>
          <p:cNvPr id="7" name="Text Placeholder 6">
            <a:extLst>
              <a:ext uri="{FF2B5EF4-FFF2-40B4-BE49-F238E27FC236}">
                <a16:creationId xmlns:a16="http://schemas.microsoft.com/office/drawing/2014/main" id="{E88AED9B-56C3-638C-5110-ACA3CC639576}"/>
              </a:ext>
            </a:extLst>
          </p:cNvPr>
          <p:cNvSpPr>
            <a:spLocks noGrp="1"/>
          </p:cNvSpPr>
          <p:nvPr>
            <p:ph type="body" sz="quarter" idx="13"/>
          </p:nvPr>
        </p:nvSpPr>
        <p:spPr/>
        <p:txBody>
          <a:bodyPr/>
          <a:lstStyle/>
          <a:p>
            <a:pPr algn="ctr"/>
            <a:r>
              <a:rPr lang="en-US" sz="2800" dirty="0">
                <a:solidFill>
                  <a:schemeClr val="accent3">
                    <a:lumMod val="60000"/>
                    <a:lumOff val="40000"/>
                  </a:schemeClr>
                </a:solidFill>
              </a:rPr>
              <a:t>Foodborne/waterborne</a:t>
            </a:r>
          </a:p>
        </p:txBody>
      </p:sp>
      <p:sp>
        <p:nvSpPr>
          <p:cNvPr id="8" name="Text Placeholder 7">
            <a:extLst>
              <a:ext uri="{FF2B5EF4-FFF2-40B4-BE49-F238E27FC236}">
                <a16:creationId xmlns:a16="http://schemas.microsoft.com/office/drawing/2014/main" id="{748F75FC-02F8-1D51-57B4-CF4CC468AE0D}"/>
              </a:ext>
            </a:extLst>
          </p:cNvPr>
          <p:cNvSpPr>
            <a:spLocks noGrp="1"/>
          </p:cNvSpPr>
          <p:nvPr>
            <p:ph type="body" sz="half" idx="17"/>
          </p:nvPr>
        </p:nvSpPr>
        <p:spPr/>
        <p:txBody>
          <a:bodyPr/>
          <a:lstStyle/>
          <a:p>
            <a:endParaRPr lang="en-US"/>
          </a:p>
        </p:txBody>
      </p:sp>
    </p:spTree>
    <p:extLst>
      <p:ext uri="{BB962C8B-B14F-4D97-AF65-F5344CB8AC3E}">
        <p14:creationId xmlns:p14="http://schemas.microsoft.com/office/powerpoint/2010/main" val="339246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43C2-917E-882B-82F9-95903B912772}"/>
              </a:ext>
            </a:extLst>
          </p:cNvPr>
          <p:cNvSpPr>
            <a:spLocks noGrp="1"/>
          </p:cNvSpPr>
          <p:nvPr>
            <p:ph type="title"/>
          </p:nvPr>
        </p:nvSpPr>
        <p:spPr/>
        <p:txBody>
          <a:bodyPr>
            <a:normAutofit fontScale="90000"/>
          </a:bodyPr>
          <a:lstStyle/>
          <a:p>
            <a:r>
              <a:rPr lang="en-US" dirty="0"/>
              <a:t>What are the top causes of foodborne outbreaks?</a:t>
            </a:r>
            <a:br>
              <a:rPr lang="en-US" dirty="0"/>
            </a:br>
            <a:endParaRPr lang="en-US" dirty="0"/>
          </a:p>
        </p:txBody>
      </p:sp>
    </p:spTree>
    <p:extLst>
      <p:ext uri="{BB962C8B-B14F-4D97-AF65-F5344CB8AC3E}">
        <p14:creationId xmlns:p14="http://schemas.microsoft.com/office/powerpoint/2010/main" val="110112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8C51-E744-31A5-99F3-74535EEC592E}"/>
              </a:ext>
            </a:extLst>
          </p:cNvPr>
          <p:cNvSpPr>
            <a:spLocks noGrp="1"/>
          </p:cNvSpPr>
          <p:nvPr>
            <p:ph type="title"/>
          </p:nvPr>
        </p:nvSpPr>
        <p:spPr>
          <a:xfrm>
            <a:off x="-2" y="0"/>
            <a:ext cx="11766015" cy="3305060"/>
          </a:xfrm>
        </p:spPr>
        <p:txBody>
          <a:bodyPr>
            <a:normAutofit/>
          </a:bodyPr>
          <a:lstStyle/>
          <a:p>
            <a:r>
              <a:rPr lang="en-US" dirty="0"/>
              <a:t>To find the top causes of foodborne outbreaks, we look at illness reports and group them by what caused the sickness-like a bacteria or a food type. Then we total the number of cases for each and sort to find the most common. This helps prevent future outbreaks by improving food safety policies.</a:t>
            </a:r>
          </a:p>
        </p:txBody>
      </p:sp>
      <p:pic>
        <p:nvPicPr>
          <p:cNvPr id="4" name="Picture 3">
            <a:extLst>
              <a:ext uri="{FF2B5EF4-FFF2-40B4-BE49-F238E27FC236}">
                <a16:creationId xmlns:a16="http://schemas.microsoft.com/office/drawing/2014/main" id="{AE5B2897-5A2C-3E59-6147-4E306C05D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44" y="3552941"/>
            <a:ext cx="7061814" cy="3029137"/>
          </a:xfrm>
          <a:prstGeom prst="rect">
            <a:avLst/>
          </a:prstGeom>
        </p:spPr>
      </p:pic>
    </p:spTree>
    <p:extLst>
      <p:ext uri="{BB962C8B-B14F-4D97-AF65-F5344CB8AC3E}">
        <p14:creationId xmlns:p14="http://schemas.microsoft.com/office/powerpoint/2010/main" val="3974451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A74F04-6829-50F3-89A1-2AAFD776E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52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2F1-F6A4-4FF9-07B7-F1383386A1EA}"/>
              </a:ext>
            </a:extLst>
          </p:cNvPr>
          <p:cNvSpPr>
            <a:spLocks noGrp="1"/>
          </p:cNvSpPr>
          <p:nvPr>
            <p:ph type="title"/>
          </p:nvPr>
        </p:nvSpPr>
        <p:spPr/>
        <p:txBody>
          <a:bodyPr/>
          <a:lstStyle/>
          <a:p>
            <a:r>
              <a:rPr lang="en-US" dirty="0"/>
              <a:t>Death In each state?</a:t>
            </a:r>
            <a:br>
              <a:rPr lang="en-US" dirty="0"/>
            </a:br>
            <a:endParaRPr lang="en-US" dirty="0"/>
          </a:p>
        </p:txBody>
      </p:sp>
    </p:spTree>
    <p:extLst>
      <p:ext uri="{BB962C8B-B14F-4D97-AF65-F5344CB8AC3E}">
        <p14:creationId xmlns:p14="http://schemas.microsoft.com/office/powerpoint/2010/main" val="991147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6EF1-2A36-A8A8-0C92-E0088D70C2CA}"/>
              </a:ext>
            </a:extLst>
          </p:cNvPr>
          <p:cNvSpPr>
            <a:spLocks noGrp="1"/>
          </p:cNvSpPr>
          <p:nvPr>
            <p:ph type="title"/>
          </p:nvPr>
        </p:nvSpPr>
        <p:spPr>
          <a:xfrm>
            <a:off x="0" y="110170"/>
            <a:ext cx="11545677" cy="3084724"/>
          </a:xfrm>
        </p:spPr>
        <p:txBody>
          <a:bodyPr>
            <a:normAutofit/>
          </a:bodyPr>
          <a:lstStyle/>
          <a:p>
            <a:r>
              <a:rPr lang="en-US" dirty="0"/>
              <a:t>We grouped the data by city and summed the number of deaths. Then we sorted from highest to lowest to find the cities with the greatest impact. This makes it easier to understand where the most serious cases are concentrated.</a:t>
            </a:r>
          </a:p>
        </p:txBody>
      </p:sp>
      <p:pic>
        <p:nvPicPr>
          <p:cNvPr id="4" name="Picture 3">
            <a:extLst>
              <a:ext uri="{FF2B5EF4-FFF2-40B4-BE49-F238E27FC236}">
                <a16:creationId xmlns:a16="http://schemas.microsoft.com/office/drawing/2014/main" id="{0DE085E2-90B8-6777-0F05-BE1D9E7C5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947" y="3429000"/>
            <a:ext cx="6103345" cy="3004851"/>
          </a:xfrm>
          <a:prstGeom prst="rect">
            <a:avLst/>
          </a:prstGeom>
        </p:spPr>
      </p:pic>
    </p:spTree>
    <p:extLst>
      <p:ext uri="{BB962C8B-B14F-4D97-AF65-F5344CB8AC3E}">
        <p14:creationId xmlns:p14="http://schemas.microsoft.com/office/powerpoint/2010/main" val="191294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7E957D4-EC9E-D98E-C387-489258178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135"/>
            <a:ext cx="12192000" cy="758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73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22" name="Picture 2" descr="US turns to Brazil for eggs and considers other sources during bird flu  outbreak | Reuters">
            <a:extLst>
              <a:ext uri="{FF2B5EF4-FFF2-40B4-BE49-F238E27FC236}">
                <a16:creationId xmlns:a16="http://schemas.microsoft.com/office/drawing/2014/main" id="{6BC6979C-05AB-29DD-4A03-E88999D0A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416" r="-1" b="10895"/>
          <a:stretch>
            <a:fillRect/>
          </a:stretch>
        </p:blipFill>
        <p:spPr bwMode="auto">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5EBCFB-1BD4-57FE-7D5F-B9AB6F5FD788}"/>
              </a:ext>
            </a:extLst>
          </p:cNvPr>
          <p:cNvSpPr>
            <a:spLocks noGrp="1"/>
          </p:cNvSpPr>
          <p:nvPr>
            <p:ph type="title"/>
          </p:nvPr>
        </p:nvSpPr>
        <p:spPr>
          <a:xfrm>
            <a:off x="636916" y="4549966"/>
            <a:ext cx="10407602" cy="1172406"/>
          </a:xfrm>
        </p:spPr>
        <p:txBody>
          <a:bodyPr vert="horz" lIns="91440" tIns="45720" rIns="91440" bIns="45720" rtlCol="0" anchor="b">
            <a:normAutofit fontScale="90000"/>
          </a:bodyPr>
          <a:lstStyle/>
          <a:p>
            <a:pPr>
              <a:lnSpc>
                <a:spcPct val="90000"/>
              </a:lnSpc>
            </a:pPr>
            <a:r>
              <a:rPr lang="en-US" sz="4100" dirty="0">
                <a:solidFill>
                  <a:schemeClr val="bg2">
                    <a:lumMod val="10000"/>
                  </a:schemeClr>
                </a:solidFill>
              </a:rPr>
              <a:t>U.S. National Outbreak Reporting System</a:t>
            </a:r>
          </a:p>
        </p:txBody>
      </p:sp>
    </p:spTree>
    <p:extLst>
      <p:ext uri="{BB962C8B-B14F-4D97-AF65-F5344CB8AC3E}">
        <p14:creationId xmlns:p14="http://schemas.microsoft.com/office/powerpoint/2010/main" val="23578006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7AFE-84D4-FF3F-0C4A-FCE57D2C4B3F}"/>
              </a:ext>
            </a:extLst>
          </p:cNvPr>
          <p:cNvSpPr>
            <a:spLocks noGrp="1"/>
          </p:cNvSpPr>
          <p:nvPr>
            <p:ph type="ctrTitle"/>
          </p:nvPr>
        </p:nvSpPr>
        <p:spPr>
          <a:xfrm>
            <a:off x="4870163" y="1266958"/>
            <a:ext cx="6808362" cy="4528457"/>
          </a:xfrm>
        </p:spPr>
        <p:txBody>
          <a:bodyPr anchor="ctr">
            <a:normAutofit/>
          </a:bodyPr>
          <a:lstStyle/>
          <a:p>
            <a:r>
              <a:rPr lang="en-US" sz="6700" dirty="0"/>
              <a:t>U.S. National Outbreaks</a:t>
            </a:r>
          </a:p>
        </p:txBody>
      </p:sp>
      <p:sp>
        <p:nvSpPr>
          <p:cNvPr id="3" name="Subtitle 2">
            <a:extLst>
              <a:ext uri="{FF2B5EF4-FFF2-40B4-BE49-F238E27FC236}">
                <a16:creationId xmlns:a16="http://schemas.microsoft.com/office/drawing/2014/main" id="{1F857824-D26B-0E2A-3471-CEA37D492A41}"/>
              </a:ext>
            </a:extLst>
          </p:cNvPr>
          <p:cNvSpPr>
            <a:spLocks noGrp="1"/>
          </p:cNvSpPr>
          <p:nvPr>
            <p:ph type="subTitle" idx="1"/>
          </p:nvPr>
        </p:nvSpPr>
        <p:spPr>
          <a:xfrm>
            <a:off x="594911" y="1134737"/>
            <a:ext cx="3966072" cy="3668618"/>
          </a:xfrm>
        </p:spPr>
        <p:txBody>
          <a:bodyPr anchor="ctr">
            <a:normAutofit/>
          </a:bodyPr>
          <a:lstStyle/>
          <a:p>
            <a:pPr algn="r"/>
            <a:r>
              <a:rPr lang="en-US" sz="1800" dirty="0">
                <a:solidFill>
                  <a:srgbClr val="FFC000"/>
                </a:solidFill>
                <a:latin typeface="Arial" panose="020B0604020202020204" pitchFamily="34" charset="0"/>
                <a:cs typeface="Arial" panose="020B0604020202020204" pitchFamily="34" charset="0"/>
              </a:rPr>
              <a:t>“Based on the National Outbreak Reporting System (NORS)”</a:t>
            </a:r>
          </a:p>
        </p:txBody>
      </p:sp>
    </p:spTree>
    <p:extLst>
      <p:ext uri="{BB962C8B-B14F-4D97-AF65-F5344CB8AC3E}">
        <p14:creationId xmlns:p14="http://schemas.microsoft.com/office/powerpoint/2010/main" val="13460888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EB71-D31D-DE37-0CF7-5B32D5BBCE8C}"/>
              </a:ext>
            </a:extLst>
          </p:cNvPr>
          <p:cNvSpPr>
            <a:spLocks noGrp="1"/>
          </p:cNvSpPr>
          <p:nvPr>
            <p:ph type="ctrTitle"/>
          </p:nvPr>
        </p:nvSpPr>
        <p:spPr/>
        <p:txBody>
          <a:bodyPr>
            <a:normAutofit fontScale="90000"/>
          </a:bodyPr>
          <a:lstStyle/>
          <a:p>
            <a:r>
              <a:rPr lang="en-US" dirty="0"/>
              <a:t>What do we know about NORS</a:t>
            </a:r>
            <a:br>
              <a:rPr lang="en-US" dirty="0"/>
            </a:br>
            <a:endParaRPr lang="en-US" dirty="0"/>
          </a:p>
        </p:txBody>
      </p:sp>
      <p:sp>
        <p:nvSpPr>
          <p:cNvPr id="3" name="Subtitle 2">
            <a:extLst>
              <a:ext uri="{FF2B5EF4-FFF2-40B4-BE49-F238E27FC236}">
                <a16:creationId xmlns:a16="http://schemas.microsoft.com/office/drawing/2014/main" id="{BC9E3630-C4AE-3F38-736A-12E379407281}"/>
              </a:ext>
            </a:extLst>
          </p:cNvPr>
          <p:cNvSpPr>
            <a:spLocks noGrp="1"/>
          </p:cNvSpPr>
          <p:nvPr>
            <p:ph type="subTitle" idx="1"/>
          </p:nvPr>
        </p:nvSpPr>
        <p:spPr/>
        <p:txBody>
          <a:bodyPr>
            <a:normAutofit/>
          </a:bodyPr>
          <a:lstStyle/>
          <a:p>
            <a:r>
              <a:rPr lang="en-US" sz="4000" dirty="0">
                <a:solidFill>
                  <a:srgbClr val="FFFF00"/>
                </a:solidFill>
              </a:rPr>
              <a:t>What is Nors?</a:t>
            </a:r>
          </a:p>
        </p:txBody>
      </p:sp>
    </p:spTree>
    <p:extLst>
      <p:ext uri="{BB962C8B-B14F-4D97-AF65-F5344CB8AC3E}">
        <p14:creationId xmlns:p14="http://schemas.microsoft.com/office/powerpoint/2010/main" val="223212931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D1754A-8384-AE49-7653-F9AFE96F5031}"/>
              </a:ext>
            </a:extLst>
          </p:cNvPr>
          <p:cNvSpPr txBox="1"/>
          <p:nvPr/>
        </p:nvSpPr>
        <p:spPr>
          <a:xfrm>
            <a:off x="1379095" y="989351"/>
            <a:ext cx="7431372" cy="3785652"/>
          </a:xfrm>
          <a:prstGeom prst="rect">
            <a:avLst/>
          </a:prstGeom>
          <a:noFill/>
        </p:spPr>
        <p:txBody>
          <a:bodyPr wrap="square">
            <a:spAutoFit/>
          </a:bodyPr>
          <a:lstStyle/>
          <a:p>
            <a:r>
              <a:rPr lang="en-US" sz="4000" dirty="0"/>
              <a:t>“NORS stands for the </a:t>
            </a:r>
            <a:r>
              <a:rPr lang="en-US" sz="4000" i="1" dirty="0"/>
              <a:t>National Outbreak Reporting System, It</a:t>
            </a:r>
            <a:r>
              <a:rPr lang="en-US" sz="4000" dirty="0"/>
              <a:t> collects data about foodborne, waterborne, and other disease outbreaks across the U.S. since 2009.”</a:t>
            </a:r>
          </a:p>
        </p:txBody>
      </p:sp>
    </p:spTree>
    <p:extLst>
      <p:ext uri="{BB962C8B-B14F-4D97-AF65-F5344CB8AC3E}">
        <p14:creationId xmlns:p14="http://schemas.microsoft.com/office/powerpoint/2010/main" val="23166450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C2414-129C-9CC9-43AA-366404533129}"/>
              </a:ext>
            </a:extLst>
          </p:cNvPr>
          <p:cNvSpPr txBox="1"/>
          <p:nvPr/>
        </p:nvSpPr>
        <p:spPr>
          <a:xfrm>
            <a:off x="650669" y="407624"/>
            <a:ext cx="3330328" cy="1597446"/>
          </a:xfrm>
          <a:prstGeom prst="rect">
            <a:avLst/>
          </a:prstGeom>
        </p:spPr>
        <p:txBody>
          <a:bodyPr vert="horz" lIns="91440" tIns="45720" rIns="91440" bIns="45720" rtlCol="0" anchor="t">
            <a:normAutofit/>
          </a:bodyPr>
          <a:lstStyle/>
          <a:p>
            <a:pPr>
              <a:spcBef>
                <a:spcPct val="0"/>
              </a:spcBef>
              <a:spcAft>
                <a:spcPts val="600"/>
              </a:spcAft>
            </a:pPr>
            <a:r>
              <a:rPr lang="en-US" sz="4200" dirty="0">
                <a:solidFill>
                  <a:schemeClr val="accent5"/>
                </a:solidFill>
                <a:latin typeface="+mj-lt"/>
                <a:ea typeface="+mj-ea"/>
                <a:cs typeface="+mj-cs"/>
              </a:rPr>
              <a:t>About the Data</a:t>
            </a:r>
          </a:p>
        </p:txBody>
      </p:sp>
      <p:pic>
        <p:nvPicPr>
          <p:cNvPr id="6146" name="Picture 2" descr="A close-up of a spreadsheet&#10;&#10;AI-generated content may be incorrect.">
            <a:extLst>
              <a:ext uri="{FF2B5EF4-FFF2-40B4-BE49-F238E27FC236}">
                <a16:creationId xmlns:a16="http://schemas.microsoft.com/office/drawing/2014/main" id="{AA006079-3218-0376-E6EF-0B5987E62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793" b="-1"/>
          <a:stretch>
            <a:fillRect/>
          </a:stretch>
        </p:blipFill>
        <p:spPr bwMode="auto">
          <a:xfrm>
            <a:off x="4634680" y="10"/>
            <a:ext cx="756013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F3E0F88-4C38-2DBE-EA5F-5F28295FE443}"/>
              </a:ext>
            </a:extLst>
          </p:cNvPr>
          <p:cNvSpPr txBox="1"/>
          <p:nvPr/>
        </p:nvSpPr>
        <p:spPr>
          <a:xfrm>
            <a:off x="143219" y="2544895"/>
            <a:ext cx="4318612" cy="2699133"/>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sz="2400" dirty="0">
                <a:latin typeface="+mj-lt"/>
                <a:ea typeface="+mj-ea"/>
                <a:cs typeface="+mj-cs"/>
              </a:rPr>
              <a:t>We used a real CSV dataset with over 10,000 rows. It includes columns like year, state, number of illnesses, deaths, and more.</a:t>
            </a:r>
          </a:p>
        </p:txBody>
      </p:sp>
    </p:spTree>
    <p:extLst>
      <p:ext uri="{BB962C8B-B14F-4D97-AF65-F5344CB8AC3E}">
        <p14:creationId xmlns:p14="http://schemas.microsoft.com/office/powerpoint/2010/main" val="361193435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AE649A-98EE-B7AE-15C4-6F3FE5BBB10B}"/>
              </a:ext>
            </a:extLst>
          </p:cNvPr>
          <p:cNvSpPr/>
          <p:nvPr/>
        </p:nvSpPr>
        <p:spPr>
          <a:xfrm>
            <a:off x="1184223" y="1843790"/>
            <a:ext cx="9368852" cy="258532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Let’s know about the loses</a:t>
            </a:r>
          </a:p>
          <a:p>
            <a:pPr algn="ctr"/>
            <a:endParaRPr lang="en-US" sz="5400" b="1" dirty="0">
              <a:ln/>
              <a:solidFill>
                <a:schemeClr val="accent3"/>
              </a:solidFill>
            </a:endParaRPr>
          </a:p>
          <a:p>
            <a:pPr algn="ctr"/>
            <a:endParaRPr lang="en-US" sz="5400" b="1" dirty="0">
              <a:ln/>
              <a:solidFill>
                <a:schemeClr val="accent3"/>
              </a:solidFill>
            </a:endParaRPr>
          </a:p>
        </p:txBody>
      </p:sp>
      <p:sp>
        <p:nvSpPr>
          <p:cNvPr id="3" name="Arrow: Right 2">
            <a:extLst>
              <a:ext uri="{FF2B5EF4-FFF2-40B4-BE49-F238E27FC236}">
                <a16:creationId xmlns:a16="http://schemas.microsoft.com/office/drawing/2014/main" id="{B5FE87C0-B026-86DC-D51B-4B56304AA904}"/>
              </a:ext>
            </a:extLst>
          </p:cNvPr>
          <p:cNvSpPr/>
          <p:nvPr/>
        </p:nvSpPr>
        <p:spPr>
          <a:xfrm>
            <a:off x="4551238" y="3567659"/>
            <a:ext cx="2634821" cy="1109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54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CC32EF-39A9-5B95-6160-1C0BABA90E32}"/>
              </a:ext>
            </a:extLst>
          </p:cNvPr>
          <p:cNvSpPr txBox="1"/>
          <p:nvPr/>
        </p:nvSpPr>
        <p:spPr>
          <a:xfrm>
            <a:off x="1008088" y="591234"/>
            <a:ext cx="6093500" cy="2616101"/>
          </a:xfrm>
          <a:prstGeom prst="rect">
            <a:avLst/>
          </a:prstGeom>
          <a:noFill/>
        </p:spPr>
        <p:txBody>
          <a:bodyPr wrap="square">
            <a:spAutoFit/>
          </a:bodyPr>
          <a:lstStyle/>
          <a:p>
            <a:r>
              <a:rPr lang="en-US" sz="4400" dirty="0">
                <a:solidFill>
                  <a:schemeClr val="accent5"/>
                </a:solidFill>
              </a:rPr>
              <a:t>Which regions or states report the most outbreaks?</a:t>
            </a:r>
          </a:p>
          <a:p>
            <a:endParaRPr lang="en-US" sz="3200" dirty="0">
              <a:solidFill>
                <a:schemeClr val="bg1"/>
              </a:solidFill>
            </a:endParaRPr>
          </a:p>
        </p:txBody>
      </p:sp>
    </p:spTree>
    <p:extLst>
      <p:ext uri="{BB962C8B-B14F-4D97-AF65-F5344CB8AC3E}">
        <p14:creationId xmlns:p14="http://schemas.microsoft.com/office/powerpoint/2010/main" val="16626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Food Poisoning | Wisconsin Department of Health Services">
            <a:extLst>
              <a:ext uri="{FF2B5EF4-FFF2-40B4-BE49-F238E27FC236}">
                <a16:creationId xmlns:a16="http://schemas.microsoft.com/office/drawing/2014/main" id="{75AB5C92-2165-E5F4-3588-EDE73FAF6387}"/>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a:stretch>
            <a:fill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B510F7-7615-C1DF-1EE0-D235D79A1B76}"/>
              </a:ext>
            </a:extLst>
          </p:cNvPr>
          <p:cNvSpPr txBox="1"/>
          <p:nvPr/>
        </p:nvSpPr>
        <p:spPr>
          <a:xfrm>
            <a:off x="1154955" y="1447800"/>
            <a:ext cx="8825658" cy="332958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500" dirty="0">
                <a:solidFill>
                  <a:schemeClr val="tx2">
                    <a:lumMod val="75000"/>
                  </a:schemeClr>
                </a:solidFill>
                <a:latin typeface="+mj-lt"/>
                <a:ea typeface="+mj-ea"/>
                <a:cs typeface="+mj-cs"/>
              </a:rPr>
              <a:t>We found that some states like Wisconsin and Pennsylvania reported the highest number of outbreaks.</a:t>
            </a:r>
          </a:p>
        </p:txBody>
      </p:sp>
    </p:spTree>
    <p:extLst>
      <p:ext uri="{BB962C8B-B14F-4D97-AF65-F5344CB8AC3E}">
        <p14:creationId xmlns:p14="http://schemas.microsoft.com/office/powerpoint/2010/main" val="6436643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308</TotalTime>
  <Words>302</Words>
  <Application>Microsoft Office PowerPoint</Application>
  <PresentationFormat>Widescreen</PresentationFormat>
  <Paragraphs>27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Baguet Script</vt:lpstr>
      <vt:lpstr>Gill Sans MT</vt:lpstr>
      <vt:lpstr>Wingdings</vt:lpstr>
      <vt:lpstr>Wingdings 3</vt:lpstr>
      <vt:lpstr>Parcel</vt:lpstr>
      <vt:lpstr>Presentation </vt:lpstr>
      <vt:lpstr>U.S. National Outbreak Reporting System</vt:lpstr>
      <vt:lpstr>U.S. National Outbreaks</vt:lpstr>
      <vt:lpstr>What do we know about NORS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 conducting a detailed analysis, we found that approximately 502,652 people were affected by disease outbreaks in Wisconsin</vt:lpstr>
      <vt:lpstr>What are the top causes of foodborne outbreaks? </vt:lpstr>
      <vt:lpstr>To find the top causes of foodborne outbreaks, we look at illness reports and group them by what caused the sickness-like a bacteria or a food type. Then we total the number of cases for each and sort to find the most common. This helps prevent future outbreaks by improving food safety policies.</vt:lpstr>
      <vt:lpstr>PowerPoint Presentation</vt:lpstr>
      <vt:lpstr>Death In each state? </vt:lpstr>
      <vt:lpstr>We grouped the data by city and summed the number of deaths. Then we sorted from highest to lowest to find the cities with the greatest impact. This makes it easier to understand where the most serious cases are concentrated.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mohammad iqbal</cp:lastModifiedBy>
  <cp:revision>2</cp:revision>
  <dcterms:created xsi:type="dcterms:W3CDTF">2025-08-06T15:58:33Z</dcterms:created>
  <dcterms:modified xsi:type="dcterms:W3CDTF">2025-08-06T21:15:27Z</dcterms:modified>
</cp:coreProperties>
</file>