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3D5D2-1223-4746-B3B4-88F642CF2C01}" v="14" dt="2025-05-28T11:37:19.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138796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146482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2874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35851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6335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3578809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2425342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42956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178042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BCD39C-720B-45E6-A8E9-E34650488558}"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222565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BCD39C-720B-45E6-A8E9-E34650488558}"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28154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BCD39C-720B-45E6-A8E9-E34650488558}" type="datetimeFigureOut">
              <a:rPr lang="en-IN" smtClean="0"/>
              <a:t>28-05-2025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19456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BCD39C-720B-45E6-A8E9-E34650488558}"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297142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BCD39C-720B-45E6-A8E9-E34650488558}" type="datetimeFigureOut">
              <a:rPr lang="en-IN" smtClean="0"/>
              <a:t>28-05-2025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82876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BCD39C-720B-45E6-A8E9-E34650488558}"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367150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BCD39C-720B-45E6-A8E9-E34650488558}"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F7E0EA-0C4B-4DE2-A7A9-B06CFCB7FC27}" type="slidenum">
              <a:rPr lang="en-IN" smtClean="0"/>
              <a:t>‹#›</a:t>
            </a:fld>
            <a:endParaRPr lang="en-IN"/>
          </a:p>
        </p:txBody>
      </p:sp>
    </p:spTree>
    <p:extLst>
      <p:ext uri="{BB962C8B-B14F-4D97-AF65-F5344CB8AC3E}">
        <p14:creationId xmlns:p14="http://schemas.microsoft.com/office/powerpoint/2010/main" val="2700826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BCD39C-720B-45E6-A8E9-E34650488558}" type="datetimeFigureOut">
              <a:rPr lang="en-IN" smtClean="0"/>
              <a:t>28-05-2025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F7E0EA-0C4B-4DE2-A7A9-B06CFCB7FC27}" type="slidenum">
              <a:rPr lang="en-IN" smtClean="0"/>
              <a:t>‹#›</a:t>
            </a:fld>
            <a:endParaRPr lang="en-IN"/>
          </a:p>
        </p:txBody>
      </p:sp>
    </p:spTree>
    <p:extLst>
      <p:ext uri="{BB962C8B-B14F-4D97-AF65-F5344CB8AC3E}">
        <p14:creationId xmlns:p14="http://schemas.microsoft.com/office/powerpoint/2010/main" val="4111619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abs/2305.1229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B805-8517-7D87-F0CB-D6840637A780}"/>
              </a:ext>
            </a:extLst>
          </p:cNvPr>
          <p:cNvSpPr>
            <a:spLocks noGrp="1"/>
          </p:cNvSpPr>
          <p:nvPr>
            <p:ph type="ctrTitle"/>
          </p:nvPr>
        </p:nvSpPr>
        <p:spPr>
          <a:xfrm>
            <a:off x="220134" y="495564"/>
            <a:ext cx="9144000" cy="875770"/>
          </a:xfrm>
        </p:spPr>
        <p:txBody>
          <a:bodyPr>
            <a:norm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Logic-LM</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6276007-035C-201A-6F1A-CB111D05791C}"/>
              </a:ext>
            </a:extLst>
          </p:cNvPr>
          <p:cNvSpPr>
            <a:spLocks noGrp="1"/>
          </p:cNvSpPr>
          <p:nvPr>
            <p:ph type="subTitle" idx="1"/>
          </p:nvPr>
        </p:nvSpPr>
        <p:spPr>
          <a:xfrm>
            <a:off x="1126066" y="2339445"/>
            <a:ext cx="8102600" cy="3344333"/>
          </a:xfrm>
        </p:spPr>
        <p:txBody>
          <a:bodyPr>
            <a:normAutofit/>
          </a:bodyPr>
          <a:lstStyle/>
          <a:p>
            <a:pPr algn="l"/>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Problem Statement: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Even though LLM has exhibited human-like reasoning abilities, they still struggle with solving complex logical problems.</a:t>
            </a:r>
          </a:p>
          <a:p>
            <a:pPr algn="l"/>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Solution: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The idea is to integrate LLM with symbolic solvers to make logical problem solving easier.</a:t>
            </a:r>
          </a:p>
          <a:p>
            <a:pPr algn="l"/>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Result: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Logic-LM identified a performance boost of 39.2% over using standalone LLM with standard prompting and 18.4% boost when using chain-of-thought prompting.</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ubtitle 2">
            <a:extLst>
              <a:ext uri="{FF2B5EF4-FFF2-40B4-BE49-F238E27FC236}">
                <a16:creationId xmlns:a16="http://schemas.microsoft.com/office/drawing/2014/main" id="{2E90D584-1CD9-3B3C-5A7A-3B416A158892}"/>
              </a:ext>
            </a:extLst>
          </p:cNvPr>
          <p:cNvSpPr txBox="1">
            <a:spLocks/>
          </p:cNvSpPr>
          <p:nvPr/>
        </p:nvSpPr>
        <p:spPr>
          <a:xfrm>
            <a:off x="1968500" y="1371334"/>
            <a:ext cx="8102600" cy="46672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(Summarization of </a:t>
            </a:r>
            <a:r>
              <a:rPr lang="en-IN" sz="2000" dirty="0">
                <a:effectLst/>
                <a:hlinkClick r:id="rId2"/>
              </a:rPr>
              <a:t>https://arxiv.org/abs/2305.12295</a:t>
            </a:r>
            <a:r>
              <a:rPr lang="en-IN" sz="2000" dirty="0">
                <a:effectLst/>
              </a:rPr>
              <a:t>)</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836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E3D7-0761-305D-25BA-FDE1438B1895}"/>
              </a:ext>
            </a:extLst>
          </p:cNvPr>
          <p:cNvSpPr>
            <a:spLocks noGrp="1"/>
          </p:cNvSpPr>
          <p:nvPr>
            <p:ph type="title"/>
          </p:nvPr>
        </p:nvSpPr>
        <p:spPr>
          <a:xfrm>
            <a:off x="677334" y="651933"/>
            <a:ext cx="8596668" cy="1320800"/>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Logic-LM framework</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5059ACB-385C-D5F9-D6E3-20150C593A9E}"/>
              </a:ext>
            </a:extLst>
          </p:cNvPr>
          <p:cNvSpPr>
            <a:spLocks noGrp="1"/>
          </p:cNvSpPr>
          <p:nvPr>
            <p:ph idx="1"/>
          </p:nvPr>
        </p:nvSpPr>
        <p:spPr>
          <a:xfrm>
            <a:off x="677334" y="1403947"/>
            <a:ext cx="8596668" cy="484120"/>
          </a:xfrm>
        </p:spPr>
        <p:txBody>
          <a:bodyPr/>
          <a:lstStyle/>
          <a:p>
            <a:pPr marL="0" indent="0">
              <a:buNone/>
            </a:pPr>
            <a:r>
              <a:rPr lang="en-US" dirty="0"/>
              <a:t>Four main component of the Logic-LM framework:</a:t>
            </a:r>
          </a:p>
        </p:txBody>
      </p:sp>
      <p:sp>
        <p:nvSpPr>
          <p:cNvPr id="7" name="Rectangle: Rounded Corners 6">
            <a:extLst>
              <a:ext uri="{FF2B5EF4-FFF2-40B4-BE49-F238E27FC236}">
                <a16:creationId xmlns:a16="http://schemas.microsoft.com/office/drawing/2014/main" id="{CD4A34D0-0EA7-D5F3-762D-936C82E8E318}"/>
              </a:ext>
            </a:extLst>
          </p:cNvPr>
          <p:cNvSpPr/>
          <p:nvPr/>
        </p:nvSpPr>
        <p:spPr>
          <a:xfrm>
            <a:off x="1611668" y="2827866"/>
            <a:ext cx="1966999" cy="120226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Problem Formulator</a:t>
            </a:r>
          </a:p>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Translates Natural language question to symbolic formulation</a:t>
            </a:r>
          </a:p>
        </p:txBody>
      </p:sp>
      <p:sp>
        <p:nvSpPr>
          <p:cNvPr id="8" name="Rectangle: Rounded Corners 7">
            <a:extLst>
              <a:ext uri="{FF2B5EF4-FFF2-40B4-BE49-F238E27FC236}">
                <a16:creationId xmlns:a16="http://schemas.microsoft.com/office/drawing/2014/main" id="{54AFA54B-F8ED-D5A0-A049-F02C82A99C75}"/>
              </a:ext>
            </a:extLst>
          </p:cNvPr>
          <p:cNvSpPr/>
          <p:nvPr/>
        </p:nvSpPr>
        <p:spPr>
          <a:xfrm>
            <a:off x="3992168" y="2827866"/>
            <a:ext cx="1966999" cy="120226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Symbolic Reasoner</a:t>
            </a:r>
          </a:p>
          <a:p>
            <a:pPr marL="0" indent="0" algn="ctr">
              <a:buNone/>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Symbolic solver performs inference on the problem</a:t>
            </a:r>
          </a:p>
        </p:txBody>
      </p:sp>
      <p:sp>
        <p:nvSpPr>
          <p:cNvPr id="9" name="Rectangle: Rounded Corners 8">
            <a:extLst>
              <a:ext uri="{FF2B5EF4-FFF2-40B4-BE49-F238E27FC236}">
                <a16:creationId xmlns:a16="http://schemas.microsoft.com/office/drawing/2014/main" id="{2DAF1DE2-3330-D66A-78C2-74448B1E5C8A}"/>
              </a:ext>
            </a:extLst>
          </p:cNvPr>
          <p:cNvSpPr/>
          <p:nvPr/>
        </p:nvSpPr>
        <p:spPr>
          <a:xfrm>
            <a:off x="6372668" y="2827866"/>
            <a:ext cx="1966999" cy="120226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Result Interpreter</a:t>
            </a:r>
          </a:p>
          <a:p>
            <a:pPr marL="0" indent="0" algn="ctr">
              <a:buNone/>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Explains the output and maps it to the answer</a:t>
            </a:r>
          </a:p>
        </p:txBody>
      </p:sp>
      <p:sp>
        <p:nvSpPr>
          <p:cNvPr id="10" name="Rectangle: Rounded Corners 9">
            <a:extLst>
              <a:ext uri="{FF2B5EF4-FFF2-40B4-BE49-F238E27FC236}">
                <a16:creationId xmlns:a16="http://schemas.microsoft.com/office/drawing/2014/main" id="{C0A94CCC-747C-C766-231F-42626F590367}"/>
              </a:ext>
            </a:extLst>
          </p:cNvPr>
          <p:cNvSpPr/>
          <p:nvPr/>
        </p:nvSpPr>
        <p:spPr>
          <a:xfrm>
            <a:off x="3007853" y="4502779"/>
            <a:ext cx="1380066" cy="82275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Self Refinement</a:t>
            </a:r>
          </a:p>
        </p:txBody>
      </p:sp>
      <p:cxnSp>
        <p:nvCxnSpPr>
          <p:cNvPr id="12" name="Straight Arrow Connector 11">
            <a:extLst>
              <a:ext uri="{FF2B5EF4-FFF2-40B4-BE49-F238E27FC236}">
                <a16:creationId xmlns:a16="http://schemas.microsoft.com/office/drawing/2014/main" id="{99947C75-E123-5CC5-FEE0-9E3D04CB8E15}"/>
              </a:ext>
            </a:extLst>
          </p:cNvPr>
          <p:cNvCxnSpPr>
            <a:stCxn id="7" idx="3"/>
            <a:endCxn id="8" idx="1"/>
          </p:cNvCxnSpPr>
          <p:nvPr/>
        </p:nvCxnSpPr>
        <p:spPr>
          <a:xfrm>
            <a:off x="3578667" y="3429000"/>
            <a:ext cx="413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AFC00E-D485-D91B-0709-F14048C454F9}"/>
              </a:ext>
            </a:extLst>
          </p:cNvPr>
          <p:cNvCxnSpPr>
            <a:stCxn id="8" idx="3"/>
            <a:endCxn id="9" idx="1"/>
          </p:cNvCxnSpPr>
          <p:nvPr/>
        </p:nvCxnSpPr>
        <p:spPr>
          <a:xfrm>
            <a:off x="5959167" y="3429000"/>
            <a:ext cx="413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13129AF-6C26-FAD5-ADAC-46DD00C7CAA5}"/>
              </a:ext>
            </a:extLst>
          </p:cNvPr>
          <p:cNvSpPr txBox="1"/>
          <p:nvPr/>
        </p:nvSpPr>
        <p:spPr>
          <a:xfrm>
            <a:off x="1905134" y="2181424"/>
            <a:ext cx="1380066" cy="307777"/>
          </a:xfrm>
          <a:prstGeom prst="rect">
            <a:avLst/>
          </a:prstGeom>
          <a:noFill/>
        </p:spPr>
        <p:txBody>
          <a:bodyPr wrap="square" rtlCol="0">
            <a:spAutoFit/>
          </a:body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Problem &amp; Goal</a:t>
            </a:r>
            <a:endParaRPr lang="en-IN" sz="14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27" name="Straight Arrow Connector 26">
            <a:extLst>
              <a:ext uri="{FF2B5EF4-FFF2-40B4-BE49-F238E27FC236}">
                <a16:creationId xmlns:a16="http://schemas.microsoft.com/office/drawing/2014/main" id="{EA850708-A2AC-C1AA-CF4E-C59A6875DA74}"/>
              </a:ext>
            </a:extLst>
          </p:cNvPr>
          <p:cNvCxnSpPr>
            <a:stCxn id="23" idx="2"/>
            <a:endCxn id="7" idx="0"/>
          </p:cNvCxnSpPr>
          <p:nvPr/>
        </p:nvCxnSpPr>
        <p:spPr>
          <a:xfrm>
            <a:off x="2595167" y="2489201"/>
            <a:ext cx="1" cy="338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1413D2-A703-23D4-8175-83638CE11C16}"/>
              </a:ext>
            </a:extLst>
          </p:cNvPr>
          <p:cNvSpPr txBox="1"/>
          <p:nvPr/>
        </p:nvSpPr>
        <p:spPr>
          <a:xfrm>
            <a:off x="6666134" y="4409645"/>
            <a:ext cx="1380066" cy="307777"/>
          </a:xfrm>
          <a:prstGeom prst="rect">
            <a:avLst/>
          </a:prstGeom>
          <a:noFill/>
        </p:spPr>
        <p:txBody>
          <a:bodyPr wrap="square" rtlCol="0">
            <a:spAutoFit/>
          </a:body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Answer</a:t>
            </a:r>
            <a:endParaRPr lang="en-IN" sz="14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31" name="Straight Arrow Connector 30">
            <a:extLst>
              <a:ext uri="{FF2B5EF4-FFF2-40B4-BE49-F238E27FC236}">
                <a16:creationId xmlns:a16="http://schemas.microsoft.com/office/drawing/2014/main" id="{31AF49EE-EB19-A56F-9F8E-4748627BCC3A}"/>
              </a:ext>
            </a:extLst>
          </p:cNvPr>
          <p:cNvCxnSpPr>
            <a:stCxn id="9" idx="2"/>
            <a:endCxn id="29" idx="0"/>
          </p:cNvCxnSpPr>
          <p:nvPr/>
        </p:nvCxnSpPr>
        <p:spPr>
          <a:xfrm flipH="1">
            <a:off x="7356167" y="4030133"/>
            <a:ext cx="1" cy="379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Arc 37">
            <a:extLst>
              <a:ext uri="{FF2B5EF4-FFF2-40B4-BE49-F238E27FC236}">
                <a16:creationId xmlns:a16="http://schemas.microsoft.com/office/drawing/2014/main" id="{94903839-5EE0-9B47-1D54-59475292D460}"/>
              </a:ext>
            </a:extLst>
          </p:cNvPr>
          <p:cNvSpPr/>
          <p:nvPr/>
        </p:nvSpPr>
        <p:spPr>
          <a:xfrm rot="5400000">
            <a:off x="3395773" y="3228281"/>
            <a:ext cx="1976211" cy="163748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2" name="Arc 41">
            <a:extLst>
              <a:ext uri="{FF2B5EF4-FFF2-40B4-BE49-F238E27FC236}">
                <a16:creationId xmlns:a16="http://schemas.microsoft.com/office/drawing/2014/main" id="{C39CACA2-0159-F781-DB04-2892F86D3808}"/>
              </a:ext>
            </a:extLst>
          </p:cNvPr>
          <p:cNvSpPr/>
          <p:nvPr/>
        </p:nvSpPr>
        <p:spPr>
          <a:xfrm rot="11603359">
            <a:off x="2187090" y="3447715"/>
            <a:ext cx="1976211" cy="163748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Isosceles Triangle 46">
            <a:extLst>
              <a:ext uri="{FF2B5EF4-FFF2-40B4-BE49-F238E27FC236}">
                <a16:creationId xmlns:a16="http://schemas.microsoft.com/office/drawing/2014/main" id="{9FADAC74-A2FA-06F7-8A9F-25DD75E9FBCA}"/>
              </a:ext>
            </a:extLst>
          </p:cNvPr>
          <p:cNvSpPr/>
          <p:nvPr/>
        </p:nvSpPr>
        <p:spPr>
          <a:xfrm rot="15554099">
            <a:off x="4389928" y="4989009"/>
            <a:ext cx="87400" cy="8466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A5115AAE-67F7-277C-A719-C705CA2A6A69}"/>
              </a:ext>
            </a:extLst>
          </p:cNvPr>
          <p:cNvSpPr/>
          <p:nvPr/>
        </p:nvSpPr>
        <p:spPr>
          <a:xfrm rot="203710">
            <a:off x="2171662" y="4032646"/>
            <a:ext cx="87400" cy="8466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490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3CFC-3D8E-8EBD-ED5A-D55BF8BD1EE4}"/>
              </a:ext>
            </a:extLst>
          </p:cNvPr>
          <p:cNvSpPr>
            <a:spLocks noGrp="1"/>
          </p:cNvSpPr>
          <p:nvPr>
            <p:ph type="title"/>
          </p:nvPr>
        </p:nvSpPr>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Problem Formulator</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94896B0-24E0-4833-60C9-6C1BE8908715}"/>
              </a:ext>
            </a:extLst>
          </p:cNvPr>
          <p:cNvSpPr>
            <a:spLocks noGrp="1"/>
          </p:cNvSpPr>
          <p:nvPr>
            <p:ph idx="1"/>
          </p:nvPr>
        </p:nvSpPr>
        <p:spPr>
          <a:xfrm>
            <a:off x="804334" y="1584856"/>
            <a:ext cx="8596668" cy="3880773"/>
          </a:xfrm>
        </p:spPr>
        <p:txBody>
          <a:bodyPr>
            <a:normAutofit/>
          </a:bodyPr>
          <a:lstStyle/>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LLMs struggle with solving complex logical problems directly, but they are able to translate Natural Language input into Formal programs like Math equations and Python code which can be extended to Symbolic language as well.</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Leveraging few-shot prompting by providing LLM with detailed instructions and examples will allow the LLM to identify key entities, facts and rules and translate them to symbolic language.</a:t>
            </a:r>
          </a:p>
          <a:p>
            <a:pPr>
              <a:buFont typeface="Arial" panose="020B0604020202020204" pitchFamily="34" charset="0"/>
              <a:buChar cha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4 symbolic formulations covered:</a:t>
            </a:r>
          </a:p>
          <a:p>
            <a:pPr lvl="1">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Deductive Reasoning</a:t>
            </a:r>
          </a:p>
          <a:p>
            <a:pPr lvl="1">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First-Order Logic Reasoning</a:t>
            </a:r>
          </a:p>
          <a:p>
            <a:pPr lvl="1">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Constraint Satisfaction Problem</a:t>
            </a:r>
          </a:p>
          <a:p>
            <a:pPr lvl="1">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Analytical Reasoning</a:t>
            </a:r>
          </a:p>
          <a:p>
            <a:pPr>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75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65D8-06CE-A5C9-4C56-2ECDA782DFA2}"/>
              </a:ext>
            </a:extLst>
          </p:cNvPr>
          <p:cNvSpPr>
            <a:spLocks noGrp="1"/>
          </p:cNvSpPr>
          <p:nvPr>
            <p:ph type="title"/>
          </p:nvPr>
        </p:nvSpPr>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Symbolic reasoner</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EAA6E37-D8E9-EC72-7C87-AD94B7DF460E}"/>
              </a:ext>
            </a:extLst>
          </p:cNvPr>
          <p:cNvSpPr>
            <a:spLocks noGrp="1"/>
          </p:cNvSpPr>
          <p:nvPr>
            <p:ph idx="1"/>
          </p:nvPr>
        </p:nvSpPr>
        <p:spPr>
          <a:xfrm>
            <a:off x="677334" y="1550989"/>
            <a:ext cx="8596668" cy="3880773"/>
          </a:xfrm>
        </p:spPr>
        <p:txBody>
          <a:bodyPr>
            <a:normAutofit/>
          </a:bodyPr>
          <a:lstStyle/>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The output of Problem Formulator which is the Symbolic representations act as an input to Symbolic Reasoner where a symbolic solver is used to arrive at the answer</a:t>
            </a:r>
          </a:p>
          <a:p>
            <a:pPr>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Symbolic solvers used for each type of logical reasoning problem:</a:t>
            </a:r>
          </a:p>
          <a:p>
            <a:pPr lvl="1">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Deductive Reasoning - Pyke</a:t>
            </a:r>
          </a:p>
          <a:p>
            <a:pPr lvl="1">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First-Order Logic Reasoning – Prover9</a:t>
            </a:r>
          </a:p>
          <a:p>
            <a:pPr lvl="1">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Constraint Satisfaction Problem – Python-constraint</a:t>
            </a:r>
          </a:p>
          <a:p>
            <a:pPr lvl="1">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Analytical Reasoning – Z3</a:t>
            </a:r>
          </a:p>
          <a:p>
            <a:pPr>
              <a:buFont typeface="Arial" panose="020B0604020202020204" pitchFamily="34" charset="0"/>
              <a:buChar char="•"/>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440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0DE7-A9DE-70CF-D247-3B1492B343BD}"/>
              </a:ext>
            </a:extLst>
          </p:cNvPr>
          <p:cNvSpPr>
            <a:spLocks noGrp="1"/>
          </p:cNvSpPr>
          <p:nvPr>
            <p:ph type="title"/>
          </p:nvPr>
        </p:nvSpPr>
        <p:spPr>
          <a:xfrm>
            <a:off x="677334" y="753533"/>
            <a:ext cx="8596668" cy="1320800"/>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Self Refiner</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0E2D0EB-43A5-A4DA-DE43-37A2C934C9A8}"/>
              </a:ext>
            </a:extLst>
          </p:cNvPr>
          <p:cNvSpPr>
            <a:spLocks noGrp="1"/>
          </p:cNvSpPr>
          <p:nvPr>
            <p:ph idx="1"/>
          </p:nvPr>
        </p:nvSpPr>
        <p:spPr>
          <a:xfrm>
            <a:off x="677334" y="1718733"/>
            <a:ext cx="8596668" cy="3880773"/>
          </a:xfrm>
        </p:spPr>
        <p:txBody>
          <a:bodyPr>
            <a:norm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Generating correct logical program output becomes challenging for complex problems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Self-refinement addresses this issue by learning to modify incorrect logical formulations by using the error messages from the Symbolic Reasoner as feedback</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is an iterative process and which continues until no error messages are returned or the maximum iterations is completed</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812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F961-D232-DCBD-1315-F4CFC0CD7AC8}"/>
              </a:ext>
            </a:extLst>
          </p:cNvPr>
          <p:cNvSpPr>
            <a:spLocks noGrp="1"/>
          </p:cNvSpPr>
          <p:nvPr>
            <p:ph type="title"/>
          </p:nvPr>
        </p:nvSpPr>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Result Interpreter</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4479B77-5816-740D-8287-2B83B56E6750}"/>
              </a:ext>
            </a:extLst>
          </p:cNvPr>
          <p:cNvSpPr>
            <a:spLocks noGrp="1"/>
          </p:cNvSpPr>
          <p:nvPr>
            <p:ph idx="1"/>
          </p:nvPr>
        </p:nvSpPr>
        <p:spPr>
          <a:xfrm>
            <a:off x="677334" y="1610256"/>
            <a:ext cx="8596668" cy="3880773"/>
          </a:xfrm>
        </p:spPr>
        <p:txBody>
          <a:bodyPr>
            <a:norm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results returned from Symbolic Solver is translated to a natural language answer.</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can be achieved using some of the predefined rules, but might become complex CSPs.</a:t>
            </a:r>
          </a:p>
          <a:p>
            <a:pPr>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Hence to handle the various complexity levels, both rule-based and LLM-based results interpreters were developed</a:t>
            </a:r>
          </a:p>
        </p:txBody>
      </p:sp>
    </p:spTree>
    <p:extLst>
      <p:ext uri="{BB962C8B-B14F-4D97-AF65-F5344CB8AC3E}">
        <p14:creationId xmlns:p14="http://schemas.microsoft.com/office/powerpoint/2010/main" val="33044261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TotalTime>
  <Words>371</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Logic-LM</vt:lpstr>
      <vt:lpstr>Logic-LM framework</vt:lpstr>
      <vt:lpstr>Problem Formulator</vt:lpstr>
      <vt:lpstr>Symbolic reasoner</vt:lpstr>
      <vt:lpstr>Self Refiner</vt:lpstr>
      <vt:lpstr>Result Interpreter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 Selvaraj</dc:creator>
  <cp:lastModifiedBy>Pavithra Selvaraj</cp:lastModifiedBy>
  <cp:revision>2</cp:revision>
  <dcterms:created xsi:type="dcterms:W3CDTF">2025-05-28T11:00:04Z</dcterms:created>
  <dcterms:modified xsi:type="dcterms:W3CDTF">2025-05-28T12:35:32Z</dcterms:modified>
</cp:coreProperties>
</file>