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4630400" cy="8229600"/>
  <p:notesSz cx="8229600" cy="14630400"/>
  <p:embeddedFontLst>
    <p:embeddedFont>
      <p:font typeface="Epilogue" panose="020B0604020202020204" charset="0"/>
      <p:regular r:id="rId16"/>
    </p:embeddedFont>
    <p:embeddedFont>
      <p:font typeface="Fraunces Medium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E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644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438382" y="797777"/>
            <a:ext cx="12264665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The Codeway: The Interactive Coding Platform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1266401" y="454854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Minor Project Presentation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1266401" y="516659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Sameer Khan, Faculty no.: 24CAMSA104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1266401" y="578465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Course: MCA (2nd year), Department of Computer Science, AMU</a:t>
            </a: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C04852-43EE-A40D-5B5F-02C50EE24D64}"/>
              </a:ext>
            </a:extLst>
          </p:cNvPr>
          <p:cNvSpPr/>
          <p:nvPr/>
        </p:nvSpPr>
        <p:spPr>
          <a:xfrm>
            <a:off x="12834257" y="7695009"/>
            <a:ext cx="1796143" cy="479228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76AE42D6-5ACA-93E3-1998-C64BA721A2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-1957" b="40325"/>
          <a:stretch/>
        </p:blipFill>
        <p:spPr>
          <a:xfrm>
            <a:off x="424543" y="1474218"/>
            <a:ext cx="5868011" cy="5981890"/>
          </a:xfrm>
          <a:prstGeom prst="rect">
            <a:avLst/>
          </a:prstGeom>
        </p:spPr>
      </p:pic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12900A3C-122F-B767-53C7-2B847D0338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t="50784" r="-1957" b="-254"/>
          <a:stretch/>
        </p:blipFill>
        <p:spPr>
          <a:xfrm>
            <a:off x="6966857" y="1474218"/>
            <a:ext cx="6477000" cy="5473635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7BF03472-5B42-0793-1F76-B9E8D48A5081}"/>
              </a:ext>
            </a:extLst>
          </p:cNvPr>
          <p:cNvSpPr/>
          <p:nvPr/>
        </p:nvSpPr>
        <p:spPr>
          <a:xfrm>
            <a:off x="793790" y="701635"/>
            <a:ext cx="5396151" cy="460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9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Use Case Diagram</a:t>
            </a:r>
            <a:endParaRPr lang="en-US" sz="2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8A7E3-232C-9E4A-A1F0-F0F19172F374}"/>
              </a:ext>
            </a:extLst>
          </p:cNvPr>
          <p:cNvSpPr/>
          <p:nvPr/>
        </p:nvSpPr>
        <p:spPr>
          <a:xfrm>
            <a:off x="12834257" y="7695009"/>
            <a:ext cx="1796143" cy="479228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3154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7BF03472-5B42-0793-1F76-B9E8D48A5081}"/>
              </a:ext>
            </a:extLst>
          </p:cNvPr>
          <p:cNvSpPr/>
          <p:nvPr/>
        </p:nvSpPr>
        <p:spPr>
          <a:xfrm>
            <a:off x="793790" y="701635"/>
            <a:ext cx="5396151" cy="460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9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E-R Diagram</a:t>
            </a:r>
            <a:endParaRPr lang="en-US" sz="2900" dirty="0"/>
          </a:p>
        </p:txBody>
      </p:sp>
      <p:pic>
        <p:nvPicPr>
          <p:cNvPr id="6" name="Picture 5" descr="A black and white image of a person&#10;&#10;AI-generated content may be incorrect.">
            <a:extLst>
              <a:ext uri="{FF2B5EF4-FFF2-40B4-BE49-F238E27FC236}">
                <a16:creationId xmlns:a16="http://schemas.microsoft.com/office/drawing/2014/main" id="{B4602A7A-7565-C143-0812-E54E473BE0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351" r="12574" b="19328"/>
          <a:stretch/>
        </p:blipFill>
        <p:spPr>
          <a:xfrm>
            <a:off x="892628" y="1440279"/>
            <a:ext cx="13071335" cy="58264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92CDD1-592D-3E8D-217E-C2BA50E6DDB6}"/>
              </a:ext>
            </a:extLst>
          </p:cNvPr>
          <p:cNvSpPr/>
          <p:nvPr/>
        </p:nvSpPr>
        <p:spPr>
          <a:xfrm>
            <a:off x="12834257" y="7705895"/>
            <a:ext cx="1796143" cy="479228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022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7BF03472-5B42-0793-1F76-B9E8D48A5081}"/>
              </a:ext>
            </a:extLst>
          </p:cNvPr>
          <p:cNvSpPr/>
          <p:nvPr/>
        </p:nvSpPr>
        <p:spPr>
          <a:xfrm>
            <a:off x="793790" y="701635"/>
            <a:ext cx="5396151" cy="460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9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Class Diagram</a:t>
            </a:r>
            <a:endParaRPr lang="en-US" sz="2900" dirty="0"/>
          </a:p>
        </p:txBody>
      </p:sp>
      <p:pic>
        <p:nvPicPr>
          <p:cNvPr id="3" name="Picture 2" descr="A diagram of a computer&#10;&#10;AI-generated content may be incorrect.">
            <a:extLst>
              <a:ext uri="{FF2B5EF4-FFF2-40B4-BE49-F238E27FC236}">
                <a16:creationId xmlns:a16="http://schemas.microsoft.com/office/drawing/2014/main" id="{83AE492A-D790-BE29-FACB-0E0D6BFF8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1438955"/>
            <a:ext cx="12304939" cy="62726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803FDFD-08D1-7374-3497-04C81581A58B}"/>
              </a:ext>
            </a:extLst>
          </p:cNvPr>
          <p:cNvSpPr/>
          <p:nvPr/>
        </p:nvSpPr>
        <p:spPr>
          <a:xfrm>
            <a:off x="12834257" y="7695009"/>
            <a:ext cx="1796143" cy="479228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512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7BF03472-5B42-0793-1F76-B9E8D48A5081}"/>
              </a:ext>
            </a:extLst>
          </p:cNvPr>
          <p:cNvSpPr/>
          <p:nvPr/>
        </p:nvSpPr>
        <p:spPr>
          <a:xfrm>
            <a:off x="4298991" y="4038599"/>
            <a:ext cx="6194839" cy="1284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3600"/>
              </a:lnSpc>
              <a:buNone/>
            </a:pPr>
            <a:r>
              <a:rPr lang="en-US" sz="88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Thank You</a:t>
            </a:r>
            <a:endParaRPr lang="en-US" sz="8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03FDFD-08D1-7374-3497-04C81581A58B}"/>
              </a:ext>
            </a:extLst>
          </p:cNvPr>
          <p:cNvSpPr/>
          <p:nvPr/>
        </p:nvSpPr>
        <p:spPr>
          <a:xfrm>
            <a:off x="12834257" y="7695009"/>
            <a:ext cx="1796143" cy="479228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21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80812" y="833438"/>
            <a:ext cx="7764185" cy="697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Introduction to The Codeway</a:t>
            </a:r>
            <a:endParaRPr lang="en-US" sz="4350" dirty="0"/>
          </a:p>
        </p:txBody>
      </p:sp>
      <p:sp>
        <p:nvSpPr>
          <p:cNvPr id="4" name="Text 1"/>
          <p:cNvSpPr/>
          <p:nvPr/>
        </p:nvSpPr>
        <p:spPr>
          <a:xfrm>
            <a:off x="780812" y="1865234"/>
            <a:ext cx="13068776" cy="7138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Codeway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is a modern online coding platform built with </a:t>
            </a:r>
            <a:r>
              <a:rPr lang="en-US" sz="2000" dirty="0">
                <a:solidFill>
                  <a:srgbClr val="FF0000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MERN 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that uses </a:t>
            </a:r>
            <a:r>
              <a:rPr lang="en-US" sz="2000" dirty="0">
                <a:solidFill>
                  <a:srgbClr val="FF0000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Judge0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to run code smoothly.</a:t>
            </a:r>
            <a:endParaRPr lang="en-US" sz="2000" dirty="0"/>
          </a:p>
        </p:txBody>
      </p:sp>
      <p:sp>
        <p:nvSpPr>
          <p:cNvPr id="5" name="Shape 2"/>
          <p:cNvSpPr/>
          <p:nvPr/>
        </p:nvSpPr>
        <p:spPr>
          <a:xfrm>
            <a:off x="780812" y="2830116"/>
            <a:ext cx="6422827" cy="2656284"/>
          </a:xfrm>
          <a:prstGeom prst="roundRect">
            <a:avLst>
              <a:gd name="adj" fmla="val 6602"/>
            </a:avLst>
          </a:prstGeom>
          <a:solidFill>
            <a:srgbClr val="080E26"/>
          </a:solidFill>
          <a:ln w="30480">
            <a:solidFill>
              <a:srgbClr val="414A70"/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750332" y="2903105"/>
            <a:ext cx="121919" cy="2511375"/>
          </a:xfrm>
          <a:prstGeom prst="roundRect">
            <a:avLst>
              <a:gd name="adj" fmla="val 76859"/>
            </a:avLst>
          </a:prstGeom>
          <a:solidFill>
            <a:srgbClr val="8C98CA"/>
          </a:solidFill>
          <a:ln/>
        </p:spPr>
      </p:sp>
      <p:sp>
        <p:nvSpPr>
          <p:cNvPr id="7" name="Text 4"/>
          <p:cNvSpPr/>
          <p:nvPr/>
        </p:nvSpPr>
        <p:spPr>
          <a:xfrm>
            <a:off x="1125736" y="3083600"/>
            <a:ext cx="3237071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All-in-One Environment</a:t>
            </a:r>
            <a:endParaRPr lang="en-US" sz="2150" dirty="0"/>
          </a:p>
        </p:txBody>
      </p:sp>
      <p:sp>
        <p:nvSpPr>
          <p:cNvPr id="8" name="Text 5"/>
          <p:cNvSpPr/>
          <p:nvPr/>
        </p:nvSpPr>
        <p:spPr>
          <a:xfrm>
            <a:off x="1125736" y="3565923"/>
            <a:ext cx="5824418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DSA problem-solving challenges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125736" y="4000858"/>
            <a:ext cx="5824418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Engaging coding contests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125736" y="4487774"/>
            <a:ext cx="5824418" cy="7138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AI-powered mock interviews (to help you practice </a:t>
            </a:r>
          </a:p>
          <a:p>
            <a:pPr lvl="1">
              <a:lnSpc>
                <a:spcPts val="2800"/>
              </a:lnSpc>
              <a:buSzPct val="100000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for real interviews)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426642" y="2830116"/>
            <a:ext cx="6422946" cy="2584364"/>
          </a:xfrm>
          <a:prstGeom prst="roundRect">
            <a:avLst>
              <a:gd name="adj" fmla="val 6602"/>
            </a:avLst>
          </a:prstGeom>
          <a:solidFill>
            <a:srgbClr val="080E26"/>
          </a:solidFill>
          <a:ln w="30480">
            <a:solidFill>
              <a:srgbClr val="414A70"/>
            </a:solidFill>
            <a:prstDash val="solid"/>
          </a:ln>
        </p:spPr>
      </p:sp>
      <p:sp>
        <p:nvSpPr>
          <p:cNvPr id="12" name="Shape 9"/>
          <p:cNvSpPr/>
          <p:nvPr/>
        </p:nvSpPr>
        <p:spPr>
          <a:xfrm>
            <a:off x="7396161" y="2903106"/>
            <a:ext cx="121921" cy="2511374"/>
          </a:xfrm>
          <a:prstGeom prst="roundRect">
            <a:avLst>
              <a:gd name="adj" fmla="val 76859"/>
            </a:avLst>
          </a:prstGeom>
          <a:solidFill>
            <a:srgbClr val="8C98CA"/>
          </a:solidFill>
          <a:ln/>
        </p:spPr>
      </p:sp>
      <p:sp>
        <p:nvSpPr>
          <p:cNvPr id="13" name="Text 10"/>
          <p:cNvSpPr/>
          <p:nvPr/>
        </p:nvSpPr>
        <p:spPr>
          <a:xfrm>
            <a:off x="7771567" y="3083600"/>
            <a:ext cx="2788801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Enhanced Learning</a:t>
            </a:r>
            <a:endParaRPr lang="en-US" sz="2150" dirty="0"/>
          </a:p>
        </p:txBody>
      </p:sp>
      <p:sp>
        <p:nvSpPr>
          <p:cNvPr id="14" name="Text 11"/>
          <p:cNvSpPr/>
          <p:nvPr/>
        </p:nvSpPr>
        <p:spPr>
          <a:xfrm>
            <a:off x="7771567" y="3565923"/>
            <a:ext cx="5824537" cy="7918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Visual tools for learning data structures and algorithms </a:t>
            </a:r>
          </a:p>
          <a:p>
            <a:pPr lvl="1">
              <a:lnSpc>
                <a:spcPts val="2800"/>
              </a:lnSpc>
              <a:buSzPct val="100000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(DSA)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7771567" y="4323843"/>
            <a:ext cx="5824537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Forum to ask and answer doubts together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7771567" y="4792742"/>
            <a:ext cx="5824537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Help from both other learners and AI</a:t>
            </a:r>
            <a:endParaRPr lang="en-US" sz="17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AA4564-DF88-DB96-2301-A08A62137C8D}"/>
              </a:ext>
            </a:extLst>
          </p:cNvPr>
          <p:cNvSpPr/>
          <p:nvPr/>
        </p:nvSpPr>
        <p:spPr>
          <a:xfrm>
            <a:off x="12834257" y="7695009"/>
            <a:ext cx="1796143" cy="479228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64143" y="909101"/>
            <a:ext cx="10188416" cy="6480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0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Addressing Current Platform Limitations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764143" y="1868269"/>
            <a:ext cx="13102114" cy="331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Existing coding platforms often fall short in providing a truly comprehensive and integrated experience for students.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764143" y="2619910"/>
            <a:ext cx="6298049" cy="663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Platforms like LeetCode, GeeksforGeeks, and Codeforces, while excellent, often lack: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764143" y="3470136"/>
            <a:ext cx="6298049" cy="663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AI-powered interview preparation</a:t>
            </a: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tailored to individual needs.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764143" y="4206299"/>
            <a:ext cx="6298049" cy="663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An </a:t>
            </a:r>
            <a:r>
              <a:rPr lang="en-US" sz="160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integrated DSA Visualizer</a:t>
            </a: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for conceptual understanding.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764143" y="4903827"/>
            <a:ext cx="6298049" cy="331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Efficient, </a:t>
            </a:r>
            <a:r>
              <a:rPr lang="en-US" sz="160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real-time doubt resolution</a:t>
            </a: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mechanisms.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7575828" y="2581275"/>
            <a:ext cx="6298049" cy="331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This results in common student struggles: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7575828" y="3099673"/>
            <a:ext cx="6298049" cy="663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Have to keep switching between many tools and websites</a:t>
            </a:r>
            <a:endParaRPr lang="en-US" sz="1600" dirty="0"/>
          </a:p>
        </p:txBody>
      </p:sp>
      <p:sp>
        <p:nvSpPr>
          <p:cNvPr id="11" name="Text 8"/>
          <p:cNvSpPr/>
          <p:nvPr/>
        </p:nvSpPr>
        <p:spPr>
          <a:xfrm>
            <a:off x="7575828" y="3835837"/>
            <a:ext cx="6298049" cy="663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Can’t get hint to tricky coding questions</a:t>
            </a:r>
            <a:endParaRPr lang="en-US" sz="1600" dirty="0"/>
          </a:p>
        </p:txBody>
      </p:sp>
      <p:sp>
        <p:nvSpPr>
          <p:cNvPr id="12" name="Text 9"/>
          <p:cNvSpPr/>
          <p:nvPr/>
        </p:nvSpPr>
        <p:spPr>
          <a:xfrm>
            <a:off x="7575828" y="4572000"/>
            <a:ext cx="6298049" cy="331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Not fully prepared for technical interviews in one place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FB073F-BDA3-C3FD-2049-8A5ACC4094AB}"/>
              </a:ext>
            </a:extLst>
          </p:cNvPr>
          <p:cNvSpPr/>
          <p:nvPr/>
        </p:nvSpPr>
        <p:spPr>
          <a:xfrm>
            <a:off x="12834257" y="7695009"/>
            <a:ext cx="1796143" cy="479228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7471" y="591860"/>
            <a:ext cx="7709059" cy="10889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34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The </a:t>
            </a:r>
            <a:r>
              <a:rPr lang="en-US" sz="3400" dirty="0" err="1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Codeway</a:t>
            </a:r>
            <a:r>
              <a:rPr lang="en-US" sz="34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: Our Integrated Solution</a:t>
            </a:r>
            <a:endParaRPr lang="en-US" sz="3400" dirty="0"/>
          </a:p>
        </p:txBody>
      </p:sp>
      <p:sp>
        <p:nvSpPr>
          <p:cNvPr id="4" name="Text 1"/>
          <p:cNvSpPr/>
          <p:nvPr/>
        </p:nvSpPr>
        <p:spPr>
          <a:xfrm>
            <a:off x="717471" y="1942148"/>
            <a:ext cx="7709059" cy="5576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</a:t>
            </a:r>
            <a:r>
              <a:rPr lang="en-US" sz="1350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Codeway</a:t>
            </a:r>
            <a:r>
              <a:rPr lang="en-US" sz="13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is a single platform that helps with coding and interview preparation in one place.</a:t>
            </a:r>
            <a:endParaRPr lang="en-US" sz="1350" dirty="0"/>
          </a:p>
        </p:txBody>
      </p:sp>
      <p:sp>
        <p:nvSpPr>
          <p:cNvPr id="5" name="Shape 2"/>
          <p:cNvSpPr/>
          <p:nvPr/>
        </p:nvSpPr>
        <p:spPr>
          <a:xfrm>
            <a:off x="717471" y="2695813"/>
            <a:ext cx="696992" cy="1045488"/>
          </a:xfrm>
          <a:prstGeom prst="roundRect">
            <a:avLst>
              <a:gd name="adj" fmla="val 36003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236" y="3055144"/>
            <a:ext cx="261342" cy="32670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588651" y="2870002"/>
            <a:ext cx="3311485" cy="2722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Multi-Language Code Execution</a:t>
            </a:r>
            <a:endParaRPr lang="en-US" sz="1700" dirty="0"/>
          </a:p>
        </p:txBody>
      </p:sp>
      <p:sp>
        <p:nvSpPr>
          <p:cNvPr id="8" name="Text 4"/>
          <p:cNvSpPr/>
          <p:nvPr/>
        </p:nvSpPr>
        <p:spPr>
          <a:xfrm>
            <a:off x="1588651" y="3246834"/>
            <a:ext cx="6837878" cy="2788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Run code in many programming languages quickly and correctly.</a:t>
            </a:r>
            <a:endParaRPr lang="en-US" sz="1350" dirty="0"/>
          </a:p>
        </p:txBody>
      </p:sp>
      <p:sp>
        <p:nvSpPr>
          <p:cNvPr id="9" name="Shape 5"/>
          <p:cNvSpPr/>
          <p:nvPr/>
        </p:nvSpPr>
        <p:spPr>
          <a:xfrm>
            <a:off x="717471" y="3915489"/>
            <a:ext cx="696992" cy="1045488"/>
          </a:xfrm>
          <a:prstGeom prst="roundRect">
            <a:avLst>
              <a:gd name="adj" fmla="val 36003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236" y="4274820"/>
            <a:ext cx="261342" cy="326708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588651" y="4089678"/>
            <a:ext cx="2178248" cy="2722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Real-time Contests</a:t>
            </a:r>
            <a:endParaRPr lang="en-US" sz="1700" dirty="0"/>
          </a:p>
        </p:txBody>
      </p:sp>
      <p:sp>
        <p:nvSpPr>
          <p:cNvPr id="12" name="Text 7"/>
          <p:cNvSpPr/>
          <p:nvPr/>
        </p:nvSpPr>
        <p:spPr>
          <a:xfrm>
            <a:off x="1588651" y="4466511"/>
            <a:ext cx="6837878" cy="2788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Join coding competitions, see rankings, and practice your competitive coding skills.</a:t>
            </a:r>
            <a:endParaRPr lang="en-US" sz="1350" dirty="0"/>
          </a:p>
        </p:txBody>
      </p:sp>
      <p:sp>
        <p:nvSpPr>
          <p:cNvPr id="13" name="Shape 8"/>
          <p:cNvSpPr/>
          <p:nvPr/>
        </p:nvSpPr>
        <p:spPr>
          <a:xfrm>
            <a:off x="717471" y="5135166"/>
            <a:ext cx="696992" cy="1045488"/>
          </a:xfrm>
          <a:prstGeom prst="roundRect">
            <a:avLst>
              <a:gd name="adj" fmla="val 36003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236" y="5494496"/>
            <a:ext cx="261342" cy="326708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588651" y="5309354"/>
            <a:ext cx="2393513" cy="2722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AI-Powered Assistance</a:t>
            </a:r>
            <a:endParaRPr lang="en-US" sz="1700" dirty="0"/>
          </a:p>
        </p:txBody>
      </p:sp>
      <p:sp>
        <p:nvSpPr>
          <p:cNvPr id="16" name="Text 10"/>
          <p:cNvSpPr/>
          <p:nvPr/>
        </p:nvSpPr>
        <p:spPr>
          <a:xfrm>
            <a:off x="1588651" y="5686187"/>
            <a:ext cx="6837878" cy="2788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Get smart help for doubts, debugging, and practice interviews.</a:t>
            </a:r>
            <a:endParaRPr lang="en-US" sz="1350" dirty="0"/>
          </a:p>
        </p:txBody>
      </p:sp>
      <p:sp>
        <p:nvSpPr>
          <p:cNvPr id="17" name="Shape 11"/>
          <p:cNvSpPr/>
          <p:nvPr/>
        </p:nvSpPr>
        <p:spPr>
          <a:xfrm>
            <a:off x="717471" y="6354842"/>
            <a:ext cx="696992" cy="1282898"/>
          </a:xfrm>
          <a:prstGeom prst="roundRect">
            <a:avLst>
              <a:gd name="adj" fmla="val 36003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236" y="6832878"/>
            <a:ext cx="261342" cy="326708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1588651" y="6529030"/>
            <a:ext cx="4541044" cy="2722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Personalized Analytics &amp; Premium Features</a:t>
            </a:r>
            <a:endParaRPr lang="en-US" sz="1700" dirty="0"/>
          </a:p>
        </p:txBody>
      </p:sp>
      <p:sp>
        <p:nvSpPr>
          <p:cNvPr id="20" name="Text 13"/>
          <p:cNvSpPr/>
          <p:nvPr/>
        </p:nvSpPr>
        <p:spPr>
          <a:xfrm>
            <a:off x="1588651" y="6905863"/>
            <a:ext cx="6837878" cy="5576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Track your progress, get tips for improvement, and follow custom learning paths.</a:t>
            </a:r>
            <a:endParaRPr lang="en-US" sz="13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7E9690-5F80-24B5-9089-44DC1DDBD0D1}"/>
              </a:ext>
            </a:extLst>
          </p:cNvPr>
          <p:cNvSpPr/>
          <p:nvPr/>
        </p:nvSpPr>
        <p:spPr>
          <a:xfrm>
            <a:off x="12834257" y="7695009"/>
            <a:ext cx="1796143" cy="479228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2696" y="481370"/>
            <a:ext cx="5720715" cy="4924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1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System Architecture Overview</a:t>
            </a:r>
            <a:endParaRPr lang="en-US" sz="3100" dirty="0"/>
          </a:p>
        </p:txBody>
      </p:sp>
      <p:sp>
        <p:nvSpPr>
          <p:cNvPr id="4" name="Text 1"/>
          <p:cNvSpPr/>
          <p:nvPr/>
        </p:nvSpPr>
        <p:spPr>
          <a:xfrm>
            <a:off x="612696" y="1210151"/>
            <a:ext cx="7918609" cy="5038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he </a:t>
            </a:r>
            <a:r>
              <a:rPr lang="en-US" sz="1200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Codeway</a:t>
            </a: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is built using strong and modern technologies to give users a smooth experience.</a:t>
            </a:r>
            <a:endParaRPr lang="en-US" sz="12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0" y="1769150"/>
            <a:ext cx="6362819" cy="430458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0340364" y="3443568"/>
            <a:ext cx="1158615" cy="10597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50" dirty="0">
                <a:solidFill>
                  <a:srgbClr val="000000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Codeway System Architecture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12071958" y="4827519"/>
            <a:ext cx="1723646" cy="264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Judge0 API</a:t>
            </a: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12071958" y="5167804"/>
            <a:ext cx="1723646" cy="635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10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Remote code execution and judging</a:t>
            </a:r>
            <a:endParaRPr lang="en-US" sz="1050" dirty="0"/>
          </a:p>
        </p:txBody>
      </p:sp>
      <p:sp>
        <p:nvSpPr>
          <p:cNvPr id="9" name="Text 5"/>
          <p:cNvSpPr/>
          <p:nvPr/>
        </p:nvSpPr>
        <p:spPr>
          <a:xfrm>
            <a:off x="8032553" y="4933490"/>
            <a:ext cx="1723646" cy="2649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AI Assistance</a:t>
            </a:r>
            <a:endParaRPr lang="en-US" sz="1350" dirty="0"/>
          </a:p>
        </p:txBody>
      </p:sp>
      <p:sp>
        <p:nvSpPr>
          <p:cNvPr id="10" name="Text 6"/>
          <p:cNvSpPr/>
          <p:nvPr/>
        </p:nvSpPr>
        <p:spPr>
          <a:xfrm>
            <a:off x="8032553" y="5273774"/>
            <a:ext cx="1723646" cy="4238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10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OpenAI &amp; LangChain integrations</a:t>
            </a:r>
            <a:endParaRPr lang="en-US" sz="1050" dirty="0"/>
          </a:p>
        </p:txBody>
      </p:sp>
      <p:sp>
        <p:nvSpPr>
          <p:cNvPr id="11" name="Text 7"/>
          <p:cNvSpPr/>
          <p:nvPr/>
        </p:nvSpPr>
        <p:spPr>
          <a:xfrm>
            <a:off x="8032553" y="2248305"/>
            <a:ext cx="1723646" cy="5298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Payment Gateways</a:t>
            </a:r>
            <a:endParaRPr lang="en-US" sz="1350" dirty="0"/>
          </a:p>
        </p:txBody>
      </p:sp>
      <p:sp>
        <p:nvSpPr>
          <p:cNvPr id="12" name="Text 8"/>
          <p:cNvSpPr/>
          <p:nvPr/>
        </p:nvSpPr>
        <p:spPr>
          <a:xfrm>
            <a:off x="8032553" y="2853517"/>
            <a:ext cx="1723646" cy="4238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10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Razorpay and Stripe processing</a:t>
            </a:r>
            <a:endParaRPr lang="en-US" sz="1050" dirty="0"/>
          </a:p>
        </p:txBody>
      </p:sp>
      <p:sp>
        <p:nvSpPr>
          <p:cNvPr id="13" name="Text 9"/>
          <p:cNvSpPr/>
          <p:nvPr/>
        </p:nvSpPr>
        <p:spPr>
          <a:xfrm>
            <a:off x="12159197" y="2152759"/>
            <a:ext cx="1723646" cy="264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MERN Stack</a:t>
            </a:r>
            <a:endParaRPr lang="en-US" sz="1350" dirty="0"/>
          </a:p>
        </p:txBody>
      </p:sp>
      <p:sp>
        <p:nvSpPr>
          <p:cNvPr id="14" name="Text 10"/>
          <p:cNvSpPr/>
          <p:nvPr/>
        </p:nvSpPr>
        <p:spPr>
          <a:xfrm>
            <a:off x="12159197" y="2493043"/>
            <a:ext cx="1723646" cy="635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10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User-facing frontend and API backend</a:t>
            </a:r>
            <a:endParaRPr lang="en-US" sz="1050" dirty="0"/>
          </a:p>
        </p:txBody>
      </p:sp>
      <p:sp>
        <p:nvSpPr>
          <p:cNvPr id="15" name="Text 11"/>
          <p:cNvSpPr/>
          <p:nvPr/>
        </p:nvSpPr>
        <p:spPr>
          <a:xfrm>
            <a:off x="612697" y="3151146"/>
            <a:ext cx="6907328" cy="5038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40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MERN Stack:</a:t>
            </a: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React.js for dynamic frontend, Node.js and Express.js for a powerful backend, and MongoDB for flexible data storage.</a:t>
            </a:r>
            <a:endParaRPr lang="en-US" sz="1400" dirty="0"/>
          </a:p>
        </p:txBody>
      </p:sp>
      <p:sp>
        <p:nvSpPr>
          <p:cNvPr id="16" name="Text 12"/>
          <p:cNvSpPr/>
          <p:nvPr/>
        </p:nvSpPr>
        <p:spPr>
          <a:xfrm>
            <a:off x="612697" y="3710145"/>
            <a:ext cx="6907328" cy="5038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40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Judge0 API:</a:t>
            </a: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Ensures reliable and efficient code compilation and execution across multiple programming languages.</a:t>
            </a:r>
            <a:endParaRPr lang="en-US" sz="1400" dirty="0"/>
          </a:p>
        </p:txBody>
      </p:sp>
      <p:sp>
        <p:nvSpPr>
          <p:cNvPr id="17" name="Text 13"/>
          <p:cNvSpPr/>
          <p:nvPr/>
        </p:nvSpPr>
        <p:spPr>
          <a:xfrm>
            <a:off x="612697" y="4214018"/>
            <a:ext cx="6907328" cy="5038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40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AI Assistance:</a:t>
            </a: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Integration with OpenAI/LangChain for intelligent doubt resolution, debugging, and advanced interview simulations.</a:t>
            </a:r>
            <a:endParaRPr lang="en-US" sz="1400" dirty="0"/>
          </a:p>
        </p:txBody>
      </p:sp>
      <p:sp>
        <p:nvSpPr>
          <p:cNvPr id="18" name="Text 14"/>
          <p:cNvSpPr/>
          <p:nvPr/>
        </p:nvSpPr>
        <p:spPr>
          <a:xfrm>
            <a:off x="612697" y="4773017"/>
            <a:ext cx="6907328" cy="2519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40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Payment Gateways:</a:t>
            </a: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Secure transactions via Razorpay/Stripe for premium features.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CC8B9F-E816-6111-B33B-C14869AB6D84}"/>
              </a:ext>
            </a:extLst>
          </p:cNvPr>
          <p:cNvSpPr/>
          <p:nvPr/>
        </p:nvSpPr>
        <p:spPr>
          <a:xfrm>
            <a:off x="12834257" y="7695009"/>
            <a:ext cx="1796143" cy="479228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01635"/>
            <a:ext cx="5396151" cy="460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9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Key Functionalities at a Glance</a:t>
            </a:r>
            <a:endParaRPr lang="en-US" sz="2900" dirty="0"/>
          </a:p>
        </p:txBody>
      </p:sp>
      <p:sp>
        <p:nvSpPr>
          <p:cNvPr id="3" name="Text 1"/>
          <p:cNvSpPr/>
          <p:nvPr/>
        </p:nvSpPr>
        <p:spPr>
          <a:xfrm>
            <a:off x="793790" y="1457206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Codeway provides a rich set of features designed to support every aspect of a student's coding journey.</a:t>
            </a:r>
            <a:endParaRPr lang="en-US" sz="1150" dirty="0"/>
          </a:p>
        </p:txBody>
      </p:sp>
      <p:sp>
        <p:nvSpPr>
          <p:cNvPr id="4" name="Shape 2"/>
          <p:cNvSpPr/>
          <p:nvPr/>
        </p:nvSpPr>
        <p:spPr>
          <a:xfrm>
            <a:off x="793790" y="2079903"/>
            <a:ext cx="6447711" cy="1085612"/>
          </a:xfrm>
          <a:prstGeom prst="roundRect">
            <a:avLst>
              <a:gd name="adj" fmla="val 6738"/>
            </a:avLst>
          </a:prstGeom>
          <a:solidFill>
            <a:srgbClr val="080E26"/>
          </a:solidFill>
          <a:ln/>
        </p:spPr>
      </p:sp>
      <p:sp>
        <p:nvSpPr>
          <p:cNvPr id="5" name="Shape 3"/>
          <p:cNvSpPr/>
          <p:nvPr/>
        </p:nvSpPr>
        <p:spPr>
          <a:xfrm>
            <a:off x="793790" y="2064663"/>
            <a:ext cx="6447711" cy="60960"/>
          </a:xfrm>
          <a:prstGeom prst="roundRect">
            <a:avLst>
              <a:gd name="adj" fmla="val 101581"/>
            </a:avLst>
          </a:prstGeom>
          <a:solidFill>
            <a:srgbClr val="8C98CA"/>
          </a:solidFill>
          <a:ln/>
        </p:spPr>
      </p:sp>
      <p:sp>
        <p:nvSpPr>
          <p:cNvPr id="6" name="Shape 4"/>
          <p:cNvSpPr/>
          <p:nvPr/>
        </p:nvSpPr>
        <p:spPr>
          <a:xfrm>
            <a:off x="3796546" y="1858804"/>
            <a:ext cx="442198" cy="442198"/>
          </a:xfrm>
          <a:prstGeom prst="roundRect">
            <a:avLst>
              <a:gd name="adj" fmla="val 206785"/>
            </a:avLst>
          </a:prstGeom>
          <a:solidFill>
            <a:srgbClr val="8C98CA"/>
          </a:solidFill>
          <a:ln/>
        </p:spPr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182" y="1969294"/>
            <a:ext cx="176808" cy="221099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956429" y="2448401"/>
            <a:ext cx="1946315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Problem Management</a:t>
            </a:r>
            <a:endParaRPr lang="en-US" sz="1450" dirty="0"/>
          </a:p>
        </p:txBody>
      </p:sp>
      <p:sp>
        <p:nvSpPr>
          <p:cNvPr id="9" name="Text 6"/>
          <p:cNvSpPr/>
          <p:nvPr/>
        </p:nvSpPr>
        <p:spPr>
          <a:xfrm>
            <a:off x="956429" y="2767132"/>
            <a:ext cx="6122432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Admin tools to add, manage problems and test cases.</a:t>
            </a:r>
            <a:endParaRPr lang="en-US" sz="1150" dirty="0"/>
          </a:p>
        </p:txBody>
      </p:sp>
      <p:sp>
        <p:nvSpPr>
          <p:cNvPr id="10" name="Shape 7"/>
          <p:cNvSpPr/>
          <p:nvPr/>
        </p:nvSpPr>
        <p:spPr>
          <a:xfrm>
            <a:off x="7388900" y="2079903"/>
            <a:ext cx="6447711" cy="1085612"/>
          </a:xfrm>
          <a:prstGeom prst="roundRect">
            <a:avLst>
              <a:gd name="adj" fmla="val 6738"/>
            </a:avLst>
          </a:prstGeom>
          <a:solidFill>
            <a:srgbClr val="080E26"/>
          </a:solidFill>
          <a:ln/>
        </p:spPr>
      </p:sp>
      <p:sp>
        <p:nvSpPr>
          <p:cNvPr id="11" name="Shape 8"/>
          <p:cNvSpPr/>
          <p:nvPr/>
        </p:nvSpPr>
        <p:spPr>
          <a:xfrm>
            <a:off x="7388900" y="2064663"/>
            <a:ext cx="6447711" cy="60960"/>
          </a:xfrm>
          <a:prstGeom prst="roundRect">
            <a:avLst>
              <a:gd name="adj" fmla="val 101581"/>
            </a:avLst>
          </a:prstGeom>
          <a:solidFill>
            <a:srgbClr val="8C98CA"/>
          </a:solidFill>
          <a:ln/>
        </p:spPr>
      </p:sp>
      <p:sp>
        <p:nvSpPr>
          <p:cNvPr id="12" name="Shape 9"/>
          <p:cNvSpPr/>
          <p:nvPr/>
        </p:nvSpPr>
        <p:spPr>
          <a:xfrm>
            <a:off x="10391656" y="1858804"/>
            <a:ext cx="442198" cy="442198"/>
          </a:xfrm>
          <a:prstGeom prst="roundRect">
            <a:avLst>
              <a:gd name="adj" fmla="val 206785"/>
            </a:avLst>
          </a:prstGeom>
          <a:solidFill>
            <a:srgbClr val="8C98CA"/>
          </a:solidFill>
          <a:ln/>
        </p:spPr>
      </p:sp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92" y="1969294"/>
            <a:ext cx="176808" cy="221099"/>
          </a:xfrm>
          <a:prstGeom prst="rect">
            <a:avLst/>
          </a:prstGeom>
        </p:spPr>
      </p:pic>
      <p:sp>
        <p:nvSpPr>
          <p:cNvPr id="14" name="Text 10"/>
          <p:cNvSpPr/>
          <p:nvPr/>
        </p:nvSpPr>
        <p:spPr>
          <a:xfrm>
            <a:off x="7551539" y="2448401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Code Execution</a:t>
            </a:r>
            <a:endParaRPr lang="en-US" sz="1450" dirty="0"/>
          </a:p>
        </p:txBody>
      </p:sp>
      <p:sp>
        <p:nvSpPr>
          <p:cNvPr id="15" name="Text 11"/>
          <p:cNvSpPr/>
          <p:nvPr/>
        </p:nvSpPr>
        <p:spPr>
          <a:xfrm>
            <a:off x="7551539" y="2767132"/>
            <a:ext cx="6122432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Multi-language support powered by Judge0 API.</a:t>
            </a:r>
            <a:endParaRPr lang="en-US" sz="1150" dirty="0"/>
          </a:p>
        </p:txBody>
      </p:sp>
      <p:sp>
        <p:nvSpPr>
          <p:cNvPr id="16" name="Shape 12"/>
          <p:cNvSpPr/>
          <p:nvPr/>
        </p:nvSpPr>
        <p:spPr>
          <a:xfrm>
            <a:off x="793790" y="3534013"/>
            <a:ext cx="6447711" cy="1085612"/>
          </a:xfrm>
          <a:prstGeom prst="roundRect">
            <a:avLst>
              <a:gd name="adj" fmla="val 6738"/>
            </a:avLst>
          </a:prstGeom>
          <a:solidFill>
            <a:srgbClr val="080E26"/>
          </a:solidFill>
          <a:ln/>
        </p:spPr>
      </p:sp>
      <p:sp>
        <p:nvSpPr>
          <p:cNvPr id="17" name="Shape 13"/>
          <p:cNvSpPr/>
          <p:nvPr/>
        </p:nvSpPr>
        <p:spPr>
          <a:xfrm>
            <a:off x="793790" y="3518773"/>
            <a:ext cx="6447711" cy="60960"/>
          </a:xfrm>
          <a:prstGeom prst="roundRect">
            <a:avLst>
              <a:gd name="adj" fmla="val 101581"/>
            </a:avLst>
          </a:prstGeom>
          <a:solidFill>
            <a:srgbClr val="8C98CA"/>
          </a:solidFill>
          <a:ln/>
        </p:spPr>
      </p:sp>
      <p:sp>
        <p:nvSpPr>
          <p:cNvPr id="18" name="Shape 14"/>
          <p:cNvSpPr/>
          <p:nvPr/>
        </p:nvSpPr>
        <p:spPr>
          <a:xfrm>
            <a:off x="3796546" y="3312914"/>
            <a:ext cx="442198" cy="442198"/>
          </a:xfrm>
          <a:prstGeom prst="roundRect">
            <a:avLst>
              <a:gd name="adj" fmla="val 206785"/>
            </a:avLst>
          </a:prstGeom>
          <a:solidFill>
            <a:srgbClr val="8C98CA"/>
          </a:solidFill>
          <a:ln/>
        </p:spPr>
      </p:sp>
      <p:pic>
        <p:nvPicPr>
          <p:cNvPr id="1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182" y="3423404"/>
            <a:ext cx="176808" cy="221099"/>
          </a:xfrm>
          <a:prstGeom prst="rect">
            <a:avLst/>
          </a:prstGeom>
        </p:spPr>
      </p:pic>
      <p:sp>
        <p:nvSpPr>
          <p:cNvPr id="20" name="Text 15"/>
          <p:cNvSpPr/>
          <p:nvPr/>
        </p:nvSpPr>
        <p:spPr>
          <a:xfrm>
            <a:off x="956429" y="3902512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Contests</a:t>
            </a:r>
            <a:endParaRPr lang="en-US" sz="1450" dirty="0"/>
          </a:p>
        </p:txBody>
      </p:sp>
      <p:sp>
        <p:nvSpPr>
          <p:cNvPr id="21" name="Text 16"/>
          <p:cNvSpPr/>
          <p:nvPr/>
        </p:nvSpPr>
        <p:spPr>
          <a:xfrm>
            <a:off x="956429" y="4221242"/>
            <a:ext cx="6122432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Real-time participation, leaderboards, and competitive ranking.</a:t>
            </a:r>
            <a:endParaRPr lang="en-US" sz="1150" dirty="0"/>
          </a:p>
        </p:txBody>
      </p:sp>
      <p:sp>
        <p:nvSpPr>
          <p:cNvPr id="22" name="Shape 17"/>
          <p:cNvSpPr/>
          <p:nvPr/>
        </p:nvSpPr>
        <p:spPr>
          <a:xfrm>
            <a:off x="7388900" y="3534013"/>
            <a:ext cx="6447711" cy="1085612"/>
          </a:xfrm>
          <a:prstGeom prst="roundRect">
            <a:avLst>
              <a:gd name="adj" fmla="val 6738"/>
            </a:avLst>
          </a:prstGeom>
          <a:solidFill>
            <a:srgbClr val="080E26"/>
          </a:solidFill>
          <a:ln/>
        </p:spPr>
      </p:sp>
      <p:sp>
        <p:nvSpPr>
          <p:cNvPr id="23" name="Shape 18"/>
          <p:cNvSpPr/>
          <p:nvPr/>
        </p:nvSpPr>
        <p:spPr>
          <a:xfrm>
            <a:off x="7388900" y="3518773"/>
            <a:ext cx="6447711" cy="60960"/>
          </a:xfrm>
          <a:prstGeom prst="roundRect">
            <a:avLst>
              <a:gd name="adj" fmla="val 101581"/>
            </a:avLst>
          </a:prstGeom>
          <a:solidFill>
            <a:srgbClr val="8C98CA"/>
          </a:solidFill>
          <a:ln/>
        </p:spPr>
      </p:sp>
      <p:sp>
        <p:nvSpPr>
          <p:cNvPr id="24" name="Shape 19"/>
          <p:cNvSpPr/>
          <p:nvPr/>
        </p:nvSpPr>
        <p:spPr>
          <a:xfrm>
            <a:off x="10391656" y="3312914"/>
            <a:ext cx="442198" cy="442198"/>
          </a:xfrm>
          <a:prstGeom prst="roundRect">
            <a:avLst>
              <a:gd name="adj" fmla="val 206785"/>
            </a:avLst>
          </a:prstGeom>
          <a:solidFill>
            <a:srgbClr val="8C98CA"/>
          </a:solidFill>
          <a:ln/>
        </p:spPr>
      </p:sp>
      <p:pic>
        <p:nvPicPr>
          <p:cNvPr id="2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4292" y="3423404"/>
            <a:ext cx="176808" cy="221099"/>
          </a:xfrm>
          <a:prstGeom prst="rect">
            <a:avLst/>
          </a:prstGeom>
        </p:spPr>
      </p:pic>
      <p:sp>
        <p:nvSpPr>
          <p:cNvPr id="26" name="Text 20"/>
          <p:cNvSpPr/>
          <p:nvPr/>
        </p:nvSpPr>
        <p:spPr>
          <a:xfrm>
            <a:off x="7551539" y="3902512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AI Assistance</a:t>
            </a:r>
            <a:endParaRPr lang="en-US" sz="1450" dirty="0"/>
          </a:p>
        </p:txBody>
      </p:sp>
      <p:sp>
        <p:nvSpPr>
          <p:cNvPr id="27" name="Text 21"/>
          <p:cNvSpPr/>
          <p:nvPr/>
        </p:nvSpPr>
        <p:spPr>
          <a:xfrm>
            <a:off x="7551539" y="4221242"/>
            <a:ext cx="6122432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Doubt bot, intelligent debugging, and resume-based mock interviews.</a:t>
            </a:r>
            <a:endParaRPr lang="en-US" sz="1150" dirty="0"/>
          </a:p>
        </p:txBody>
      </p:sp>
      <p:sp>
        <p:nvSpPr>
          <p:cNvPr id="28" name="Shape 22"/>
          <p:cNvSpPr/>
          <p:nvPr/>
        </p:nvSpPr>
        <p:spPr>
          <a:xfrm>
            <a:off x="793790" y="4988123"/>
            <a:ext cx="6447711" cy="1085612"/>
          </a:xfrm>
          <a:prstGeom prst="roundRect">
            <a:avLst>
              <a:gd name="adj" fmla="val 6738"/>
            </a:avLst>
          </a:prstGeom>
          <a:solidFill>
            <a:srgbClr val="080E26"/>
          </a:solidFill>
          <a:ln/>
        </p:spPr>
      </p:sp>
      <p:sp>
        <p:nvSpPr>
          <p:cNvPr id="29" name="Shape 23"/>
          <p:cNvSpPr/>
          <p:nvPr/>
        </p:nvSpPr>
        <p:spPr>
          <a:xfrm>
            <a:off x="793790" y="4972883"/>
            <a:ext cx="6447711" cy="60960"/>
          </a:xfrm>
          <a:prstGeom prst="roundRect">
            <a:avLst>
              <a:gd name="adj" fmla="val 101581"/>
            </a:avLst>
          </a:prstGeom>
          <a:solidFill>
            <a:srgbClr val="8C98CA"/>
          </a:solidFill>
          <a:ln/>
        </p:spPr>
      </p:sp>
      <p:sp>
        <p:nvSpPr>
          <p:cNvPr id="30" name="Shape 24"/>
          <p:cNvSpPr/>
          <p:nvPr/>
        </p:nvSpPr>
        <p:spPr>
          <a:xfrm>
            <a:off x="3796546" y="4767024"/>
            <a:ext cx="442198" cy="442198"/>
          </a:xfrm>
          <a:prstGeom prst="roundRect">
            <a:avLst>
              <a:gd name="adj" fmla="val 206785"/>
            </a:avLst>
          </a:prstGeom>
          <a:solidFill>
            <a:srgbClr val="8C98CA"/>
          </a:solidFill>
          <a:ln/>
        </p:spPr>
      </p:sp>
      <p:pic>
        <p:nvPicPr>
          <p:cNvPr id="3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182" y="4877514"/>
            <a:ext cx="176808" cy="221099"/>
          </a:xfrm>
          <a:prstGeom prst="rect">
            <a:avLst/>
          </a:prstGeom>
        </p:spPr>
      </p:pic>
      <p:sp>
        <p:nvSpPr>
          <p:cNvPr id="32" name="Text 25"/>
          <p:cNvSpPr/>
          <p:nvPr/>
        </p:nvSpPr>
        <p:spPr>
          <a:xfrm>
            <a:off x="956429" y="5356622"/>
            <a:ext cx="2099429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Role-Based Dashboards</a:t>
            </a:r>
            <a:endParaRPr lang="en-US" sz="1450" dirty="0"/>
          </a:p>
        </p:txBody>
      </p:sp>
      <p:sp>
        <p:nvSpPr>
          <p:cNvPr id="33" name="Text 26"/>
          <p:cNvSpPr/>
          <p:nvPr/>
        </p:nvSpPr>
        <p:spPr>
          <a:xfrm>
            <a:off x="956429" y="5675352"/>
            <a:ext cx="6122432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Tailored views for administrators and users.</a:t>
            </a:r>
            <a:endParaRPr lang="en-US" sz="1150" dirty="0"/>
          </a:p>
        </p:txBody>
      </p:sp>
      <p:sp>
        <p:nvSpPr>
          <p:cNvPr id="34" name="Shape 27"/>
          <p:cNvSpPr/>
          <p:nvPr/>
        </p:nvSpPr>
        <p:spPr>
          <a:xfrm>
            <a:off x="7388900" y="4988123"/>
            <a:ext cx="6447711" cy="1085612"/>
          </a:xfrm>
          <a:prstGeom prst="roundRect">
            <a:avLst>
              <a:gd name="adj" fmla="val 6738"/>
            </a:avLst>
          </a:prstGeom>
          <a:solidFill>
            <a:srgbClr val="080E26"/>
          </a:solidFill>
          <a:ln/>
        </p:spPr>
      </p:sp>
      <p:sp>
        <p:nvSpPr>
          <p:cNvPr id="35" name="Shape 28"/>
          <p:cNvSpPr/>
          <p:nvPr/>
        </p:nvSpPr>
        <p:spPr>
          <a:xfrm>
            <a:off x="7388900" y="4972883"/>
            <a:ext cx="6447711" cy="60960"/>
          </a:xfrm>
          <a:prstGeom prst="roundRect">
            <a:avLst>
              <a:gd name="adj" fmla="val 101581"/>
            </a:avLst>
          </a:prstGeom>
          <a:solidFill>
            <a:srgbClr val="8C98CA"/>
          </a:solidFill>
          <a:ln/>
        </p:spPr>
      </p:sp>
      <p:sp>
        <p:nvSpPr>
          <p:cNvPr id="36" name="Shape 29"/>
          <p:cNvSpPr/>
          <p:nvPr/>
        </p:nvSpPr>
        <p:spPr>
          <a:xfrm>
            <a:off x="10391656" y="4767024"/>
            <a:ext cx="442198" cy="442198"/>
          </a:xfrm>
          <a:prstGeom prst="roundRect">
            <a:avLst>
              <a:gd name="adj" fmla="val 206785"/>
            </a:avLst>
          </a:prstGeom>
          <a:solidFill>
            <a:srgbClr val="8C98CA"/>
          </a:solidFill>
          <a:ln/>
        </p:spPr>
      </p:sp>
      <p:pic>
        <p:nvPicPr>
          <p:cNvPr id="3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24292" y="4877514"/>
            <a:ext cx="176808" cy="221099"/>
          </a:xfrm>
          <a:prstGeom prst="rect">
            <a:avLst/>
          </a:prstGeom>
        </p:spPr>
      </p:pic>
      <p:sp>
        <p:nvSpPr>
          <p:cNvPr id="38" name="Text 30"/>
          <p:cNvSpPr/>
          <p:nvPr/>
        </p:nvSpPr>
        <p:spPr>
          <a:xfrm>
            <a:off x="7551539" y="5356622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DSA Visualizer</a:t>
            </a:r>
            <a:endParaRPr lang="en-US" sz="1450" dirty="0"/>
          </a:p>
        </p:txBody>
      </p:sp>
      <p:sp>
        <p:nvSpPr>
          <p:cNvPr id="39" name="Text 31"/>
          <p:cNvSpPr/>
          <p:nvPr/>
        </p:nvSpPr>
        <p:spPr>
          <a:xfrm>
            <a:off x="7551539" y="5675352"/>
            <a:ext cx="6122432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Animations for Sorting, Graphs, Recursion, and more.</a:t>
            </a:r>
            <a:endParaRPr lang="en-US" sz="1150" dirty="0"/>
          </a:p>
        </p:txBody>
      </p:sp>
      <p:sp>
        <p:nvSpPr>
          <p:cNvPr id="40" name="Shape 32"/>
          <p:cNvSpPr/>
          <p:nvPr/>
        </p:nvSpPr>
        <p:spPr>
          <a:xfrm>
            <a:off x="793790" y="6442234"/>
            <a:ext cx="6447711" cy="1085612"/>
          </a:xfrm>
          <a:prstGeom prst="roundRect">
            <a:avLst>
              <a:gd name="adj" fmla="val 6738"/>
            </a:avLst>
          </a:prstGeom>
          <a:solidFill>
            <a:srgbClr val="080E26"/>
          </a:solidFill>
          <a:ln/>
        </p:spPr>
      </p:sp>
      <p:sp>
        <p:nvSpPr>
          <p:cNvPr id="41" name="Shape 33"/>
          <p:cNvSpPr/>
          <p:nvPr/>
        </p:nvSpPr>
        <p:spPr>
          <a:xfrm>
            <a:off x="793790" y="6426994"/>
            <a:ext cx="6447711" cy="60960"/>
          </a:xfrm>
          <a:prstGeom prst="roundRect">
            <a:avLst>
              <a:gd name="adj" fmla="val 101581"/>
            </a:avLst>
          </a:prstGeom>
          <a:solidFill>
            <a:srgbClr val="8C98CA"/>
          </a:solidFill>
          <a:ln/>
        </p:spPr>
      </p:sp>
      <p:sp>
        <p:nvSpPr>
          <p:cNvPr id="42" name="Shape 34"/>
          <p:cNvSpPr/>
          <p:nvPr/>
        </p:nvSpPr>
        <p:spPr>
          <a:xfrm>
            <a:off x="3796546" y="6221135"/>
            <a:ext cx="442198" cy="442198"/>
          </a:xfrm>
          <a:prstGeom prst="roundRect">
            <a:avLst>
              <a:gd name="adj" fmla="val 206785"/>
            </a:avLst>
          </a:prstGeom>
          <a:solidFill>
            <a:srgbClr val="8C98CA"/>
          </a:solidFill>
          <a:ln/>
        </p:spPr>
      </p:sp>
      <p:pic>
        <p:nvPicPr>
          <p:cNvPr id="43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29182" y="6331625"/>
            <a:ext cx="176808" cy="221099"/>
          </a:xfrm>
          <a:prstGeom prst="rect">
            <a:avLst/>
          </a:prstGeom>
        </p:spPr>
      </p:pic>
      <p:sp>
        <p:nvSpPr>
          <p:cNvPr id="44" name="Text 35"/>
          <p:cNvSpPr/>
          <p:nvPr/>
        </p:nvSpPr>
        <p:spPr>
          <a:xfrm>
            <a:off x="956429" y="6810732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Collaboration</a:t>
            </a:r>
            <a:endParaRPr lang="en-US" sz="1450" dirty="0"/>
          </a:p>
        </p:txBody>
      </p:sp>
      <p:sp>
        <p:nvSpPr>
          <p:cNvPr id="45" name="Text 36"/>
          <p:cNvSpPr/>
          <p:nvPr/>
        </p:nvSpPr>
        <p:spPr>
          <a:xfrm>
            <a:off x="956429" y="7129463"/>
            <a:ext cx="6122432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Integrated doubt forums for peer and AI discussions.</a:t>
            </a:r>
            <a:endParaRPr lang="en-US" sz="1150" dirty="0"/>
          </a:p>
        </p:txBody>
      </p:sp>
      <p:sp>
        <p:nvSpPr>
          <p:cNvPr id="46" name="Shape 37"/>
          <p:cNvSpPr/>
          <p:nvPr/>
        </p:nvSpPr>
        <p:spPr>
          <a:xfrm>
            <a:off x="7388900" y="6442234"/>
            <a:ext cx="6447711" cy="1085612"/>
          </a:xfrm>
          <a:prstGeom prst="roundRect">
            <a:avLst>
              <a:gd name="adj" fmla="val 6738"/>
            </a:avLst>
          </a:prstGeom>
          <a:solidFill>
            <a:srgbClr val="080E26"/>
          </a:solidFill>
          <a:ln/>
        </p:spPr>
      </p:sp>
      <p:sp>
        <p:nvSpPr>
          <p:cNvPr id="47" name="Shape 38"/>
          <p:cNvSpPr/>
          <p:nvPr/>
        </p:nvSpPr>
        <p:spPr>
          <a:xfrm>
            <a:off x="7388900" y="6426994"/>
            <a:ext cx="6447711" cy="60960"/>
          </a:xfrm>
          <a:prstGeom prst="roundRect">
            <a:avLst>
              <a:gd name="adj" fmla="val 101581"/>
            </a:avLst>
          </a:prstGeom>
          <a:solidFill>
            <a:srgbClr val="8C98CA"/>
          </a:solidFill>
          <a:ln/>
        </p:spPr>
      </p:sp>
      <p:sp>
        <p:nvSpPr>
          <p:cNvPr id="48" name="Shape 39"/>
          <p:cNvSpPr/>
          <p:nvPr/>
        </p:nvSpPr>
        <p:spPr>
          <a:xfrm>
            <a:off x="10391656" y="6221135"/>
            <a:ext cx="442198" cy="442198"/>
          </a:xfrm>
          <a:prstGeom prst="roundRect">
            <a:avLst>
              <a:gd name="adj" fmla="val 206785"/>
            </a:avLst>
          </a:prstGeom>
          <a:solidFill>
            <a:srgbClr val="8C98CA"/>
          </a:solidFill>
          <a:ln/>
        </p:spPr>
      </p:sp>
      <p:pic>
        <p:nvPicPr>
          <p:cNvPr id="4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24292" y="6331625"/>
            <a:ext cx="176808" cy="221099"/>
          </a:xfrm>
          <a:prstGeom prst="rect">
            <a:avLst/>
          </a:prstGeom>
        </p:spPr>
      </p:pic>
      <p:sp>
        <p:nvSpPr>
          <p:cNvPr id="50" name="Text 40"/>
          <p:cNvSpPr/>
          <p:nvPr/>
        </p:nvSpPr>
        <p:spPr>
          <a:xfrm>
            <a:off x="7551539" y="6810732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Premium Features</a:t>
            </a:r>
            <a:endParaRPr lang="en-US" sz="1450" dirty="0"/>
          </a:p>
        </p:txBody>
      </p:sp>
      <p:sp>
        <p:nvSpPr>
          <p:cNvPr id="51" name="Text 41"/>
          <p:cNvSpPr/>
          <p:nvPr/>
        </p:nvSpPr>
        <p:spPr>
          <a:xfrm>
            <a:off x="7551539" y="7129463"/>
            <a:ext cx="6122432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Monetization model with advanced analytics and AI tools.</a:t>
            </a:r>
            <a:endParaRPr lang="en-US" sz="115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47BA315-0118-C642-2FEC-8B4DD5DB2EAE}"/>
              </a:ext>
            </a:extLst>
          </p:cNvPr>
          <p:cNvSpPr/>
          <p:nvPr/>
        </p:nvSpPr>
        <p:spPr>
          <a:xfrm>
            <a:off x="12834257" y="7695009"/>
            <a:ext cx="1796143" cy="479228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6167" y="601980"/>
            <a:ext cx="7254478" cy="684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3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Unique Selling Propositions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766167" y="1723906"/>
            <a:ext cx="13098066" cy="700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Codeway distinguishes itself with innovative features that address critical gaps in the online coding education landscape.</a:t>
            </a:r>
            <a:endParaRPr lang="en-US" sz="17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67" y="2670691"/>
            <a:ext cx="3069312" cy="189690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66167" y="4786432"/>
            <a:ext cx="3069312" cy="68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AI-Based Interview Simulation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766167" y="5601653"/>
            <a:ext cx="3069312" cy="1751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Practice with AI mock interviews, receiving instant feedback and tailored suggestions based on your resume and performance.</a:t>
            </a:r>
            <a:endParaRPr lang="en-US" sz="1700" dirty="0"/>
          </a:p>
        </p:txBody>
      </p:sp>
      <p:sp>
        <p:nvSpPr>
          <p:cNvPr id="8" name="Text 4"/>
          <p:cNvSpPr/>
          <p:nvPr/>
        </p:nvSpPr>
        <p:spPr>
          <a:xfrm>
            <a:off x="4109085" y="4786432"/>
            <a:ext cx="3069312" cy="68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Interactive DSA Visualizer</a:t>
            </a:r>
            <a:endParaRPr lang="en-US" sz="2150" dirty="0"/>
          </a:p>
        </p:txBody>
      </p:sp>
      <p:sp>
        <p:nvSpPr>
          <p:cNvPr id="9" name="Text 5"/>
          <p:cNvSpPr/>
          <p:nvPr/>
        </p:nvSpPr>
        <p:spPr>
          <a:xfrm>
            <a:off x="4109085" y="5601653"/>
            <a:ext cx="3069312" cy="1751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Gain deeper understanding of complex algorithms with step-by-step animations for sorting, graphs, trees, and recursion.</a:t>
            </a:r>
            <a:endParaRPr lang="en-US" sz="17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003" y="2670691"/>
            <a:ext cx="3069312" cy="1896904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452003" y="4786432"/>
            <a:ext cx="2810947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Built-in Doubt Forum</a:t>
            </a:r>
            <a:endParaRPr lang="en-US" sz="2150" dirty="0"/>
          </a:p>
        </p:txBody>
      </p:sp>
      <p:sp>
        <p:nvSpPr>
          <p:cNvPr id="12" name="Text 7"/>
          <p:cNvSpPr/>
          <p:nvPr/>
        </p:nvSpPr>
        <p:spPr>
          <a:xfrm>
            <a:off x="7452003" y="5259705"/>
            <a:ext cx="3069312" cy="1751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Seamlessly clarify doubts with both peer discussions and advanced AI assistance, ensuring no problem goes unsolved.</a:t>
            </a:r>
            <a:endParaRPr lang="en-US" sz="1700" dirty="0"/>
          </a:p>
        </p:txBody>
      </p:sp>
      <p:sp>
        <p:nvSpPr>
          <p:cNvPr id="14" name="Text 8"/>
          <p:cNvSpPr/>
          <p:nvPr/>
        </p:nvSpPr>
        <p:spPr>
          <a:xfrm>
            <a:off x="10794921" y="4786432"/>
            <a:ext cx="3069312" cy="1025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Resume-Based Personalized Preparation</a:t>
            </a:r>
            <a:endParaRPr lang="en-US" sz="2150" dirty="0"/>
          </a:p>
        </p:txBody>
      </p:sp>
      <p:sp>
        <p:nvSpPr>
          <p:cNvPr id="15" name="Text 9"/>
          <p:cNvSpPr/>
          <p:nvPr/>
        </p:nvSpPr>
        <p:spPr>
          <a:xfrm>
            <a:off x="10794921" y="5943600"/>
            <a:ext cx="3069312" cy="1751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Receive customized practice plans and interview questions aligned with your resume and career aspirations.</a:t>
            </a:r>
            <a:endParaRPr lang="en-US" sz="1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CAA686-FEC0-3B4A-F97D-D6C2DD74BDF0}"/>
              </a:ext>
            </a:extLst>
          </p:cNvPr>
          <p:cNvSpPr/>
          <p:nvPr/>
        </p:nvSpPr>
        <p:spPr>
          <a:xfrm>
            <a:off x="12834257" y="7695009"/>
            <a:ext cx="1796143" cy="479228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06398"/>
            <a:ext cx="6244709" cy="673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Competitor Comparison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801410" y="1442324"/>
            <a:ext cx="13042821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Codeway stands out by integrating comprehensive features that go beyond what traditional platforms offer, creating a truly all-encompassing learning environment.</a:t>
            </a:r>
            <a:endParaRPr lang="en-US" sz="1650" dirty="0"/>
          </a:p>
        </p:txBody>
      </p:sp>
      <p:sp>
        <p:nvSpPr>
          <p:cNvPr id="4" name="Shape 2"/>
          <p:cNvSpPr/>
          <p:nvPr/>
        </p:nvSpPr>
        <p:spPr>
          <a:xfrm>
            <a:off x="793790" y="2742724"/>
            <a:ext cx="13042821" cy="4780359"/>
          </a:xfrm>
          <a:prstGeom prst="roundRect">
            <a:avLst>
              <a:gd name="adj" fmla="val 1893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01410" y="2750344"/>
            <a:ext cx="13027581" cy="63365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4"/>
          <p:cNvSpPr/>
          <p:nvPr/>
        </p:nvSpPr>
        <p:spPr>
          <a:xfrm>
            <a:off x="1017151" y="2887147"/>
            <a:ext cx="2170867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Problem Solving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3626406" y="2887147"/>
            <a:ext cx="1515666" cy="3600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✔️</a:t>
            </a:r>
            <a:endParaRPr lang="en-US" sz="1650" dirty="0"/>
          </a:p>
        </p:txBody>
      </p:sp>
      <p:sp>
        <p:nvSpPr>
          <p:cNvPr id="8" name="Text 6"/>
          <p:cNvSpPr/>
          <p:nvPr/>
        </p:nvSpPr>
        <p:spPr>
          <a:xfrm>
            <a:off x="5580459" y="2887147"/>
            <a:ext cx="1515666" cy="3600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✔️</a:t>
            </a:r>
            <a:endParaRPr lang="en-US" sz="1650" dirty="0"/>
          </a:p>
        </p:txBody>
      </p:sp>
      <p:sp>
        <p:nvSpPr>
          <p:cNvPr id="9" name="Text 7"/>
          <p:cNvSpPr/>
          <p:nvPr/>
        </p:nvSpPr>
        <p:spPr>
          <a:xfrm>
            <a:off x="7534513" y="2887147"/>
            <a:ext cx="1515666" cy="3600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✔️</a:t>
            </a:r>
            <a:endParaRPr lang="en-US" sz="1650" dirty="0"/>
          </a:p>
        </p:txBody>
      </p:sp>
      <p:sp>
        <p:nvSpPr>
          <p:cNvPr id="10" name="Text 8"/>
          <p:cNvSpPr/>
          <p:nvPr/>
        </p:nvSpPr>
        <p:spPr>
          <a:xfrm>
            <a:off x="9488567" y="2887147"/>
            <a:ext cx="4125039" cy="3600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✔️</a:t>
            </a:r>
            <a:endParaRPr lang="en-US" sz="1650" dirty="0"/>
          </a:p>
        </p:txBody>
      </p:sp>
      <p:sp>
        <p:nvSpPr>
          <p:cNvPr id="11" name="Shape 9"/>
          <p:cNvSpPr/>
          <p:nvPr/>
        </p:nvSpPr>
        <p:spPr>
          <a:xfrm>
            <a:off x="801410" y="3383994"/>
            <a:ext cx="13027581" cy="63365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10"/>
          <p:cNvSpPr/>
          <p:nvPr/>
        </p:nvSpPr>
        <p:spPr>
          <a:xfrm>
            <a:off x="1017151" y="3520797"/>
            <a:ext cx="2170867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Contests</a:t>
            </a:r>
            <a:endParaRPr lang="en-US" sz="1650" dirty="0"/>
          </a:p>
        </p:txBody>
      </p:sp>
      <p:sp>
        <p:nvSpPr>
          <p:cNvPr id="13" name="Text 11"/>
          <p:cNvSpPr/>
          <p:nvPr/>
        </p:nvSpPr>
        <p:spPr>
          <a:xfrm>
            <a:off x="3626406" y="3520797"/>
            <a:ext cx="1515666" cy="3600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✔️</a:t>
            </a:r>
            <a:endParaRPr lang="en-US" sz="1650" dirty="0"/>
          </a:p>
        </p:txBody>
      </p:sp>
      <p:sp>
        <p:nvSpPr>
          <p:cNvPr id="14" name="Text 12"/>
          <p:cNvSpPr/>
          <p:nvPr/>
        </p:nvSpPr>
        <p:spPr>
          <a:xfrm>
            <a:off x="5580459" y="3520797"/>
            <a:ext cx="1515666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Limited</a:t>
            </a:r>
            <a:endParaRPr lang="en-US" sz="1650" dirty="0"/>
          </a:p>
        </p:txBody>
      </p:sp>
      <p:sp>
        <p:nvSpPr>
          <p:cNvPr id="15" name="Text 13"/>
          <p:cNvSpPr/>
          <p:nvPr/>
        </p:nvSpPr>
        <p:spPr>
          <a:xfrm>
            <a:off x="7534513" y="3520797"/>
            <a:ext cx="1515666" cy="3600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✔️</a:t>
            </a:r>
            <a:endParaRPr lang="en-US" sz="1650" dirty="0"/>
          </a:p>
        </p:txBody>
      </p:sp>
      <p:sp>
        <p:nvSpPr>
          <p:cNvPr id="16" name="Text 14"/>
          <p:cNvSpPr/>
          <p:nvPr/>
        </p:nvSpPr>
        <p:spPr>
          <a:xfrm>
            <a:off x="9488567" y="3520797"/>
            <a:ext cx="4125039" cy="3600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✔️</a:t>
            </a:r>
            <a:endParaRPr lang="en-US" sz="1650" dirty="0"/>
          </a:p>
        </p:txBody>
      </p:sp>
      <p:sp>
        <p:nvSpPr>
          <p:cNvPr id="17" name="Shape 15"/>
          <p:cNvSpPr/>
          <p:nvPr/>
        </p:nvSpPr>
        <p:spPr>
          <a:xfrm>
            <a:off x="801410" y="4017645"/>
            <a:ext cx="13027581" cy="63365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6"/>
          <p:cNvSpPr/>
          <p:nvPr/>
        </p:nvSpPr>
        <p:spPr>
          <a:xfrm>
            <a:off x="1017151" y="4154448"/>
            <a:ext cx="2170867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DSA Visualizer</a:t>
            </a:r>
            <a:endParaRPr lang="en-US" sz="1650" dirty="0"/>
          </a:p>
        </p:txBody>
      </p:sp>
      <p:sp>
        <p:nvSpPr>
          <p:cNvPr id="19" name="Text 17"/>
          <p:cNvSpPr/>
          <p:nvPr/>
        </p:nvSpPr>
        <p:spPr>
          <a:xfrm>
            <a:off x="3626406" y="4154448"/>
            <a:ext cx="1515666" cy="3600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❌</a:t>
            </a:r>
            <a:endParaRPr lang="en-US" sz="1650" dirty="0"/>
          </a:p>
        </p:txBody>
      </p:sp>
      <p:sp>
        <p:nvSpPr>
          <p:cNvPr id="20" name="Text 18"/>
          <p:cNvSpPr/>
          <p:nvPr/>
        </p:nvSpPr>
        <p:spPr>
          <a:xfrm>
            <a:off x="5580459" y="4154448"/>
            <a:ext cx="1515666" cy="3600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❌</a:t>
            </a:r>
            <a:endParaRPr lang="en-US" sz="1650" dirty="0"/>
          </a:p>
        </p:txBody>
      </p:sp>
      <p:sp>
        <p:nvSpPr>
          <p:cNvPr id="21" name="Text 19"/>
          <p:cNvSpPr/>
          <p:nvPr/>
        </p:nvSpPr>
        <p:spPr>
          <a:xfrm>
            <a:off x="7534513" y="4154448"/>
            <a:ext cx="1515666" cy="3600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❌</a:t>
            </a:r>
            <a:endParaRPr lang="en-US" sz="1650" dirty="0"/>
          </a:p>
        </p:txBody>
      </p:sp>
      <p:sp>
        <p:nvSpPr>
          <p:cNvPr id="22" name="Text 20"/>
          <p:cNvSpPr/>
          <p:nvPr/>
        </p:nvSpPr>
        <p:spPr>
          <a:xfrm>
            <a:off x="9488567" y="4154448"/>
            <a:ext cx="4125039" cy="3600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✔️</a:t>
            </a:r>
            <a:endParaRPr lang="en-US" sz="1650" dirty="0"/>
          </a:p>
        </p:txBody>
      </p:sp>
      <p:sp>
        <p:nvSpPr>
          <p:cNvPr id="23" name="Shape 21"/>
          <p:cNvSpPr/>
          <p:nvPr/>
        </p:nvSpPr>
        <p:spPr>
          <a:xfrm>
            <a:off x="801410" y="4651296"/>
            <a:ext cx="13027581" cy="96321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4" name="Text 22"/>
          <p:cNvSpPr/>
          <p:nvPr/>
        </p:nvSpPr>
        <p:spPr>
          <a:xfrm>
            <a:off x="1017151" y="4788098"/>
            <a:ext cx="2170867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AI Interview Simulation</a:t>
            </a:r>
            <a:endParaRPr lang="en-US" sz="1650" dirty="0"/>
          </a:p>
        </p:txBody>
      </p:sp>
      <p:sp>
        <p:nvSpPr>
          <p:cNvPr id="25" name="Text 23"/>
          <p:cNvSpPr/>
          <p:nvPr/>
        </p:nvSpPr>
        <p:spPr>
          <a:xfrm>
            <a:off x="3626406" y="4788098"/>
            <a:ext cx="1515666" cy="3600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❌</a:t>
            </a:r>
            <a:endParaRPr lang="en-US" sz="1650" dirty="0"/>
          </a:p>
        </p:txBody>
      </p:sp>
      <p:sp>
        <p:nvSpPr>
          <p:cNvPr id="26" name="Text 24"/>
          <p:cNvSpPr/>
          <p:nvPr/>
        </p:nvSpPr>
        <p:spPr>
          <a:xfrm>
            <a:off x="5580459" y="4788098"/>
            <a:ext cx="1515666" cy="3600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❌</a:t>
            </a:r>
            <a:endParaRPr lang="en-US" sz="1650" dirty="0"/>
          </a:p>
        </p:txBody>
      </p:sp>
      <p:sp>
        <p:nvSpPr>
          <p:cNvPr id="27" name="Text 25"/>
          <p:cNvSpPr/>
          <p:nvPr/>
        </p:nvSpPr>
        <p:spPr>
          <a:xfrm>
            <a:off x="7534513" y="4788098"/>
            <a:ext cx="1515666" cy="3600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❌</a:t>
            </a:r>
            <a:endParaRPr lang="en-US" sz="1650" dirty="0"/>
          </a:p>
        </p:txBody>
      </p:sp>
      <p:sp>
        <p:nvSpPr>
          <p:cNvPr id="28" name="Text 26"/>
          <p:cNvSpPr/>
          <p:nvPr/>
        </p:nvSpPr>
        <p:spPr>
          <a:xfrm>
            <a:off x="9488567" y="4788098"/>
            <a:ext cx="4125039" cy="3600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✔️</a:t>
            </a:r>
            <a:endParaRPr lang="en-US" sz="1650" dirty="0"/>
          </a:p>
        </p:txBody>
      </p:sp>
      <p:sp>
        <p:nvSpPr>
          <p:cNvPr id="29" name="Shape 27"/>
          <p:cNvSpPr/>
          <p:nvPr/>
        </p:nvSpPr>
        <p:spPr>
          <a:xfrm>
            <a:off x="801410" y="5614511"/>
            <a:ext cx="13027581" cy="63365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0" name="Text 28"/>
          <p:cNvSpPr/>
          <p:nvPr/>
        </p:nvSpPr>
        <p:spPr>
          <a:xfrm>
            <a:off x="1017151" y="5751314"/>
            <a:ext cx="2170867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Doubt Forum</a:t>
            </a:r>
            <a:endParaRPr lang="en-US" sz="1650" dirty="0"/>
          </a:p>
        </p:txBody>
      </p:sp>
      <p:sp>
        <p:nvSpPr>
          <p:cNvPr id="31" name="Text 29"/>
          <p:cNvSpPr/>
          <p:nvPr/>
        </p:nvSpPr>
        <p:spPr>
          <a:xfrm>
            <a:off x="3626406" y="5751314"/>
            <a:ext cx="1515666" cy="3600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❌</a:t>
            </a:r>
            <a:endParaRPr lang="en-US" sz="1650" dirty="0"/>
          </a:p>
        </p:txBody>
      </p:sp>
      <p:sp>
        <p:nvSpPr>
          <p:cNvPr id="32" name="Text 30"/>
          <p:cNvSpPr/>
          <p:nvPr/>
        </p:nvSpPr>
        <p:spPr>
          <a:xfrm>
            <a:off x="5580459" y="5751314"/>
            <a:ext cx="1515666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Partial</a:t>
            </a:r>
            <a:endParaRPr lang="en-US" sz="1650" dirty="0"/>
          </a:p>
        </p:txBody>
      </p:sp>
      <p:sp>
        <p:nvSpPr>
          <p:cNvPr id="33" name="Text 31"/>
          <p:cNvSpPr/>
          <p:nvPr/>
        </p:nvSpPr>
        <p:spPr>
          <a:xfrm>
            <a:off x="7534513" y="5751314"/>
            <a:ext cx="1515666" cy="3600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❌</a:t>
            </a:r>
            <a:endParaRPr lang="en-US" sz="1650" dirty="0"/>
          </a:p>
        </p:txBody>
      </p:sp>
      <p:sp>
        <p:nvSpPr>
          <p:cNvPr id="34" name="Text 32"/>
          <p:cNvSpPr/>
          <p:nvPr/>
        </p:nvSpPr>
        <p:spPr>
          <a:xfrm>
            <a:off x="9488567" y="5751314"/>
            <a:ext cx="4125039" cy="3600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✔️</a:t>
            </a:r>
            <a:endParaRPr lang="en-US" sz="1650" dirty="0"/>
          </a:p>
        </p:txBody>
      </p:sp>
      <p:sp>
        <p:nvSpPr>
          <p:cNvPr id="35" name="Shape 33"/>
          <p:cNvSpPr/>
          <p:nvPr/>
        </p:nvSpPr>
        <p:spPr>
          <a:xfrm>
            <a:off x="801410" y="6248162"/>
            <a:ext cx="13027581" cy="63365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6" name="Text 34"/>
          <p:cNvSpPr/>
          <p:nvPr/>
        </p:nvSpPr>
        <p:spPr>
          <a:xfrm>
            <a:off x="1017151" y="6384965"/>
            <a:ext cx="2170867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Resume-Based Prep</a:t>
            </a:r>
            <a:endParaRPr lang="en-US" sz="1650" dirty="0"/>
          </a:p>
        </p:txBody>
      </p:sp>
      <p:sp>
        <p:nvSpPr>
          <p:cNvPr id="37" name="Text 35"/>
          <p:cNvSpPr/>
          <p:nvPr/>
        </p:nvSpPr>
        <p:spPr>
          <a:xfrm>
            <a:off x="3626406" y="6384965"/>
            <a:ext cx="1515666" cy="3600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❌</a:t>
            </a:r>
            <a:endParaRPr lang="en-US" sz="1650" dirty="0"/>
          </a:p>
        </p:txBody>
      </p:sp>
      <p:sp>
        <p:nvSpPr>
          <p:cNvPr id="38" name="Text 36"/>
          <p:cNvSpPr/>
          <p:nvPr/>
        </p:nvSpPr>
        <p:spPr>
          <a:xfrm>
            <a:off x="5580459" y="6384965"/>
            <a:ext cx="1515666" cy="3600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❌</a:t>
            </a:r>
            <a:endParaRPr lang="en-US" sz="1650" dirty="0"/>
          </a:p>
        </p:txBody>
      </p:sp>
      <p:sp>
        <p:nvSpPr>
          <p:cNvPr id="39" name="Text 37"/>
          <p:cNvSpPr/>
          <p:nvPr/>
        </p:nvSpPr>
        <p:spPr>
          <a:xfrm>
            <a:off x="7534513" y="6384965"/>
            <a:ext cx="1515666" cy="3600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❌</a:t>
            </a:r>
            <a:endParaRPr lang="en-US" sz="1650" dirty="0"/>
          </a:p>
        </p:txBody>
      </p:sp>
      <p:sp>
        <p:nvSpPr>
          <p:cNvPr id="40" name="Text 38"/>
          <p:cNvSpPr/>
          <p:nvPr/>
        </p:nvSpPr>
        <p:spPr>
          <a:xfrm>
            <a:off x="9488567" y="6384965"/>
            <a:ext cx="4125039" cy="3600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✔️</a:t>
            </a:r>
            <a:endParaRPr lang="en-US" sz="1650" dirty="0"/>
          </a:p>
        </p:txBody>
      </p:sp>
      <p:sp>
        <p:nvSpPr>
          <p:cNvPr id="41" name="Shape 39"/>
          <p:cNvSpPr/>
          <p:nvPr/>
        </p:nvSpPr>
        <p:spPr>
          <a:xfrm>
            <a:off x="801410" y="6881813"/>
            <a:ext cx="13027581" cy="63365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42" name="Text 40"/>
          <p:cNvSpPr/>
          <p:nvPr/>
        </p:nvSpPr>
        <p:spPr>
          <a:xfrm>
            <a:off x="1017151" y="7018615"/>
            <a:ext cx="2170867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Premium AI Tools</a:t>
            </a:r>
            <a:endParaRPr lang="en-US" sz="1650" dirty="0"/>
          </a:p>
        </p:txBody>
      </p:sp>
      <p:sp>
        <p:nvSpPr>
          <p:cNvPr id="43" name="Text 41"/>
          <p:cNvSpPr/>
          <p:nvPr/>
        </p:nvSpPr>
        <p:spPr>
          <a:xfrm>
            <a:off x="3626406" y="7018615"/>
            <a:ext cx="1515666" cy="3600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❌</a:t>
            </a:r>
            <a:endParaRPr lang="en-US" sz="1650" dirty="0"/>
          </a:p>
        </p:txBody>
      </p:sp>
      <p:sp>
        <p:nvSpPr>
          <p:cNvPr id="44" name="Text 42"/>
          <p:cNvSpPr/>
          <p:nvPr/>
        </p:nvSpPr>
        <p:spPr>
          <a:xfrm>
            <a:off x="5580459" y="7018615"/>
            <a:ext cx="1515666" cy="3600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❌</a:t>
            </a:r>
            <a:endParaRPr lang="en-US" sz="1650" dirty="0"/>
          </a:p>
        </p:txBody>
      </p:sp>
      <p:sp>
        <p:nvSpPr>
          <p:cNvPr id="45" name="Text 43"/>
          <p:cNvSpPr/>
          <p:nvPr/>
        </p:nvSpPr>
        <p:spPr>
          <a:xfrm>
            <a:off x="7534513" y="7018615"/>
            <a:ext cx="1515666" cy="3600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❌</a:t>
            </a:r>
            <a:endParaRPr lang="en-US" sz="1650" dirty="0"/>
          </a:p>
        </p:txBody>
      </p:sp>
      <p:sp>
        <p:nvSpPr>
          <p:cNvPr id="46" name="Text 44"/>
          <p:cNvSpPr/>
          <p:nvPr/>
        </p:nvSpPr>
        <p:spPr>
          <a:xfrm>
            <a:off x="9488567" y="7018615"/>
            <a:ext cx="4125039" cy="3600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✔️</a:t>
            </a:r>
            <a:endParaRPr lang="en-US" sz="165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2816423-64C5-2A23-E710-131D4CC3355C}"/>
              </a:ext>
            </a:extLst>
          </p:cNvPr>
          <p:cNvSpPr/>
          <p:nvPr/>
        </p:nvSpPr>
        <p:spPr>
          <a:xfrm>
            <a:off x="12834257" y="7695009"/>
            <a:ext cx="1796143" cy="479228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29A596-60A5-E5C3-AAE4-D5F65700AEAF}"/>
              </a:ext>
            </a:extLst>
          </p:cNvPr>
          <p:cNvSpPr txBox="1"/>
          <p:nvPr/>
        </p:nvSpPr>
        <p:spPr>
          <a:xfrm>
            <a:off x="3392603" y="231261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Leetcode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4F55BD-DB19-C3B5-48F0-44899F8B0E0E}"/>
              </a:ext>
            </a:extLst>
          </p:cNvPr>
          <p:cNvSpPr txBox="1"/>
          <p:nvPr/>
        </p:nvSpPr>
        <p:spPr>
          <a:xfrm>
            <a:off x="5384688" y="234300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GFG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58901B-7C70-EC49-5E66-0D4D30AF2637}"/>
              </a:ext>
            </a:extLst>
          </p:cNvPr>
          <p:cNvSpPr txBox="1"/>
          <p:nvPr/>
        </p:nvSpPr>
        <p:spPr>
          <a:xfrm>
            <a:off x="7487058" y="2266074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Codeforces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50D9CF-3803-C861-58C2-EB5983F6A6E4}"/>
              </a:ext>
            </a:extLst>
          </p:cNvPr>
          <p:cNvSpPr txBox="1"/>
          <p:nvPr/>
        </p:nvSpPr>
        <p:spPr>
          <a:xfrm>
            <a:off x="9050179" y="2328000"/>
            <a:ext cx="1342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The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CodeWay</a:t>
            </a:r>
            <a:endParaRPr lang="en-IN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6526" y="610195"/>
            <a:ext cx="7843957" cy="6933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Our Robust Technology Stack</a:t>
            </a:r>
            <a:endParaRPr lang="en-US" sz="4350" dirty="0"/>
          </a:p>
        </p:txBody>
      </p:sp>
      <p:sp>
        <p:nvSpPr>
          <p:cNvPr id="3" name="Text 1"/>
          <p:cNvSpPr/>
          <p:nvPr/>
        </p:nvSpPr>
        <p:spPr>
          <a:xfrm>
            <a:off x="776526" y="1747242"/>
            <a:ext cx="13077349" cy="710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Codeway is built with a carefully selected suite of modern and efficient technologies to ensure high performance, scalability, and an engaging user experience.</a:t>
            </a:r>
            <a:endParaRPr lang="en-US" sz="1700" dirty="0"/>
          </a:p>
        </p:txBody>
      </p:sp>
      <p:sp>
        <p:nvSpPr>
          <p:cNvPr id="4" name="Shape 2"/>
          <p:cNvSpPr/>
          <p:nvPr/>
        </p:nvSpPr>
        <p:spPr>
          <a:xfrm>
            <a:off x="776526" y="2706886"/>
            <a:ext cx="13077349" cy="4915853"/>
          </a:xfrm>
          <a:prstGeom prst="roundRect">
            <a:avLst>
              <a:gd name="adj" fmla="val 1896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84146" y="2714506"/>
            <a:ext cx="4353997" cy="1988582"/>
          </a:xfrm>
          <a:prstGeom prst="roundRect">
            <a:avLst>
              <a:gd name="adj" fmla="val 4687"/>
            </a:avLst>
          </a:prstGeom>
          <a:solidFill>
            <a:srgbClr val="283157"/>
          </a:solidFill>
          <a:ln/>
        </p:spPr>
      </p:sp>
      <p:sp>
        <p:nvSpPr>
          <p:cNvPr id="6" name="Text 4"/>
          <p:cNvSpPr/>
          <p:nvPr/>
        </p:nvSpPr>
        <p:spPr>
          <a:xfrm>
            <a:off x="1005959" y="2936319"/>
            <a:ext cx="277368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Frontend</a:t>
            </a:r>
            <a:endParaRPr lang="en-US" sz="2150" dirty="0"/>
          </a:p>
        </p:txBody>
      </p:sp>
      <p:sp>
        <p:nvSpPr>
          <p:cNvPr id="7" name="Text 5"/>
          <p:cNvSpPr/>
          <p:nvPr/>
        </p:nvSpPr>
        <p:spPr>
          <a:xfrm>
            <a:off x="1005959" y="3416141"/>
            <a:ext cx="3577471" cy="710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React.js for dynamic interfaces, Tailwind CSS for rapid styling.</a:t>
            </a:r>
            <a:endParaRPr lang="en-US" sz="1700" dirty="0"/>
          </a:p>
        </p:txBody>
      </p:sp>
      <p:sp>
        <p:nvSpPr>
          <p:cNvPr id="8" name="Shape 6"/>
          <p:cNvSpPr/>
          <p:nvPr/>
        </p:nvSpPr>
        <p:spPr>
          <a:xfrm>
            <a:off x="5138142" y="2714506"/>
            <a:ext cx="4353997" cy="1988582"/>
          </a:xfrm>
          <a:prstGeom prst="rect">
            <a:avLst/>
          </a:prstGeom>
          <a:solidFill>
            <a:srgbClr val="283157"/>
          </a:solidFill>
          <a:ln/>
        </p:spPr>
      </p:sp>
      <p:sp>
        <p:nvSpPr>
          <p:cNvPr id="9" name="Shape 7"/>
          <p:cNvSpPr/>
          <p:nvPr/>
        </p:nvSpPr>
        <p:spPr>
          <a:xfrm>
            <a:off x="5138142" y="2714506"/>
            <a:ext cx="30480" cy="1988582"/>
          </a:xfrm>
          <a:prstGeom prst="roundRect">
            <a:avLst>
              <a:gd name="adj" fmla="val 305763"/>
            </a:avLst>
          </a:prstGeom>
          <a:solidFill>
            <a:srgbClr val="414A70"/>
          </a:solidFill>
          <a:ln/>
        </p:spPr>
      </p:sp>
      <p:sp>
        <p:nvSpPr>
          <p:cNvPr id="10" name="Text 8"/>
          <p:cNvSpPr/>
          <p:nvPr/>
        </p:nvSpPr>
        <p:spPr>
          <a:xfrm>
            <a:off x="5692854" y="2936319"/>
            <a:ext cx="277368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Backend</a:t>
            </a:r>
            <a:endParaRPr lang="en-US" sz="2150" dirty="0"/>
          </a:p>
        </p:txBody>
      </p:sp>
      <p:sp>
        <p:nvSpPr>
          <p:cNvPr id="11" name="Text 9"/>
          <p:cNvSpPr/>
          <p:nvPr/>
        </p:nvSpPr>
        <p:spPr>
          <a:xfrm>
            <a:off x="5692854" y="3416141"/>
            <a:ext cx="3244572" cy="710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Node.js and Express.js for robust server-side logic.</a:t>
            </a:r>
            <a:endParaRPr lang="en-US" sz="1700" dirty="0"/>
          </a:p>
        </p:txBody>
      </p:sp>
      <p:sp>
        <p:nvSpPr>
          <p:cNvPr id="12" name="Shape 10"/>
          <p:cNvSpPr/>
          <p:nvPr/>
        </p:nvSpPr>
        <p:spPr>
          <a:xfrm>
            <a:off x="4860846" y="3431441"/>
            <a:ext cx="554712" cy="554712"/>
          </a:xfrm>
          <a:prstGeom prst="roundRect">
            <a:avLst>
              <a:gd name="adj" fmla="val 16801"/>
            </a:avLst>
          </a:prstGeom>
          <a:solidFill>
            <a:srgbClr val="080E26"/>
          </a:solidFill>
          <a:ln w="30480">
            <a:solidFill>
              <a:srgbClr val="414A70"/>
            </a:solidFill>
            <a:prstDash val="solid"/>
          </a:ln>
        </p:spPr>
      </p:sp>
      <p:pic>
        <p:nvPicPr>
          <p:cNvPr id="1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553" y="3535382"/>
            <a:ext cx="277297" cy="346710"/>
          </a:xfrm>
          <a:prstGeom prst="rect">
            <a:avLst/>
          </a:prstGeom>
        </p:spPr>
      </p:pic>
      <p:sp>
        <p:nvSpPr>
          <p:cNvPr id="14" name="Shape 11"/>
          <p:cNvSpPr/>
          <p:nvPr/>
        </p:nvSpPr>
        <p:spPr>
          <a:xfrm>
            <a:off x="9492139" y="2714506"/>
            <a:ext cx="4353997" cy="1988582"/>
          </a:xfrm>
          <a:prstGeom prst="rect">
            <a:avLst/>
          </a:prstGeom>
          <a:solidFill>
            <a:srgbClr val="283157"/>
          </a:solidFill>
          <a:ln/>
        </p:spPr>
      </p:sp>
      <p:sp>
        <p:nvSpPr>
          <p:cNvPr id="15" name="Shape 12"/>
          <p:cNvSpPr/>
          <p:nvPr/>
        </p:nvSpPr>
        <p:spPr>
          <a:xfrm>
            <a:off x="9492139" y="2714506"/>
            <a:ext cx="30480" cy="1988582"/>
          </a:xfrm>
          <a:prstGeom prst="roundRect">
            <a:avLst>
              <a:gd name="adj" fmla="val 305763"/>
            </a:avLst>
          </a:prstGeom>
          <a:solidFill>
            <a:srgbClr val="414A70"/>
          </a:solidFill>
          <a:ln/>
        </p:spPr>
      </p:sp>
      <p:sp>
        <p:nvSpPr>
          <p:cNvPr id="16" name="Text 13"/>
          <p:cNvSpPr/>
          <p:nvPr/>
        </p:nvSpPr>
        <p:spPr>
          <a:xfrm>
            <a:off x="10046851" y="2936319"/>
            <a:ext cx="277368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Database</a:t>
            </a:r>
            <a:endParaRPr lang="en-US" sz="2150" dirty="0"/>
          </a:p>
        </p:txBody>
      </p:sp>
      <p:sp>
        <p:nvSpPr>
          <p:cNvPr id="17" name="Text 14"/>
          <p:cNvSpPr/>
          <p:nvPr/>
        </p:nvSpPr>
        <p:spPr>
          <a:xfrm>
            <a:off x="10046851" y="3416141"/>
            <a:ext cx="3577471" cy="10651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MongoDB (or PostgreSQL) for flexible and scalable data storage.</a:t>
            </a:r>
            <a:endParaRPr lang="en-US" sz="1700" dirty="0"/>
          </a:p>
        </p:txBody>
      </p:sp>
      <p:sp>
        <p:nvSpPr>
          <p:cNvPr id="18" name="Shape 15"/>
          <p:cNvSpPr/>
          <p:nvPr/>
        </p:nvSpPr>
        <p:spPr>
          <a:xfrm>
            <a:off x="9214842" y="3431441"/>
            <a:ext cx="554712" cy="554712"/>
          </a:xfrm>
          <a:prstGeom prst="roundRect">
            <a:avLst>
              <a:gd name="adj" fmla="val 16801"/>
            </a:avLst>
          </a:prstGeom>
          <a:solidFill>
            <a:srgbClr val="080E26"/>
          </a:solidFill>
          <a:ln w="30480">
            <a:solidFill>
              <a:srgbClr val="414A70"/>
            </a:solidFill>
            <a:prstDash val="solid"/>
          </a:ln>
        </p:spPr>
      </p:sp>
      <p:pic>
        <p:nvPicPr>
          <p:cNvPr id="1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3550" y="3535382"/>
            <a:ext cx="277297" cy="346710"/>
          </a:xfrm>
          <a:prstGeom prst="rect">
            <a:avLst/>
          </a:prstGeom>
        </p:spPr>
      </p:pic>
      <p:sp>
        <p:nvSpPr>
          <p:cNvPr id="20" name="Shape 16"/>
          <p:cNvSpPr/>
          <p:nvPr/>
        </p:nvSpPr>
        <p:spPr>
          <a:xfrm>
            <a:off x="784146" y="4703088"/>
            <a:ext cx="4353997" cy="1633538"/>
          </a:xfrm>
          <a:prstGeom prst="rect">
            <a:avLst/>
          </a:prstGeom>
          <a:solidFill>
            <a:srgbClr val="283157"/>
          </a:solidFill>
          <a:ln/>
        </p:spPr>
      </p:sp>
      <p:sp>
        <p:nvSpPr>
          <p:cNvPr id="21" name="Shape 17"/>
          <p:cNvSpPr/>
          <p:nvPr/>
        </p:nvSpPr>
        <p:spPr>
          <a:xfrm>
            <a:off x="784146" y="4703088"/>
            <a:ext cx="4353997" cy="30480"/>
          </a:xfrm>
          <a:prstGeom prst="roundRect">
            <a:avLst>
              <a:gd name="adj" fmla="val 305763"/>
            </a:avLst>
          </a:prstGeom>
          <a:solidFill>
            <a:srgbClr val="414A70"/>
          </a:solidFill>
          <a:ln/>
        </p:spPr>
      </p:sp>
      <p:sp>
        <p:nvSpPr>
          <p:cNvPr id="22" name="Text 18"/>
          <p:cNvSpPr/>
          <p:nvPr/>
        </p:nvSpPr>
        <p:spPr>
          <a:xfrm>
            <a:off x="1005959" y="4924901"/>
            <a:ext cx="277368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Code Execution</a:t>
            </a:r>
            <a:endParaRPr lang="en-US" sz="2150" dirty="0"/>
          </a:p>
        </p:txBody>
      </p:sp>
      <p:sp>
        <p:nvSpPr>
          <p:cNvPr id="23" name="Text 19"/>
          <p:cNvSpPr/>
          <p:nvPr/>
        </p:nvSpPr>
        <p:spPr>
          <a:xfrm>
            <a:off x="1005959" y="5404723"/>
            <a:ext cx="3577471" cy="710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Judge0 API for secure and efficient code compilation.</a:t>
            </a:r>
            <a:endParaRPr lang="en-US" sz="1700" dirty="0"/>
          </a:p>
        </p:txBody>
      </p:sp>
      <p:sp>
        <p:nvSpPr>
          <p:cNvPr id="24" name="Shape 20"/>
          <p:cNvSpPr/>
          <p:nvPr/>
        </p:nvSpPr>
        <p:spPr>
          <a:xfrm>
            <a:off x="5138142" y="4703088"/>
            <a:ext cx="4353997" cy="1633538"/>
          </a:xfrm>
          <a:prstGeom prst="rect">
            <a:avLst/>
          </a:prstGeom>
          <a:solidFill>
            <a:srgbClr val="283157"/>
          </a:solidFill>
          <a:ln/>
        </p:spPr>
      </p:sp>
      <p:sp>
        <p:nvSpPr>
          <p:cNvPr id="25" name="Shape 21"/>
          <p:cNvSpPr/>
          <p:nvPr/>
        </p:nvSpPr>
        <p:spPr>
          <a:xfrm>
            <a:off x="5138142" y="4703088"/>
            <a:ext cx="30480" cy="1633538"/>
          </a:xfrm>
          <a:prstGeom prst="roundRect">
            <a:avLst>
              <a:gd name="adj" fmla="val 305763"/>
            </a:avLst>
          </a:prstGeom>
          <a:solidFill>
            <a:srgbClr val="414A70"/>
          </a:solidFill>
          <a:ln/>
        </p:spPr>
      </p:sp>
      <p:sp>
        <p:nvSpPr>
          <p:cNvPr id="26" name="Shape 22"/>
          <p:cNvSpPr/>
          <p:nvPr/>
        </p:nvSpPr>
        <p:spPr>
          <a:xfrm>
            <a:off x="5138142" y="4703088"/>
            <a:ext cx="4353997" cy="30480"/>
          </a:xfrm>
          <a:prstGeom prst="roundRect">
            <a:avLst>
              <a:gd name="adj" fmla="val 305763"/>
            </a:avLst>
          </a:prstGeom>
          <a:solidFill>
            <a:srgbClr val="414A70"/>
          </a:solidFill>
          <a:ln/>
        </p:spPr>
      </p:sp>
      <p:sp>
        <p:nvSpPr>
          <p:cNvPr id="27" name="Text 23"/>
          <p:cNvSpPr/>
          <p:nvPr/>
        </p:nvSpPr>
        <p:spPr>
          <a:xfrm>
            <a:off x="5692854" y="4924901"/>
            <a:ext cx="277368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AI Integration</a:t>
            </a:r>
            <a:endParaRPr lang="en-US" sz="2150" dirty="0"/>
          </a:p>
        </p:txBody>
      </p:sp>
      <p:sp>
        <p:nvSpPr>
          <p:cNvPr id="28" name="Text 24"/>
          <p:cNvSpPr/>
          <p:nvPr/>
        </p:nvSpPr>
        <p:spPr>
          <a:xfrm>
            <a:off x="5692854" y="5404723"/>
            <a:ext cx="3244572" cy="710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LangChain and OpenAI APIs for intelligent features.</a:t>
            </a:r>
            <a:endParaRPr lang="en-US" sz="1700" dirty="0"/>
          </a:p>
        </p:txBody>
      </p:sp>
      <p:sp>
        <p:nvSpPr>
          <p:cNvPr id="29" name="Shape 25"/>
          <p:cNvSpPr/>
          <p:nvPr/>
        </p:nvSpPr>
        <p:spPr>
          <a:xfrm>
            <a:off x="4860846" y="5242500"/>
            <a:ext cx="554712" cy="554712"/>
          </a:xfrm>
          <a:prstGeom prst="roundRect">
            <a:avLst>
              <a:gd name="adj" fmla="val 16801"/>
            </a:avLst>
          </a:prstGeom>
          <a:solidFill>
            <a:srgbClr val="080E26"/>
          </a:solidFill>
          <a:ln w="30480">
            <a:solidFill>
              <a:srgbClr val="414A70"/>
            </a:solidFill>
            <a:prstDash val="solid"/>
          </a:ln>
        </p:spPr>
      </p:sp>
      <p:pic>
        <p:nvPicPr>
          <p:cNvPr id="3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9553" y="5346442"/>
            <a:ext cx="277297" cy="346710"/>
          </a:xfrm>
          <a:prstGeom prst="rect">
            <a:avLst/>
          </a:prstGeom>
        </p:spPr>
      </p:pic>
      <p:sp>
        <p:nvSpPr>
          <p:cNvPr id="31" name="Shape 26"/>
          <p:cNvSpPr/>
          <p:nvPr/>
        </p:nvSpPr>
        <p:spPr>
          <a:xfrm>
            <a:off x="9492139" y="4703088"/>
            <a:ext cx="4353997" cy="1633538"/>
          </a:xfrm>
          <a:prstGeom prst="rect">
            <a:avLst/>
          </a:prstGeom>
          <a:solidFill>
            <a:srgbClr val="283157"/>
          </a:solidFill>
          <a:ln/>
        </p:spPr>
      </p:sp>
      <p:sp>
        <p:nvSpPr>
          <p:cNvPr id="32" name="Shape 27"/>
          <p:cNvSpPr/>
          <p:nvPr/>
        </p:nvSpPr>
        <p:spPr>
          <a:xfrm>
            <a:off x="9492139" y="4703088"/>
            <a:ext cx="30480" cy="1633538"/>
          </a:xfrm>
          <a:prstGeom prst="roundRect">
            <a:avLst>
              <a:gd name="adj" fmla="val 305763"/>
            </a:avLst>
          </a:prstGeom>
          <a:solidFill>
            <a:srgbClr val="414A70"/>
          </a:solidFill>
          <a:ln/>
        </p:spPr>
      </p:sp>
      <p:sp>
        <p:nvSpPr>
          <p:cNvPr id="33" name="Shape 28"/>
          <p:cNvSpPr/>
          <p:nvPr/>
        </p:nvSpPr>
        <p:spPr>
          <a:xfrm>
            <a:off x="9492139" y="4703088"/>
            <a:ext cx="4353997" cy="30480"/>
          </a:xfrm>
          <a:prstGeom prst="roundRect">
            <a:avLst>
              <a:gd name="adj" fmla="val 305763"/>
            </a:avLst>
          </a:prstGeom>
          <a:solidFill>
            <a:srgbClr val="414A70"/>
          </a:solidFill>
          <a:ln/>
        </p:spPr>
      </p:sp>
      <p:sp>
        <p:nvSpPr>
          <p:cNvPr id="34" name="Text 29"/>
          <p:cNvSpPr/>
          <p:nvPr/>
        </p:nvSpPr>
        <p:spPr>
          <a:xfrm>
            <a:off x="10046851" y="4924901"/>
            <a:ext cx="277368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Payments</a:t>
            </a:r>
            <a:endParaRPr lang="en-US" sz="2150" dirty="0"/>
          </a:p>
        </p:txBody>
      </p:sp>
      <p:sp>
        <p:nvSpPr>
          <p:cNvPr id="35" name="Text 30"/>
          <p:cNvSpPr/>
          <p:nvPr/>
        </p:nvSpPr>
        <p:spPr>
          <a:xfrm>
            <a:off x="10046851" y="5404723"/>
            <a:ext cx="3577471" cy="710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Razorpay / Stripe for secure and seamless transactions.</a:t>
            </a:r>
            <a:endParaRPr lang="en-US" sz="1700" dirty="0"/>
          </a:p>
        </p:txBody>
      </p:sp>
      <p:sp>
        <p:nvSpPr>
          <p:cNvPr id="36" name="Shape 31"/>
          <p:cNvSpPr/>
          <p:nvPr/>
        </p:nvSpPr>
        <p:spPr>
          <a:xfrm>
            <a:off x="9214842" y="5242500"/>
            <a:ext cx="554712" cy="554712"/>
          </a:xfrm>
          <a:prstGeom prst="roundRect">
            <a:avLst>
              <a:gd name="adj" fmla="val 16801"/>
            </a:avLst>
          </a:prstGeom>
          <a:solidFill>
            <a:srgbClr val="080E26"/>
          </a:solidFill>
          <a:ln w="30480">
            <a:solidFill>
              <a:srgbClr val="414A70"/>
            </a:solidFill>
            <a:prstDash val="solid"/>
          </a:ln>
        </p:spPr>
      </p:sp>
      <p:pic>
        <p:nvPicPr>
          <p:cNvPr id="3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3550" y="5346442"/>
            <a:ext cx="277297" cy="346710"/>
          </a:xfrm>
          <a:prstGeom prst="rect">
            <a:avLst/>
          </a:prstGeom>
        </p:spPr>
      </p:pic>
      <p:sp>
        <p:nvSpPr>
          <p:cNvPr id="38" name="Shape 32"/>
          <p:cNvSpPr/>
          <p:nvPr/>
        </p:nvSpPr>
        <p:spPr>
          <a:xfrm>
            <a:off x="784146" y="6336625"/>
            <a:ext cx="13061990" cy="1278493"/>
          </a:xfrm>
          <a:prstGeom prst="rect">
            <a:avLst/>
          </a:prstGeom>
          <a:solidFill>
            <a:srgbClr val="283157"/>
          </a:solidFill>
          <a:ln/>
        </p:spPr>
      </p:sp>
      <p:sp>
        <p:nvSpPr>
          <p:cNvPr id="39" name="Shape 33"/>
          <p:cNvSpPr/>
          <p:nvPr/>
        </p:nvSpPr>
        <p:spPr>
          <a:xfrm>
            <a:off x="784146" y="6336625"/>
            <a:ext cx="13061990" cy="30480"/>
          </a:xfrm>
          <a:prstGeom prst="roundRect">
            <a:avLst>
              <a:gd name="adj" fmla="val 305763"/>
            </a:avLst>
          </a:prstGeom>
          <a:solidFill>
            <a:srgbClr val="414A70"/>
          </a:solidFill>
          <a:ln/>
        </p:spPr>
      </p:sp>
      <p:sp>
        <p:nvSpPr>
          <p:cNvPr id="40" name="Text 34"/>
          <p:cNvSpPr/>
          <p:nvPr/>
        </p:nvSpPr>
        <p:spPr>
          <a:xfrm>
            <a:off x="1005959" y="6558439"/>
            <a:ext cx="277368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Deployment</a:t>
            </a:r>
            <a:endParaRPr lang="en-US" sz="2150" dirty="0"/>
          </a:p>
        </p:txBody>
      </p:sp>
      <p:sp>
        <p:nvSpPr>
          <p:cNvPr id="41" name="Text 35"/>
          <p:cNvSpPr/>
          <p:nvPr/>
        </p:nvSpPr>
        <p:spPr>
          <a:xfrm>
            <a:off x="1005959" y="7038261"/>
            <a:ext cx="12285464" cy="3550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Docker for containerization, Vercel/AWS for scalable hosting.</a:t>
            </a:r>
            <a:endParaRPr lang="en-US" sz="17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AA693B-E697-4862-FF61-77F658F32C28}"/>
              </a:ext>
            </a:extLst>
          </p:cNvPr>
          <p:cNvSpPr/>
          <p:nvPr/>
        </p:nvSpPr>
        <p:spPr>
          <a:xfrm>
            <a:off x="12834257" y="7695009"/>
            <a:ext cx="1796143" cy="479228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824</Words>
  <Application>Microsoft Office PowerPoint</Application>
  <PresentationFormat>Custom</PresentationFormat>
  <Paragraphs>149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Fraunces Medium</vt:lpstr>
      <vt:lpstr>Epilogue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ACER</cp:lastModifiedBy>
  <cp:revision>3</cp:revision>
  <dcterms:created xsi:type="dcterms:W3CDTF">2025-09-24T05:49:39Z</dcterms:created>
  <dcterms:modified xsi:type="dcterms:W3CDTF">2025-10-29T03:49:22Z</dcterms:modified>
</cp:coreProperties>
</file>