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6"/>
  </p:notesMasterIdLst>
  <p:sldIdLst>
    <p:sldId id="277" r:id="rId2"/>
    <p:sldId id="263" r:id="rId3"/>
    <p:sldId id="269" r:id="rId4"/>
    <p:sldId id="262" r:id="rId5"/>
    <p:sldId id="270" r:id="rId6"/>
    <p:sldId id="264" r:id="rId7"/>
    <p:sldId id="271" r:id="rId8"/>
    <p:sldId id="259" r:id="rId9"/>
    <p:sldId id="272" r:id="rId10"/>
    <p:sldId id="260" r:id="rId11"/>
    <p:sldId id="273" r:id="rId12"/>
    <p:sldId id="261" r:id="rId13"/>
    <p:sldId id="274" r:id="rId14"/>
    <p:sldId id="265" r:id="rId15"/>
    <p:sldId id="275" r:id="rId16"/>
    <p:sldId id="267" r:id="rId17"/>
    <p:sldId id="276" r:id="rId18"/>
    <p:sldId id="266" r:id="rId19"/>
    <p:sldId id="279" r:id="rId20"/>
    <p:sldId id="268" r:id="rId21"/>
    <p:sldId id="280" r:id="rId22"/>
    <p:sldId id="281" r:id="rId23"/>
    <p:sldId id="282"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57C9C-C97C-4C26-BB81-B4B5A41237CC}"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99306-D878-4F8E-999C-747C39FDE235}" type="slidenum">
              <a:rPr lang="en-IN" smtClean="0"/>
              <a:t>‹#›</a:t>
            </a:fld>
            <a:endParaRPr lang="en-IN"/>
          </a:p>
        </p:txBody>
      </p:sp>
    </p:spTree>
    <p:extLst>
      <p:ext uri="{BB962C8B-B14F-4D97-AF65-F5344CB8AC3E}">
        <p14:creationId xmlns:p14="http://schemas.microsoft.com/office/powerpoint/2010/main" val="310850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334169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95341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036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202251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2248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2098266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401001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24643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13582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B19C2-B493-4FC6-A148-211CB27526D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19594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7B19C2-B493-4FC6-A148-211CB27526D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359834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7B19C2-B493-4FC6-A148-211CB27526D7}"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325763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7B19C2-B493-4FC6-A148-211CB27526D7}"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263462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B19C2-B493-4FC6-A148-211CB27526D7}"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2162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B19C2-B493-4FC6-A148-211CB27526D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35933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B19C2-B493-4FC6-A148-211CB27526D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6554C-138C-4EF2-9517-4A69D70223DF}" type="slidenum">
              <a:rPr lang="en-IN" smtClean="0"/>
              <a:t>‹#›</a:t>
            </a:fld>
            <a:endParaRPr lang="en-IN"/>
          </a:p>
        </p:txBody>
      </p:sp>
    </p:spTree>
    <p:extLst>
      <p:ext uri="{BB962C8B-B14F-4D97-AF65-F5344CB8AC3E}">
        <p14:creationId xmlns:p14="http://schemas.microsoft.com/office/powerpoint/2010/main" val="106418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7B19C2-B493-4FC6-A148-211CB27526D7}" type="datetimeFigureOut">
              <a:rPr lang="en-IN" smtClean="0"/>
              <a:t>17-11-2024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66554C-138C-4EF2-9517-4A69D70223DF}" type="slidenum">
              <a:rPr lang="en-IN" smtClean="0"/>
              <a:t>‹#›</a:t>
            </a:fld>
            <a:endParaRPr lang="en-IN"/>
          </a:p>
        </p:txBody>
      </p:sp>
    </p:spTree>
    <p:extLst>
      <p:ext uri="{BB962C8B-B14F-4D97-AF65-F5344CB8AC3E}">
        <p14:creationId xmlns:p14="http://schemas.microsoft.com/office/powerpoint/2010/main" val="250066605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0C17-9E7F-3ED0-91FB-39BEAB081744}"/>
              </a:ext>
            </a:extLst>
          </p:cNvPr>
          <p:cNvSpPr>
            <a:spLocks noGrp="1"/>
          </p:cNvSpPr>
          <p:nvPr>
            <p:ph type="title"/>
          </p:nvPr>
        </p:nvSpPr>
        <p:spPr>
          <a:xfrm>
            <a:off x="158620" y="3637875"/>
            <a:ext cx="9377265" cy="771712"/>
          </a:xfrm>
        </p:spPr>
        <p:txBody>
          <a:bodyPr anchor="ctr">
            <a:normAutofit fontScale="90000"/>
          </a:bodyPr>
          <a:lstStyle/>
          <a:p>
            <a:pPr algn="ctr"/>
            <a:r>
              <a:rPr lang="en-US" dirty="0"/>
              <a:t>Sales Performance Analysis of Walmart Stores Using Advanced MySQL Techniques</a:t>
            </a:r>
            <a:endParaRPr lang="en-IN" dirty="0"/>
          </a:p>
        </p:txBody>
      </p:sp>
      <p:pic>
        <p:nvPicPr>
          <p:cNvPr id="5" name="Picture 4">
            <a:extLst>
              <a:ext uri="{FF2B5EF4-FFF2-40B4-BE49-F238E27FC236}">
                <a16:creationId xmlns:a16="http://schemas.microsoft.com/office/drawing/2014/main" id="{17AD0EA2-AEBD-65DA-8A2F-24065D1E0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81" y="310145"/>
            <a:ext cx="8763000" cy="2524125"/>
          </a:xfrm>
          <a:prstGeom prst="rect">
            <a:avLst/>
          </a:prstGeom>
        </p:spPr>
      </p:pic>
      <p:sp>
        <p:nvSpPr>
          <p:cNvPr id="6" name="TextBox 5">
            <a:extLst>
              <a:ext uri="{FF2B5EF4-FFF2-40B4-BE49-F238E27FC236}">
                <a16:creationId xmlns:a16="http://schemas.microsoft.com/office/drawing/2014/main" id="{23E63FA3-8BBD-6C3D-352D-D83B12ED4C61}"/>
              </a:ext>
            </a:extLst>
          </p:cNvPr>
          <p:cNvSpPr txBox="1"/>
          <p:nvPr/>
        </p:nvSpPr>
        <p:spPr>
          <a:xfrm>
            <a:off x="6662057" y="5430416"/>
            <a:ext cx="2733870" cy="400110"/>
          </a:xfrm>
          <a:prstGeom prst="rect">
            <a:avLst/>
          </a:prstGeom>
          <a:noFill/>
        </p:spPr>
        <p:txBody>
          <a:bodyPr wrap="square" rtlCol="0">
            <a:spAutoFit/>
          </a:bodyPr>
          <a:lstStyle/>
          <a:p>
            <a:r>
              <a:rPr lang="en-IN" sz="2000" dirty="0">
                <a:solidFill>
                  <a:schemeClr val="accent1">
                    <a:lumMod val="40000"/>
                    <a:lumOff val="60000"/>
                  </a:schemeClr>
                </a:solidFill>
              </a:rPr>
              <a:t>- Sameer N. Phalak</a:t>
            </a:r>
          </a:p>
        </p:txBody>
      </p:sp>
    </p:spTree>
    <p:extLst>
      <p:ext uri="{BB962C8B-B14F-4D97-AF65-F5344CB8AC3E}">
        <p14:creationId xmlns:p14="http://schemas.microsoft.com/office/powerpoint/2010/main" val="329474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241A-50FF-239F-6591-D99BDA5E7A72}"/>
              </a:ext>
            </a:extLst>
          </p:cNvPr>
          <p:cNvSpPr>
            <a:spLocks noGrp="1"/>
          </p:cNvSpPr>
          <p:nvPr>
            <p:ph type="title"/>
          </p:nvPr>
        </p:nvSpPr>
        <p:spPr>
          <a:xfrm>
            <a:off x="640011" y="213053"/>
            <a:ext cx="8671939" cy="533396"/>
          </a:xfrm>
        </p:spPr>
        <p:txBody>
          <a:bodyPr anchor="ctr">
            <a:normAutofit fontScale="90000"/>
          </a:bodyPr>
          <a:lstStyle/>
          <a:p>
            <a:pPr algn="ctr"/>
            <a:r>
              <a:rPr lang="en-US" b="1" dirty="0"/>
              <a:t>Task 5: Most Popular Payment Method by City</a:t>
            </a:r>
            <a:br>
              <a:rPr lang="en-US" b="1" dirty="0"/>
            </a:br>
            <a:endParaRPr lang="en-IN" dirty="0"/>
          </a:p>
        </p:txBody>
      </p:sp>
      <p:sp>
        <p:nvSpPr>
          <p:cNvPr id="17" name="Rectangle 6">
            <a:extLst>
              <a:ext uri="{FF2B5EF4-FFF2-40B4-BE49-F238E27FC236}">
                <a16:creationId xmlns:a16="http://schemas.microsoft.com/office/drawing/2014/main" id="{4F353B32-9D81-07E8-1BC5-10622EF9F598}"/>
              </a:ext>
            </a:extLst>
          </p:cNvPr>
          <p:cNvSpPr>
            <a:spLocks noChangeArrowheads="1"/>
          </p:cNvSpPr>
          <p:nvPr/>
        </p:nvSpPr>
        <p:spPr bwMode="auto">
          <a:xfrm>
            <a:off x="438538" y="721864"/>
            <a:ext cx="69290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accent2">
                    <a:lumMod val="60000"/>
                    <a:lumOff val="40000"/>
                  </a:schemeClr>
                </a:solidFill>
                <a:effectLst/>
                <a:latin typeface="Arial" panose="020B0604020202020204" pitchFamily="34" charset="0"/>
              </a:rPr>
              <a:t>Objective</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Determine the preferred payment method in each city.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7AE63A07-B7AD-D776-CFCD-61154921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462" y="1768089"/>
            <a:ext cx="3907803" cy="3139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E4DB137A-8D73-9DF4-290B-D595868FB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11" y="1807775"/>
            <a:ext cx="4958356" cy="3242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436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8147-C220-5C29-4DB1-C875084BA272}"/>
              </a:ext>
            </a:extLst>
          </p:cNvPr>
          <p:cNvSpPr>
            <a:spLocks noGrp="1"/>
          </p:cNvSpPr>
          <p:nvPr>
            <p:ph type="title"/>
          </p:nvPr>
        </p:nvSpPr>
        <p:spPr>
          <a:xfrm>
            <a:off x="677334" y="180392"/>
            <a:ext cx="8596668" cy="631371"/>
          </a:xfrm>
        </p:spPr>
        <p:txBody>
          <a:bodyPr>
            <a:normAutofit/>
          </a:bodyPr>
          <a:lstStyle/>
          <a:p>
            <a:pPr algn="ctr"/>
            <a:r>
              <a:rPr lang="en-IN" sz="2500" b="1" u="sng" dirty="0"/>
              <a:t>Insights And Recommendation</a:t>
            </a:r>
          </a:p>
        </p:txBody>
      </p:sp>
      <p:pic>
        <p:nvPicPr>
          <p:cNvPr id="7" name="Picture 6">
            <a:extLst>
              <a:ext uri="{FF2B5EF4-FFF2-40B4-BE49-F238E27FC236}">
                <a16:creationId xmlns:a16="http://schemas.microsoft.com/office/drawing/2014/main" id="{E942BE0D-6232-F6A5-5152-6113A942E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668" y="1498854"/>
            <a:ext cx="6209242" cy="3860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50690FA7-1913-40FD-8FCE-C0529BBAA0C0}"/>
              </a:ext>
            </a:extLst>
          </p:cNvPr>
          <p:cNvSpPr txBox="1"/>
          <p:nvPr/>
        </p:nvSpPr>
        <p:spPr>
          <a:xfrm>
            <a:off x="130628" y="1091680"/>
            <a:ext cx="5225143" cy="3970318"/>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Understanding payment preferences helps Walmart in tailoring payment options and promotional offers for each location.</a:t>
            </a:r>
          </a:p>
          <a:p>
            <a:r>
              <a:rPr lang="en-US" dirty="0">
                <a:solidFill>
                  <a:schemeClr val="accent2">
                    <a:lumMod val="60000"/>
                    <a:lumOff val="40000"/>
                  </a:schemeClr>
                </a:solidFill>
              </a:rPr>
              <a:t>Payment preference variations across cities may indicate local economic factors or customer demographics. A city favoring cash could mean customers are less likely to adopt digital payment methods, impacting how Walmart markets mobile or online payments.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Tailor marketing strategies to payment preferences; for instance, offer cash discounts in cities where Cash is preferred and </a:t>
            </a:r>
            <a:r>
              <a:rPr lang="en-US" dirty="0" err="1">
                <a:solidFill>
                  <a:schemeClr val="accent2">
                    <a:lumMod val="60000"/>
                    <a:lumOff val="40000"/>
                  </a:schemeClr>
                </a:solidFill>
              </a:rPr>
              <a:t>Ewallet</a:t>
            </a:r>
            <a:r>
              <a:rPr lang="en-US" dirty="0">
                <a:solidFill>
                  <a:schemeClr val="accent2">
                    <a:lumMod val="60000"/>
                    <a:lumOff val="40000"/>
                  </a:schemeClr>
                </a:solidFill>
              </a:rPr>
              <a:t> rewards where digital payments are dominant.</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428109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241A-50FF-239F-6591-D99BDA5E7A72}"/>
              </a:ext>
            </a:extLst>
          </p:cNvPr>
          <p:cNvSpPr>
            <a:spLocks noGrp="1"/>
          </p:cNvSpPr>
          <p:nvPr>
            <p:ph type="title"/>
          </p:nvPr>
        </p:nvSpPr>
        <p:spPr>
          <a:xfrm>
            <a:off x="534955" y="141003"/>
            <a:ext cx="8842310" cy="618669"/>
          </a:xfrm>
        </p:spPr>
        <p:txBody>
          <a:bodyPr anchor="ctr">
            <a:normAutofit fontScale="90000"/>
          </a:bodyPr>
          <a:lstStyle/>
          <a:p>
            <a:pPr algn="ctr"/>
            <a:r>
              <a:rPr lang="en-US" b="1" dirty="0"/>
              <a:t>Task 6: Monthly Sales Distribution by Gender</a:t>
            </a:r>
            <a:br>
              <a:rPr lang="en-US" b="1" dirty="0"/>
            </a:br>
            <a:endParaRPr lang="en-IN" dirty="0"/>
          </a:p>
        </p:txBody>
      </p:sp>
      <p:sp>
        <p:nvSpPr>
          <p:cNvPr id="14" name="TextBox 13">
            <a:extLst>
              <a:ext uri="{FF2B5EF4-FFF2-40B4-BE49-F238E27FC236}">
                <a16:creationId xmlns:a16="http://schemas.microsoft.com/office/drawing/2014/main" id="{F091DA61-1499-45BB-2D1B-D2DA0E15C6EE}"/>
              </a:ext>
            </a:extLst>
          </p:cNvPr>
          <p:cNvSpPr txBox="1"/>
          <p:nvPr/>
        </p:nvSpPr>
        <p:spPr>
          <a:xfrm flipH="1">
            <a:off x="71718" y="1460951"/>
            <a:ext cx="537882" cy="369332"/>
          </a:xfrm>
          <a:prstGeom prst="rect">
            <a:avLst/>
          </a:prstGeom>
          <a:noFill/>
        </p:spPr>
        <p:txBody>
          <a:bodyPr wrap="square" rtlCol="0">
            <a:spAutoFit/>
          </a:bodyPr>
          <a:lstStyle/>
          <a:p>
            <a:endParaRPr lang="en-IN" dirty="0"/>
          </a:p>
        </p:txBody>
      </p:sp>
      <p:sp>
        <p:nvSpPr>
          <p:cNvPr id="10" name="Rectangle 1">
            <a:extLst>
              <a:ext uri="{FF2B5EF4-FFF2-40B4-BE49-F238E27FC236}">
                <a16:creationId xmlns:a16="http://schemas.microsoft.com/office/drawing/2014/main" id="{F992F040-2358-3078-BBB2-637F8098F680}"/>
              </a:ext>
            </a:extLst>
          </p:cNvPr>
          <p:cNvSpPr>
            <a:spLocks noChangeArrowheads="1"/>
          </p:cNvSpPr>
          <p:nvPr/>
        </p:nvSpPr>
        <p:spPr bwMode="auto">
          <a:xfrm>
            <a:off x="186612" y="577509"/>
            <a:ext cx="55868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accent2">
                    <a:lumMod val="60000"/>
                    <a:lumOff val="40000"/>
                  </a:schemeClr>
                </a:solidFill>
                <a:effectLst/>
                <a:latin typeface="Arial" panose="020B0604020202020204" pitchFamily="34" charset="0"/>
              </a:rPr>
              <a:t>objective</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Calculate monthly sales totals by gender.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FE7C1B4A-6827-71CC-8860-29D6419C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988" y="1940767"/>
            <a:ext cx="4303257" cy="18847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6220EBD5-4BC5-EC80-7CE1-C1E6DD2F8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2" y="1830282"/>
            <a:ext cx="5458408" cy="3376199"/>
          </a:xfrm>
          <a:prstGeom prst="rect">
            <a:avLst/>
          </a:prstGeom>
        </p:spPr>
      </p:pic>
    </p:spTree>
    <p:extLst>
      <p:ext uri="{BB962C8B-B14F-4D97-AF65-F5344CB8AC3E}">
        <p14:creationId xmlns:p14="http://schemas.microsoft.com/office/powerpoint/2010/main" val="358891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3E8B-4936-E576-6437-E7A82E86594E}"/>
              </a:ext>
            </a:extLst>
          </p:cNvPr>
          <p:cNvSpPr>
            <a:spLocks noGrp="1"/>
          </p:cNvSpPr>
          <p:nvPr>
            <p:ph type="title"/>
          </p:nvPr>
        </p:nvSpPr>
        <p:spPr>
          <a:xfrm>
            <a:off x="465798" y="216800"/>
            <a:ext cx="9592235" cy="557641"/>
          </a:xfrm>
        </p:spPr>
        <p:txBody>
          <a:bodyPr>
            <a:noAutofit/>
          </a:bodyPr>
          <a:lstStyle/>
          <a:p>
            <a:pPr algn="ctr"/>
            <a:r>
              <a:rPr lang="en-IN" sz="2400" b="1" u="sng" dirty="0"/>
              <a:t>Insights And Recommendation</a:t>
            </a:r>
          </a:p>
        </p:txBody>
      </p:sp>
      <p:pic>
        <p:nvPicPr>
          <p:cNvPr id="7" name="Picture 6">
            <a:extLst>
              <a:ext uri="{FF2B5EF4-FFF2-40B4-BE49-F238E27FC236}">
                <a16:creationId xmlns:a16="http://schemas.microsoft.com/office/drawing/2014/main" id="{75CB0012-90C4-B76A-5FEB-A7003A0CB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784" y="1667999"/>
            <a:ext cx="5150498" cy="30906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0D529168-BCDD-300B-3A22-EDCBE8E5ADA7}"/>
              </a:ext>
            </a:extLst>
          </p:cNvPr>
          <p:cNvSpPr txBox="1"/>
          <p:nvPr/>
        </p:nvSpPr>
        <p:spPr>
          <a:xfrm>
            <a:off x="111967" y="1259633"/>
            <a:ext cx="6111551" cy="3693319"/>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This helps Walmart understand demographic purchasing trends, which can inform inventory and advertising strategies.</a:t>
            </a:r>
          </a:p>
          <a:p>
            <a:r>
              <a:rPr lang="en-US" dirty="0">
                <a:solidFill>
                  <a:schemeClr val="accent2">
                    <a:lumMod val="60000"/>
                    <a:lumOff val="40000"/>
                  </a:schemeClr>
                </a:solidFill>
              </a:rPr>
              <a:t>If male or female customers consistently account for a larger share of sales, this could reflect demographic trends or product line preferences within gender segments. Monthly trends may also reveal seasonal variations that align with events or holidays popular with a specific gender.</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Align marketing campaigns with monthly trends; for instance, target promotional campaigns toward the dominant gender during high-sales months.</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303433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1803-D052-FA18-F003-C76CA82F8DC0}"/>
              </a:ext>
            </a:extLst>
          </p:cNvPr>
          <p:cNvSpPr>
            <a:spLocks noGrp="1"/>
          </p:cNvSpPr>
          <p:nvPr>
            <p:ph type="title"/>
          </p:nvPr>
        </p:nvSpPr>
        <p:spPr>
          <a:xfrm>
            <a:off x="1266770" y="224119"/>
            <a:ext cx="7417796" cy="503670"/>
          </a:xfrm>
        </p:spPr>
        <p:txBody>
          <a:bodyPr anchor="ctr">
            <a:noAutofit/>
          </a:bodyPr>
          <a:lstStyle/>
          <a:p>
            <a:pPr algn="ctr"/>
            <a:r>
              <a:rPr lang="en-US" sz="2000" b="1" dirty="0"/>
              <a:t>Task 7: Best Product Line by Customer Type</a:t>
            </a:r>
            <a:br>
              <a:rPr lang="en-US" sz="2000" b="1" dirty="0"/>
            </a:br>
            <a:endParaRPr lang="en-IN" sz="2000" b="1" u="sng" dirty="0"/>
          </a:p>
        </p:txBody>
      </p:sp>
      <p:sp>
        <p:nvSpPr>
          <p:cNvPr id="5" name="Rectangle 1">
            <a:extLst>
              <a:ext uri="{FF2B5EF4-FFF2-40B4-BE49-F238E27FC236}">
                <a16:creationId xmlns:a16="http://schemas.microsoft.com/office/drawing/2014/main" id="{8E684F5A-58FE-B798-C27D-E814F71A452E}"/>
              </a:ext>
            </a:extLst>
          </p:cNvPr>
          <p:cNvSpPr>
            <a:spLocks noChangeArrowheads="1"/>
          </p:cNvSpPr>
          <p:nvPr/>
        </p:nvSpPr>
        <p:spPr bwMode="auto">
          <a:xfrm>
            <a:off x="289249" y="721863"/>
            <a:ext cx="68050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accent2">
                    <a:lumMod val="60000"/>
                    <a:lumOff val="40000"/>
                  </a:schemeClr>
                </a:solidFill>
                <a:effectLst/>
                <a:latin typeface="Arial" panose="020B0604020202020204" pitchFamily="34" charset="0"/>
              </a:rPr>
              <a:t>Objective</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Find the most popular product line by customer type.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endParaRPr>
          </a:p>
        </p:txBody>
      </p:sp>
      <p:pic>
        <p:nvPicPr>
          <p:cNvPr id="7" name="Picture 6">
            <a:extLst>
              <a:ext uri="{FF2B5EF4-FFF2-40B4-BE49-F238E27FC236}">
                <a16:creationId xmlns:a16="http://schemas.microsoft.com/office/drawing/2014/main" id="{8ECC37E5-D9D9-E6F8-FF8E-4B0C51E4F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862" y="2146480"/>
            <a:ext cx="3962953" cy="1077619"/>
          </a:xfrm>
          <a:prstGeom prst="rect">
            <a:avLst/>
          </a:prstGeom>
        </p:spPr>
      </p:pic>
      <p:pic>
        <p:nvPicPr>
          <p:cNvPr id="9" name="Picture 8">
            <a:extLst>
              <a:ext uri="{FF2B5EF4-FFF2-40B4-BE49-F238E27FC236}">
                <a16:creationId xmlns:a16="http://schemas.microsoft.com/office/drawing/2014/main" id="{EA339275-4111-5C12-7B79-988172ED8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2146480"/>
            <a:ext cx="5343454" cy="3165996"/>
          </a:xfrm>
          <a:prstGeom prst="rect">
            <a:avLst/>
          </a:prstGeom>
        </p:spPr>
      </p:pic>
    </p:spTree>
    <p:extLst>
      <p:ext uri="{BB962C8B-B14F-4D97-AF65-F5344CB8AC3E}">
        <p14:creationId xmlns:p14="http://schemas.microsoft.com/office/powerpoint/2010/main" val="250436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5272-A25F-64C6-09DE-32FA7481F2A8}"/>
              </a:ext>
            </a:extLst>
          </p:cNvPr>
          <p:cNvSpPr>
            <a:spLocks noGrp="1"/>
          </p:cNvSpPr>
          <p:nvPr>
            <p:ph type="title"/>
          </p:nvPr>
        </p:nvSpPr>
        <p:spPr>
          <a:xfrm>
            <a:off x="420976" y="255952"/>
            <a:ext cx="9296400" cy="555812"/>
          </a:xfrm>
        </p:spPr>
        <p:txBody>
          <a:bodyPr>
            <a:normAutofit/>
          </a:bodyPr>
          <a:lstStyle/>
          <a:p>
            <a:pPr algn="ctr"/>
            <a:r>
              <a:rPr lang="en-IN" sz="2400" b="1" dirty="0"/>
              <a:t>Insights And Recommendation</a:t>
            </a:r>
          </a:p>
        </p:txBody>
      </p:sp>
      <p:pic>
        <p:nvPicPr>
          <p:cNvPr id="11" name="Picture 10">
            <a:extLst>
              <a:ext uri="{FF2B5EF4-FFF2-40B4-BE49-F238E27FC236}">
                <a16:creationId xmlns:a16="http://schemas.microsoft.com/office/drawing/2014/main" id="{77B12716-4847-4CA9-A138-8C0A82457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644" y="1733313"/>
            <a:ext cx="4720324" cy="3391373"/>
          </a:xfrm>
          <a:prstGeom prst="rect">
            <a:avLst/>
          </a:prstGeom>
        </p:spPr>
      </p:pic>
      <p:sp>
        <p:nvSpPr>
          <p:cNvPr id="12" name="TextBox 11">
            <a:extLst>
              <a:ext uri="{FF2B5EF4-FFF2-40B4-BE49-F238E27FC236}">
                <a16:creationId xmlns:a16="http://schemas.microsoft.com/office/drawing/2014/main" id="{4AF304D7-5571-B5D7-899E-9A48FF36E261}"/>
              </a:ext>
            </a:extLst>
          </p:cNvPr>
          <p:cNvSpPr txBox="1"/>
          <p:nvPr/>
        </p:nvSpPr>
        <p:spPr>
          <a:xfrm>
            <a:off x="158620" y="1455576"/>
            <a:ext cx="6419462" cy="3139321"/>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This insight helps Walmart understand purchasing behavior based on customer loyalty status and tailor promotions for members versus regular customers.</a:t>
            </a:r>
          </a:p>
          <a:p>
            <a:r>
              <a:rPr lang="en-US" dirty="0">
                <a:solidFill>
                  <a:schemeClr val="accent2">
                    <a:lumMod val="60000"/>
                    <a:lumOff val="40000"/>
                  </a:schemeClr>
                </a:solidFill>
              </a:rPr>
              <a:t>Differences in product line preferences between Members and Normal customers may indicate that Members favor higher-end or specialized products, while Normal customers might focus on general-use or lower-cost items.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Offer personalized promotions for Members on high-preference items like Electronics, while targeting Normal customers with discounts or bundled deals on their favored lines to increase basket size.</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428379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831D-5505-1C0F-C4F9-FA7DB8EBDF05}"/>
              </a:ext>
            </a:extLst>
          </p:cNvPr>
          <p:cNvSpPr>
            <a:spLocks noGrp="1"/>
          </p:cNvSpPr>
          <p:nvPr>
            <p:ph type="title"/>
          </p:nvPr>
        </p:nvSpPr>
        <p:spPr>
          <a:xfrm>
            <a:off x="746449" y="230674"/>
            <a:ext cx="8528180" cy="581090"/>
          </a:xfrm>
        </p:spPr>
        <p:txBody>
          <a:bodyPr>
            <a:normAutofit fontScale="90000"/>
          </a:bodyPr>
          <a:lstStyle/>
          <a:p>
            <a:pPr algn="ctr"/>
            <a:r>
              <a:rPr lang="en-US" sz="2400" b="1" dirty="0"/>
              <a:t>Task 8: Identifying Repeat Customers</a:t>
            </a:r>
            <a:br>
              <a:rPr lang="en-US" sz="2400" b="1" dirty="0"/>
            </a:br>
            <a:endParaRPr lang="en-IN" sz="2400" dirty="0"/>
          </a:p>
        </p:txBody>
      </p:sp>
      <p:sp>
        <p:nvSpPr>
          <p:cNvPr id="4" name="Rectangle 1">
            <a:extLst>
              <a:ext uri="{FF2B5EF4-FFF2-40B4-BE49-F238E27FC236}">
                <a16:creationId xmlns:a16="http://schemas.microsoft.com/office/drawing/2014/main" id="{8DA0824D-8B80-22C6-B135-33CEA723B1CF}"/>
              </a:ext>
            </a:extLst>
          </p:cNvPr>
          <p:cNvSpPr>
            <a:spLocks noChangeArrowheads="1"/>
          </p:cNvSpPr>
          <p:nvPr/>
        </p:nvSpPr>
        <p:spPr bwMode="auto">
          <a:xfrm>
            <a:off x="391885" y="852492"/>
            <a:ext cx="73565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accent2">
                    <a:lumMod val="60000"/>
                    <a:lumOff val="40000"/>
                  </a:schemeClr>
                </a:solidFill>
                <a:effectLst/>
                <a:latin typeface="Arial" panose="020B0604020202020204" pitchFamily="34" charset="0"/>
              </a:rPr>
              <a:t>Objective</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Identify customers with multiple purchases within 30 days.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C912D2D-19D3-3AB2-D173-79AC2D58D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1" y="1669500"/>
            <a:ext cx="5558248" cy="4432719"/>
          </a:xfrm>
          <a:prstGeom prst="rect">
            <a:avLst/>
          </a:prstGeom>
        </p:spPr>
      </p:pic>
      <p:pic>
        <p:nvPicPr>
          <p:cNvPr id="8" name="Picture 7">
            <a:extLst>
              <a:ext uri="{FF2B5EF4-FFF2-40B4-BE49-F238E27FC236}">
                <a16:creationId xmlns:a16="http://schemas.microsoft.com/office/drawing/2014/main" id="{3E418C9A-EAD9-9048-3BA1-31F209A26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024" y="1405516"/>
            <a:ext cx="5306165" cy="5128503"/>
          </a:xfrm>
          <a:prstGeom prst="rect">
            <a:avLst/>
          </a:prstGeom>
        </p:spPr>
      </p:pic>
    </p:spTree>
    <p:extLst>
      <p:ext uri="{BB962C8B-B14F-4D97-AF65-F5344CB8AC3E}">
        <p14:creationId xmlns:p14="http://schemas.microsoft.com/office/powerpoint/2010/main" val="1095861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8228-07A4-156E-081A-CEA4BBD95737}"/>
              </a:ext>
            </a:extLst>
          </p:cNvPr>
          <p:cNvSpPr>
            <a:spLocks noGrp="1"/>
          </p:cNvSpPr>
          <p:nvPr>
            <p:ph type="title"/>
          </p:nvPr>
        </p:nvSpPr>
        <p:spPr>
          <a:xfrm>
            <a:off x="677334" y="259976"/>
            <a:ext cx="8596668" cy="449151"/>
          </a:xfrm>
        </p:spPr>
        <p:txBody>
          <a:bodyPr>
            <a:noAutofit/>
          </a:bodyPr>
          <a:lstStyle/>
          <a:p>
            <a:pPr algn="ctr"/>
            <a:r>
              <a:rPr lang="en-IN" sz="2400" b="1" u="sng" dirty="0"/>
              <a:t>Insights And Recommendation</a:t>
            </a:r>
          </a:p>
        </p:txBody>
      </p:sp>
      <p:sp>
        <p:nvSpPr>
          <p:cNvPr id="8" name="TextBox 7">
            <a:extLst>
              <a:ext uri="{FF2B5EF4-FFF2-40B4-BE49-F238E27FC236}">
                <a16:creationId xmlns:a16="http://schemas.microsoft.com/office/drawing/2014/main" id="{89A87C6D-8F24-5DEE-DA1E-ECF9CE94CC43}"/>
              </a:ext>
            </a:extLst>
          </p:cNvPr>
          <p:cNvSpPr txBox="1"/>
          <p:nvPr/>
        </p:nvSpPr>
        <p:spPr>
          <a:xfrm>
            <a:off x="102637" y="1119673"/>
            <a:ext cx="5617028" cy="3416320"/>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Understanding repeat customers helps Walmart reward loyalty and design targeted offers to retain frequent shoppers.</a:t>
            </a:r>
          </a:p>
          <a:p>
            <a:r>
              <a:rPr lang="en-US" dirty="0">
                <a:solidFill>
                  <a:schemeClr val="accent2">
                    <a:lumMod val="60000"/>
                    <a:lumOff val="40000"/>
                  </a:schemeClr>
                </a:solidFill>
              </a:rPr>
              <a:t>High repeat customer rates indicate strong loyalty, particularly within a short time frame. Identifying peak periods for repeat visits (e.g., within a week versus a month) can help Walmart understand customer shopping cycles and plan targeted promotions.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Offer time-sensitive incentives, like a 10% discount if a customer returns within 30 days, to boost repeat purchase rates.</a:t>
            </a:r>
            <a:endParaRPr lang="en-IN" dirty="0">
              <a:solidFill>
                <a:schemeClr val="accent2">
                  <a:lumMod val="60000"/>
                  <a:lumOff val="40000"/>
                </a:schemeClr>
              </a:solidFill>
            </a:endParaRPr>
          </a:p>
        </p:txBody>
      </p:sp>
      <p:pic>
        <p:nvPicPr>
          <p:cNvPr id="10" name="Picture 9">
            <a:extLst>
              <a:ext uri="{FF2B5EF4-FFF2-40B4-BE49-F238E27FC236}">
                <a16:creationId xmlns:a16="http://schemas.microsoft.com/office/drawing/2014/main" id="{C109822E-BD95-E3C5-1E39-49B0F5239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665" y="1119673"/>
            <a:ext cx="5668166" cy="3429479"/>
          </a:xfrm>
          <a:prstGeom prst="rect">
            <a:avLst/>
          </a:prstGeom>
        </p:spPr>
      </p:pic>
    </p:spTree>
    <p:extLst>
      <p:ext uri="{BB962C8B-B14F-4D97-AF65-F5344CB8AC3E}">
        <p14:creationId xmlns:p14="http://schemas.microsoft.com/office/powerpoint/2010/main" val="267722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0D37-36BD-AA99-136C-F8F2DAC8FFA1}"/>
              </a:ext>
            </a:extLst>
          </p:cNvPr>
          <p:cNvSpPr>
            <a:spLocks noGrp="1"/>
          </p:cNvSpPr>
          <p:nvPr>
            <p:ph type="title"/>
          </p:nvPr>
        </p:nvSpPr>
        <p:spPr>
          <a:xfrm>
            <a:off x="344908" y="189722"/>
            <a:ext cx="9381067" cy="435429"/>
          </a:xfrm>
        </p:spPr>
        <p:txBody>
          <a:bodyPr>
            <a:normAutofit fontScale="90000"/>
          </a:bodyPr>
          <a:lstStyle/>
          <a:p>
            <a:pPr algn="ctr"/>
            <a:r>
              <a:rPr lang="en-US" sz="2800" b="1" dirty="0"/>
              <a:t>Task 9: Finding Top 5 Customers by Sales Volume</a:t>
            </a:r>
            <a:br>
              <a:rPr lang="en-US" sz="2800" b="1" dirty="0"/>
            </a:br>
            <a:endParaRPr lang="en-IN" sz="2800" dirty="0"/>
          </a:p>
        </p:txBody>
      </p:sp>
      <p:sp>
        <p:nvSpPr>
          <p:cNvPr id="5" name="Rectangle 1">
            <a:extLst>
              <a:ext uri="{FF2B5EF4-FFF2-40B4-BE49-F238E27FC236}">
                <a16:creationId xmlns:a16="http://schemas.microsoft.com/office/drawing/2014/main" id="{E6FC4CE5-9B4E-8725-A94D-3C7F1F2CCF2C}"/>
              </a:ext>
            </a:extLst>
          </p:cNvPr>
          <p:cNvSpPr>
            <a:spLocks noChangeArrowheads="1"/>
          </p:cNvSpPr>
          <p:nvPr/>
        </p:nvSpPr>
        <p:spPr bwMode="auto">
          <a:xfrm>
            <a:off x="475861" y="833831"/>
            <a:ext cx="57406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accent2">
                    <a:lumMod val="60000"/>
                    <a:lumOff val="40000"/>
                  </a:schemeClr>
                </a:solidFill>
                <a:effectLst/>
                <a:latin typeface="Arial" panose="020B0604020202020204" pitchFamily="34" charset="0"/>
              </a:rPr>
              <a:t>Objective</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Identify the top 5 customers by total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0405291-8C02-5A0A-27BC-0565CDFB1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515" y="1856794"/>
            <a:ext cx="3106460" cy="24212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E8EE9396-76CD-3B03-77D6-A5BDBA166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 y="1856794"/>
            <a:ext cx="5404066" cy="3433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186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C2B2-8189-9032-BDC9-3D0752C11374}"/>
              </a:ext>
            </a:extLst>
          </p:cNvPr>
          <p:cNvSpPr>
            <a:spLocks noGrp="1"/>
          </p:cNvSpPr>
          <p:nvPr>
            <p:ph type="title"/>
          </p:nvPr>
        </p:nvSpPr>
        <p:spPr>
          <a:xfrm>
            <a:off x="677334" y="166605"/>
            <a:ext cx="8596668" cy="650033"/>
          </a:xfrm>
        </p:spPr>
        <p:txBody>
          <a:bodyPr>
            <a:normAutofit/>
          </a:bodyPr>
          <a:lstStyle/>
          <a:p>
            <a:pPr algn="ctr"/>
            <a:r>
              <a:rPr lang="en-IN" sz="2400" b="1" u="sng" dirty="0"/>
              <a:t>Insights And Recommendation</a:t>
            </a:r>
            <a:endParaRPr lang="en-IN" sz="2400" b="1" dirty="0"/>
          </a:p>
        </p:txBody>
      </p:sp>
      <p:pic>
        <p:nvPicPr>
          <p:cNvPr id="5" name="Picture 4">
            <a:extLst>
              <a:ext uri="{FF2B5EF4-FFF2-40B4-BE49-F238E27FC236}">
                <a16:creationId xmlns:a16="http://schemas.microsoft.com/office/drawing/2014/main" id="{6A0288FF-70DC-BF6F-D20F-CBCF79F41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169" y="1574497"/>
            <a:ext cx="5238467" cy="3410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FADB483F-9E3A-3D42-A440-95DDBE48269C}"/>
              </a:ext>
            </a:extLst>
          </p:cNvPr>
          <p:cNvSpPr txBox="1"/>
          <p:nvPr/>
        </p:nvSpPr>
        <p:spPr>
          <a:xfrm>
            <a:off x="65314" y="1306286"/>
            <a:ext cx="6030686" cy="3139321"/>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This helps Walmart recognize high-value customers and potentially offer them special incentives or loyalty rewards.</a:t>
            </a:r>
          </a:p>
          <a:p>
            <a:r>
              <a:rPr lang="en-US" dirty="0">
                <a:solidFill>
                  <a:schemeClr val="accent2">
                    <a:lumMod val="60000"/>
                    <a:lumOff val="40000"/>
                  </a:schemeClr>
                </a:solidFill>
              </a:rPr>
              <a:t>The top customers’ spending patterns can reveal their preferred product lines, frequency of purchases, and average basket size, offering valuable information for targeted loyalty programs or exclusive incentives.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Recognize top spenders with rewards, such as membership perks, or offer them early access to sales events. This can improve customer retention and lifetime value.</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10180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B0F3-0C8D-3425-02C6-3706D697A9F0}"/>
              </a:ext>
            </a:extLst>
          </p:cNvPr>
          <p:cNvSpPr>
            <a:spLocks noGrp="1"/>
          </p:cNvSpPr>
          <p:nvPr>
            <p:ph type="title"/>
          </p:nvPr>
        </p:nvSpPr>
        <p:spPr>
          <a:xfrm>
            <a:off x="2610625" y="442171"/>
            <a:ext cx="6692606" cy="474417"/>
          </a:xfrm>
        </p:spPr>
        <p:txBody>
          <a:bodyPr anchor="ctr">
            <a:normAutofit fontScale="90000"/>
          </a:bodyPr>
          <a:lstStyle/>
          <a:p>
            <a:r>
              <a:rPr lang="en-US" b="1" dirty="0"/>
              <a:t>Task 1: Identifying the Top Branch by Sales Growth Rate</a:t>
            </a:r>
            <a:br>
              <a:rPr lang="en-US" b="1" dirty="0"/>
            </a:br>
            <a:br>
              <a:rPr lang="en-US" b="1" dirty="0"/>
            </a:br>
            <a:br>
              <a:rPr lang="en-US" dirty="0"/>
            </a:br>
            <a:endParaRPr lang="en-IN" dirty="0"/>
          </a:p>
        </p:txBody>
      </p:sp>
      <p:sp>
        <p:nvSpPr>
          <p:cNvPr id="6" name="TextBox 5">
            <a:extLst>
              <a:ext uri="{FF2B5EF4-FFF2-40B4-BE49-F238E27FC236}">
                <a16:creationId xmlns:a16="http://schemas.microsoft.com/office/drawing/2014/main" id="{3F068B5E-A5B1-41ED-CBD6-54971B28CE6D}"/>
              </a:ext>
            </a:extLst>
          </p:cNvPr>
          <p:cNvSpPr txBox="1"/>
          <p:nvPr/>
        </p:nvSpPr>
        <p:spPr>
          <a:xfrm>
            <a:off x="149289" y="698041"/>
            <a:ext cx="9535887" cy="646331"/>
          </a:xfrm>
          <a:prstGeom prst="rect">
            <a:avLst/>
          </a:prstGeom>
          <a:noFill/>
        </p:spPr>
        <p:txBody>
          <a:bodyPr wrap="square" rtlCol="0">
            <a:spAutoFit/>
          </a:bodyPr>
          <a:lstStyle/>
          <a:p>
            <a:r>
              <a:rPr lang="en-US" b="1" u="sng" dirty="0">
                <a:solidFill>
                  <a:schemeClr val="accent2">
                    <a:lumMod val="60000"/>
                    <a:lumOff val="40000"/>
                  </a:schemeClr>
                </a:solidFill>
              </a:rPr>
              <a:t>Objective </a:t>
            </a:r>
            <a:r>
              <a:rPr lang="en-US" dirty="0">
                <a:solidFill>
                  <a:schemeClr val="accent2">
                    <a:lumMod val="60000"/>
                    <a:lumOff val="40000"/>
                  </a:schemeClr>
                </a:solidFill>
              </a:rPr>
              <a:t>: Calculate the monthly sales growth for each branch and identify the branch with the highest growth.</a:t>
            </a:r>
            <a:endParaRPr lang="en-IN" dirty="0">
              <a:solidFill>
                <a:schemeClr val="accent2">
                  <a:lumMod val="60000"/>
                  <a:lumOff val="40000"/>
                </a:schemeClr>
              </a:solidFill>
            </a:endParaRPr>
          </a:p>
        </p:txBody>
      </p:sp>
      <p:pic>
        <p:nvPicPr>
          <p:cNvPr id="16" name="Content Placeholder 15">
            <a:extLst>
              <a:ext uri="{FF2B5EF4-FFF2-40B4-BE49-F238E27FC236}">
                <a16:creationId xmlns:a16="http://schemas.microsoft.com/office/drawing/2014/main" id="{639D31F1-EBF7-124F-ECDB-DF2F02B88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970" y="1418254"/>
            <a:ext cx="4513262" cy="5305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FFDDAF70-F504-6908-212C-4ABC1A9C8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443" y="1314563"/>
            <a:ext cx="4139393" cy="16866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082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964-FCC4-64C8-54EA-7586419248FA}"/>
              </a:ext>
            </a:extLst>
          </p:cNvPr>
          <p:cNvSpPr>
            <a:spLocks noGrp="1"/>
          </p:cNvSpPr>
          <p:nvPr>
            <p:ph type="title"/>
          </p:nvPr>
        </p:nvSpPr>
        <p:spPr>
          <a:xfrm>
            <a:off x="420609" y="217898"/>
            <a:ext cx="9054353" cy="509890"/>
          </a:xfrm>
        </p:spPr>
        <p:txBody>
          <a:bodyPr>
            <a:noAutofit/>
          </a:bodyPr>
          <a:lstStyle/>
          <a:p>
            <a:pPr algn="ctr"/>
            <a:r>
              <a:rPr lang="en-US" sz="2800" b="1" dirty="0"/>
              <a:t>Task 10: Analyzing Sales Trends by Day of the Week</a:t>
            </a:r>
            <a:br>
              <a:rPr lang="en-US" sz="2800" b="1" dirty="0"/>
            </a:br>
            <a:endParaRPr lang="en-IN" sz="2800" dirty="0"/>
          </a:p>
        </p:txBody>
      </p:sp>
      <p:sp>
        <p:nvSpPr>
          <p:cNvPr id="5" name="Rectangle 1">
            <a:extLst>
              <a:ext uri="{FF2B5EF4-FFF2-40B4-BE49-F238E27FC236}">
                <a16:creationId xmlns:a16="http://schemas.microsoft.com/office/drawing/2014/main" id="{972D8A7F-F10A-7C22-A9FB-49ADC7A52150}"/>
              </a:ext>
            </a:extLst>
          </p:cNvPr>
          <p:cNvSpPr>
            <a:spLocks noChangeArrowheads="1"/>
          </p:cNvSpPr>
          <p:nvPr/>
        </p:nvSpPr>
        <p:spPr bwMode="auto">
          <a:xfrm>
            <a:off x="167951" y="917806"/>
            <a:ext cx="51122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accent2">
                    <a:lumMod val="60000"/>
                    <a:lumOff val="40000"/>
                  </a:schemeClr>
                </a:solidFill>
                <a:effectLst/>
                <a:latin typeface="Arial" panose="020B0604020202020204" pitchFamily="34" charset="0"/>
              </a:rPr>
              <a:t>Objective</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Determine the busiest day for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endParaRPr>
          </a:p>
        </p:txBody>
      </p:sp>
      <p:pic>
        <p:nvPicPr>
          <p:cNvPr id="7" name="Picture 6">
            <a:extLst>
              <a:ext uri="{FF2B5EF4-FFF2-40B4-BE49-F238E27FC236}">
                <a16:creationId xmlns:a16="http://schemas.microsoft.com/office/drawing/2014/main" id="{4B74717E-AED2-C944-33FE-4FC830D0F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154" y="1669969"/>
            <a:ext cx="4158863" cy="4012374"/>
          </a:xfrm>
          <a:prstGeom prst="rect">
            <a:avLst/>
          </a:prstGeom>
        </p:spPr>
      </p:pic>
      <p:pic>
        <p:nvPicPr>
          <p:cNvPr id="10" name="Picture 9">
            <a:extLst>
              <a:ext uri="{FF2B5EF4-FFF2-40B4-BE49-F238E27FC236}">
                <a16:creationId xmlns:a16="http://schemas.microsoft.com/office/drawing/2014/main" id="{28B446F2-D081-C3F0-4813-BE540F334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70" y="2049181"/>
            <a:ext cx="5917444" cy="3353243"/>
          </a:xfrm>
          <a:prstGeom prst="rect">
            <a:avLst/>
          </a:prstGeom>
        </p:spPr>
      </p:pic>
    </p:spTree>
    <p:extLst>
      <p:ext uri="{BB962C8B-B14F-4D97-AF65-F5344CB8AC3E}">
        <p14:creationId xmlns:p14="http://schemas.microsoft.com/office/powerpoint/2010/main" val="3233335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BFE-2B1E-7416-2372-03C3B713FABF}"/>
              </a:ext>
            </a:extLst>
          </p:cNvPr>
          <p:cNvSpPr>
            <a:spLocks noGrp="1"/>
          </p:cNvSpPr>
          <p:nvPr>
            <p:ph type="title"/>
          </p:nvPr>
        </p:nvSpPr>
        <p:spPr>
          <a:xfrm>
            <a:off x="677336" y="189723"/>
            <a:ext cx="8596668" cy="706016"/>
          </a:xfrm>
        </p:spPr>
        <p:txBody>
          <a:bodyPr>
            <a:normAutofit/>
          </a:bodyPr>
          <a:lstStyle/>
          <a:p>
            <a:pPr algn="ctr"/>
            <a:r>
              <a:rPr lang="en-IN" sz="2400" b="1" u="sng" dirty="0"/>
              <a:t>Insights And Recommendation</a:t>
            </a:r>
            <a:endParaRPr lang="en-IN" sz="2400" b="1" dirty="0"/>
          </a:p>
        </p:txBody>
      </p:sp>
      <p:pic>
        <p:nvPicPr>
          <p:cNvPr id="6" name="Picture 5">
            <a:extLst>
              <a:ext uri="{FF2B5EF4-FFF2-40B4-BE49-F238E27FC236}">
                <a16:creationId xmlns:a16="http://schemas.microsoft.com/office/drawing/2014/main" id="{8BD0E331-AF6E-E49A-4F56-BDB148BFD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38076"/>
            <a:ext cx="5696745" cy="3381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31E6C342-917B-AC87-39B4-9F84F18E4C83}"/>
              </a:ext>
            </a:extLst>
          </p:cNvPr>
          <p:cNvSpPr txBox="1"/>
          <p:nvPr/>
        </p:nvSpPr>
        <p:spPr>
          <a:xfrm>
            <a:off x="130629" y="1315616"/>
            <a:ext cx="5850293" cy="2862322"/>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This helps Walmart optimize staffing, promotions, and inventory management around peak days.</a:t>
            </a:r>
          </a:p>
          <a:p>
            <a:r>
              <a:rPr lang="en-US" dirty="0">
                <a:solidFill>
                  <a:schemeClr val="accent2">
                    <a:lumMod val="60000"/>
                    <a:lumOff val="40000"/>
                  </a:schemeClr>
                </a:solidFill>
              </a:rPr>
              <a:t>Peak sales days (e.g., weekends) often indicate when customers are most available to shop, which can help Walmart optimize staffing, inventory, and promotional events.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Schedule key promotions or discounts for the days with the highest foot traffic and consider adjusting store hours to match peak demand.</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102565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7ADF-CC2E-9959-1635-BC207A7B8159}"/>
              </a:ext>
            </a:extLst>
          </p:cNvPr>
          <p:cNvSpPr>
            <a:spLocks noGrp="1"/>
          </p:cNvSpPr>
          <p:nvPr>
            <p:ph type="title"/>
          </p:nvPr>
        </p:nvSpPr>
        <p:spPr>
          <a:xfrm>
            <a:off x="677334" y="609600"/>
            <a:ext cx="8596668" cy="575388"/>
          </a:xfrm>
        </p:spPr>
        <p:txBody>
          <a:bodyPr>
            <a:normAutofit/>
          </a:bodyPr>
          <a:lstStyle/>
          <a:p>
            <a:pPr algn="ctr"/>
            <a:r>
              <a:rPr lang="en-IN" sz="2400" b="1" u="sng" dirty="0"/>
              <a:t>Summary and Key Takeaways</a:t>
            </a:r>
          </a:p>
        </p:txBody>
      </p:sp>
      <p:sp>
        <p:nvSpPr>
          <p:cNvPr id="7" name="TextBox 6">
            <a:extLst>
              <a:ext uri="{FF2B5EF4-FFF2-40B4-BE49-F238E27FC236}">
                <a16:creationId xmlns:a16="http://schemas.microsoft.com/office/drawing/2014/main" id="{161396FE-DC2F-D4BF-E85B-A9B17BE6B784}"/>
              </a:ext>
            </a:extLst>
          </p:cNvPr>
          <p:cNvSpPr txBox="1"/>
          <p:nvPr/>
        </p:nvSpPr>
        <p:spPr>
          <a:xfrm>
            <a:off x="373224" y="1726163"/>
            <a:ext cx="9004041" cy="2031325"/>
          </a:xfrm>
          <a:prstGeom prst="rect">
            <a:avLst/>
          </a:prstGeom>
          <a:noFill/>
        </p:spPr>
        <p:txBody>
          <a:bodyPr wrap="square" rtlCol="0">
            <a:spAutoFit/>
          </a:bodyPr>
          <a:lstStyle/>
          <a:p>
            <a:r>
              <a:rPr lang="en-US" dirty="0">
                <a:solidFill>
                  <a:schemeClr val="accent2">
                    <a:lumMod val="60000"/>
                    <a:lumOff val="40000"/>
                  </a:schemeClr>
                </a:solidFill>
              </a:rPr>
              <a:t>To summarize, this analysis provided Walmart with several actionable insights:</a:t>
            </a:r>
          </a:p>
          <a:p>
            <a:pPr marL="285750" indent="-285750">
              <a:buFont typeface="Arial" panose="020B0604020202020204" pitchFamily="34" charset="0"/>
              <a:buChar char="•"/>
            </a:pPr>
            <a:r>
              <a:rPr lang="en-US" dirty="0">
                <a:solidFill>
                  <a:schemeClr val="accent2">
                    <a:lumMod val="60000"/>
                    <a:lumOff val="40000"/>
                  </a:schemeClr>
                </a:solidFill>
              </a:rPr>
              <a:t>Branch A is leading in growth, and Electronics is the top profit driver in certain branches.</a:t>
            </a:r>
          </a:p>
          <a:p>
            <a:pPr marL="285750" indent="-285750">
              <a:buFont typeface="Arial" panose="020B0604020202020204" pitchFamily="34" charset="0"/>
              <a:buChar char="•"/>
            </a:pPr>
            <a:r>
              <a:rPr lang="en-US" dirty="0">
                <a:solidFill>
                  <a:schemeClr val="accent2">
                    <a:lumMod val="60000"/>
                    <a:lumOff val="40000"/>
                  </a:schemeClr>
                </a:solidFill>
              </a:rPr>
              <a:t>Customer segments and payment preferences vary by location, offering a chance to personalize Walmart’s approach.</a:t>
            </a:r>
          </a:p>
          <a:p>
            <a:pPr marL="285750" indent="-285750">
              <a:buFont typeface="Arial" panose="020B0604020202020204" pitchFamily="34" charset="0"/>
              <a:buChar char="•"/>
            </a:pPr>
            <a:r>
              <a:rPr lang="en-IN" dirty="0">
                <a:solidFill>
                  <a:schemeClr val="accent2">
                    <a:lumMod val="60000"/>
                    <a:lumOff val="40000"/>
                  </a:schemeClr>
                </a:solidFill>
              </a:rPr>
              <a:t>Target high spenders and recognizing repeat customers can boost loyalty and revenue.</a:t>
            </a:r>
          </a:p>
        </p:txBody>
      </p:sp>
      <p:sp>
        <p:nvSpPr>
          <p:cNvPr id="12" name="TextBox 11">
            <a:extLst>
              <a:ext uri="{FF2B5EF4-FFF2-40B4-BE49-F238E27FC236}">
                <a16:creationId xmlns:a16="http://schemas.microsoft.com/office/drawing/2014/main" id="{BAEBB89D-0811-FAFE-6171-3960FDB75C30}"/>
              </a:ext>
            </a:extLst>
          </p:cNvPr>
          <p:cNvSpPr txBox="1"/>
          <p:nvPr/>
        </p:nvSpPr>
        <p:spPr>
          <a:xfrm>
            <a:off x="541176" y="3984171"/>
            <a:ext cx="8732826" cy="923330"/>
          </a:xfrm>
          <a:prstGeom prst="rect">
            <a:avLst/>
          </a:prstGeom>
          <a:noFill/>
        </p:spPr>
        <p:txBody>
          <a:bodyPr wrap="square" rtlCol="0">
            <a:spAutoFit/>
          </a:bodyPr>
          <a:lstStyle/>
          <a:p>
            <a:r>
              <a:rPr lang="en-US" b="1" u="sng" dirty="0">
                <a:solidFill>
                  <a:schemeClr val="accent2">
                    <a:lumMod val="60000"/>
                    <a:lumOff val="40000"/>
                  </a:schemeClr>
                </a:solidFill>
              </a:rPr>
              <a:t>Final Recommendations</a:t>
            </a:r>
            <a:r>
              <a:rPr lang="en-US" dirty="0">
                <a:solidFill>
                  <a:schemeClr val="accent2">
                    <a:lumMod val="60000"/>
                    <a:lumOff val="40000"/>
                  </a:schemeClr>
                </a:solidFill>
              </a:rPr>
              <a:t>: Walmart can enhance its overall strategy by focusing on high-growth branches, tailoring promotions by customer type, and aligning inventory and staffing with peak sales times.</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4122622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5DE7-005B-DD7E-CE61-D41FF120A388}"/>
              </a:ext>
            </a:extLst>
          </p:cNvPr>
          <p:cNvSpPr>
            <a:spLocks noGrp="1"/>
          </p:cNvSpPr>
          <p:nvPr>
            <p:ph type="title"/>
          </p:nvPr>
        </p:nvSpPr>
        <p:spPr>
          <a:xfrm>
            <a:off x="677334" y="609600"/>
            <a:ext cx="8596668" cy="687355"/>
          </a:xfrm>
        </p:spPr>
        <p:txBody>
          <a:bodyPr>
            <a:normAutofit/>
          </a:bodyPr>
          <a:lstStyle/>
          <a:p>
            <a:pPr algn="ctr"/>
            <a:r>
              <a:rPr lang="en-IN" sz="2400" b="1" u="sng" dirty="0"/>
              <a:t>Video </a:t>
            </a:r>
            <a:r>
              <a:rPr lang="en-IN" sz="2400" b="1" u="sng" dirty="0" err="1"/>
              <a:t>Explainations</a:t>
            </a:r>
            <a:endParaRPr lang="en-IN" sz="2400" b="1" u="sng" dirty="0"/>
          </a:p>
        </p:txBody>
      </p:sp>
      <p:sp>
        <p:nvSpPr>
          <p:cNvPr id="5" name="TextBox 4">
            <a:extLst>
              <a:ext uri="{FF2B5EF4-FFF2-40B4-BE49-F238E27FC236}">
                <a16:creationId xmlns:a16="http://schemas.microsoft.com/office/drawing/2014/main" id="{AE208B9A-AF76-3517-D374-8D5DF7DA4E6A}"/>
              </a:ext>
            </a:extLst>
          </p:cNvPr>
          <p:cNvSpPr txBox="1"/>
          <p:nvPr/>
        </p:nvSpPr>
        <p:spPr>
          <a:xfrm>
            <a:off x="677334" y="1950098"/>
            <a:ext cx="8596668" cy="646331"/>
          </a:xfrm>
          <a:prstGeom prst="rect">
            <a:avLst/>
          </a:prstGeom>
          <a:noFill/>
        </p:spPr>
        <p:txBody>
          <a:bodyPr wrap="square" rtlCol="0">
            <a:spAutoFit/>
          </a:bodyPr>
          <a:lstStyle/>
          <a:p>
            <a:r>
              <a:rPr lang="en-IN" dirty="0">
                <a:solidFill>
                  <a:schemeClr val="accent2">
                    <a:lumMod val="60000"/>
                    <a:lumOff val="40000"/>
                  </a:schemeClr>
                </a:solidFill>
              </a:rPr>
              <a:t>https://drive.google.com/file/d/1roYa7_zypCvBQjgHcfEE9mEOWiU7rfFh/view?usp=sharing</a:t>
            </a:r>
          </a:p>
        </p:txBody>
      </p:sp>
    </p:spTree>
    <p:extLst>
      <p:ext uri="{BB962C8B-B14F-4D97-AF65-F5344CB8AC3E}">
        <p14:creationId xmlns:p14="http://schemas.microsoft.com/office/powerpoint/2010/main" val="475462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34E302-0B4D-4041-A00A-DD13616911BA}"/>
              </a:ext>
            </a:extLst>
          </p:cNvPr>
          <p:cNvSpPr/>
          <p:nvPr/>
        </p:nvSpPr>
        <p:spPr>
          <a:xfrm>
            <a:off x="2632391" y="2228671"/>
            <a:ext cx="4650184" cy="1200329"/>
          </a:xfrm>
          <a:prstGeom prst="rect">
            <a:avLst/>
          </a:prstGeom>
          <a:noFill/>
        </p:spPr>
        <p:txBody>
          <a:bodyPr wrap="none" lIns="91440" tIns="45720" rIns="91440" bIns="45720">
            <a:spAutoFit/>
          </a:bodyPr>
          <a:lstStyle/>
          <a:p>
            <a:pPr algn="ctr"/>
            <a:r>
              <a:rPr lang="en-US" sz="7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87143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03C3-B15E-4607-484A-353C5BB53922}"/>
              </a:ext>
            </a:extLst>
          </p:cNvPr>
          <p:cNvSpPr>
            <a:spLocks noGrp="1"/>
          </p:cNvSpPr>
          <p:nvPr>
            <p:ph type="title"/>
          </p:nvPr>
        </p:nvSpPr>
        <p:spPr>
          <a:xfrm>
            <a:off x="668003" y="255037"/>
            <a:ext cx="8596668" cy="594049"/>
          </a:xfrm>
        </p:spPr>
        <p:txBody>
          <a:bodyPr>
            <a:normAutofit/>
          </a:bodyPr>
          <a:lstStyle/>
          <a:p>
            <a:pPr algn="ctr"/>
            <a:r>
              <a:rPr lang="en-IN" sz="2400" b="1" u="sng" dirty="0"/>
              <a:t>Insights And Recommendation</a:t>
            </a:r>
          </a:p>
        </p:txBody>
      </p:sp>
      <p:sp>
        <p:nvSpPr>
          <p:cNvPr id="7" name="TextBox 6">
            <a:extLst>
              <a:ext uri="{FF2B5EF4-FFF2-40B4-BE49-F238E27FC236}">
                <a16:creationId xmlns:a16="http://schemas.microsoft.com/office/drawing/2014/main" id="{A1E1D732-321E-71AC-5AE6-451A9FBE2E25}"/>
              </a:ext>
            </a:extLst>
          </p:cNvPr>
          <p:cNvSpPr txBox="1"/>
          <p:nvPr/>
        </p:nvSpPr>
        <p:spPr>
          <a:xfrm>
            <a:off x="93306" y="984379"/>
            <a:ext cx="5934269" cy="4247317"/>
          </a:xfrm>
          <a:prstGeom prst="rect">
            <a:avLst/>
          </a:prstGeom>
          <a:noFill/>
        </p:spPr>
        <p:txBody>
          <a:bodyPr wrap="square" rtlCol="0">
            <a:spAutoFit/>
          </a:bodyPr>
          <a:lstStyle/>
          <a:p>
            <a:r>
              <a:rPr lang="en-US" b="1" u="sng" dirty="0">
                <a:solidFill>
                  <a:schemeClr val="accent2">
                    <a:lumMod val="60000"/>
                    <a:lumOff val="40000"/>
                  </a:schemeClr>
                </a:solidFill>
              </a:rPr>
              <a:t>Insights</a:t>
            </a:r>
            <a:r>
              <a:rPr lang="en-US" dirty="0"/>
              <a:t>: </a:t>
            </a:r>
            <a:r>
              <a:rPr lang="en-US" dirty="0">
                <a:solidFill>
                  <a:schemeClr val="accent2">
                    <a:lumMod val="60000"/>
                    <a:lumOff val="40000"/>
                  </a:schemeClr>
                </a:solidFill>
              </a:rPr>
              <a:t>By calculating the month-over-month growth rate, we can identify which branch is growing fastest, which may indicate effective management or higher customer engagement</a:t>
            </a:r>
            <a:r>
              <a:rPr lang="en-US" dirty="0"/>
              <a:t>.</a:t>
            </a:r>
          </a:p>
          <a:p>
            <a:r>
              <a:rPr lang="en-US" dirty="0">
                <a:solidFill>
                  <a:schemeClr val="accent2">
                    <a:lumMod val="60000"/>
                    <a:lumOff val="40000"/>
                  </a:schemeClr>
                </a:solidFill>
              </a:rPr>
              <a:t>Branch A’s consistent month-over-month growth may suggest strong management or successful local promotions. Conversely, a branch with stagnant or declining growth (e.g., Branch C) could indicate operational challenges or a need for targeted marketing efforts.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Investigate the specific factors driving growth in the top-performing branch, such as local events, promotions, or management practices. Implement these strategies in other branches to replicate success.</a:t>
            </a:r>
            <a:endParaRPr lang="en-IN" dirty="0">
              <a:solidFill>
                <a:schemeClr val="accent2">
                  <a:lumMod val="60000"/>
                  <a:lumOff val="40000"/>
                </a:schemeClr>
              </a:solidFill>
            </a:endParaRPr>
          </a:p>
        </p:txBody>
      </p:sp>
      <p:pic>
        <p:nvPicPr>
          <p:cNvPr id="9" name="Picture 8">
            <a:extLst>
              <a:ext uri="{FF2B5EF4-FFF2-40B4-BE49-F238E27FC236}">
                <a16:creationId xmlns:a16="http://schemas.microsoft.com/office/drawing/2014/main" id="{041F71D4-7030-3F93-7BA3-7F716AA62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575" y="984379"/>
            <a:ext cx="5751650" cy="4247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548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E2BF-1335-D2BE-6185-D4F748B8EE42}"/>
              </a:ext>
            </a:extLst>
          </p:cNvPr>
          <p:cNvSpPr>
            <a:spLocks noGrp="1"/>
          </p:cNvSpPr>
          <p:nvPr>
            <p:ph type="title"/>
          </p:nvPr>
        </p:nvSpPr>
        <p:spPr>
          <a:xfrm>
            <a:off x="1275737" y="96109"/>
            <a:ext cx="7886924" cy="659670"/>
          </a:xfrm>
        </p:spPr>
        <p:txBody>
          <a:bodyPr anchor="ctr">
            <a:normAutofit fontScale="90000"/>
          </a:bodyPr>
          <a:lstStyle/>
          <a:p>
            <a:r>
              <a:rPr lang="en-US" b="1" dirty="0"/>
              <a:t>Task 2: Finding the Most Profitable Product Line for Each Branch</a:t>
            </a:r>
            <a:br>
              <a:rPr lang="en-US" b="1" dirty="0"/>
            </a:br>
            <a:endParaRPr lang="en-IN" dirty="0"/>
          </a:p>
        </p:txBody>
      </p:sp>
      <p:sp>
        <p:nvSpPr>
          <p:cNvPr id="13" name="TextBox 12">
            <a:extLst>
              <a:ext uri="{FF2B5EF4-FFF2-40B4-BE49-F238E27FC236}">
                <a16:creationId xmlns:a16="http://schemas.microsoft.com/office/drawing/2014/main" id="{F89B1E0C-3E6B-1BC4-B3D4-F7AA6C35575F}"/>
              </a:ext>
            </a:extLst>
          </p:cNvPr>
          <p:cNvSpPr txBox="1"/>
          <p:nvPr/>
        </p:nvSpPr>
        <p:spPr>
          <a:xfrm>
            <a:off x="205273" y="755779"/>
            <a:ext cx="8957388" cy="369332"/>
          </a:xfrm>
          <a:prstGeom prst="rect">
            <a:avLst/>
          </a:prstGeom>
          <a:noFill/>
        </p:spPr>
        <p:txBody>
          <a:bodyPr wrap="square" rtlCol="0">
            <a:spAutoFit/>
          </a:bodyPr>
          <a:lstStyle/>
          <a:p>
            <a:r>
              <a:rPr lang="en-US" b="1" u="sng" dirty="0">
                <a:solidFill>
                  <a:schemeClr val="accent2">
                    <a:lumMod val="60000"/>
                    <a:lumOff val="40000"/>
                  </a:schemeClr>
                </a:solidFill>
              </a:rPr>
              <a:t>Objective </a:t>
            </a:r>
            <a:r>
              <a:rPr lang="en-IN" b="1" dirty="0">
                <a:solidFill>
                  <a:schemeClr val="accent2">
                    <a:lumMod val="60000"/>
                    <a:lumOff val="40000"/>
                  </a:schemeClr>
                </a:solidFill>
              </a:rPr>
              <a:t>: Identify the product line with the highest profit for each branch</a:t>
            </a:r>
          </a:p>
        </p:txBody>
      </p:sp>
      <p:pic>
        <p:nvPicPr>
          <p:cNvPr id="33" name="Picture 32">
            <a:extLst>
              <a:ext uri="{FF2B5EF4-FFF2-40B4-BE49-F238E27FC236}">
                <a16:creationId xmlns:a16="http://schemas.microsoft.com/office/drawing/2014/main" id="{FE670CAF-B065-394B-29D4-1DD4423E6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617" y="1222309"/>
            <a:ext cx="4562670" cy="402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9" name="Picture 38">
            <a:extLst>
              <a:ext uri="{FF2B5EF4-FFF2-40B4-BE49-F238E27FC236}">
                <a16:creationId xmlns:a16="http://schemas.microsoft.com/office/drawing/2014/main" id="{8BF2AD31-9B5D-6366-3578-2AC1F0C70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3" y="1222309"/>
            <a:ext cx="4395421" cy="53464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 name="Picture 40">
            <a:extLst>
              <a:ext uri="{FF2B5EF4-FFF2-40B4-BE49-F238E27FC236}">
                <a16:creationId xmlns:a16="http://schemas.microsoft.com/office/drawing/2014/main" id="{79EAB725-B24E-F8C5-015B-FA9F539CDA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7175" y="5495765"/>
            <a:ext cx="3439886" cy="1212911"/>
          </a:xfrm>
          <a:prstGeom prst="rect">
            <a:avLst/>
          </a:prstGeom>
        </p:spPr>
      </p:pic>
    </p:spTree>
    <p:extLst>
      <p:ext uri="{BB962C8B-B14F-4D97-AF65-F5344CB8AC3E}">
        <p14:creationId xmlns:p14="http://schemas.microsoft.com/office/powerpoint/2010/main" val="14097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B704-EC8A-896A-1CA1-3A84A714E94A}"/>
              </a:ext>
            </a:extLst>
          </p:cNvPr>
          <p:cNvSpPr>
            <a:spLocks noGrp="1"/>
          </p:cNvSpPr>
          <p:nvPr>
            <p:ph type="title"/>
          </p:nvPr>
        </p:nvSpPr>
        <p:spPr>
          <a:xfrm>
            <a:off x="677334" y="240587"/>
            <a:ext cx="8596668" cy="575388"/>
          </a:xfrm>
        </p:spPr>
        <p:txBody>
          <a:bodyPr>
            <a:noAutofit/>
          </a:bodyPr>
          <a:lstStyle/>
          <a:p>
            <a:pPr algn="ctr"/>
            <a:r>
              <a:rPr lang="en-IN" sz="2400" b="1" u="sng" dirty="0"/>
              <a:t>Insights And Recommendation</a:t>
            </a:r>
          </a:p>
        </p:txBody>
      </p:sp>
      <p:pic>
        <p:nvPicPr>
          <p:cNvPr id="6" name="Picture 5">
            <a:extLst>
              <a:ext uri="{FF2B5EF4-FFF2-40B4-BE49-F238E27FC236}">
                <a16:creationId xmlns:a16="http://schemas.microsoft.com/office/drawing/2014/main" id="{F923B763-1F82-314B-C54D-0BE54ADC0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27870"/>
            <a:ext cx="5110065" cy="2717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D0C5FC54-1465-53DF-EF6C-D9BD99056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788" y="4189446"/>
            <a:ext cx="5110064" cy="2258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6ADC61A2-6468-9B0C-322F-8E10D2FEC73C}"/>
              </a:ext>
            </a:extLst>
          </p:cNvPr>
          <p:cNvSpPr txBox="1"/>
          <p:nvPr/>
        </p:nvSpPr>
        <p:spPr>
          <a:xfrm>
            <a:off x="83976" y="927870"/>
            <a:ext cx="5747657" cy="4247317"/>
          </a:xfrm>
          <a:prstGeom prst="rect">
            <a:avLst/>
          </a:prstGeom>
          <a:noFill/>
        </p:spPr>
        <p:txBody>
          <a:bodyPr wrap="square" rtlCol="0">
            <a:spAutoFit/>
          </a:bodyPr>
          <a:lstStyle/>
          <a:p>
            <a:r>
              <a:rPr lang="en-US" b="1" u="sng" dirty="0">
                <a:solidFill>
                  <a:schemeClr val="accent2">
                    <a:lumMod val="60000"/>
                    <a:lumOff val="40000"/>
                  </a:schemeClr>
                </a:solidFill>
              </a:rPr>
              <a:t>Insights</a:t>
            </a:r>
            <a:r>
              <a:rPr lang="en-US" dirty="0">
                <a:solidFill>
                  <a:schemeClr val="accent2">
                    <a:lumMod val="60000"/>
                    <a:lumOff val="40000"/>
                  </a:schemeClr>
                </a:solidFill>
              </a:rPr>
              <a:t>: For each branch, one product line might stand out as the most profitable. This insight helps Walmart focus on promoting high-margin products in each location.</a:t>
            </a:r>
          </a:p>
          <a:p>
            <a:r>
              <a:rPr lang="en-US" dirty="0">
                <a:solidFill>
                  <a:schemeClr val="accent2">
                    <a:lumMod val="60000"/>
                    <a:lumOff val="40000"/>
                  </a:schemeClr>
                </a:solidFill>
              </a:rPr>
              <a:t>If a particular product line, such as Electronics, generates high profit across branches, it may indicate high customer demand and margin potential. Low-profit lines in specific branches could suggest either pricing issues or low customer interest in those categories.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Focus on promoting the top product line (e.g., Electronics) to increase overall profit. For lower-performing lines, Walmart could assess whether adjustments to pricing or product variety might increase profitability.</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192101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8">
            <a:extLst>
              <a:ext uri="{FF2B5EF4-FFF2-40B4-BE49-F238E27FC236}">
                <a16:creationId xmlns:a16="http://schemas.microsoft.com/office/drawing/2014/main" id="{30F5F701-D825-4841-FCE5-E03B24947115}"/>
              </a:ext>
            </a:extLst>
          </p:cNvPr>
          <p:cNvSpPr>
            <a:spLocks noGrp="1"/>
          </p:cNvSpPr>
          <p:nvPr>
            <p:ph type="title"/>
          </p:nvPr>
        </p:nvSpPr>
        <p:spPr>
          <a:xfrm>
            <a:off x="504825" y="350839"/>
            <a:ext cx="9151938" cy="404942"/>
          </a:xfrm>
        </p:spPr>
        <p:txBody>
          <a:bodyPr>
            <a:normAutofit fontScale="90000"/>
          </a:bodyPr>
          <a:lstStyle/>
          <a:p>
            <a:pPr algn="ctr"/>
            <a:r>
              <a:rPr lang="en-US" b="1" dirty="0"/>
              <a:t>Task 3: Analyzing Customer Segmentation Based on Spending</a:t>
            </a:r>
            <a:br>
              <a:rPr lang="en-US" b="1" dirty="0"/>
            </a:br>
            <a:endParaRPr lang="en-IN" dirty="0"/>
          </a:p>
        </p:txBody>
      </p:sp>
      <p:sp>
        <p:nvSpPr>
          <p:cNvPr id="22" name="Rectangle 1">
            <a:extLst>
              <a:ext uri="{FF2B5EF4-FFF2-40B4-BE49-F238E27FC236}">
                <a16:creationId xmlns:a16="http://schemas.microsoft.com/office/drawing/2014/main" id="{BBC7E22C-C862-FA8B-F4EE-38715A72EF0F}"/>
              </a:ext>
            </a:extLst>
          </p:cNvPr>
          <p:cNvSpPr>
            <a:spLocks noChangeArrowheads="1"/>
          </p:cNvSpPr>
          <p:nvPr/>
        </p:nvSpPr>
        <p:spPr bwMode="auto">
          <a:xfrm>
            <a:off x="317241" y="665880"/>
            <a:ext cx="80954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b="1" u="sng" dirty="0">
                <a:solidFill>
                  <a:schemeClr val="accent2">
                    <a:lumMod val="60000"/>
                    <a:lumOff val="40000"/>
                  </a:schemeClr>
                </a:solidFill>
              </a:rPr>
              <a:t>Objective </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Segment customers into "High," "Medium," and "Low" spenders.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4" name="Picture 23">
            <a:extLst>
              <a:ext uri="{FF2B5EF4-FFF2-40B4-BE49-F238E27FC236}">
                <a16:creationId xmlns:a16="http://schemas.microsoft.com/office/drawing/2014/main" id="{8935A52A-6B98-B9CC-CF3E-9299C6655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0" y="1400219"/>
            <a:ext cx="4516017" cy="49346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a:extLst>
              <a:ext uri="{FF2B5EF4-FFF2-40B4-BE49-F238E27FC236}">
                <a16:creationId xmlns:a16="http://schemas.microsoft.com/office/drawing/2014/main" id="{659FD81F-14BC-2E16-B1C2-8A4B2DD45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6086" y="1400219"/>
            <a:ext cx="3915321" cy="3677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613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68DB-1659-5D35-31E8-BC911FDDB11D}"/>
              </a:ext>
            </a:extLst>
          </p:cNvPr>
          <p:cNvSpPr>
            <a:spLocks noGrp="1"/>
          </p:cNvSpPr>
          <p:nvPr>
            <p:ph type="title"/>
          </p:nvPr>
        </p:nvSpPr>
        <p:spPr>
          <a:xfrm>
            <a:off x="677334" y="283028"/>
            <a:ext cx="8596668" cy="612710"/>
          </a:xfrm>
        </p:spPr>
        <p:txBody>
          <a:bodyPr>
            <a:normAutofit/>
          </a:bodyPr>
          <a:lstStyle/>
          <a:p>
            <a:pPr algn="ctr"/>
            <a:r>
              <a:rPr lang="en-IN" sz="2500" b="1" u="sng" dirty="0"/>
              <a:t>Insights And Recommendation</a:t>
            </a:r>
          </a:p>
        </p:txBody>
      </p:sp>
      <p:pic>
        <p:nvPicPr>
          <p:cNvPr id="28" name="Picture 27">
            <a:extLst>
              <a:ext uri="{FF2B5EF4-FFF2-40B4-BE49-F238E27FC236}">
                <a16:creationId xmlns:a16="http://schemas.microsoft.com/office/drawing/2014/main" id="{E901201D-AA1A-FA5C-08D8-C468B3D63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22310"/>
            <a:ext cx="4960776" cy="3984172"/>
          </a:xfrm>
          <a:prstGeom prst="rect">
            <a:avLst/>
          </a:prstGeom>
        </p:spPr>
      </p:pic>
      <p:sp>
        <p:nvSpPr>
          <p:cNvPr id="6" name="TextBox 5">
            <a:extLst>
              <a:ext uri="{FF2B5EF4-FFF2-40B4-BE49-F238E27FC236}">
                <a16:creationId xmlns:a16="http://schemas.microsoft.com/office/drawing/2014/main" id="{63546F40-C7D1-A6AD-C82E-E6A99DBE4A40}"/>
              </a:ext>
            </a:extLst>
          </p:cNvPr>
          <p:cNvSpPr txBox="1"/>
          <p:nvPr/>
        </p:nvSpPr>
        <p:spPr>
          <a:xfrm>
            <a:off x="113522" y="1222310"/>
            <a:ext cx="5868955" cy="3970318"/>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This segmentation helps Walmart target marketing strategies based on spending behavior, allowing them to focus premium services or offers on high spenders.</a:t>
            </a:r>
          </a:p>
          <a:p>
            <a:r>
              <a:rPr lang="en-US" dirty="0">
                <a:solidFill>
                  <a:schemeClr val="accent2">
                    <a:lumMod val="60000"/>
                    <a:lumOff val="40000"/>
                  </a:schemeClr>
                </a:solidFill>
              </a:rPr>
              <a:t>High spenders likely represent loyal, high-value customers who might be interested in premium services, exclusive offers, or membership programs. Medium spenders could be converted to high spenders through targeted incentives, while low spenders may benefit from loyalty-building initiatives.</a:t>
            </a:r>
          </a:p>
          <a:p>
            <a:r>
              <a:rPr lang="en-US" b="1" u="sng" dirty="0">
                <a:solidFill>
                  <a:schemeClr val="accent2">
                    <a:lumMod val="60000"/>
                    <a:lumOff val="40000"/>
                  </a:schemeClr>
                </a:solidFill>
              </a:rPr>
              <a:t>Recommendation</a:t>
            </a:r>
            <a:r>
              <a:rPr lang="en-US" dirty="0">
                <a:solidFill>
                  <a:schemeClr val="accent2">
                    <a:lumMod val="60000"/>
                    <a:lumOff val="40000"/>
                  </a:schemeClr>
                </a:solidFill>
              </a:rPr>
              <a:t>: Create tailored marketing strategies for each segment, such as exclusive discounts for high spenders or loyalty points for low spenders to encourage repeat purchases.</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323447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02130-30F9-1528-162D-C8D51A04C96A}"/>
              </a:ext>
            </a:extLst>
          </p:cNvPr>
          <p:cNvSpPr txBox="1"/>
          <p:nvPr/>
        </p:nvSpPr>
        <p:spPr>
          <a:xfrm>
            <a:off x="492692" y="199040"/>
            <a:ext cx="8828589" cy="646331"/>
          </a:xfrm>
          <a:prstGeom prst="rect">
            <a:avLst/>
          </a:prstGeom>
          <a:noFill/>
        </p:spPr>
        <p:txBody>
          <a:bodyPr wrap="square" rtlCol="0">
            <a:spAutoFit/>
          </a:bodyPr>
          <a:lstStyle/>
          <a:p>
            <a:pPr algn="ctr"/>
            <a:r>
              <a:rPr lang="en-US" b="1" dirty="0">
                <a:solidFill>
                  <a:schemeClr val="accent2">
                    <a:lumMod val="60000"/>
                    <a:lumOff val="40000"/>
                  </a:schemeClr>
                </a:solidFill>
              </a:rPr>
              <a:t>Task 4: Detecting Anomalies in Sales Transactions</a:t>
            </a:r>
          </a:p>
          <a:p>
            <a:pPr algn="ctr"/>
            <a:endParaRPr lang="en-I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99273860-DB7E-0430-AFB7-B1022D3A4A92}"/>
              </a:ext>
            </a:extLst>
          </p:cNvPr>
          <p:cNvSpPr txBox="1"/>
          <p:nvPr/>
        </p:nvSpPr>
        <p:spPr>
          <a:xfrm>
            <a:off x="251927" y="845371"/>
            <a:ext cx="9069354" cy="646331"/>
          </a:xfrm>
          <a:prstGeom prst="rect">
            <a:avLst/>
          </a:prstGeom>
          <a:noFill/>
        </p:spPr>
        <p:txBody>
          <a:bodyPr wrap="square" rtlCol="0">
            <a:spAutoFit/>
          </a:bodyPr>
          <a:lstStyle/>
          <a:p>
            <a:r>
              <a:rPr lang="en-US" b="1" u="sng" dirty="0">
                <a:solidFill>
                  <a:schemeClr val="accent2">
                    <a:lumMod val="60000"/>
                    <a:lumOff val="40000"/>
                  </a:schemeClr>
                </a:solidFill>
              </a:rPr>
              <a:t>Objective</a:t>
            </a:r>
            <a:r>
              <a:rPr lang="en-US" dirty="0">
                <a:solidFill>
                  <a:schemeClr val="accent2">
                    <a:lumMod val="60000"/>
                    <a:lumOff val="40000"/>
                  </a:schemeClr>
                </a:solidFill>
              </a:rPr>
              <a:t>: Identify transactions that significantly deviate from average sales values within each product line.</a:t>
            </a:r>
            <a:endParaRPr lang="en-IN" dirty="0">
              <a:solidFill>
                <a:schemeClr val="accent2">
                  <a:lumMod val="60000"/>
                  <a:lumOff val="40000"/>
                </a:schemeClr>
              </a:solidFill>
            </a:endParaRPr>
          </a:p>
        </p:txBody>
      </p:sp>
      <p:pic>
        <p:nvPicPr>
          <p:cNvPr id="8" name="Picture 7">
            <a:extLst>
              <a:ext uri="{FF2B5EF4-FFF2-40B4-BE49-F238E27FC236}">
                <a16:creationId xmlns:a16="http://schemas.microsoft.com/office/drawing/2014/main" id="{66ACF3AD-072C-5FED-CE73-F4BF9C5D5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633" y="1428904"/>
            <a:ext cx="4628506" cy="5010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4FCBB173-7754-8371-67A8-2EED268B2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38" y="1633220"/>
            <a:ext cx="5407975" cy="47582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63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DB77-5F96-55C4-194B-B37BD3866F4D}"/>
              </a:ext>
            </a:extLst>
          </p:cNvPr>
          <p:cNvSpPr>
            <a:spLocks noGrp="1"/>
          </p:cNvSpPr>
          <p:nvPr>
            <p:ph type="title"/>
          </p:nvPr>
        </p:nvSpPr>
        <p:spPr>
          <a:xfrm>
            <a:off x="733317" y="339012"/>
            <a:ext cx="8596668" cy="454090"/>
          </a:xfrm>
        </p:spPr>
        <p:txBody>
          <a:bodyPr>
            <a:noAutofit/>
          </a:bodyPr>
          <a:lstStyle/>
          <a:p>
            <a:pPr algn="ctr"/>
            <a:r>
              <a:rPr lang="en-IN" sz="2400" b="1" u="sng" dirty="0"/>
              <a:t>Insights And Recommendation</a:t>
            </a:r>
          </a:p>
        </p:txBody>
      </p:sp>
      <p:pic>
        <p:nvPicPr>
          <p:cNvPr id="7" name="Picture 6">
            <a:extLst>
              <a:ext uri="{FF2B5EF4-FFF2-40B4-BE49-F238E27FC236}">
                <a16:creationId xmlns:a16="http://schemas.microsoft.com/office/drawing/2014/main" id="{77F02D92-2051-AB3C-90EB-56167FE49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626" y="1274431"/>
            <a:ext cx="5952930" cy="4309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BCF687E-E16E-A473-5405-8EC0B401C3EE}"/>
              </a:ext>
            </a:extLst>
          </p:cNvPr>
          <p:cNvSpPr txBox="1"/>
          <p:nvPr/>
        </p:nvSpPr>
        <p:spPr>
          <a:xfrm>
            <a:off x="83976" y="1274431"/>
            <a:ext cx="5607697" cy="3693319"/>
          </a:xfrm>
          <a:prstGeom prst="rect">
            <a:avLst/>
          </a:prstGeom>
          <a:noFill/>
        </p:spPr>
        <p:txBody>
          <a:bodyPr wrap="square" rtlCol="0">
            <a:spAutoFit/>
          </a:bodyPr>
          <a:lstStyle/>
          <a:p>
            <a:r>
              <a:rPr lang="en-US" b="1" u="sng" dirty="0">
                <a:solidFill>
                  <a:schemeClr val="accent2">
                    <a:lumMod val="60000"/>
                    <a:lumOff val="40000"/>
                  </a:schemeClr>
                </a:solidFill>
              </a:rPr>
              <a:t>Insight</a:t>
            </a:r>
            <a:r>
              <a:rPr lang="en-US" dirty="0">
                <a:solidFill>
                  <a:schemeClr val="accent2">
                    <a:lumMod val="60000"/>
                    <a:lumOff val="40000"/>
                  </a:schemeClr>
                </a:solidFill>
              </a:rPr>
              <a:t>: Anomalies might indicate unusual purchases or potential errors, helping Walmart improve data accuracy and detect potential fraud.</a:t>
            </a:r>
          </a:p>
          <a:p>
            <a:r>
              <a:rPr lang="en-US" dirty="0">
                <a:solidFill>
                  <a:schemeClr val="accent2">
                    <a:lumMod val="60000"/>
                    <a:lumOff val="40000"/>
                  </a:schemeClr>
                </a:solidFill>
              </a:rPr>
              <a:t>High outlier transactions may represent bulk purchases or possible fraudulent activity. Low outliers might be promotional items or products frequently discounted, which could impact profit margins if not properly managed.</a:t>
            </a:r>
          </a:p>
          <a:p>
            <a:endParaRPr lang="en-US" dirty="0">
              <a:solidFill>
                <a:schemeClr val="accent2">
                  <a:lumMod val="60000"/>
                  <a:lumOff val="40000"/>
                </a:schemeClr>
              </a:solidFill>
            </a:endParaRPr>
          </a:p>
          <a:p>
            <a:r>
              <a:rPr lang="en-US" b="1" u="sng" dirty="0">
                <a:solidFill>
                  <a:schemeClr val="accent2">
                    <a:lumMod val="60000"/>
                    <a:lumOff val="40000"/>
                  </a:schemeClr>
                </a:solidFill>
              </a:rPr>
              <a:t>Recommendation</a:t>
            </a:r>
            <a:r>
              <a:rPr lang="en-US" dirty="0">
                <a:solidFill>
                  <a:schemeClr val="accent2">
                    <a:lumMod val="60000"/>
                    <a:lumOff val="40000"/>
                  </a:schemeClr>
                </a:solidFill>
              </a:rPr>
              <a:t>: Review high outliers to ensure no fraudulent transactions are inflating sales, and assess if low outliers are connected to products that need price adjustments or improved profit margins.</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4028455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1439</TotalTime>
  <Words>1303</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 3</vt:lpstr>
      <vt:lpstr>Facet</vt:lpstr>
      <vt:lpstr>Sales Performance Analysis of Walmart Stores Using Advanced MySQL Techniques</vt:lpstr>
      <vt:lpstr>Task 1: Identifying the Top Branch by Sales Growth Rate   </vt:lpstr>
      <vt:lpstr>Insights And Recommendation</vt:lpstr>
      <vt:lpstr>Task 2: Finding the Most Profitable Product Line for Each Branch </vt:lpstr>
      <vt:lpstr>Insights And Recommendation</vt:lpstr>
      <vt:lpstr>Task 3: Analyzing Customer Segmentation Based on Spending </vt:lpstr>
      <vt:lpstr>Insights And Recommendation</vt:lpstr>
      <vt:lpstr>PowerPoint Presentation</vt:lpstr>
      <vt:lpstr>Insights And Recommendation</vt:lpstr>
      <vt:lpstr>Task 5: Most Popular Payment Method by City </vt:lpstr>
      <vt:lpstr>Insights And Recommendation</vt:lpstr>
      <vt:lpstr>Task 6: Monthly Sales Distribution by Gender </vt:lpstr>
      <vt:lpstr>Insights And Recommendation</vt:lpstr>
      <vt:lpstr>Task 7: Best Product Line by Customer Type </vt:lpstr>
      <vt:lpstr>Insights And Recommendation</vt:lpstr>
      <vt:lpstr>Task 8: Identifying Repeat Customers </vt:lpstr>
      <vt:lpstr>Insights And Recommendation</vt:lpstr>
      <vt:lpstr>Task 9: Finding Top 5 Customers by Sales Volume </vt:lpstr>
      <vt:lpstr>Insights And Recommendation</vt:lpstr>
      <vt:lpstr>Task 10: Analyzing Sales Trends by Day of the Week </vt:lpstr>
      <vt:lpstr>Insights And Recommendation</vt:lpstr>
      <vt:lpstr>Summary and Key Takeaways</vt:lpstr>
      <vt:lpstr>Video Explainations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10 players with High strike rate who have faced at least 500 balls. (strike rate is total runs scored by batsman divided by number of balls faced)</dc:title>
  <dc:creator>Abhishek Kumar</dc:creator>
  <cp:lastModifiedBy>Sameer Phalak</cp:lastModifiedBy>
  <cp:revision>13</cp:revision>
  <dcterms:created xsi:type="dcterms:W3CDTF">2023-08-27T20:09:46Z</dcterms:created>
  <dcterms:modified xsi:type="dcterms:W3CDTF">2024-11-17T04:00:47Z</dcterms:modified>
</cp:coreProperties>
</file>