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 Bold" charset="1" panose="00000800000000000000"/>
      <p:regular r:id="rId18"/>
    </p:embeddedFont>
    <p:embeddedFont>
      <p:font typeface="Poppins" charset="1" panose="00000500000000000000"/>
      <p:regular r:id="rId19"/>
    </p:embeddedFon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1.pn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19992" y="-1680508"/>
            <a:ext cx="13648016" cy="136480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40768" y="-164456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29" y="0"/>
                </a:lnTo>
                <a:lnTo>
                  <a:pt x="11725929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67381" y="-633119"/>
            <a:ext cx="11553237" cy="115532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727638" y="7460606"/>
            <a:ext cx="5552188" cy="775869"/>
            <a:chOff x="0" y="0"/>
            <a:chExt cx="5816473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816473" cy="812800"/>
            </a:xfrm>
            <a:custGeom>
              <a:avLst/>
              <a:gdLst/>
              <a:ahLst/>
              <a:cxnLst/>
              <a:rect r="r" b="b" t="t" l="l"/>
              <a:pathLst>
                <a:path h="812800" w="5816473">
                  <a:moveTo>
                    <a:pt x="139439" y="0"/>
                  </a:moveTo>
                  <a:lnTo>
                    <a:pt x="5677034" y="0"/>
                  </a:lnTo>
                  <a:cubicBezTo>
                    <a:pt x="5754044" y="0"/>
                    <a:pt x="5816473" y="62429"/>
                    <a:pt x="5816473" y="139439"/>
                  </a:cubicBezTo>
                  <a:lnTo>
                    <a:pt x="5816473" y="673361"/>
                  </a:lnTo>
                  <a:cubicBezTo>
                    <a:pt x="5816473" y="750371"/>
                    <a:pt x="5754044" y="812800"/>
                    <a:pt x="5677034" y="812800"/>
                  </a:cubicBezTo>
                  <a:lnTo>
                    <a:pt x="139439" y="812800"/>
                  </a:lnTo>
                  <a:cubicBezTo>
                    <a:pt x="62429" y="812800"/>
                    <a:pt x="0" y="750371"/>
                    <a:pt x="0" y="673361"/>
                  </a:cubicBezTo>
                  <a:lnTo>
                    <a:pt x="0" y="139439"/>
                  </a:lnTo>
                  <a:cubicBezTo>
                    <a:pt x="0" y="62429"/>
                    <a:pt x="62429" y="0"/>
                    <a:pt x="139439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81647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041087" y="5518366"/>
            <a:ext cx="10773189" cy="2246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85"/>
              </a:lnSpc>
              <a:spcBef>
                <a:spcPct val="0"/>
              </a:spcBef>
            </a:pPr>
            <a:r>
              <a:rPr lang="en-US" b="true" sz="12560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Corona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51588" y="7420113"/>
            <a:ext cx="5552188" cy="73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2"/>
              </a:lnSpc>
              <a:spcBef>
                <a:spcPct val="0"/>
              </a:spcBef>
            </a:pPr>
            <a:r>
              <a:rPr lang="en-US" b="true" sz="407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40678" y="8432340"/>
            <a:ext cx="7574007" cy="507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0"/>
              </a:lnSpc>
              <a:spcBef>
                <a:spcPct val="0"/>
              </a:spcBef>
            </a:pPr>
            <a:r>
              <a:rPr lang="en-US" b="true" sz="2886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Probabilistic Modeling and Reasoning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Freeform 16" id="16"/>
          <p:cNvSpPr/>
          <p:nvPr/>
        </p:nvSpPr>
        <p:spPr>
          <a:xfrm flipH="true" flipV="false" rot="0">
            <a:off x="2319992" y="1028700"/>
            <a:ext cx="10183584" cy="5091732"/>
          </a:xfrm>
          <a:custGeom>
            <a:avLst/>
            <a:gdLst/>
            <a:ahLst/>
            <a:cxnLst/>
            <a:rect r="r" b="b" t="t" l="l"/>
            <a:pathLst>
              <a:path h="5091732" w="10183584">
                <a:moveTo>
                  <a:pt x="10183583" y="0"/>
                </a:moveTo>
                <a:lnTo>
                  <a:pt x="0" y="0"/>
                </a:lnTo>
                <a:lnTo>
                  <a:pt x="0" y="5091732"/>
                </a:lnTo>
                <a:lnTo>
                  <a:pt x="10183583" y="5091732"/>
                </a:lnTo>
                <a:lnTo>
                  <a:pt x="1018358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4939" b="-4939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155423" y="1576450"/>
            <a:ext cx="9113632" cy="5764372"/>
          </a:xfrm>
          <a:custGeom>
            <a:avLst/>
            <a:gdLst/>
            <a:ahLst/>
            <a:cxnLst/>
            <a:rect r="r" b="b" t="t" l="l"/>
            <a:pathLst>
              <a:path h="5764372" w="9113632">
                <a:moveTo>
                  <a:pt x="0" y="0"/>
                </a:moveTo>
                <a:lnTo>
                  <a:pt x="9113632" y="0"/>
                </a:lnTo>
                <a:lnTo>
                  <a:pt x="9113632" y="5764372"/>
                </a:lnTo>
                <a:lnTo>
                  <a:pt x="0" y="5764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28563" y="2258133"/>
            <a:ext cx="4962659" cy="163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Total Cases Vs Total Deadth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28563" y="3837738"/>
            <a:ext cx="2928576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Continents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594494" y="1797474"/>
            <a:ext cx="11301259" cy="5664756"/>
          </a:xfrm>
          <a:custGeom>
            <a:avLst/>
            <a:gdLst/>
            <a:ahLst/>
            <a:cxnLst/>
            <a:rect r="r" b="b" t="t" l="l"/>
            <a:pathLst>
              <a:path h="5664756" w="11301259">
                <a:moveTo>
                  <a:pt x="0" y="0"/>
                </a:moveTo>
                <a:lnTo>
                  <a:pt x="11301259" y="0"/>
                </a:lnTo>
                <a:lnTo>
                  <a:pt x="11301259" y="5664756"/>
                </a:lnTo>
                <a:lnTo>
                  <a:pt x="0" y="5664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28563" y="2258133"/>
            <a:ext cx="4962659" cy="82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Mortality Rate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70995" y="3028113"/>
            <a:ext cx="2928576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Top 10 Countries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292826" y="1028700"/>
            <a:ext cx="13648016" cy="1364801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613602" y="2544752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30" y="0"/>
                </a:lnTo>
                <a:lnTo>
                  <a:pt x="11725930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340216" y="2076089"/>
            <a:ext cx="11553237" cy="1155323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955480" y="3747894"/>
            <a:ext cx="6322709" cy="3205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0"/>
              </a:lnSpc>
            </a:pPr>
            <a:r>
              <a:rPr lang="en-US" sz="11602" b="true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Thank</a:t>
            </a:r>
          </a:p>
          <a:p>
            <a:pPr algn="ctr">
              <a:lnSpc>
                <a:spcPts val="11950"/>
              </a:lnSpc>
            </a:pPr>
            <a:r>
              <a:rPr lang="en-US" b="true" sz="1160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You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12124" y="6895875"/>
            <a:ext cx="7609420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https://github.com/Sameershrinath/CoronaDataAnalysis.git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4062456">
            <a:off x="2431870" y="1878540"/>
            <a:ext cx="1608674" cy="1520928"/>
          </a:xfrm>
          <a:custGeom>
            <a:avLst/>
            <a:gdLst/>
            <a:ahLst/>
            <a:cxnLst/>
            <a:rect r="r" b="b" t="t" l="l"/>
            <a:pathLst>
              <a:path h="1520928" w="1608674">
                <a:moveTo>
                  <a:pt x="0" y="0"/>
                </a:moveTo>
                <a:lnTo>
                  <a:pt x="1608674" y="0"/>
                </a:lnTo>
                <a:lnTo>
                  <a:pt x="1608674" y="1520928"/>
                </a:lnTo>
                <a:lnTo>
                  <a:pt x="0" y="15209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4062456">
            <a:off x="15189651" y="8208166"/>
            <a:ext cx="1608674" cy="1520928"/>
          </a:xfrm>
          <a:custGeom>
            <a:avLst/>
            <a:gdLst/>
            <a:ahLst/>
            <a:cxnLst/>
            <a:rect r="r" b="b" t="t" l="l"/>
            <a:pathLst>
              <a:path h="1520928" w="1608674">
                <a:moveTo>
                  <a:pt x="0" y="0"/>
                </a:moveTo>
                <a:lnTo>
                  <a:pt x="1608674" y="0"/>
                </a:lnTo>
                <a:lnTo>
                  <a:pt x="1608674" y="1520929"/>
                </a:lnTo>
                <a:lnTo>
                  <a:pt x="0" y="15209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339290" y="7661255"/>
            <a:ext cx="7609420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Submitted By: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Samir Srinath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2475" y="1731496"/>
            <a:ext cx="6824008" cy="68240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2863" y="2489522"/>
            <a:ext cx="5862965" cy="5855636"/>
          </a:xfrm>
          <a:custGeom>
            <a:avLst/>
            <a:gdLst/>
            <a:ahLst/>
            <a:cxnLst/>
            <a:rect r="r" b="b" t="t" l="l"/>
            <a:pathLst>
              <a:path h="5855636" w="5862965">
                <a:moveTo>
                  <a:pt x="0" y="0"/>
                </a:moveTo>
                <a:lnTo>
                  <a:pt x="5862965" y="0"/>
                </a:lnTo>
                <a:lnTo>
                  <a:pt x="5862965" y="5855636"/>
                </a:lnTo>
                <a:lnTo>
                  <a:pt x="0" y="5855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76170" y="2255191"/>
            <a:ext cx="5776619" cy="577661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595095" y="3680624"/>
            <a:ext cx="1138768" cy="1138768"/>
          </a:xfrm>
          <a:custGeom>
            <a:avLst/>
            <a:gdLst/>
            <a:ahLst/>
            <a:cxnLst/>
            <a:rect r="r" b="b" t="t" l="l"/>
            <a:pathLst>
              <a:path h="1138768" w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89991" y="4988741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39465" y="1587865"/>
            <a:ext cx="9152333" cy="727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4"/>
              </a:lnSpc>
            </a:pPr>
            <a:r>
              <a:rPr lang="en-US" b="true" sz="275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 of the Study:</a:t>
            </a:r>
          </a:p>
          <a:p>
            <a:pPr algn="l" marL="594377" indent="-297188" lvl="1">
              <a:lnSpc>
                <a:spcPts val="3854"/>
              </a:lnSpc>
              <a:buFont typeface="Arial"/>
              <a:buChar char="•"/>
            </a:pPr>
            <a:r>
              <a:rPr lang="en-US" sz="27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explore and analyze COVID-19 data using Exploratory Data Analysis (EDA) techniques.</a:t>
            </a:r>
          </a:p>
          <a:p>
            <a:pPr algn="l">
              <a:lnSpc>
                <a:spcPts val="3854"/>
              </a:lnSpc>
            </a:pPr>
          </a:p>
          <a:p>
            <a:pPr algn="l" marL="594377" indent="-297188" lvl="1">
              <a:lnSpc>
                <a:spcPts val="3854"/>
              </a:lnSpc>
              <a:buFont typeface="Arial"/>
              <a:buChar char="•"/>
            </a:pPr>
            <a:r>
              <a:rPr lang="en-US" sz="27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identify trends, patterns, and key factors impacting the survival rates of COVID-19 patients.</a:t>
            </a:r>
          </a:p>
          <a:p>
            <a:pPr algn="l">
              <a:lnSpc>
                <a:spcPts val="3854"/>
              </a:lnSpc>
            </a:pPr>
          </a:p>
          <a:p>
            <a:pPr algn="l" marL="594377" indent="-297188" lvl="1">
              <a:lnSpc>
                <a:spcPts val="3854"/>
              </a:lnSpc>
              <a:buFont typeface="Arial"/>
              <a:buChar char="•"/>
            </a:pPr>
            <a:r>
              <a:rPr lang="en-US" sz="27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estimate the probability of survival based on various demographic and clinical factors (age, pre-existing conditions, geographic region, etc.).</a:t>
            </a:r>
          </a:p>
          <a:p>
            <a:pPr algn="l">
              <a:lnSpc>
                <a:spcPts val="3854"/>
              </a:lnSpc>
            </a:pPr>
          </a:p>
          <a:p>
            <a:pPr algn="l" marL="594377" indent="-297188" lvl="1">
              <a:lnSpc>
                <a:spcPts val="3854"/>
              </a:lnSpc>
              <a:buFont typeface="Arial"/>
              <a:buChar char="•"/>
            </a:pPr>
            <a:r>
              <a:rPr lang="en-US" sz="275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provide actionable insights that could help in resource allocation and policy-making during a pandemic response.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-4062456">
            <a:off x="13573864" y="462036"/>
            <a:ext cx="1608674" cy="1520928"/>
          </a:xfrm>
          <a:custGeom>
            <a:avLst/>
            <a:gdLst/>
            <a:ahLst/>
            <a:cxnLst/>
            <a:rect r="r" b="b" t="t" l="l"/>
            <a:pathLst>
              <a:path h="1520928" w="1608674">
                <a:moveTo>
                  <a:pt x="0" y="0"/>
                </a:moveTo>
                <a:lnTo>
                  <a:pt x="1608674" y="0"/>
                </a:lnTo>
                <a:lnTo>
                  <a:pt x="1608674" y="1520928"/>
                </a:lnTo>
                <a:lnTo>
                  <a:pt x="0" y="15209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950015" y="2437371"/>
            <a:ext cx="7203002" cy="6097682"/>
          </a:xfrm>
          <a:custGeom>
            <a:avLst/>
            <a:gdLst/>
            <a:ahLst/>
            <a:cxnLst/>
            <a:rect r="r" b="b" t="t" l="l"/>
            <a:pathLst>
              <a:path h="6097682" w="7203002">
                <a:moveTo>
                  <a:pt x="0" y="0"/>
                </a:moveTo>
                <a:lnTo>
                  <a:pt x="7203002" y="0"/>
                </a:lnTo>
                <a:lnTo>
                  <a:pt x="7203002" y="6097682"/>
                </a:lnTo>
                <a:lnTo>
                  <a:pt x="0" y="6097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184696" y="6750941"/>
            <a:ext cx="4128364" cy="4128364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B8ABD"/>
            </a:solidFill>
          </p:spPr>
        </p:sp>
      </p:grpSp>
      <p:sp>
        <p:nvSpPr>
          <p:cNvPr name="Freeform 9" id="9"/>
          <p:cNvSpPr/>
          <p:nvPr/>
        </p:nvSpPr>
        <p:spPr>
          <a:xfrm flipH="true" flipV="false" rot="0">
            <a:off x="14999479" y="5742470"/>
            <a:ext cx="2628515" cy="4178275"/>
          </a:xfrm>
          <a:custGeom>
            <a:avLst/>
            <a:gdLst/>
            <a:ahLst/>
            <a:cxnLst/>
            <a:rect r="r" b="b" t="t" l="l"/>
            <a:pathLst>
              <a:path h="4178275" w="2628515">
                <a:moveTo>
                  <a:pt x="2628514" y="0"/>
                </a:moveTo>
                <a:lnTo>
                  <a:pt x="0" y="0"/>
                </a:lnTo>
                <a:lnTo>
                  <a:pt x="0" y="4178275"/>
                </a:lnTo>
                <a:lnTo>
                  <a:pt x="2628514" y="4178275"/>
                </a:lnTo>
                <a:lnTo>
                  <a:pt x="262851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8360" y="816727"/>
            <a:ext cx="1135673" cy="1073727"/>
          </a:xfrm>
          <a:custGeom>
            <a:avLst/>
            <a:gdLst/>
            <a:ahLst/>
            <a:cxnLst/>
            <a:rect r="r" b="b" t="t" l="l"/>
            <a:pathLst>
              <a:path h="1073727" w="1135673">
                <a:moveTo>
                  <a:pt x="0" y="0"/>
                </a:moveTo>
                <a:lnTo>
                  <a:pt x="1135673" y="0"/>
                </a:lnTo>
                <a:lnTo>
                  <a:pt x="1135673" y="1073727"/>
                </a:lnTo>
                <a:lnTo>
                  <a:pt x="0" y="1073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56210" y="1268793"/>
            <a:ext cx="1315052" cy="1243322"/>
          </a:xfrm>
          <a:custGeom>
            <a:avLst/>
            <a:gdLst/>
            <a:ahLst/>
            <a:cxnLst/>
            <a:rect r="r" b="b" t="t" l="l"/>
            <a:pathLst>
              <a:path h="1243322" w="1315052">
                <a:moveTo>
                  <a:pt x="0" y="0"/>
                </a:moveTo>
                <a:lnTo>
                  <a:pt x="1315052" y="0"/>
                </a:lnTo>
                <a:lnTo>
                  <a:pt x="1315052" y="1243323"/>
                </a:lnTo>
                <a:lnTo>
                  <a:pt x="0" y="1243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4062456">
            <a:off x="1319696" y="8351774"/>
            <a:ext cx="1608674" cy="1520928"/>
          </a:xfrm>
          <a:custGeom>
            <a:avLst/>
            <a:gdLst/>
            <a:ahLst/>
            <a:cxnLst/>
            <a:rect r="r" b="b" t="t" l="l"/>
            <a:pathLst>
              <a:path h="1520928" w="1608674">
                <a:moveTo>
                  <a:pt x="0" y="0"/>
                </a:moveTo>
                <a:lnTo>
                  <a:pt x="1608674" y="0"/>
                </a:lnTo>
                <a:lnTo>
                  <a:pt x="1608674" y="1520928"/>
                </a:lnTo>
                <a:lnTo>
                  <a:pt x="0" y="15209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1451" y="1961822"/>
            <a:ext cx="7595905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Library used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9507" y="3388947"/>
            <a:ext cx="6367850" cy="1207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8221" indent="-254111" lvl="1">
              <a:lnSpc>
                <a:spcPts val="3295"/>
              </a:lnSpc>
              <a:buFont typeface="Arial"/>
              <a:buChar char="•"/>
            </a:pPr>
            <a:r>
              <a:rPr lang="en-US" sz="235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Pandas - Data Manipulation and Analysis</a:t>
            </a:r>
          </a:p>
          <a:p>
            <a:pPr algn="just" marL="508221" indent="-254111" lvl="1">
              <a:lnSpc>
                <a:spcPts val="3295"/>
              </a:lnSpc>
              <a:buFont typeface="Arial"/>
              <a:buChar char="•"/>
            </a:pPr>
            <a:r>
              <a:rPr lang="en-US" sz="235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Matplotlib - Data Visualization</a:t>
            </a:r>
          </a:p>
          <a:p>
            <a:pPr algn="just" marL="508221" indent="-254111" lvl="1">
              <a:lnSpc>
                <a:spcPts val="3295"/>
              </a:lnSpc>
              <a:buFont typeface="Arial"/>
              <a:buChar char="•"/>
            </a:pPr>
            <a:r>
              <a:rPr lang="en-US" sz="235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Seaborn - Statistical Data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478153" y="-2149242"/>
            <a:ext cx="14585483" cy="1458548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7066655" y="-529054"/>
            <a:ext cx="12531371" cy="12515707"/>
          </a:xfrm>
          <a:custGeom>
            <a:avLst/>
            <a:gdLst/>
            <a:ahLst/>
            <a:cxnLst/>
            <a:rect r="r" b="b" t="t" l="l"/>
            <a:pathLst>
              <a:path h="12515707" w="12531371">
                <a:moveTo>
                  <a:pt x="0" y="0"/>
                </a:moveTo>
                <a:lnTo>
                  <a:pt x="12531371" y="0"/>
                </a:lnTo>
                <a:lnTo>
                  <a:pt x="12531371" y="12515706"/>
                </a:lnTo>
                <a:lnTo>
                  <a:pt x="0" y="12515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7358820" y="-1029908"/>
            <a:ext cx="12346817" cy="1234681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920030" y="4087067"/>
            <a:ext cx="1138768" cy="1138768"/>
          </a:xfrm>
          <a:custGeom>
            <a:avLst/>
            <a:gdLst/>
            <a:ahLst/>
            <a:cxnLst/>
            <a:rect r="r" b="b" t="t" l="l"/>
            <a:pathLst>
              <a:path h="1138768" w="1138768">
                <a:moveTo>
                  <a:pt x="0" y="0"/>
                </a:moveTo>
                <a:lnTo>
                  <a:pt x="1138768" y="0"/>
                </a:lnTo>
                <a:lnTo>
                  <a:pt x="1138768" y="1138769"/>
                </a:lnTo>
                <a:lnTo>
                  <a:pt x="0" y="11387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053764" y="911849"/>
            <a:ext cx="11301259" cy="2401518"/>
          </a:xfrm>
          <a:custGeom>
            <a:avLst/>
            <a:gdLst/>
            <a:ahLst/>
            <a:cxnLst/>
            <a:rect r="r" b="b" t="t" l="l"/>
            <a:pathLst>
              <a:path h="2401518" w="11301259">
                <a:moveTo>
                  <a:pt x="0" y="0"/>
                </a:moveTo>
                <a:lnTo>
                  <a:pt x="11301259" y="0"/>
                </a:lnTo>
                <a:lnTo>
                  <a:pt x="11301259" y="2401517"/>
                </a:lnTo>
                <a:lnTo>
                  <a:pt x="0" y="24015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14926" y="5253250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Population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52712" y="4048967"/>
            <a:ext cx="10739087" cy="5519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1"/>
              </a:lnSpc>
              <a:spcBef>
                <a:spcPct val="0"/>
              </a:spcBef>
            </a:pPr>
            <a:r>
              <a:rPr lang="en-US" sz="24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  <a:r>
              <a:rPr lang="en-US" b="true" sz="24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Per Capita Analysis</a:t>
            </a:r>
          </a:p>
          <a:p>
            <a:pPr algn="l">
              <a:lnSpc>
                <a:spcPts val="3371"/>
              </a:lnSpc>
              <a:spcBef>
                <a:spcPct val="0"/>
              </a:spcBef>
            </a:pPr>
          </a:p>
          <a:p>
            <a:pPr algn="l">
              <a:lnSpc>
                <a:spcPts val="3371"/>
              </a:lnSpc>
              <a:spcBef>
                <a:spcPct val="0"/>
              </a:spcBef>
            </a:pPr>
            <a:r>
              <a:rPr lang="en-US" b="true" sz="24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Relative Comparisons: </a:t>
            </a:r>
            <a:r>
              <a:rPr lang="en-US" sz="24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Simply looking at the raw number of cases or deaths doesn’t give a true picture of how severely a country is affected. A country with a large population will naturally have more cases than a small one. To make meaningful comparisons, metrics like "cases per million" or "deaths per 100,000 people" are used.</a:t>
            </a:r>
          </a:p>
          <a:p>
            <a:pPr algn="l">
              <a:lnSpc>
                <a:spcPts val="3371"/>
              </a:lnSpc>
              <a:spcBef>
                <a:spcPct val="0"/>
              </a:spcBef>
            </a:pPr>
          </a:p>
          <a:p>
            <a:pPr algn="l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Understanding Severity:</a:t>
            </a:r>
            <a:r>
              <a:rPr lang="en-US" sz="25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Per capita metrics allow for a clearer understanding of how widespread the virus is within a population, regardless of the country's size. A small country with a relatively high number of cases per capita could be struggling more than a large country with higher total numbers.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4062456">
            <a:off x="3659565" y="1184075"/>
            <a:ext cx="1608674" cy="1520928"/>
          </a:xfrm>
          <a:custGeom>
            <a:avLst/>
            <a:gdLst/>
            <a:ahLst/>
            <a:cxnLst/>
            <a:rect r="r" b="b" t="t" l="l"/>
            <a:pathLst>
              <a:path h="1520928" w="1608674">
                <a:moveTo>
                  <a:pt x="0" y="0"/>
                </a:moveTo>
                <a:lnTo>
                  <a:pt x="1608674" y="0"/>
                </a:lnTo>
                <a:lnTo>
                  <a:pt x="1608674" y="1520928"/>
                </a:lnTo>
                <a:lnTo>
                  <a:pt x="0" y="15209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58917" y="-5633967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940272" y="-4163165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5" y="0"/>
                </a:lnTo>
                <a:lnTo>
                  <a:pt x="11375945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503829" y="-4750884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57658" y="1869280"/>
            <a:ext cx="11301259" cy="2980707"/>
          </a:xfrm>
          <a:custGeom>
            <a:avLst/>
            <a:gdLst/>
            <a:ahLst/>
            <a:cxnLst/>
            <a:rect r="r" b="b" t="t" l="l"/>
            <a:pathLst>
              <a:path h="2980707" w="11301259">
                <a:moveTo>
                  <a:pt x="0" y="0"/>
                </a:moveTo>
                <a:lnTo>
                  <a:pt x="11301259" y="0"/>
                </a:lnTo>
                <a:lnTo>
                  <a:pt x="11301259" y="2980707"/>
                </a:lnTo>
                <a:lnTo>
                  <a:pt x="0" y="29807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018707" y="1543272"/>
            <a:ext cx="3948976" cy="1617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Test Performed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2443" y="5205313"/>
            <a:ext cx="10751691" cy="3253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Understanding Spread:</a:t>
            </a: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number of tests performed helps in understanding the extent of virus spread. If a country performs widespread testing, it can detect more cases, including asymptomatic and mild cases that otherwise might go unreported.</a:t>
            </a:r>
          </a:p>
          <a:p>
            <a:pPr algn="just">
              <a:lnSpc>
                <a:spcPts val="2939"/>
              </a:lnSpc>
            </a:pPr>
          </a:p>
          <a:p>
            <a:pPr algn="just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Undercounting Risks:</a:t>
            </a: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 countries with limited testing, the true number of COVID-19 cases may be significantly undercounted, which can give a false sense of security. Fewer tests might only detect the most severe cases, hiding the actual scale of the outbreak.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-4062456">
            <a:off x="12135935" y="7988324"/>
            <a:ext cx="1608674" cy="1520928"/>
          </a:xfrm>
          <a:custGeom>
            <a:avLst/>
            <a:gdLst/>
            <a:ahLst/>
            <a:cxnLst/>
            <a:rect r="r" b="b" t="t" l="l"/>
            <a:pathLst>
              <a:path h="1520928" w="1608674">
                <a:moveTo>
                  <a:pt x="0" y="0"/>
                </a:moveTo>
                <a:lnTo>
                  <a:pt x="1608674" y="0"/>
                </a:lnTo>
                <a:lnTo>
                  <a:pt x="1608674" y="1520928"/>
                </a:lnTo>
                <a:lnTo>
                  <a:pt x="0" y="1520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27140" y="-9373124"/>
            <a:ext cx="12883553" cy="1288355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73936" y="-7941990"/>
            <a:ext cx="11069128" cy="11055291"/>
          </a:xfrm>
          <a:custGeom>
            <a:avLst/>
            <a:gdLst/>
            <a:ahLst/>
            <a:cxnLst/>
            <a:rect r="r" b="b" t="t" l="l"/>
            <a:pathLst>
              <a:path h="11055291" w="11069128">
                <a:moveTo>
                  <a:pt x="0" y="0"/>
                </a:moveTo>
                <a:lnTo>
                  <a:pt x="11069127" y="0"/>
                </a:lnTo>
                <a:lnTo>
                  <a:pt x="11069127" y="11055291"/>
                </a:lnTo>
                <a:lnTo>
                  <a:pt x="0" y="11055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615863" y="-8384402"/>
            <a:ext cx="10906108" cy="1090610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04997" y="3808539"/>
            <a:ext cx="11301259" cy="2669922"/>
          </a:xfrm>
          <a:custGeom>
            <a:avLst/>
            <a:gdLst/>
            <a:ahLst/>
            <a:cxnLst/>
            <a:rect r="r" b="b" t="t" l="l"/>
            <a:pathLst>
              <a:path h="2669922" w="11301259">
                <a:moveTo>
                  <a:pt x="0" y="0"/>
                </a:moveTo>
                <a:lnTo>
                  <a:pt x="11301259" y="0"/>
                </a:lnTo>
                <a:lnTo>
                  <a:pt x="11301259" y="2669922"/>
                </a:lnTo>
                <a:lnTo>
                  <a:pt x="0" y="26699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40783" y="653724"/>
            <a:ext cx="6856268" cy="1617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Total</a:t>
            </a:r>
          </a:p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Deadth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12837" y="6925310"/>
            <a:ext cx="14544884" cy="252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0"/>
              </a:lnSpc>
              <a:spcBef>
                <a:spcPct val="0"/>
              </a:spcBef>
            </a:pPr>
            <a:r>
              <a:rPr lang="en-US" b="true" sz="224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Fact</a:t>
            </a:r>
            <a:r>
              <a:rPr lang="en-US" b="true" sz="224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ors Influencing High Death Rates:</a:t>
            </a:r>
          </a:p>
          <a:p>
            <a:pPr algn="l" marL="438133" indent="-219067" lvl="1">
              <a:lnSpc>
                <a:spcPts val="284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Healthcare Capacity: Overwhelmed healthcare systems led to higher death rates.</a:t>
            </a:r>
          </a:p>
          <a:p>
            <a:pPr algn="l" marL="438133" indent="-219067" lvl="1">
              <a:lnSpc>
                <a:spcPts val="284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Vaccine Rollout: Slower or unequal vaccine distribution contributed to more deaths.</a:t>
            </a:r>
          </a:p>
          <a:p>
            <a:pPr algn="l" marL="438133" indent="-219067" lvl="1">
              <a:lnSpc>
                <a:spcPts val="284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 Demographics: Older populations saw higher death rates.</a:t>
            </a:r>
          </a:p>
          <a:p>
            <a:pPr algn="l" marL="438133" indent="-219067" lvl="1">
              <a:lnSpc>
                <a:spcPts val="284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Variants: Deadly variants like Delta increased mortality.</a:t>
            </a:r>
          </a:p>
          <a:p>
            <a:pPr algn="l" marL="438133" indent="-219067" lvl="1">
              <a:lnSpc>
                <a:spcPts val="284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Economic and Social Factors: Poverty and limited access to healthcare exacerbated death rates in some regions.</a:t>
            </a:r>
          </a:p>
          <a:p>
            <a:pPr algn="l">
              <a:lnSpc>
                <a:spcPts val="2841"/>
              </a:lnSpc>
              <a:spcBef>
                <a:spcPct val="0"/>
              </a:spcBef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-4062456">
            <a:off x="15147465" y="2793933"/>
            <a:ext cx="1608674" cy="1520928"/>
          </a:xfrm>
          <a:custGeom>
            <a:avLst/>
            <a:gdLst/>
            <a:ahLst/>
            <a:cxnLst/>
            <a:rect r="r" b="b" t="t" l="l"/>
            <a:pathLst>
              <a:path h="1520928" w="1608674">
                <a:moveTo>
                  <a:pt x="0" y="0"/>
                </a:moveTo>
                <a:lnTo>
                  <a:pt x="1608674" y="0"/>
                </a:lnTo>
                <a:lnTo>
                  <a:pt x="1608674" y="1520928"/>
                </a:lnTo>
                <a:lnTo>
                  <a:pt x="0" y="1520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705042" y="2996951"/>
            <a:ext cx="5389794" cy="5461466"/>
          </a:xfrm>
          <a:custGeom>
            <a:avLst/>
            <a:gdLst/>
            <a:ahLst/>
            <a:cxnLst/>
            <a:rect r="r" b="b" t="t" l="l"/>
            <a:pathLst>
              <a:path h="5461466" w="5389794">
                <a:moveTo>
                  <a:pt x="0" y="0"/>
                </a:moveTo>
                <a:lnTo>
                  <a:pt x="5389793" y="0"/>
                </a:lnTo>
                <a:lnTo>
                  <a:pt x="5389793" y="5461467"/>
                </a:lnTo>
                <a:lnTo>
                  <a:pt x="0" y="5461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476233" y="1585888"/>
            <a:ext cx="18443917" cy="163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Survival Rate according the the Total cases observed</a:t>
            </a:r>
          </a:p>
          <a:p>
            <a:pPr algn="ctr">
              <a:lnSpc>
                <a:spcPts val="6385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75456" y="3184544"/>
            <a:ext cx="8115300" cy="339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Survival Rate: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survival rate for each country is calculated based on the number of deaths relative to the total number of confirmed cases.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Sort Countries by Survival Rate: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countries are sorted in ascending order by their survival rate, meaning countries with the lowest survival rates (highest mortality rates) are listed first.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190540" y="1520204"/>
            <a:ext cx="11301259" cy="6145060"/>
          </a:xfrm>
          <a:custGeom>
            <a:avLst/>
            <a:gdLst/>
            <a:ahLst/>
            <a:cxnLst/>
            <a:rect r="r" b="b" t="t" l="l"/>
            <a:pathLst>
              <a:path h="6145060" w="11301259">
                <a:moveTo>
                  <a:pt x="0" y="0"/>
                </a:moveTo>
                <a:lnTo>
                  <a:pt x="11301259" y="0"/>
                </a:lnTo>
                <a:lnTo>
                  <a:pt x="11301259" y="6145059"/>
                </a:lnTo>
                <a:lnTo>
                  <a:pt x="0" y="6145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28563" y="2258133"/>
            <a:ext cx="3739689" cy="163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Total Deadth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28563" y="3837738"/>
            <a:ext cx="2928576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Top 10 Countries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7564" y="2176920"/>
            <a:ext cx="11301259" cy="5933161"/>
          </a:xfrm>
          <a:custGeom>
            <a:avLst/>
            <a:gdLst/>
            <a:ahLst/>
            <a:cxnLst/>
            <a:rect r="r" b="b" t="t" l="l"/>
            <a:pathLst>
              <a:path h="5933161" w="11301259">
                <a:moveTo>
                  <a:pt x="0" y="0"/>
                </a:moveTo>
                <a:lnTo>
                  <a:pt x="11301259" y="0"/>
                </a:lnTo>
                <a:lnTo>
                  <a:pt x="11301259" y="5933160"/>
                </a:lnTo>
                <a:lnTo>
                  <a:pt x="0" y="5933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42296" y="2043570"/>
            <a:ext cx="3739689" cy="82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Total Tests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053409" y="2813550"/>
            <a:ext cx="2928576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Top 10 Countries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DAGQhfrwZAI</dc:identifier>
  <dcterms:modified xsi:type="dcterms:W3CDTF">2011-08-01T06:04:30Z</dcterms:modified>
  <cp:revision>1</cp:revision>
  <dc:title>Blue White Modern Pitch Deck Presentation</dc:title>
</cp:coreProperties>
</file>