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6" r:id="rId15"/>
    <p:sldId id="268" r:id="rId16"/>
    <p:sldId id="269" r:id="rId17"/>
    <p:sldId id="271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6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0:01:45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1573 0 24575,'-973'0'0,"963"0"0,1 1 0,-1 0 0,1 0 0,0 1 0,0 0 0,0 1 0,0 0 0,0 0 0,1 1 0,-1 0 0,1 0 0,0 1 0,0 0 0,0 1 0,1 0 0,0 0 0,0 0 0,1 1 0,-11 13 0,-55 57 0,52-58 0,2 0 0,0 2 0,-30 43 0,-6 44 0,19-32 0,-6-3 0,-27 59 0,57-99 0,2 0 0,0 0 0,3 1 0,0 0 0,0 58 0,3 332 0,5-217 0,-2 413 0,2-588 0,1-1 0,1 0 0,2 0 0,1 0 0,2-1 0,18 45 0,-14-37 0,-3 0 0,11 77 0,-17-90 0,1-1 0,2 0 0,0 0 0,1-1 0,20 39 0,-2-9 0,-17-32 0,1-1 0,1 0 0,14 18 0,52 50 0,-22-27 0,-48-53 0,2 0 0,-1-1 0,1 1 0,0-2 0,0 1 0,16 7 0,64 25 0,-72-33 0,1-1 0,0-1 0,1 0 0,35 2 0,79-6 0,-79-2 0,77 3 0,98-4 0,-205 0 0,1 0 0,-1-1 0,0-2 0,37-13 0,-52 14 0,1 0 0,-1 0 0,-1-1 0,1-1 0,10-9 0,14-11 0,16-6 0,171-129 0,-192 139 0,-2-2 0,0 0 0,-2-2 0,-1-1 0,29-46 0,-16 19 0,-21 33 0,0-1 0,-2-1 0,13-28 0,-15 23 0,10-23 0,-2-2 0,15-70 0,-22 67 0,10-59 0,-9 35 0,-4 34 0,3-53 0,-9 62 0,10-42 0,-6 42 0,2-39 0,-6-268 0,-5 175 0,2 146 0,-4-78 0,3 90 0,-1 0 0,0 1 0,-1-1 0,-1 1 0,0-1 0,-8-15 0,3 9 0,0 1 0,0 0 0,-1 0 0,-15-18 0,13 20 0,1-1 0,0 0 0,-15-33 0,-17-57 0,27 63 0,3 4 0,9 24 0,-11-23 0,12 33 0,1 0 0,-1 1 0,0-1 0,0 1 0,-1 0 0,1 0 0,-1 0 0,-8-6 0,5 3 0,-1 0 0,1-1 0,0 0 0,1 0 0,0-1 0,0 0 0,1 0 0,0 0 0,-7-20 0,8 18 0,-1 1 0,0-1 0,0 1 0,-1 0 0,0 1 0,-1-1 0,0 1 0,-14-13 0,-1 6 0,-40-24 0,-8-3 0,63 37-136,-1 1-1,0 0 1,0 1-1,-1 0 1,0 0-1,1 1 1,-1 0-1,0 0 0,-18-2 1,1 2-6690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0:01:50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837 1 24575,'-14'0'0,"1"0"0,-1 0 0,0 2 0,1 0 0,-1 0 0,1 1 0,-20 7 0,-45 21 0,-51 21 0,109-40 0,1 0 0,0 1 0,1 1 0,1 0 0,-24 26 0,-27 22 0,49-48 0,2 1 0,0 0 0,1 1 0,0 1 0,1 0 0,1 1 0,-13 23 0,5-3 0,-22 45 0,39-71 0,1 0 0,0 0 0,0 0 0,1 1 0,-1 19 0,-12 96 0,7-60 0,-1 73 0,-7 67 0,1-20 0,15 278 0,3-220 0,-2-222 0,2-1 0,5 29 0,-5-40 0,1 0 0,0 0 0,1-1 0,0 1 0,1-1 0,7 13 0,15 22 0,-12-18 0,28 36 0,-35-51 0,1 0 0,-2 0 0,11 27 0,-10-23 0,-1 0 0,14 19 0,-13-25 0,0-1 0,1 0 0,0 0 0,1-1 0,21 16 0,61 32 0,-64-40 0,-4-2 0,1-2 0,1 0 0,0-2 0,0-1 0,1-1 0,0-1 0,1-2 0,0 0 0,0-2 0,45 1 0,227-8 0,-294 4 0,0-1 0,0 0 0,0-1 0,0 1 0,0-1 0,0 0 0,0-1 0,-1 0 0,1 1 0,-1-2 0,1 1 0,-1-1 0,0 0 0,0 0 0,0 0 0,0 0 0,8-9 0,150-164 0,-123 131 0,-26 28 0,0-1 0,-1 0 0,18-36 0,21-62 0,-34 71 0,-6 18 0,-1-1 0,8-32 0,-6 4 0,11-101 0,-24 145 0,1 1 0,0-1 0,1 1 0,0-1 0,0 1 0,1-1 0,1 1 0,10-21 0,-8 20 0,0-1 0,0 1 0,-1-1 0,-1-1 0,0 1 0,-1-1 0,0 1 0,1-19 0,-2-15 0,-4-53 0,0 33 0,1-478 0,1 528 0,-2 0 0,0-1 0,-1 1 0,0 0 0,-2 0 0,-6-16 0,-47-95 0,18 43 0,30 64 0,0 0 0,-1 0 0,0 1 0,-2 1 0,-1 0 0,-19-21 0,-7-8 0,32 37 0,-1 0 0,0 1 0,-1 0 0,0 0 0,0 1 0,-23-15 0,-14-1 0,35 20 0,-1-1 0,1-1 0,0 0 0,1 0 0,0-1 0,0-1 0,-13-13 0,14 13 0,0-1 0,0 2 0,-1 0 0,0 0 0,-21-10 0,-10-8 0,33 20 14,0 1-1,0 0 0,0 1 0,0 0 1,-1 1-1,0 0 0,0 0 1,-12-1-1,-3 1-508,-1 1 0,-26 1 0,23 2-6331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0:01:51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0:01:51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00:01:51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1" y="3085767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8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2340864"/>
            <a:ext cx="8272211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4" y="5141977"/>
            <a:ext cx="8468145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1"/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3896075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1" y="2228004"/>
            <a:ext cx="389607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2250891"/>
            <a:ext cx="3896077" cy="557784"/>
          </a:xfrm>
        </p:spPr>
        <p:txBody>
          <a:bodyPr anchor="ctr">
            <a:noAutofit/>
          </a:bodyPr>
          <a:lstStyle>
            <a:lvl1pPr marL="0" indent="0"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389607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0" y="2250895"/>
            <a:ext cx="3896078" cy="553373"/>
          </a:xfrm>
        </p:spPr>
        <p:txBody>
          <a:bodyPr anchor="ctr">
            <a:noAutofit/>
          </a:bodyPr>
          <a:lstStyle>
            <a:lvl1pPr marL="0" marR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2926055"/>
            <a:ext cx="3896078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601201"/>
            <a:ext cx="2762042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933453"/>
            <a:ext cx="2273889" cy="1722419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179829"/>
            <a:ext cx="4988243" cy="4658216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4"/>
            <a:ext cx="2273889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</a:defRPr>
            </a:lvl1pPr>
            <a:lvl2pPr marL="342892" indent="0">
              <a:buNone/>
              <a:defRPr sz="825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5" y="6452593"/>
            <a:ext cx="518790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641353"/>
            <a:ext cx="8468144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5"/>
            <a:ext cx="8272212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6423917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6423917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6423917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342892" rtl="0" eaLnBrk="1" latinLnBrk="0" hangingPunct="1">
        <a:lnSpc>
          <a:spcPct val="100000"/>
        </a:lnSpc>
        <a:spcBef>
          <a:spcPct val="0"/>
        </a:spcBef>
        <a:buNone/>
        <a:defRPr sz="21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94" indent="-229494" algn="l" defTabSz="342892" rtl="0" eaLnBrk="1" latinLnBrk="0" hangingPunct="1">
        <a:lnSpc>
          <a:spcPct val="110000"/>
        </a:lnSpc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72488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74984" indent="-202495" algn="l" defTabSz="342892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31477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1470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24965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59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54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948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1445652"/>
            <a:ext cx="8245162" cy="1106260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Week – 2 Data structures and Libraries</a:t>
            </a:r>
            <a:br>
              <a:rPr lang="en-US" sz="3300" dirty="0"/>
            </a:br>
            <a:r>
              <a:rPr lang="en-US" sz="3300" dirty="0">
                <a:solidFill>
                  <a:srgbClr val="00B0F0"/>
                </a:solidFill>
              </a:rPr>
              <a:t>Day 1 - 2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2728835"/>
            <a:ext cx="8245160" cy="351175"/>
          </a:xfrm>
        </p:spPr>
        <p:txBody>
          <a:bodyPr>
            <a:normAutofit/>
          </a:bodyPr>
          <a:lstStyle/>
          <a:p>
            <a:r>
              <a:rPr lang="en-US" sz="1350" dirty="0"/>
              <a:t>Python lists , tuples, dictionaries and set operations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1" y="1200150"/>
            <a:ext cx="2777490" cy="712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3" y="120015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1197483"/>
            <a:ext cx="2777490" cy="7391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550" y="3168651"/>
            <a:ext cx="84455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8803-9CE0-2052-D315-856A64C4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1506956"/>
            <a:ext cx="8272212" cy="479694"/>
          </a:xfrm>
        </p:spPr>
        <p:txBody>
          <a:bodyPr>
            <a:normAutofit/>
          </a:bodyPr>
          <a:lstStyle/>
          <a:p>
            <a:r>
              <a:rPr lang="en-IN" sz="2400" b="1" cap="none" dirty="0">
                <a:solidFill>
                  <a:srgbClr val="00B0F0"/>
                </a:solidFill>
                <a:latin typeface="+mn-lt"/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E4990-6A7A-30C7-AAF1-4B0B63034825}"/>
              </a:ext>
            </a:extLst>
          </p:cNvPr>
          <p:cNvSpPr txBox="1"/>
          <p:nvPr/>
        </p:nvSpPr>
        <p:spPr>
          <a:xfrm>
            <a:off x="435895" y="2541671"/>
            <a:ext cx="8486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Wingdings" panose="05000000000000000000" pitchFamily="2" charset="2"/>
              <a:buChar char="Ø"/>
            </a:pPr>
            <a:r>
              <a:rPr lang="en-IN" dirty="0"/>
              <a:t>dict_1 = {“name”:”Sameer”,”age”:22,”city”:”Vijayawada”}</a:t>
            </a:r>
          </a:p>
          <a:p>
            <a:pPr marL="342892" indent="-342892">
              <a:buFont typeface="Wingdings" panose="05000000000000000000" pitchFamily="2" charset="2"/>
              <a:buChar char="Ø"/>
            </a:pPr>
            <a:r>
              <a:rPr lang="en-IN" dirty="0"/>
              <a:t>print(dict_1[“name”])</a:t>
            </a:r>
          </a:p>
          <a:p>
            <a:pPr marL="342892" indent="-342892">
              <a:buFont typeface="Wingdings" panose="05000000000000000000" pitchFamily="2" charset="2"/>
              <a:buChar char="Ø"/>
            </a:pPr>
            <a:r>
              <a:rPr lang="en-IN" dirty="0" err="1"/>
              <a:t>my_dict</a:t>
            </a:r>
            <a:r>
              <a:rPr lang="en-IN" dirty="0"/>
              <a:t>[“age”] = 22</a:t>
            </a:r>
          </a:p>
          <a:p>
            <a:pPr marL="342892" indent="-342892">
              <a:buFont typeface="Wingdings" panose="05000000000000000000" pitchFamily="2" charset="2"/>
              <a:buChar char="Ø"/>
            </a:pPr>
            <a:r>
              <a:rPr lang="en-IN" dirty="0"/>
              <a:t>print(</a:t>
            </a:r>
            <a:r>
              <a:rPr lang="en-IN" dirty="0" err="1"/>
              <a:t>my_dict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r>
              <a:rPr lang="en-IN" dirty="0"/>
              <a:t>Sameer</a:t>
            </a:r>
          </a:p>
          <a:p>
            <a:r>
              <a:rPr lang="en-IN" dirty="0"/>
              <a:t>{“name”:”Sameer”,”age”:26,”city”:”Vijayawada”}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76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C8B2-8E55-21E9-F420-6DD11701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cap="none" dirty="0">
                <a:solidFill>
                  <a:srgbClr val="00B0F0"/>
                </a:solidFill>
                <a:latin typeface="+mn-lt"/>
              </a:rPr>
              <a:t>What is a 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861AB-7278-24B6-CC3C-114A1A6BAD61}"/>
              </a:ext>
            </a:extLst>
          </p:cNvPr>
          <p:cNvSpPr txBox="1"/>
          <p:nvPr/>
        </p:nvSpPr>
        <p:spPr>
          <a:xfrm>
            <a:off x="435895" y="2649957"/>
            <a:ext cx="82722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collection of well defined objects is called a set </a:t>
            </a:r>
          </a:p>
          <a:p>
            <a:r>
              <a:rPr lang="en-IN" sz="2400" dirty="0"/>
              <a:t>Technically collection of unordered, unique elements is a set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IN" sz="2400" dirty="0"/>
              <a:t> No duplicates are allowed 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IN" sz="2400" dirty="0"/>
              <a:t>Items do not have a fixed index 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IN" sz="2400" dirty="0"/>
              <a:t>Denoted by curly braces  { }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IN" sz="2400" dirty="0"/>
              <a:t>Sets are ideal for  removing duplicated from data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0564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73F0-F0F2-B942-D728-B2342EAC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cap="none" dirty="0">
                <a:solidFill>
                  <a:srgbClr val="00B0F0"/>
                </a:solidFill>
                <a:latin typeface="+mn-lt"/>
              </a:rPr>
              <a:t>Basic sets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0C63E-9444-8C57-92F9-75FDA8482091}"/>
              </a:ext>
            </a:extLst>
          </p:cNvPr>
          <p:cNvSpPr txBox="1"/>
          <p:nvPr/>
        </p:nvSpPr>
        <p:spPr>
          <a:xfrm>
            <a:off x="435895" y="2481514"/>
            <a:ext cx="8272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Union (|) : combines all unique elements </a:t>
            </a:r>
          </a:p>
          <a:p>
            <a:r>
              <a:rPr lang="en-IN" dirty="0"/>
              <a:t>Intersection (&amp;): Retains common elements </a:t>
            </a:r>
          </a:p>
          <a:p>
            <a:r>
              <a:rPr lang="en-IN" dirty="0"/>
              <a:t>Differences ( - ): Elements in one set, not other </a:t>
            </a:r>
          </a:p>
          <a:p>
            <a:r>
              <a:rPr lang="en-IN" dirty="0"/>
              <a:t>Symmetric difference ( ^ ): Elements in either, nut not both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28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67AE-1BF0-F279-C00C-8AEAB830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1506956"/>
            <a:ext cx="8272212" cy="419536"/>
          </a:xfrm>
        </p:spPr>
        <p:txBody>
          <a:bodyPr>
            <a:noAutofit/>
          </a:bodyPr>
          <a:lstStyle/>
          <a:p>
            <a:r>
              <a:rPr lang="en-IN" sz="2400" b="1" cap="none" dirty="0">
                <a:solidFill>
                  <a:srgbClr val="00B0F0"/>
                </a:solidFill>
                <a:latin typeface="+mn-lt"/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3BAFC-4B0F-513E-9510-BD8BEB4D1EAC}"/>
              </a:ext>
            </a:extLst>
          </p:cNvPr>
          <p:cNvSpPr txBox="1"/>
          <p:nvPr/>
        </p:nvSpPr>
        <p:spPr>
          <a:xfrm>
            <a:off x="435894" y="2102189"/>
            <a:ext cx="8272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set_a</a:t>
            </a:r>
            <a:r>
              <a:rPr lang="en-IN" dirty="0"/>
              <a:t> = {1, 2, 3}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set_b</a:t>
            </a:r>
            <a:r>
              <a:rPr lang="en-IN" dirty="0"/>
              <a:t> = {3, 4, 5}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print(</a:t>
            </a:r>
            <a:r>
              <a:rPr lang="en-IN" dirty="0" err="1"/>
              <a:t>set_a</a:t>
            </a:r>
            <a:r>
              <a:rPr lang="en-IN" dirty="0"/>
              <a:t> | </a:t>
            </a:r>
            <a:r>
              <a:rPr lang="en-IN" dirty="0" err="1"/>
              <a:t>set_b</a:t>
            </a:r>
            <a:r>
              <a:rPr lang="en-IN" dirty="0"/>
              <a:t>)  # Union: {1, 2, 3, 4, 5}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print(</a:t>
            </a:r>
            <a:r>
              <a:rPr lang="en-IN" dirty="0" err="1"/>
              <a:t>set_a</a:t>
            </a:r>
            <a:r>
              <a:rPr lang="en-IN" dirty="0"/>
              <a:t> &amp; </a:t>
            </a:r>
            <a:r>
              <a:rPr lang="en-IN" dirty="0" err="1"/>
              <a:t>set_b</a:t>
            </a:r>
            <a:r>
              <a:rPr lang="en-IN" dirty="0"/>
              <a:t>)  # Intersection: {3}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print(</a:t>
            </a:r>
            <a:r>
              <a:rPr lang="en-IN" dirty="0" err="1"/>
              <a:t>set_a</a:t>
            </a:r>
            <a:r>
              <a:rPr lang="en-IN" dirty="0"/>
              <a:t> - </a:t>
            </a:r>
            <a:r>
              <a:rPr lang="en-IN" dirty="0" err="1"/>
              <a:t>set_b</a:t>
            </a:r>
            <a:r>
              <a:rPr lang="en-IN" dirty="0"/>
              <a:t>)  # Difference: {1, 2}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print(</a:t>
            </a:r>
            <a:r>
              <a:rPr lang="en-IN" dirty="0" err="1"/>
              <a:t>set_a</a:t>
            </a:r>
            <a:r>
              <a:rPr lang="en-IN" dirty="0"/>
              <a:t> ^ </a:t>
            </a:r>
            <a:r>
              <a:rPr lang="en-IN" dirty="0" err="1"/>
              <a:t>set_b</a:t>
            </a:r>
            <a:r>
              <a:rPr lang="en-IN" dirty="0"/>
              <a:t>)  # Symmetric Difference: {1, 2, 4, 5}</a:t>
            </a:r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r>
              <a:rPr lang="en-IN" dirty="0"/>
              <a:t>{1,2,3,4,5}</a:t>
            </a:r>
          </a:p>
          <a:p>
            <a:r>
              <a:rPr lang="en-IN" dirty="0"/>
              <a:t>{3}</a:t>
            </a:r>
          </a:p>
          <a:p>
            <a:r>
              <a:rPr lang="en-IN" dirty="0"/>
              <a:t>{1,2}</a:t>
            </a:r>
          </a:p>
          <a:p>
            <a:r>
              <a:rPr lang="en-IN" dirty="0"/>
              <a:t>{1,2,4,5}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69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4F763E-1411-248B-B3BD-A86AA01B279E}"/>
              </a:ext>
            </a:extLst>
          </p:cNvPr>
          <p:cNvSpPr txBox="1"/>
          <p:nvPr/>
        </p:nvSpPr>
        <p:spPr>
          <a:xfrm>
            <a:off x="372980" y="1663366"/>
            <a:ext cx="8446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If you like to practice here I made few questions:</a:t>
            </a:r>
          </a:p>
          <a:p>
            <a:pPr marL="557199" indent="-557199">
              <a:buFont typeface="+mj-lt"/>
              <a:buAutoNum type="arabicPeriod"/>
            </a:pPr>
            <a:r>
              <a:rPr lang="en-IN" sz="2100" dirty="0"/>
              <a:t>Create a list with different types learnt </a:t>
            </a:r>
          </a:p>
          <a:p>
            <a:pPr marL="557199" indent="-557199">
              <a:buFont typeface="+mj-lt"/>
              <a:buAutoNum type="arabicPeriod"/>
            </a:pPr>
            <a:r>
              <a:rPr lang="en-IN" sz="2100" dirty="0"/>
              <a:t>Create a tuple to represent days of the week </a:t>
            </a:r>
          </a:p>
          <a:p>
            <a:pPr marL="557199" indent="-557199">
              <a:buFont typeface="+mj-lt"/>
              <a:buAutoNum type="arabicPeriod"/>
            </a:pPr>
            <a:r>
              <a:rPr lang="en-IN" sz="2100" dirty="0"/>
              <a:t>Create a dictionary for a student details </a:t>
            </a:r>
          </a:p>
          <a:p>
            <a:pPr marL="557199" indent="-557199">
              <a:buFont typeface="+mj-lt"/>
              <a:buAutoNum type="arabicPeriod"/>
            </a:pPr>
            <a:r>
              <a:rPr lang="en-IN" sz="2100" dirty="0"/>
              <a:t>Take 2 sets and perform union and intersection on those 2 sets </a:t>
            </a:r>
          </a:p>
        </p:txBody>
      </p:sp>
    </p:spTree>
    <p:extLst>
      <p:ext uri="{BB962C8B-B14F-4D97-AF65-F5344CB8AC3E}">
        <p14:creationId xmlns:p14="http://schemas.microsoft.com/office/powerpoint/2010/main" val="402887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12D1-3E88-022A-EAE5-EB2D02E1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cap="none" dirty="0">
                <a:solidFill>
                  <a:srgbClr val="00B0F0"/>
                </a:solidFill>
                <a:latin typeface="+mn-lt"/>
              </a:rPr>
              <a:t>Conclusion</a:t>
            </a:r>
            <a:r>
              <a:rPr lang="en-IN" cap="none" dirty="0"/>
              <a:t> 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270C7-B48D-9514-6985-FFE713D44D2D}"/>
              </a:ext>
            </a:extLst>
          </p:cNvPr>
          <p:cNvSpPr txBox="1"/>
          <p:nvPr/>
        </p:nvSpPr>
        <p:spPr>
          <a:xfrm>
            <a:off x="435895" y="2529642"/>
            <a:ext cx="8272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Today we have learnt data structures and operations using set structures </a:t>
            </a:r>
          </a:p>
          <a:p>
            <a:r>
              <a:rPr lang="en-IN" dirty="0"/>
              <a:t>Lists : ordered, mutable, [ ]</a:t>
            </a:r>
          </a:p>
          <a:p>
            <a:r>
              <a:rPr lang="en-IN" dirty="0"/>
              <a:t>Tuples: ordered, immutable, ( )</a:t>
            </a:r>
          </a:p>
          <a:p>
            <a:r>
              <a:rPr lang="en-IN" dirty="0"/>
              <a:t>Dictionaries: Key – value pairs, { }</a:t>
            </a:r>
          </a:p>
          <a:p>
            <a:r>
              <a:rPr lang="en-IN" dirty="0"/>
              <a:t>Sets: Unordered, unique items, {  }</a:t>
            </a:r>
          </a:p>
          <a:p>
            <a:r>
              <a:rPr lang="en-IN" dirty="0"/>
              <a:t>Basic operation in between sets </a:t>
            </a:r>
          </a:p>
          <a:p>
            <a:r>
              <a:rPr lang="en-IN" dirty="0"/>
              <a:t>union, intersection, difference, symmetric difference</a:t>
            </a:r>
          </a:p>
        </p:txBody>
      </p:sp>
    </p:spTree>
    <p:extLst>
      <p:ext uri="{BB962C8B-B14F-4D97-AF65-F5344CB8AC3E}">
        <p14:creationId xmlns:p14="http://schemas.microsoft.com/office/powerpoint/2010/main" val="232869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AC7F38-2E2D-CECE-358A-E6E8A254092E}"/>
              </a:ext>
            </a:extLst>
          </p:cNvPr>
          <p:cNvSpPr/>
          <p:nvPr/>
        </p:nvSpPr>
        <p:spPr>
          <a:xfrm>
            <a:off x="693175" y="4116644"/>
            <a:ext cx="1010265" cy="3908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Lists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622403-EE52-93B8-D12F-0128D53F7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477" y="4116645"/>
            <a:ext cx="1010265" cy="3908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IN" dirty="0"/>
              <a:t>Tuples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EE70CA-BFFB-0434-5379-39FB3325F52C}"/>
              </a:ext>
            </a:extLst>
          </p:cNvPr>
          <p:cNvSpPr/>
          <p:nvPr/>
        </p:nvSpPr>
        <p:spPr>
          <a:xfrm>
            <a:off x="4767416" y="4116644"/>
            <a:ext cx="1010265" cy="3908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Dictionary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24BA25-0CDA-6F28-BF94-2AB3437CECA5}"/>
              </a:ext>
            </a:extLst>
          </p:cNvPr>
          <p:cNvSpPr/>
          <p:nvPr/>
        </p:nvSpPr>
        <p:spPr>
          <a:xfrm>
            <a:off x="6846940" y="4116644"/>
            <a:ext cx="1010265" cy="3908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B2E844-CC06-EEF7-BFD8-2E09E004A9D6}"/>
              </a:ext>
            </a:extLst>
          </p:cNvPr>
          <p:cNvSpPr/>
          <p:nvPr/>
        </p:nvSpPr>
        <p:spPr>
          <a:xfrm>
            <a:off x="3259395" y="2472199"/>
            <a:ext cx="1437968" cy="3908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Data Structures 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D26293C-802C-DB2A-3780-25BD708625B2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rot="5400000">
            <a:off x="1961537" y="2099802"/>
            <a:ext cx="1253613" cy="2780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866A3F2-B150-7C86-E7BB-D9908028F507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rot="5400000">
            <a:off x="2861187" y="2999453"/>
            <a:ext cx="1253614" cy="980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802719A-1ED0-6B12-5C5A-F8C58806060A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rot="16200000" flipH="1">
            <a:off x="3998657" y="2842752"/>
            <a:ext cx="1253613" cy="1294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B8AB98-5299-7AFC-F922-5E7F7D3DB3DF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5038418" y="1802991"/>
            <a:ext cx="1253613" cy="3373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A152-C9A0-8DA6-3432-87B4985C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1494924"/>
            <a:ext cx="8272212" cy="648136"/>
          </a:xfrm>
        </p:spPr>
        <p:txBody>
          <a:bodyPr>
            <a:normAutofit/>
          </a:bodyPr>
          <a:lstStyle/>
          <a:p>
            <a:r>
              <a:rPr lang="en-IN" sz="2400" b="1" cap="none" dirty="0">
                <a:solidFill>
                  <a:srgbClr val="00B0F0"/>
                </a:solidFill>
                <a:latin typeface="+mn-lt"/>
              </a:rPr>
              <a:t>What are data Structures?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5BED1-DD1B-C4C0-6DC3-2C05BAB8C3E6}"/>
              </a:ext>
            </a:extLst>
          </p:cNvPr>
          <p:cNvSpPr txBox="1"/>
          <p:nvPr/>
        </p:nvSpPr>
        <p:spPr>
          <a:xfrm>
            <a:off x="435895" y="2577766"/>
            <a:ext cx="81185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Structures allows us to store, organize, and manipulate data efficiently</a:t>
            </a:r>
          </a:p>
          <a:p>
            <a:endParaRPr lang="en-IN" dirty="0"/>
          </a:p>
          <a:p>
            <a:r>
              <a:rPr lang="en-IN" dirty="0"/>
              <a:t>Types discussed today:</a:t>
            </a:r>
          </a:p>
          <a:p>
            <a:endParaRPr lang="en-IN" dirty="0"/>
          </a:p>
          <a:p>
            <a:pPr marL="342892" indent="-342892">
              <a:buFont typeface="+mj-lt"/>
              <a:buAutoNum type="arabicPeriod"/>
            </a:pPr>
            <a:r>
              <a:rPr lang="en-IN" dirty="0"/>
              <a:t>Lists</a:t>
            </a:r>
          </a:p>
          <a:p>
            <a:pPr marL="342892" indent="-342892">
              <a:buFont typeface="+mj-lt"/>
              <a:buAutoNum type="arabicPeriod"/>
            </a:pPr>
            <a:r>
              <a:rPr lang="en-IN" dirty="0"/>
              <a:t>Tuples </a:t>
            </a:r>
          </a:p>
          <a:p>
            <a:pPr marL="342892" indent="-342892">
              <a:buFont typeface="+mj-lt"/>
              <a:buAutoNum type="arabicPeriod"/>
            </a:pPr>
            <a:r>
              <a:rPr lang="en-IN" dirty="0"/>
              <a:t>Dictionaries</a:t>
            </a:r>
          </a:p>
          <a:p>
            <a:pPr marL="342892" indent="-342892">
              <a:buFont typeface="+mj-lt"/>
              <a:buAutoNum type="arabicPeriod"/>
            </a:pPr>
            <a:r>
              <a:rPr lang="en-IN" dirty="0"/>
              <a:t>Sets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03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38D5-AE4A-D409-761D-9E96AF91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3" y="1482893"/>
            <a:ext cx="8272212" cy="479694"/>
          </a:xfrm>
        </p:spPr>
        <p:txBody>
          <a:bodyPr>
            <a:normAutofit/>
          </a:bodyPr>
          <a:lstStyle/>
          <a:p>
            <a:r>
              <a:rPr lang="en-IN" sz="2400" b="1" cap="none" dirty="0">
                <a:solidFill>
                  <a:srgbClr val="00B0F0"/>
                </a:solidFill>
                <a:latin typeface="+mn-lt"/>
              </a:rPr>
              <a:t>Python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DA896-E5AD-5E12-95AE-5F86B19B57E6}"/>
              </a:ext>
            </a:extLst>
          </p:cNvPr>
          <p:cNvSpPr txBox="1"/>
          <p:nvPr/>
        </p:nvSpPr>
        <p:spPr>
          <a:xfrm>
            <a:off x="435895" y="2108534"/>
            <a:ext cx="8272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list is a collection of ordered, mutable elements </a:t>
            </a:r>
          </a:p>
          <a:p>
            <a:endParaRPr lang="en-IN" dirty="0"/>
          </a:p>
          <a:p>
            <a:r>
              <a:rPr lang="en-IN" dirty="0"/>
              <a:t>Ordered: the elements retain their order</a:t>
            </a:r>
          </a:p>
          <a:p>
            <a:r>
              <a:rPr lang="en-IN" dirty="0"/>
              <a:t>Mutable: We can modify (add, remove, or change) elements</a:t>
            </a:r>
          </a:p>
          <a:p>
            <a:r>
              <a:rPr lang="en-IN" dirty="0"/>
              <a:t>Denoted by square brackets [ ]</a:t>
            </a:r>
          </a:p>
          <a:p>
            <a:r>
              <a:rPr lang="en-IN" dirty="0"/>
              <a:t>Indexing in list </a:t>
            </a:r>
          </a:p>
          <a:p>
            <a:r>
              <a:rPr lang="en-IN" dirty="0"/>
              <a:t>Indexing starts from 0 in data structures so </a:t>
            </a:r>
          </a:p>
          <a:p>
            <a:endParaRPr lang="en-IN" dirty="0"/>
          </a:p>
          <a:p>
            <a:r>
              <a:rPr lang="en-IN" dirty="0"/>
              <a:t>Index    	0	     1		2	     3		4	    5</a:t>
            </a:r>
          </a:p>
          <a:p>
            <a:endParaRPr lang="en-IN" dirty="0"/>
          </a:p>
          <a:p>
            <a:r>
              <a:rPr lang="en-IN" dirty="0"/>
              <a:t>Elements</a:t>
            </a:r>
          </a:p>
          <a:p>
            <a:endParaRPr lang="en-IN" dirty="0"/>
          </a:p>
          <a:p>
            <a:r>
              <a:rPr lang="en-IN" dirty="0"/>
              <a:t>This is how indexing is in lists 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1ACEB-7540-99BF-FD08-3C71765D7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43226"/>
              </p:ext>
            </p:extLst>
          </p:nvPr>
        </p:nvGraphicFramePr>
        <p:xfrm>
          <a:off x="1764631" y="4864969"/>
          <a:ext cx="6096000" cy="222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61231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98125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9105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596499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29076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5814635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n-IN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965403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D917D6-2A52-195F-84A0-7A6B83A04AA2}"/>
                  </a:ext>
                </a:extLst>
              </p14:cNvPr>
              <p14:cNvContentPartPr/>
              <p14:nvPr/>
            </p14:nvContentPartPr>
            <p14:xfrm>
              <a:off x="1551458" y="4250316"/>
              <a:ext cx="795690" cy="116829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D917D6-2A52-195F-84A0-7A6B83A04A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5337" y="4244197"/>
                <a:ext cx="807931" cy="1180527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422FD69-DF69-DA2E-883C-1DBE2261FD9D}"/>
              </a:ext>
            </a:extLst>
          </p:cNvPr>
          <p:cNvGrpSpPr/>
          <p:nvPr/>
        </p:nvGrpSpPr>
        <p:grpSpPr>
          <a:xfrm>
            <a:off x="2658188" y="4273806"/>
            <a:ext cx="710910" cy="1012230"/>
            <a:chOff x="3544251" y="4555408"/>
            <a:chExt cx="947880" cy="13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AD6105-F5AA-327B-B3A5-A495FF883B78}"/>
                    </a:ext>
                  </a:extLst>
                </p14:cNvPr>
                <p14:cNvContentPartPr/>
                <p14:nvPr/>
              </p14:nvContentPartPr>
              <p14:xfrm>
                <a:off x="3544251" y="4555408"/>
                <a:ext cx="789480" cy="1349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AD6105-F5AA-327B-B3A5-A495FF883B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6092" y="4547249"/>
                  <a:ext cx="805798" cy="1365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A45A29-0545-D3F5-6CF9-57BAC30D2E4E}"/>
                    </a:ext>
                  </a:extLst>
                </p14:cNvPr>
                <p14:cNvContentPartPr/>
                <p14:nvPr/>
              </p14:nvContentPartPr>
              <p14:xfrm>
                <a:off x="4491771" y="4587448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A45A29-0545-D3F5-6CF9-57BAC30D2E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85651" y="458132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25D5EA-8515-3F6C-AF4C-B9E2C948B3F2}"/>
                    </a:ext>
                  </a:extLst>
                </p14:cNvPr>
                <p14:cNvContentPartPr/>
                <p14:nvPr/>
              </p14:nvContentPartPr>
              <p14:xfrm>
                <a:off x="4491771" y="4587448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25D5EA-8515-3F6C-AF4C-B9E2C948B3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85651" y="458132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1F8368-20DA-B747-5425-D59A367617FD}"/>
                    </a:ext>
                  </a:extLst>
                </p14:cNvPr>
                <p14:cNvContentPartPr/>
                <p14:nvPr/>
              </p14:nvContentPartPr>
              <p14:xfrm>
                <a:off x="4491771" y="4587448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1F8368-20DA-B747-5425-D59A36761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85651" y="458132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148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997A-6FB4-0E81-88E0-963595C5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57168" indent="-257168"/>
            <a:r>
              <a:rPr lang="en-IN" sz="2400" cap="none" dirty="0">
                <a:solidFill>
                  <a:srgbClr val="00B0F0"/>
                </a:solidFill>
                <a:latin typeface="+mn-lt"/>
              </a:rPr>
              <a:t>Example for lists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A7AE2-D2AE-CDEA-1D79-8A6B7787C9C3}"/>
              </a:ext>
            </a:extLst>
          </p:cNvPr>
          <p:cNvSpPr txBox="1"/>
          <p:nvPr/>
        </p:nvSpPr>
        <p:spPr>
          <a:xfrm>
            <a:off x="541422" y="2661987"/>
            <a:ext cx="8166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buFont typeface="Wingdings" panose="05000000000000000000" pitchFamily="2" charset="2"/>
              <a:buChar char="Ø"/>
            </a:pPr>
            <a:r>
              <a:rPr lang="en-US" dirty="0" err="1"/>
              <a:t>my_list</a:t>
            </a:r>
            <a:r>
              <a:rPr lang="en-US" dirty="0"/>
              <a:t> = [1,2,3,4]print(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214308" indent="-214308">
              <a:buFont typeface="Wingdings" panose="05000000000000000000" pitchFamily="2" charset="2"/>
              <a:buChar char="Ø"/>
            </a:pPr>
            <a:r>
              <a:rPr lang="en-US" dirty="0"/>
              <a:t>#to add element into the list </a:t>
            </a:r>
          </a:p>
          <a:p>
            <a:pPr marL="214308" indent="-214308">
              <a:buFont typeface="Wingdings" panose="05000000000000000000" pitchFamily="2" charset="2"/>
              <a:buChar char="Ø"/>
            </a:pPr>
            <a:r>
              <a:rPr lang="en-US" dirty="0" err="1"/>
              <a:t>my_list.append</a:t>
            </a:r>
            <a:r>
              <a:rPr lang="en-US" dirty="0"/>
              <a:t>("</a:t>
            </a:r>
            <a:r>
              <a:rPr lang="en-US" dirty="0" err="1"/>
              <a:t>prabhas</a:t>
            </a:r>
            <a:r>
              <a:rPr lang="en-US" dirty="0"/>
              <a:t>")</a:t>
            </a:r>
          </a:p>
          <a:p>
            <a:pPr marL="214308" indent="-214308">
              <a:buFont typeface="Wingdings" panose="05000000000000000000" pitchFamily="2" charset="2"/>
              <a:buChar char="Ø"/>
            </a:pPr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r>
              <a:rPr lang="en-IN" dirty="0"/>
              <a:t>Output :</a:t>
            </a:r>
          </a:p>
          <a:p>
            <a:r>
              <a:rPr lang="en-IN" dirty="0"/>
              <a:t>[1,2,3,4,5]</a:t>
            </a:r>
          </a:p>
          <a:p>
            <a:r>
              <a:rPr lang="en-IN" dirty="0"/>
              <a:t>[1,2,3,4,5,’Prabhas’]</a:t>
            </a:r>
          </a:p>
        </p:txBody>
      </p:sp>
    </p:spTree>
    <p:extLst>
      <p:ext uri="{BB962C8B-B14F-4D97-AF65-F5344CB8AC3E}">
        <p14:creationId xmlns:p14="http://schemas.microsoft.com/office/powerpoint/2010/main" val="198269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E645-B993-55FE-054F-2EC6B9E8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3" y="1651335"/>
            <a:ext cx="8272212" cy="431567"/>
          </a:xfrm>
        </p:spPr>
        <p:txBody>
          <a:bodyPr>
            <a:noAutofit/>
          </a:bodyPr>
          <a:lstStyle/>
          <a:p>
            <a:r>
              <a:rPr lang="en-IN" sz="2400" b="1" cap="none" dirty="0">
                <a:solidFill>
                  <a:srgbClr val="00B0F0"/>
                </a:solidFill>
                <a:latin typeface="+mn-lt"/>
              </a:rPr>
              <a:t>What are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7D4F4-3E40-9177-BA1C-DDB3A3F3A526}"/>
              </a:ext>
            </a:extLst>
          </p:cNvPr>
          <p:cNvSpPr txBox="1"/>
          <p:nvPr/>
        </p:nvSpPr>
        <p:spPr>
          <a:xfrm>
            <a:off x="435893" y="2373230"/>
            <a:ext cx="82722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tuple is an ordered and immutable collection of elements </a:t>
            </a:r>
          </a:p>
          <a:p>
            <a:endParaRPr lang="en-IN" dirty="0"/>
          </a:p>
          <a:p>
            <a:r>
              <a:rPr lang="en-IN" dirty="0"/>
              <a:t>Ordered: Elements retain order </a:t>
            </a:r>
          </a:p>
          <a:p>
            <a:r>
              <a:rPr lang="en-IN" dirty="0"/>
              <a:t>Immutable: Once created, elements cannot be changed or updated </a:t>
            </a:r>
          </a:p>
          <a:p>
            <a:r>
              <a:rPr lang="en-IN" dirty="0"/>
              <a:t>Denoted by parenthesis  ( )</a:t>
            </a:r>
          </a:p>
          <a:p>
            <a:endParaRPr lang="en-IN" dirty="0"/>
          </a:p>
          <a:p>
            <a:r>
              <a:rPr lang="en-IN" dirty="0"/>
              <a:t>Tuples are faster and use less memory compared to lists</a:t>
            </a:r>
          </a:p>
          <a:p>
            <a:endParaRPr lang="en-IN" dirty="0"/>
          </a:p>
          <a:p>
            <a:r>
              <a:rPr lang="en-IN" dirty="0"/>
              <a:t>Syntax :</a:t>
            </a:r>
          </a:p>
          <a:p>
            <a:r>
              <a:rPr lang="en-IN" dirty="0" err="1"/>
              <a:t>Tuple_name</a:t>
            </a:r>
            <a:r>
              <a:rPr lang="en-IN" dirty="0"/>
              <a:t>= (element1,element2,…..)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63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A2F8-F968-26F2-2AC2-3E77CB45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1446799"/>
            <a:ext cx="8272212" cy="539852"/>
          </a:xfrm>
        </p:spPr>
        <p:txBody>
          <a:bodyPr>
            <a:normAutofit/>
          </a:bodyPr>
          <a:lstStyle/>
          <a:p>
            <a:r>
              <a:rPr lang="en-IN" sz="2400" b="1" cap="none" dirty="0">
                <a:solidFill>
                  <a:srgbClr val="00B0F0"/>
                </a:solidFill>
                <a:latin typeface="+mn-lt"/>
              </a:rPr>
              <a:t>Example</a:t>
            </a:r>
            <a:endParaRPr lang="en-IN" sz="2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C0BA7-B9A5-9E7C-7889-20D66B74041B}"/>
              </a:ext>
            </a:extLst>
          </p:cNvPr>
          <p:cNvSpPr txBox="1"/>
          <p:nvPr/>
        </p:nvSpPr>
        <p:spPr>
          <a:xfrm>
            <a:off x="435894" y="2053517"/>
            <a:ext cx="8272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Font typeface="Wingdings" panose="05000000000000000000" pitchFamily="2" charset="2"/>
              <a:buChar char="Ø"/>
            </a:pPr>
            <a:r>
              <a:rPr lang="en-IN" dirty="0" err="1"/>
              <a:t>my_tuple</a:t>
            </a:r>
            <a:r>
              <a:rPr lang="en-IN" dirty="0"/>
              <a:t> = {1,”Pushpa”,2.2,”Rule”)</a:t>
            </a:r>
          </a:p>
          <a:p>
            <a:pPr marL="257168" indent="-257168">
              <a:buFont typeface="Wingdings" panose="05000000000000000000" pitchFamily="2" charset="2"/>
              <a:buChar char="Ø"/>
            </a:pPr>
            <a:r>
              <a:rPr lang="en-IN" dirty="0"/>
              <a:t>print (</a:t>
            </a:r>
            <a:r>
              <a:rPr lang="en-IN" dirty="0" err="1"/>
              <a:t>my_tuple</a:t>
            </a:r>
            <a:r>
              <a:rPr lang="en-IN" dirty="0"/>
              <a:t>)</a:t>
            </a:r>
          </a:p>
          <a:p>
            <a:pPr marL="257168" indent="-257168">
              <a:buFont typeface="Wingdings" panose="05000000000000000000" pitchFamily="2" charset="2"/>
              <a:buChar char="Ø"/>
            </a:pPr>
            <a:r>
              <a:rPr lang="en-IN" dirty="0" err="1"/>
              <a:t>my_tuple</a:t>
            </a:r>
            <a:r>
              <a:rPr lang="en-IN" dirty="0"/>
              <a:t>[1] = ‘India’</a:t>
            </a:r>
          </a:p>
          <a:p>
            <a:pPr marL="257168" indent="-257168">
              <a:buFont typeface="Wingdings" panose="05000000000000000000" pitchFamily="2" charset="2"/>
              <a:buChar char="Ø"/>
            </a:pPr>
            <a:r>
              <a:rPr lang="en-IN" dirty="0"/>
              <a:t>print(</a:t>
            </a:r>
            <a:r>
              <a:rPr lang="en-IN" dirty="0" err="1"/>
              <a:t>my_tuple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r>
              <a:rPr lang="en-IN" dirty="0"/>
              <a:t>Here we will get an error in the 3</a:t>
            </a:r>
            <a:r>
              <a:rPr lang="en-IN" baseline="30000" dirty="0"/>
              <a:t>rd</a:t>
            </a:r>
            <a:r>
              <a:rPr lang="en-IN" dirty="0"/>
              <a:t> line where we have tried to change the element of the tuple </a:t>
            </a:r>
          </a:p>
          <a:p>
            <a:r>
              <a:rPr lang="en-IN" dirty="0"/>
              <a:t>But the print statement for tuple will be executed as </a:t>
            </a:r>
          </a:p>
          <a:p>
            <a:endParaRPr lang="en-IN" dirty="0"/>
          </a:p>
          <a:p>
            <a:r>
              <a:rPr lang="en-IN" dirty="0"/>
              <a:t>(1, ‘pushpa’,2.2,”Rule”)</a:t>
            </a:r>
            <a:br>
              <a:rPr lang="en-IN" dirty="0"/>
            </a:b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70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970-3213-BAD5-F04C-58237E26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cap="none" dirty="0">
                <a:solidFill>
                  <a:srgbClr val="00B0F0"/>
                </a:solidFill>
                <a:latin typeface="+mn-lt"/>
              </a:rPr>
              <a:t>What is a dictionary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CB5C4-8631-E53F-CBE6-8D0019C0F1CC}"/>
              </a:ext>
            </a:extLst>
          </p:cNvPr>
          <p:cNvSpPr txBox="1"/>
          <p:nvPr/>
        </p:nvSpPr>
        <p:spPr>
          <a:xfrm>
            <a:off x="435895" y="2421357"/>
            <a:ext cx="83670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collection of key-value pairs. Keys are unique and values can be any data types</a:t>
            </a:r>
          </a:p>
          <a:p>
            <a:endParaRPr lang="en-IN" dirty="0"/>
          </a:p>
          <a:p>
            <a:r>
              <a:rPr lang="en-IN" dirty="0"/>
              <a:t>Unordered varies in interpreter of python latest versions </a:t>
            </a:r>
          </a:p>
          <a:p>
            <a:r>
              <a:rPr lang="en-IN" dirty="0"/>
              <a:t>Denoted by curly braces {  }</a:t>
            </a:r>
          </a:p>
          <a:p>
            <a:r>
              <a:rPr lang="en-IN" dirty="0"/>
              <a:t>We can access elements using keys</a:t>
            </a:r>
          </a:p>
          <a:p>
            <a:endParaRPr lang="en-IN" dirty="0"/>
          </a:p>
          <a:p>
            <a:r>
              <a:rPr lang="en-IN" dirty="0"/>
              <a:t>Syntax:</a:t>
            </a:r>
          </a:p>
          <a:p>
            <a:endParaRPr lang="en-IN" dirty="0"/>
          </a:p>
          <a:p>
            <a:r>
              <a:rPr lang="en-IN" dirty="0" err="1"/>
              <a:t>Dictionary_name</a:t>
            </a:r>
            <a:r>
              <a:rPr lang="en-IN" dirty="0"/>
              <a:t> = { key1:value1,key2:value2,….}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39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A163-12AD-239A-0F3A-B63295D8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1481301"/>
            <a:ext cx="8272212" cy="639264"/>
          </a:xfrm>
        </p:spPr>
        <p:txBody>
          <a:bodyPr>
            <a:normAutofit/>
          </a:bodyPr>
          <a:lstStyle/>
          <a:p>
            <a:r>
              <a:rPr lang="en-IN" sz="2400" b="1" cap="none" dirty="0">
                <a:solidFill>
                  <a:srgbClr val="00B0F0"/>
                </a:solidFill>
                <a:latin typeface="+mn-lt"/>
              </a:rPr>
              <a:t>Dictionary key value pair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02E3F-3E5A-840F-E211-A4033A4EE08C}"/>
              </a:ext>
            </a:extLst>
          </p:cNvPr>
          <p:cNvSpPr txBox="1"/>
          <p:nvPr/>
        </p:nvSpPr>
        <p:spPr>
          <a:xfrm>
            <a:off x="435896" y="2661056"/>
            <a:ext cx="8272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Keys		  name          age 	  city             sex          studies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Values</a:t>
            </a:r>
          </a:p>
          <a:p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4B6758-A666-B80C-52A1-8282B9F3D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78204"/>
              </p:ext>
            </p:extLst>
          </p:nvPr>
        </p:nvGraphicFramePr>
        <p:xfrm>
          <a:off x="1968499" y="4535692"/>
          <a:ext cx="5207005" cy="6364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1401">
                  <a:extLst>
                    <a:ext uri="{9D8B030D-6E8A-4147-A177-3AD203B41FA5}">
                      <a16:colId xmlns:a16="http://schemas.microsoft.com/office/drawing/2014/main" val="3456123187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4289812580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3129105498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2259649969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3429076973"/>
                    </a:ext>
                  </a:extLst>
                </a:gridCol>
              </a:tblGrid>
              <a:tr h="636470">
                <a:tc>
                  <a:txBody>
                    <a:bodyPr/>
                    <a:lstStyle/>
                    <a:p>
                      <a:r>
                        <a:rPr lang="en-IN" sz="1000" dirty="0"/>
                        <a:t>Sameer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22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Vijayawada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Male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Paris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96540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7288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{100D1A3D-4785-4597-A778-DD6E9D52FCC9}tf33552983_win32</Template>
  <TotalTime>113</TotalTime>
  <Words>764</Words>
  <Application>Microsoft Office PowerPoint</Application>
  <PresentationFormat>On-screen Show (4:3)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Franklin Gothic Book</vt:lpstr>
      <vt:lpstr>Franklin Gothic Demi</vt:lpstr>
      <vt:lpstr>Wingdings</vt:lpstr>
      <vt:lpstr>Wingdings 2</vt:lpstr>
      <vt:lpstr>DividendVTI</vt:lpstr>
      <vt:lpstr>Week – 2 Data structures and Libraries Day 1 - 2</vt:lpstr>
      <vt:lpstr>Data structures </vt:lpstr>
      <vt:lpstr>What are data Structures?</vt:lpstr>
      <vt:lpstr>Python lists</vt:lpstr>
      <vt:lpstr>Example for lists </vt:lpstr>
      <vt:lpstr>What are tuples</vt:lpstr>
      <vt:lpstr>Example</vt:lpstr>
      <vt:lpstr>What is a dictionary </vt:lpstr>
      <vt:lpstr>Dictionary key value pair </vt:lpstr>
      <vt:lpstr>Example</vt:lpstr>
      <vt:lpstr>What is a set? </vt:lpstr>
      <vt:lpstr>Basic sets operations</vt:lpstr>
      <vt:lpstr>Example</vt:lpstr>
      <vt:lpstr>PowerPoint Presentation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Shaik</dc:creator>
  <cp:lastModifiedBy>Sameer Shaik</cp:lastModifiedBy>
  <cp:revision>40</cp:revision>
  <dcterms:created xsi:type="dcterms:W3CDTF">2024-12-16T23:29:31Z</dcterms:created>
  <dcterms:modified xsi:type="dcterms:W3CDTF">2024-12-17T01:22:58Z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