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97" r:id="rId7"/>
    <p:sldId id="287" r:id="rId8"/>
    <p:sldId id="286" r:id="rId9"/>
    <p:sldId id="260" r:id="rId10"/>
    <p:sldId id="258" r:id="rId11"/>
    <p:sldId id="288" r:id="rId12"/>
    <p:sldId id="291" r:id="rId13"/>
    <p:sldId id="292" r:id="rId14"/>
    <p:sldId id="290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451" y="7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203532" y="-3756"/>
            <a:ext cx="10347533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2395728"/>
            <a:ext cx="5308092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95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721608"/>
            <a:ext cx="5308092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350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24" y="1517715"/>
            <a:ext cx="3888328" cy="465924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1pPr>
            <a:lvl2pPr marL="600075" indent="-257175"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2pPr>
            <a:lvl3pPr marL="942975" indent="-257175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430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15859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5623" y="1517715"/>
            <a:ext cx="3888328" cy="465924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59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6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0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92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293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948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96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7197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93176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261477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4297793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598080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766381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3127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9683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7051505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6" y="1444650"/>
            <a:ext cx="5661385" cy="45790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17" y="1444650"/>
            <a:ext cx="5770733" cy="45790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5161475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912931" y="2807208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770181" y="3429000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1302864" y="-162471"/>
            <a:ext cx="6043521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614363" y="-997743"/>
            <a:ext cx="6043521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010864" y="-465959"/>
            <a:ext cx="647933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1"/>
            <a:ext cx="9144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1112261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3597488" y="782783"/>
            <a:ext cx="6326154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6700970" y="2066798"/>
            <a:ext cx="4406148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7187681" y="1088097"/>
            <a:ext cx="3804135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132239" y="-689051"/>
            <a:ext cx="1532001" cy="1369847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392345" y="-373940"/>
            <a:ext cx="818398" cy="73962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7332057" y="2057401"/>
            <a:ext cx="331016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7303720" y="6409175"/>
            <a:ext cx="1052473" cy="907084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400049" y="914400"/>
            <a:ext cx="1458686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717745" y="923306"/>
            <a:ext cx="753836" cy="285931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38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3200401"/>
            <a:ext cx="5663293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24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7275" y="1749570"/>
            <a:ext cx="702945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24" y="1825625"/>
            <a:ext cx="841142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5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6" y="1681163"/>
            <a:ext cx="3868340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5609" y="1681163"/>
            <a:ext cx="3868341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76" y="2505075"/>
            <a:ext cx="3868340" cy="3684588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56559" y="2505075"/>
            <a:ext cx="3887391" cy="3684588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1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6356351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2"/>
            <a:ext cx="9144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333375" y="542925"/>
            <a:ext cx="8410575" cy="40164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50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8439150" y="6315076"/>
            <a:ext cx="30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z="750" noProof="0" smtClean="0"/>
              <a:pPr/>
              <a:t>‹#›</a:t>
            </a:fld>
            <a:endParaRPr lang="en-US" sz="750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52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5508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116" y="2060409"/>
            <a:ext cx="5308092" cy="1526326"/>
          </a:xfrm>
        </p:spPr>
        <p:txBody>
          <a:bodyPr/>
          <a:lstStyle/>
          <a:p>
            <a:r>
              <a:rPr lang="en-US" sz="5400" dirty="0"/>
              <a:t>Week 2 </a:t>
            </a:r>
            <a:br>
              <a:rPr lang="en-US" sz="5400" dirty="0"/>
            </a:br>
            <a:r>
              <a:rPr lang="en-US" sz="5400" dirty="0"/>
              <a:t>Day 3-4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Introduction to </a:t>
            </a:r>
            <a:r>
              <a:rPr lang="en-US" sz="2100" dirty="0" err="1"/>
              <a:t>Numpy</a:t>
            </a:r>
            <a:r>
              <a:rPr 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A111-06FC-8752-D28E-67B5060D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294C56-0400-E227-F6B2-5B762AE45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348741"/>
            <a:ext cx="8410575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Slicing arrays to access subarrays: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0" indent="0">
              <a:buNone/>
            </a:pPr>
            <a:r>
              <a:rPr lang="en-US" sz="1800" dirty="0" err="1"/>
              <a:t>slic</a:t>
            </a:r>
            <a:r>
              <a:rPr lang="en-US" sz="1800" dirty="0"/>
              <a:t>=</a:t>
            </a:r>
            <a:r>
              <a:rPr lang="en-US" sz="1800" dirty="0" err="1"/>
              <a:t>arr</a:t>
            </a:r>
            <a:r>
              <a:rPr lang="en-US" sz="1800" dirty="0"/>
              <a:t>[1:3]</a:t>
            </a:r>
          </a:p>
          <a:p>
            <a:pPr marL="0" indent="0">
              <a:buNone/>
            </a:pPr>
            <a:r>
              <a:rPr lang="en-US" sz="1800" dirty="0"/>
              <a:t>O/p: [20,30]</a:t>
            </a:r>
          </a:p>
          <a:p>
            <a:pPr marL="0" indent="0">
              <a:buNone/>
            </a:pPr>
            <a:r>
              <a:rPr lang="en-US" sz="1800" dirty="0"/>
              <a:t>Multi-dimensional arrays:</a:t>
            </a:r>
          </a:p>
          <a:p>
            <a:pPr marL="0" indent="0">
              <a:buNone/>
            </a:pPr>
            <a:r>
              <a:rPr lang="en-US" sz="1800" dirty="0"/>
              <a:t>Ex: </a:t>
            </a:r>
          </a:p>
          <a:p>
            <a:pPr marL="0" indent="0">
              <a:buNone/>
            </a:pPr>
            <a:r>
              <a:rPr lang="en-US" sz="1800" dirty="0"/>
              <a:t>mat = </a:t>
            </a:r>
            <a:r>
              <a:rPr lang="en-US" sz="1800" dirty="0" err="1"/>
              <a:t>np.array</a:t>
            </a:r>
            <a:r>
              <a:rPr lang="en-US" sz="1800" dirty="0"/>
              <a:t>([[1,2,3],[4,5,6]])</a:t>
            </a:r>
          </a:p>
          <a:p>
            <a:pPr marL="0" indent="0">
              <a:buNone/>
            </a:pPr>
            <a:r>
              <a:rPr lang="en-US" sz="1800" dirty="0"/>
              <a:t>print(mat[0,1])</a:t>
            </a:r>
          </a:p>
          <a:p>
            <a:pPr marL="0" indent="0">
              <a:buNone/>
            </a:pPr>
            <a:r>
              <a:rPr lang="en-US" sz="1800" dirty="0"/>
              <a:t>print(mat[:,1])</a:t>
            </a:r>
          </a:p>
          <a:p>
            <a:pPr marL="0" indent="0">
              <a:buNone/>
            </a:pPr>
            <a:r>
              <a:rPr lang="en-US" sz="1800" dirty="0"/>
              <a:t>O/p:</a:t>
            </a:r>
          </a:p>
          <a:p>
            <a:pPr marL="0" indent="0">
              <a:buNone/>
            </a:pP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[2 5]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999EE-50FF-6DDC-9467-32A03EE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1C9A-089E-7852-7692-4F5D3731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FFD259-2FA9-E5BC-09F2-D4AF48867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" y="1188720"/>
            <a:ext cx="8469630" cy="3957502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Array Operations</a:t>
            </a:r>
          </a:p>
          <a:p>
            <a:r>
              <a:rPr lang="en-US" sz="1800" dirty="0" err="1"/>
              <a:t>Numpy</a:t>
            </a:r>
            <a:r>
              <a:rPr lang="en-US" sz="1800" dirty="0"/>
              <a:t> supports fast element wise operations and advanced scalar operations </a:t>
            </a:r>
          </a:p>
          <a:p>
            <a:r>
              <a:rPr lang="en-US" sz="1800" dirty="0"/>
              <a:t>Arithmetic like addition, subtraction, multiplication and division.</a:t>
            </a:r>
          </a:p>
          <a:p>
            <a:r>
              <a:rPr lang="en-US" sz="1800" dirty="0"/>
              <a:t>Broadcasting to perform operations on mismatched array shapes </a:t>
            </a:r>
          </a:p>
          <a:p>
            <a:r>
              <a:rPr lang="en-US" sz="1800" dirty="0"/>
              <a:t>Matrix operations includes dot products and matrix 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2745B-F183-C026-ECA5-6E921519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3C8B9-90B5-4D1A-67FA-9FBF50EAE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485B2A-285D-8491-261B-636D57D30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" y="1188720"/>
            <a:ext cx="8469630" cy="3957502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Reshaping Arrays:</a:t>
            </a:r>
          </a:p>
          <a:p>
            <a:pPr marL="0" indent="0">
              <a:buNone/>
            </a:pPr>
            <a:r>
              <a:rPr lang="en-US" sz="1800" dirty="0"/>
              <a:t>Reshaping allows us to transform array structures without changing the data </a:t>
            </a:r>
          </a:p>
          <a:p>
            <a:pPr marL="0" indent="0">
              <a:buNone/>
            </a:pPr>
            <a:r>
              <a:rPr lang="en-US" sz="1800" dirty="0"/>
              <a:t>reshape: changes array dimensions</a:t>
            </a:r>
          </a:p>
          <a:p>
            <a:pPr marL="0" indent="0">
              <a:buNone/>
            </a:pPr>
            <a:r>
              <a:rPr lang="en-US" sz="1800" dirty="0"/>
              <a:t>ravel: flatten an array</a:t>
            </a:r>
          </a:p>
          <a:p>
            <a:pPr marL="0" indent="0">
              <a:buNone/>
            </a:pPr>
            <a:r>
              <a:rPr lang="en-US" sz="1800" dirty="0"/>
              <a:t>concatenate: merge multiple arrays</a:t>
            </a:r>
          </a:p>
          <a:p>
            <a:pPr marL="0" indent="0">
              <a:buNone/>
            </a:pPr>
            <a:r>
              <a:rPr lang="en-US" sz="1800" dirty="0"/>
              <a:t>split: divide arrays into parts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1ECC0-8CF0-D312-7293-E441922F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6E8E-1BBD-202B-CCC3-13636FDC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AD2F03-2D59-81A6-8917-663E1AB36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" y="1188720"/>
            <a:ext cx="8469630" cy="3957502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Advanced functionalities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1800" dirty="0"/>
              <a:t>Linear algebra </a:t>
            </a:r>
          </a:p>
          <a:p>
            <a:pPr marL="0" indent="0">
              <a:buNone/>
            </a:pPr>
            <a:r>
              <a:rPr lang="en-US" sz="1800" dirty="0" err="1"/>
              <a:t>Numpy</a:t>
            </a:r>
            <a:r>
              <a:rPr lang="en-US" sz="1800" dirty="0"/>
              <a:t> enables efficient computation with operations like matrix inversion, eigenvalues, and dot products</a:t>
            </a:r>
          </a:p>
          <a:p>
            <a:pPr marL="0" indent="0">
              <a:buNone/>
            </a:pPr>
            <a:r>
              <a:rPr lang="en-US" sz="1800" dirty="0"/>
              <a:t>Functions:</a:t>
            </a:r>
          </a:p>
          <a:p>
            <a:pPr marL="0" indent="0">
              <a:buNone/>
            </a:pPr>
            <a:r>
              <a:rPr lang="en-US" sz="1800" dirty="0"/>
              <a:t>np.dot: gives the dot product of two arrays</a:t>
            </a:r>
          </a:p>
          <a:p>
            <a:pPr marL="0" indent="0">
              <a:buNone/>
            </a:pPr>
            <a:r>
              <a:rPr lang="en-US" sz="1800" dirty="0" err="1"/>
              <a:t>np.linalg.inv</a:t>
            </a:r>
            <a:r>
              <a:rPr lang="en-US" sz="1800" dirty="0"/>
              <a:t>: Returns the inverse of the matrix</a:t>
            </a:r>
          </a:p>
          <a:p>
            <a:pPr marL="0" indent="0">
              <a:buNone/>
            </a:pPr>
            <a:r>
              <a:rPr lang="en-US" sz="1800" dirty="0" err="1"/>
              <a:t>np.linalg.eig</a:t>
            </a:r>
            <a:r>
              <a:rPr lang="en-US" sz="1800" dirty="0"/>
              <a:t>: this method computes the eigenvalues and right eigenvectors of an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5E122-7BD9-7A72-34FE-90C3B2F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76E2-AEC5-E769-F485-F4F36A9F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8AAE30-C2F0-3B7C-B1B6-6E4862D15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" y="1188720"/>
            <a:ext cx="8469630" cy="39575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Statistical Computations:</a:t>
            </a:r>
          </a:p>
          <a:p>
            <a:pPr marL="0" indent="0">
              <a:buNone/>
            </a:pPr>
            <a:r>
              <a:rPr lang="en-US" sz="1800" dirty="0"/>
              <a:t>Fast aggregation and analysis using methods  like </a:t>
            </a:r>
          </a:p>
          <a:p>
            <a:pPr marL="0" indent="0">
              <a:buNone/>
            </a:pPr>
            <a:r>
              <a:rPr lang="en-US" sz="1800" dirty="0"/>
              <a:t>mean – mean value of a set of data </a:t>
            </a:r>
          </a:p>
          <a:p>
            <a:pPr marL="0" indent="0">
              <a:buNone/>
            </a:pPr>
            <a:r>
              <a:rPr lang="en-US" sz="1800" dirty="0"/>
              <a:t>std – standard deviation value</a:t>
            </a:r>
          </a:p>
          <a:p>
            <a:pPr marL="0" indent="0">
              <a:buNone/>
            </a:pPr>
            <a:r>
              <a:rPr lang="en-US" sz="1800" dirty="0"/>
              <a:t>var – variance </a:t>
            </a:r>
          </a:p>
          <a:p>
            <a:pPr marL="0" indent="0">
              <a:buNone/>
            </a:pPr>
            <a:r>
              <a:rPr lang="en-US" sz="1800" dirty="0"/>
              <a:t>sum- sum of the values </a:t>
            </a:r>
          </a:p>
          <a:p>
            <a:pPr marL="0" indent="0">
              <a:buNone/>
            </a:pPr>
            <a:r>
              <a:rPr lang="en-US" sz="1800" dirty="0"/>
              <a:t>min – minimum value of the data </a:t>
            </a:r>
          </a:p>
          <a:p>
            <a:pPr marL="0" indent="0">
              <a:buNone/>
            </a:pPr>
            <a:r>
              <a:rPr lang="en-US" sz="1800" dirty="0"/>
              <a:t>max – maximum value of the data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C45258-EFE7-69C4-1466-380D73EC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57212-098C-930C-7F45-45BD0CFF7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47BDC5-A8FB-428F-C284-9A2C1D1B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" y="1188720"/>
            <a:ext cx="8469630" cy="39575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Conclusion:</a:t>
            </a:r>
          </a:p>
          <a:p>
            <a:pPr marL="0" indent="0">
              <a:buNone/>
            </a:pPr>
            <a:r>
              <a:rPr lang="en-US" sz="1800" dirty="0"/>
              <a:t>Today we have learnt basics of </a:t>
            </a:r>
            <a:r>
              <a:rPr lang="en-US" sz="1800" dirty="0" err="1"/>
              <a:t>numpy</a:t>
            </a:r>
            <a:r>
              <a:rPr lang="en-US" sz="1800" dirty="0"/>
              <a:t>, including its array structure </a:t>
            </a:r>
          </a:p>
          <a:p>
            <a:pPr marL="0" indent="0">
              <a:buNone/>
            </a:pPr>
            <a:r>
              <a:rPr lang="en-US" sz="1800" dirty="0"/>
              <a:t>and methods, computational functionalities </a:t>
            </a:r>
          </a:p>
          <a:p>
            <a:pPr marL="0" indent="0">
              <a:buNone/>
            </a:pPr>
            <a:r>
              <a:rPr lang="en-US" sz="1800" dirty="0"/>
              <a:t>Data handling and mathematical tools and we got to know that </a:t>
            </a:r>
            <a:r>
              <a:rPr lang="en-US" sz="1800" dirty="0" err="1"/>
              <a:t>numpy</a:t>
            </a:r>
            <a:r>
              <a:rPr lang="en-US" sz="1800" dirty="0"/>
              <a:t> library is essential in data science and numerical computation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 top of that, we understood its core functionalities, where we can perform fast operations on large datasets  making it a crucial part of the python scientific computing </a:t>
            </a:r>
            <a:r>
              <a:rPr lang="en-US" sz="1800" dirty="0" err="1"/>
              <a:t>ecsystem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60DE1-5509-CE01-2388-D70F0ED4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4202"/>
            <a:ext cx="5836158" cy="644291"/>
          </a:xfrm>
        </p:spPr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 err="1"/>
              <a:t>numpy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383945"/>
            <a:ext cx="8073190" cy="303985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Numpy</a:t>
            </a:r>
            <a:r>
              <a:rPr lang="en-US" sz="1800" dirty="0">
                <a:solidFill>
                  <a:schemeClr val="bg1"/>
                </a:solidFill>
              </a:rPr>
              <a:t> – Numerical python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This is a powerful library in python used for numerical level mathematical functions to operate on these arrays efficiently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0340-C00D-C2E1-5F6F-9C873F9F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6" y="3587855"/>
            <a:ext cx="1607344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B855-0429-C435-42B1-4D46CD5A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CF0DD3-A1B4-7DB9-F9EF-D06B90A92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" y="1188720"/>
            <a:ext cx="8469630" cy="3957502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/>
              <a:t>What are arrays?</a:t>
            </a:r>
          </a:p>
          <a:p>
            <a:pPr marL="0" indent="0">
              <a:buNone/>
            </a:pPr>
            <a:r>
              <a:rPr lang="en-US" sz="2100" dirty="0"/>
              <a:t>Arrays have contiguous memory blocks which store multiple data values which are of same data type</a:t>
            </a:r>
          </a:p>
          <a:p>
            <a:pPr marL="0" indent="0">
              <a:buNone/>
            </a:pPr>
            <a:r>
              <a:rPr lang="en-US" sz="2100" dirty="0"/>
              <a:t>Arrays have fixed size of memory blocks that is why same data type value can be stored.</a:t>
            </a:r>
          </a:p>
          <a:p>
            <a:pPr marL="0" indent="0">
              <a:buNone/>
            </a:pPr>
            <a:r>
              <a:rPr lang="en-US" sz="2100" dirty="0"/>
              <a:t>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E03C2-A85E-10B1-AA09-A5EE5FF1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9C0073-36AC-B0BF-DA91-ED7D3114F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41383"/>
              </p:ext>
            </p:extLst>
          </p:nvPr>
        </p:nvGraphicFramePr>
        <p:xfrm>
          <a:off x="1461135" y="4140088"/>
          <a:ext cx="6096000" cy="29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258974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532921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41724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57198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236534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IN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77658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1E4B1E-5D4F-EE60-EFC4-C167832AD1EA}"/>
              </a:ext>
            </a:extLst>
          </p:cNvPr>
          <p:cNvCxnSpPr>
            <a:cxnSpLocks/>
          </p:cNvCxnSpPr>
          <p:nvPr/>
        </p:nvCxnSpPr>
        <p:spPr>
          <a:xfrm>
            <a:off x="1461135" y="3898605"/>
            <a:ext cx="536257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358F5-0905-5C80-D112-9CB8C580068E}"/>
              </a:ext>
            </a:extLst>
          </p:cNvPr>
          <p:cNvSpPr txBox="1"/>
          <p:nvPr/>
        </p:nvSpPr>
        <p:spPr>
          <a:xfrm>
            <a:off x="2823210" y="3429000"/>
            <a:ext cx="297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Contiguous memory blocks</a:t>
            </a:r>
          </a:p>
        </p:txBody>
      </p:sp>
    </p:spTree>
    <p:extLst>
      <p:ext uri="{BB962C8B-B14F-4D97-AF65-F5344CB8AC3E}">
        <p14:creationId xmlns:p14="http://schemas.microsoft.com/office/powerpoint/2010/main" val="835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B7C7E7-59CC-BFD9-1A3B-49929104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759" y="2296904"/>
            <a:ext cx="6653463" cy="329665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Lists in python serve a bit slow process to provide faster accessing, </a:t>
            </a:r>
            <a:r>
              <a:rPr lang="en-IN" sz="1800" dirty="0" err="1">
                <a:solidFill>
                  <a:schemeClr val="bg1"/>
                </a:solidFill>
              </a:rPr>
              <a:t>numpy</a:t>
            </a:r>
            <a:r>
              <a:rPr lang="en-IN" sz="1800" dirty="0">
                <a:solidFill>
                  <a:schemeClr val="bg1"/>
                </a:solidFill>
              </a:rPr>
              <a:t> has array objects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Arrays are frequently used in data science because of speed and resources are focussed there.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The array object in </a:t>
            </a:r>
            <a:r>
              <a:rPr lang="en-IN" sz="1800" dirty="0" err="1">
                <a:solidFill>
                  <a:schemeClr val="bg1"/>
                </a:solidFill>
              </a:rPr>
              <a:t>numpy</a:t>
            </a:r>
            <a:r>
              <a:rPr lang="en-IN" sz="1800" dirty="0">
                <a:solidFill>
                  <a:schemeClr val="bg1"/>
                </a:solidFill>
              </a:rPr>
              <a:t> is called </a:t>
            </a:r>
            <a:r>
              <a:rPr lang="en-IN" sz="1800" dirty="0" err="1">
                <a:solidFill>
                  <a:schemeClr val="bg1"/>
                </a:solidFill>
              </a:rPr>
              <a:t>ndarray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0645B-BD36-060B-0C4A-5ED1C5E3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2B7DA9-BE60-DCE0-7562-94A8233C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1363780"/>
            <a:ext cx="5836158" cy="6442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Uses of </a:t>
            </a:r>
            <a:r>
              <a:rPr lang="en-IN" sz="2400" dirty="0" err="1">
                <a:latin typeface="+mn-lt"/>
              </a:rPr>
              <a:t>numpy</a:t>
            </a:r>
            <a:r>
              <a:rPr lang="en-IN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3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49128-1D78-AF15-175F-AC55E687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59" y="2517608"/>
            <a:ext cx="8226592" cy="3075948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Multi dimensional arrays: provides the </a:t>
            </a:r>
            <a:r>
              <a:rPr lang="en-IN" sz="1800" dirty="0" err="1">
                <a:solidFill>
                  <a:schemeClr val="bg1"/>
                </a:solidFill>
              </a:rPr>
              <a:t>ndarray</a:t>
            </a:r>
            <a:r>
              <a:rPr lang="en-IN" sz="1800" dirty="0">
                <a:solidFill>
                  <a:schemeClr val="bg1"/>
                </a:solidFill>
              </a:rPr>
              <a:t> object for efficient data storage and manipulation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Mathematical functions: Provides  a variety of mathematical operations for array processing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Broadcasting : Enables arithmetic operations on arrays of different shapes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Built in tools: Function for linear algebra, </a:t>
            </a:r>
            <a:r>
              <a:rPr lang="en-IN" sz="1800" dirty="0" err="1">
                <a:solidFill>
                  <a:schemeClr val="bg1"/>
                </a:solidFill>
              </a:rPr>
              <a:t>fourier</a:t>
            </a:r>
            <a:r>
              <a:rPr lang="en-IN" sz="1800" dirty="0">
                <a:solidFill>
                  <a:schemeClr val="bg1"/>
                </a:solidFill>
              </a:rPr>
              <a:t> transforms, random number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4D745-9F29-6351-27BD-554B2ABD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4F541-8AC1-1F81-E7B3-B1894E9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06216"/>
            <a:ext cx="5836158" cy="6442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Key Features </a:t>
            </a:r>
          </a:p>
        </p:txBody>
      </p:sp>
    </p:spTree>
    <p:extLst>
      <p:ext uri="{BB962C8B-B14F-4D97-AF65-F5344CB8AC3E}">
        <p14:creationId xmlns:p14="http://schemas.microsoft.com/office/powerpoint/2010/main" val="20989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62" y="1425742"/>
            <a:ext cx="5836158" cy="644291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+mn-lt"/>
              </a:rPr>
              <a:t>Core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763" y="2325103"/>
            <a:ext cx="8363512" cy="341696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Numpy</a:t>
            </a:r>
            <a:r>
              <a:rPr lang="en-US" sz="1800" dirty="0">
                <a:solidFill>
                  <a:schemeClr val="bg1"/>
                </a:solidFill>
              </a:rPr>
              <a:t> Arrays: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Arrays are the core data structure in </a:t>
            </a:r>
            <a:r>
              <a:rPr lang="en-US" sz="1800" dirty="0" err="1">
                <a:solidFill>
                  <a:schemeClr val="bg1"/>
                </a:solidFill>
              </a:rPr>
              <a:t>numpy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Created using the </a:t>
            </a:r>
            <a:r>
              <a:rPr lang="en-US" sz="1800" dirty="0" err="1">
                <a:solidFill>
                  <a:schemeClr val="bg1"/>
                </a:solidFill>
              </a:rPr>
              <a:t>np.array</a:t>
            </a:r>
            <a:r>
              <a:rPr lang="en-US" sz="1800" dirty="0">
                <a:solidFill>
                  <a:schemeClr val="bg1"/>
                </a:solidFill>
              </a:rPr>
              <a:t> function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Example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Import </a:t>
            </a:r>
            <a:r>
              <a:rPr lang="en-US" sz="1800" dirty="0" err="1">
                <a:solidFill>
                  <a:schemeClr val="bg1"/>
                </a:solidFill>
              </a:rPr>
              <a:t>numpy</a:t>
            </a:r>
            <a:r>
              <a:rPr lang="en-US" sz="1800" dirty="0">
                <a:solidFill>
                  <a:schemeClr val="bg1"/>
                </a:solidFill>
              </a:rPr>
              <a:t> as np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np.array</a:t>
            </a:r>
            <a:r>
              <a:rPr lang="en-US" sz="1800" dirty="0">
                <a:solidFill>
                  <a:schemeClr val="bg1"/>
                </a:solidFill>
              </a:rPr>
              <a:t>([1,2,3])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</a:p>
          <a:p>
            <a:r>
              <a:rPr lang="en-US" sz="1800" dirty="0">
                <a:solidFill>
                  <a:schemeClr val="bg1"/>
                </a:solidFill>
              </a:rPr>
              <a:t>O/p:</a:t>
            </a:r>
          </a:p>
          <a:p>
            <a:r>
              <a:rPr lang="en-US" sz="1800" dirty="0">
                <a:solidFill>
                  <a:schemeClr val="bg1"/>
                </a:solidFill>
              </a:rPr>
              <a:t>[1 2 3]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64444"/>
            <a:ext cx="8410575" cy="466281"/>
          </a:xfrm>
        </p:spPr>
        <p:txBody>
          <a:bodyPr/>
          <a:lstStyle/>
          <a:p>
            <a:r>
              <a:rPr lang="en-US" sz="2700" dirty="0"/>
              <a:t>Properties of </a:t>
            </a:r>
            <a:r>
              <a:rPr lang="en-US" sz="2700" dirty="0" err="1"/>
              <a:t>ndarray</a:t>
            </a:r>
            <a:endParaRPr lang="en-US" sz="27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2076289"/>
            <a:ext cx="8410575" cy="3069932"/>
          </a:xfrm>
        </p:spPr>
        <p:txBody>
          <a:bodyPr/>
          <a:lstStyle/>
          <a:p>
            <a:r>
              <a:rPr lang="en-US" sz="1800" dirty="0" err="1"/>
              <a:t>ndim</a:t>
            </a:r>
            <a:r>
              <a:rPr lang="en-US" sz="1800" dirty="0"/>
              <a:t>: number of dimensions </a:t>
            </a:r>
          </a:p>
          <a:p>
            <a:r>
              <a:rPr lang="en-US" sz="1800" dirty="0"/>
              <a:t>shape: dimensions of the array</a:t>
            </a:r>
          </a:p>
          <a:p>
            <a:r>
              <a:rPr lang="en-US" sz="1800" dirty="0" err="1"/>
              <a:t>size:Total</a:t>
            </a:r>
            <a:r>
              <a:rPr lang="en-US" sz="1800" dirty="0"/>
              <a:t> number  of elements </a:t>
            </a:r>
          </a:p>
          <a:p>
            <a:r>
              <a:rPr lang="en-US" sz="1800" dirty="0" err="1"/>
              <a:t>dtype</a:t>
            </a:r>
            <a:r>
              <a:rPr lang="en-US" sz="1800" dirty="0"/>
              <a:t>: data type of array elements</a:t>
            </a:r>
          </a:p>
          <a:p>
            <a:r>
              <a:rPr lang="en-US" sz="1800" dirty="0" err="1"/>
              <a:t>itemsize</a:t>
            </a:r>
            <a:r>
              <a:rPr lang="en-US" sz="1800" dirty="0"/>
              <a:t>: </a:t>
            </a:r>
            <a:r>
              <a:rPr lang="en-US" sz="1800" dirty="0" err="1"/>
              <a:t>memeory</a:t>
            </a:r>
            <a:r>
              <a:rPr lang="en-US" sz="1800" dirty="0"/>
              <a:t> occupied by each element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5A2B1-9103-8E01-5217-C1AB2C6FE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19641-14BB-18B0-26B6-2C8F3ECD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64444"/>
            <a:ext cx="8410575" cy="507831"/>
          </a:xfrm>
        </p:spPr>
        <p:txBody>
          <a:bodyPr/>
          <a:lstStyle/>
          <a:p>
            <a:r>
              <a:rPr lang="en-US" sz="3000" dirty="0"/>
              <a:t>Defining Arrays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4403C0-EDD1-C251-CA31-C4E4C174C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2076289"/>
            <a:ext cx="8410575" cy="3069932"/>
          </a:xfrm>
        </p:spPr>
        <p:txBody>
          <a:bodyPr/>
          <a:lstStyle/>
          <a:p>
            <a:r>
              <a:rPr lang="en-US" sz="1800" dirty="0" err="1"/>
              <a:t>np.zeros</a:t>
            </a:r>
            <a:r>
              <a:rPr lang="en-US" sz="1800" dirty="0"/>
              <a:t>: create an array filled with zeros</a:t>
            </a:r>
          </a:p>
          <a:p>
            <a:r>
              <a:rPr lang="en-US" sz="1800" dirty="0" err="1"/>
              <a:t>np.ones</a:t>
            </a:r>
            <a:r>
              <a:rPr lang="en-US" sz="1800" dirty="0"/>
              <a:t>: create an array filled with ones</a:t>
            </a:r>
          </a:p>
          <a:p>
            <a:r>
              <a:rPr lang="en-US" sz="1800" dirty="0" err="1"/>
              <a:t>np.arrange</a:t>
            </a:r>
            <a:r>
              <a:rPr lang="en-US" sz="1800" dirty="0"/>
              <a:t>: create an array with a range of values</a:t>
            </a:r>
          </a:p>
          <a:p>
            <a:r>
              <a:rPr lang="en-US" sz="1800" dirty="0" err="1"/>
              <a:t>np.linspace</a:t>
            </a:r>
            <a:r>
              <a:rPr lang="en-US" sz="1800" dirty="0"/>
              <a:t>: create an array with evenly spaced values</a:t>
            </a:r>
          </a:p>
          <a:p>
            <a:r>
              <a:rPr lang="en-US" sz="1800" dirty="0"/>
              <a:t>Random Arrays:</a:t>
            </a:r>
          </a:p>
          <a:p>
            <a:r>
              <a:rPr lang="en-US" sz="1800" dirty="0" err="1"/>
              <a:t>np.random.rand</a:t>
            </a:r>
            <a:r>
              <a:rPr lang="en-US" sz="1800" dirty="0"/>
              <a:t>: uniform distribution</a:t>
            </a:r>
          </a:p>
          <a:p>
            <a:r>
              <a:rPr lang="en-US" sz="1800" dirty="0" err="1"/>
              <a:t>np.random.randn</a:t>
            </a:r>
            <a:r>
              <a:rPr lang="en-US" sz="1800" dirty="0"/>
              <a:t>: standard normal distribution</a:t>
            </a:r>
          </a:p>
          <a:p>
            <a:r>
              <a:rPr lang="en-US" sz="1800" dirty="0" err="1"/>
              <a:t>np.random.randint</a:t>
            </a:r>
            <a:r>
              <a:rPr lang="en-US" sz="1800" dirty="0"/>
              <a:t>: Random integers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F85D1-4038-E71D-02C6-0AE212D5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CB307-F91E-2700-8428-2BF919AB2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E5869C-EEB7-384A-6E6E-CDF4DE28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64444"/>
            <a:ext cx="8410575" cy="466281"/>
          </a:xfrm>
        </p:spPr>
        <p:txBody>
          <a:bodyPr/>
          <a:lstStyle/>
          <a:p>
            <a:r>
              <a:rPr lang="en-US" sz="2700" dirty="0"/>
              <a:t>Indexing and slicing 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0A5688-47EC-0D47-79FA-2804E13C8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2076289"/>
            <a:ext cx="8410575" cy="3069932"/>
          </a:xfrm>
        </p:spPr>
        <p:txBody>
          <a:bodyPr/>
          <a:lstStyle/>
          <a:p>
            <a:r>
              <a:rPr lang="en-US" sz="1800" dirty="0"/>
              <a:t>Access elements using indices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err="1"/>
              <a:t>np.array</a:t>
            </a:r>
            <a:r>
              <a:rPr lang="en-US" sz="1800" dirty="0"/>
              <a:t>([10, 20, 30, 40])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print(</a:t>
            </a:r>
            <a:r>
              <a:rPr lang="en-US" sz="1800" dirty="0" err="1"/>
              <a:t>arr</a:t>
            </a:r>
            <a:r>
              <a:rPr lang="en-US" sz="1800" dirty="0"/>
              <a:t>[0])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print(</a:t>
            </a:r>
            <a:r>
              <a:rPr lang="en-US" sz="1800" dirty="0" err="1"/>
              <a:t>arr</a:t>
            </a:r>
            <a:r>
              <a:rPr lang="en-US" sz="1800" dirty="0"/>
              <a:t>[-1])</a:t>
            </a:r>
          </a:p>
          <a:p>
            <a:pPr marL="0" indent="0">
              <a:buNone/>
            </a:pPr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10</a:t>
            </a:r>
          </a:p>
          <a:p>
            <a:pPr marL="0" indent="0">
              <a:buNone/>
            </a:pPr>
            <a:r>
              <a:rPr lang="en-US" sz="1800" dirty="0"/>
              <a:t>40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7E8FE-D742-C006-9DE5-96F4D97D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230</TotalTime>
  <Words>694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Wingdings</vt:lpstr>
      <vt:lpstr>Office Theme</vt:lpstr>
      <vt:lpstr>Week 2  Day 3-4</vt:lpstr>
      <vt:lpstr>What is numpy</vt:lpstr>
      <vt:lpstr>PowerPoint Presentation</vt:lpstr>
      <vt:lpstr>Uses of numpy </vt:lpstr>
      <vt:lpstr>Key Features </vt:lpstr>
      <vt:lpstr>Core Concepts </vt:lpstr>
      <vt:lpstr>Properties of ndarray</vt:lpstr>
      <vt:lpstr>Defining Arrays</vt:lpstr>
      <vt:lpstr>Indexing and slicing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44</cp:revision>
  <dcterms:created xsi:type="dcterms:W3CDTF">2024-12-23T12:55:11Z</dcterms:created>
  <dcterms:modified xsi:type="dcterms:W3CDTF">2024-12-23T16:45:45Z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