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68" r:id="rId4"/>
    <p:sldId id="273" r:id="rId5"/>
    <p:sldId id="274" r:id="rId6"/>
    <p:sldId id="275" r:id="rId7"/>
    <p:sldId id="282" r:id="rId8"/>
    <p:sldId id="276" r:id="rId9"/>
    <p:sldId id="277" r:id="rId10"/>
    <p:sldId id="278" r:id="rId11"/>
    <p:sldId id="279" r:id="rId12"/>
    <p:sldId id="283" r:id="rId13"/>
    <p:sldId id="281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51" d="100"/>
          <a:sy n="51" d="100"/>
        </p:scale>
        <p:origin x="1378" y="43"/>
      </p:cViewPr>
      <p:guideLst>
        <p:guide orient="horz" pos="2160"/>
        <p:guide pos="2880"/>
        <p:guide pos="7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23:52:23.5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2649 1149 24575,'-2'-28'0,"-2"-1"0,0 1 0,-2 0 0,-1 0 0,-14-33 0,4 14 0,8 25 0,1 0 0,-8-36 0,11 33 0,-2 1 0,-1 1 0,-13-29 0,-13-37 0,30 67 0,0-1 0,2 1 0,1-1 0,0 0 0,4-30 0,-1-3 0,-2 54 0,0-19 0,-2-27 0,0 40 0,1 0 0,-1 0 0,0 0 0,-1 1 0,0-1 0,-6-10 0,7 13 0,0 1 0,0-1 0,-1 1 0,0 0 0,0-1 0,0 1 0,0 1 0,-1-1 0,1 0 0,-1 1 0,0 0 0,0 0 0,0 0 0,-1 0 0,1 1 0,-1 0 0,1 0 0,-1 0 0,0 0 0,0 1 0,0-1 0,0 1 0,0 1 0,0-1 0,-8 0 0,-41 2 0,0 2 0,-106 20 0,81-10 0,53-8 0,-28 9 0,35-8 0,0 0 0,-1-2 0,-30 3 0,-205-6 0,121-3 0,125 2 0,0-1 0,1-1 0,-1 0 0,1 0 0,-1 0 0,-12-7 0,10 5 0,0 0 0,-22-4 0,0 4 0,-68 2 0,69 3 0,0-1 0,-44-7 0,49 2 0,-23-3 0,-86-26 0,58 10 0,-27-11 0,-62-28 0,152 58 0,0 1 0,-1 0 0,0 2 0,-26-3 0,-66 5 0,57 2 0,48-3 0,-1 1 0,0 1 0,0-1 0,0 0 0,0 1 0,0 0 0,0 0 0,1 0 0,-1 0 0,0 1 0,1-1 0,-1 1 0,1 0 0,0 0 0,-1 0 0,1 1 0,0-1 0,0 1 0,1 0 0,-1-1 0,0 1 0,1 1 0,0-1 0,0 0 0,0 0 0,0 1 0,0-1 0,1 1 0,-3 5 0,-14 52 0,-15 81 0,6-18 0,22-100 0,1 0 0,-2 48 0,7 52 0,1-47 0,-2-50-1365,0-2-5461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23:52:26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 24575,'1'0'0,"-1"-1"0,0 0 0,0 1 0,0-1 0,1 0 0,-1 1 0,0-1 0,1 1 0,-1-1 0,0 0 0,1 1 0,-1-1 0,1 1 0,-1-1 0,1 1 0,-1 0 0,1-1 0,0 1 0,-1-1 0,1 1 0,-1 0 0,1-1 0,0 1 0,-1 0 0,1 0 0,0 0 0,-1 0 0,1-1 0,0 1 0,-1 0 0,1 0 0,0 0 0,-1 0 0,1 0 0,1 1 0,24 2 0,-17-1 0,0 1 0,-1 0 0,0 1 0,0 0 0,0 0 0,0 0 0,-1 1 0,1 1 0,8 7 0,8 10 0,25 30 0,-38-40 0,13 16 0,36 60 0,2 4 0,-30-47 0,-22-31 0,1 1 0,1-1 0,18 19 0,-26-31 0,1 0 0,-1 0 0,1 0 0,0-1 0,0 1 0,0-1 0,0 0 0,0-1 0,0 1 0,1-1 0,-1 0 0,1-1 0,-1 1 0,10-1 0,-8 0 0,0 0 0,0-1 0,-1 0 0,1 0 0,0-1 0,-1 0 0,1 0 0,-1 0 0,0-1 0,0 0 0,9-5 0,-12 6 0,6-5 0,1 0 0,0 0 0,0 1 0,19-7 0,-9 4 0,-1-1 0,0-1 0,-1 0 0,22-18 0,38-23 0,-63 42 0,0 0 0,17-15 0,6-5 0,19-21-1365,-42 41-5461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9" name="Rectangle 8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0" name="Rectangle 9"/>
          <p:cNvSpPr/>
          <p:nvPr/>
        </p:nvSpPr>
        <p:spPr bwMode="ltGray"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1" name="Rectangle 10"/>
          <p:cNvSpPr/>
          <p:nvPr/>
        </p:nvSpPr>
        <p:spPr bwMode="gray"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1977" y="1600201"/>
            <a:ext cx="6248400" cy="2680127"/>
          </a:xfrm>
        </p:spPr>
        <p:txBody>
          <a:bodyPr>
            <a:no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1976" y="4344916"/>
            <a:ext cx="5638800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893" y="6356352"/>
            <a:ext cx="457200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8" name="Rectangle 7"/>
          <p:cNvSpPr/>
          <p:nvPr/>
        </p:nvSpPr>
        <p:spPr bwMode="ltGray"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0" name="Rectangle 9"/>
          <p:cNvSpPr/>
          <p:nvPr/>
        </p:nvSpPr>
        <p:spPr bwMode="black"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49" y="934836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12/13/2024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0" name="Rectangle 19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4" name="Rectangle 23"/>
          <p:cNvSpPr/>
          <p:nvPr/>
        </p:nvSpPr>
        <p:spPr bwMode="gray">
          <a:xfrm>
            <a:off x="912352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7" name="Rectangle 26"/>
          <p:cNvSpPr/>
          <p:nvPr/>
        </p:nvSpPr>
        <p:spPr bwMode="gray"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8" name="Rectangle 27"/>
          <p:cNvSpPr/>
          <p:nvPr/>
        </p:nvSpPr>
        <p:spPr bwMode="gray"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9" name="Rectangle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>
              <a:defRPr sz="4051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9273" y="4259997"/>
            <a:ext cx="5449886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2012" y="6356352"/>
            <a:ext cx="457200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 baseline="0"/>
            </a:lvl6pPr>
            <a:lvl7pPr>
              <a:defRPr sz="1350" baseline="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389" y="1499616"/>
            <a:ext cx="3615107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5388" y="2514707"/>
            <a:ext cx="3611880" cy="36574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9293" y="1499616"/>
            <a:ext cx="3615107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9293" y="2514600"/>
            <a:ext cx="3615107" cy="365556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12/13/2024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8229600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 bwMode="black"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12/13/2024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466466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>
              <a:defRPr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8" name="Rectangle 7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 bwMode="ltGray"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>
              <a:defRPr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101" baseline="0">
                <a:solidFill>
                  <a:schemeClr val="tx2"/>
                </a:solidFill>
              </a:defRPr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8" name="Rectangle 7"/>
          <p:cNvSpPr/>
          <p:nvPr/>
        </p:nvSpPr>
        <p:spPr bwMode="ltGray"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3" name="Rectangle 12"/>
          <p:cNvSpPr/>
          <p:nvPr/>
        </p:nvSpPr>
        <p:spPr bwMode="black"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19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5389" y="177801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0" y="6356352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48239" y="6356352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1" y="6356352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701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5215" indent="-185215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Char char="›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459609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4002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395" indent="-185215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282788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6287" y="2591718"/>
            <a:ext cx="6248400" cy="837282"/>
          </a:xfrm>
        </p:spPr>
        <p:txBody>
          <a:bodyPr/>
          <a:lstStyle/>
          <a:p>
            <a:r>
              <a:rPr lang="en-US" dirty="0"/>
              <a:t>Week – 1 Python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5" y="3600495"/>
            <a:ext cx="5638800" cy="837282"/>
          </a:xfrm>
        </p:spPr>
        <p:txBody>
          <a:bodyPr/>
          <a:lstStyle/>
          <a:p>
            <a:r>
              <a:rPr lang="en-US"/>
              <a:t>Day 2: </a:t>
            </a:r>
            <a:r>
              <a:rPr lang="en-US" dirty="0"/>
              <a:t>Variables, Data types, basic 		  operations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8337-5610-7AC7-1F91-5F317401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F8E2-2FB5-2A0B-6479-C2893CD07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x=10 </a:t>
            </a:r>
          </a:p>
          <a:p>
            <a:r>
              <a:rPr lang="en-IN" dirty="0"/>
              <a:t>y=20 </a:t>
            </a:r>
          </a:p>
          <a:p>
            <a:r>
              <a:rPr lang="en-IN" dirty="0"/>
              <a:t>print(x==y) # Equality</a:t>
            </a:r>
          </a:p>
          <a:p>
            <a:r>
              <a:rPr lang="en-IN" dirty="0"/>
              <a:t>print(x!=y) # Not Equal </a:t>
            </a:r>
          </a:p>
          <a:p>
            <a:r>
              <a:rPr lang="en-IN" dirty="0"/>
              <a:t>print(x &gt; y) # Greater than</a:t>
            </a:r>
          </a:p>
          <a:p>
            <a:r>
              <a:rPr lang="en-IN" dirty="0"/>
              <a:t>print(x &lt; y) # less than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70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7A52-D8B9-875D-980C-F4935072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BAD8-FCF2-F29C-D1E7-65252F93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 = True</a:t>
            </a:r>
          </a:p>
          <a:p>
            <a:r>
              <a:rPr lang="en-IN" dirty="0"/>
              <a:t>y = False</a:t>
            </a:r>
          </a:p>
          <a:p>
            <a:r>
              <a:rPr lang="en-IN" dirty="0"/>
              <a:t>print(x and y) # Logical AND</a:t>
            </a:r>
          </a:p>
          <a:p>
            <a:r>
              <a:rPr lang="en-IN" dirty="0"/>
              <a:t>print(x or y) # Logical OR</a:t>
            </a:r>
          </a:p>
          <a:p>
            <a:r>
              <a:rPr lang="en-IN" dirty="0"/>
              <a:t>print(not x)  #Logical NOT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12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6C12-4A79-DCDA-3202-16F11135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Exercise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9A41-520B-CE7D-B99D-FC387BBFB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program to check if a number is positive, negative or equal to zero using comparison operations</a:t>
            </a:r>
          </a:p>
        </p:txBody>
      </p:sp>
    </p:spTree>
    <p:extLst>
      <p:ext uri="{BB962C8B-B14F-4D97-AF65-F5344CB8AC3E}">
        <p14:creationId xmlns:p14="http://schemas.microsoft.com/office/powerpoint/2010/main" val="155446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45D0-819D-E7A0-2A38-B6113A62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Membership Operations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EF8C-F998-0273-C36A-477B5595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List_x</a:t>
            </a:r>
            <a:r>
              <a:rPr lang="en-IN" dirty="0"/>
              <a:t>=[1,2,3]</a:t>
            </a:r>
          </a:p>
          <a:p>
            <a:r>
              <a:rPr lang="en-IN" dirty="0"/>
              <a:t>print(2 in </a:t>
            </a:r>
            <a:r>
              <a:rPr lang="en-IN" dirty="0" err="1"/>
              <a:t>list_x</a:t>
            </a:r>
            <a:r>
              <a:rPr lang="en-IN" dirty="0"/>
              <a:t>) # True</a:t>
            </a:r>
          </a:p>
          <a:p>
            <a:r>
              <a:rPr lang="en-IN" dirty="0"/>
              <a:t>Print(4 not in </a:t>
            </a:r>
            <a:r>
              <a:rPr lang="en-IN" dirty="0" err="1"/>
              <a:t>list_x</a:t>
            </a:r>
            <a:r>
              <a:rPr lang="en-IN" dirty="0"/>
              <a:t>) # True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67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E200-2FCC-E8F9-9359-89F18B25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87B3-3E2D-F93C-AC7B-79349E2F4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 Finally for today we have learnt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Variables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Understood the data types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Basic operations to manipulate and interact with the operands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5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2106" y="381000"/>
            <a:ext cx="7392294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What is Python?</a:t>
            </a:r>
          </a:p>
          <a:p>
            <a:r>
              <a:rPr lang="en-US" sz="1600" dirty="0"/>
              <a:t>Python is a simple, versatile, high-level programming language </a:t>
            </a:r>
          </a:p>
          <a:p>
            <a:pPr marL="0" indent="0">
              <a:buNone/>
            </a:pPr>
            <a:r>
              <a:rPr lang="en-US" sz="1600" b="1" dirty="0"/>
              <a:t>Applications</a:t>
            </a:r>
          </a:p>
          <a:p>
            <a:r>
              <a:rPr lang="en-US" sz="1600" dirty="0"/>
              <a:t>Applicable in web development, data science, AI, automation, and software prototyping. Its versatility makes it suitable for almost any programming task.</a:t>
            </a:r>
          </a:p>
          <a:p>
            <a:r>
              <a:rPr lang="en-US" sz="1600" dirty="0"/>
              <a:t>Python was created by Guido van Rossum in 1991, inspired by ABC language. </a:t>
            </a:r>
          </a:p>
          <a:p>
            <a:r>
              <a:rPr lang="en-US" sz="1600" dirty="0"/>
              <a:t>He aimed for simplicity and extensibility, naming it after Monty Python’s Flying Circus.</a:t>
            </a:r>
          </a:p>
          <a:p>
            <a:endParaRPr lang="en-US" sz="1500" dirty="0"/>
          </a:p>
        </p:txBody>
      </p:sp>
      <p:pic>
        <p:nvPicPr>
          <p:cNvPr id="1026" name="Picture 2" descr="Why Python programming is the future ...">
            <a:extLst>
              <a:ext uri="{FF2B5EF4-FFF2-40B4-BE49-F238E27FC236}">
                <a16:creationId xmlns:a16="http://schemas.microsoft.com/office/drawing/2014/main" id="{D5A87065-0948-B0C8-3377-E673A1284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070" y="3600495"/>
            <a:ext cx="2935825" cy="137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uido's Personal Home Page">
            <a:extLst>
              <a:ext uri="{FF2B5EF4-FFF2-40B4-BE49-F238E27FC236}">
                <a16:creationId xmlns:a16="http://schemas.microsoft.com/office/drawing/2014/main" id="{0C324AEC-919F-2798-480F-A6BE5096E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581" y="3571564"/>
            <a:ext cx="1793548" cy="143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29B258-705D-D09E-720D-BC894CD62D11}"/>
              </a:ext>
            </a:extLst>
          </p:cNvPr>
          <p:cNvSpPr txBox="1"/>
          <p:nvPr/>
        </p:nvSpPr>
        <p:spPr>
          <a:xfrm>
            <a:off x="2003055" y="5108848"/>
            <a:ext cx="16637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dirty="0"/>
              <a:t>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197" y="708384"/>
            <a:ext cx="7339012" cy="930120"/>
          </a:xfrm>
        </p:spPr>
        <p:txBody>
          <a:bodyPr/>
          <a:lstStyle/>
          <a:p>
            <a:r>
              <a:rPr lang="en-US" dirty="0"/>
              <a:t>Variables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FC61F-B866-5930-0EEA-3DF8CD4FF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139" y="1714054"/>
            <a:ext cx="7339012" cy="3429893"/>
          </a:xfrm>
        </p:spPr>
        <p:txBody>
          <a:bodyPr/>
          <a:lstStyle/>
          <a:p>
            <a:r>
              <a:rPr lang="en-IN" dirty="0"/>
              <a:t>Variables are containers for storing data values</a:t>
            </a:r>
          </a:p>
        </p:txBody>
      </p:sp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8C67DDD3-8054-E7F0-06D9-BE0B4623056A}"/>
              </a:ext>
            </a:extLst>
          </p:cNvPr>
          <p:cNvSpPr/>
          <p:nvPr/>
        </p:nvSpPr>
        <p:spPr>
          <a:xfrm rot="16200000">
            <a:off x="1703899" y="2412065"/>
            <a:ext cx="828891" cy="771726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25A76-E9DC-1363-82A1-A5F136B9CA73}"/>
              </a:ext>
            </a:extLst>
          </p:cNvPr>
          <p:cNvSpPr txBox="1"/>
          <p:nvPr/>
        </p:nvSpPr>
        <p:spPr>
          <a:xfrm>
            <a:off x="1732482" y="3251335"/>
            <a:ext cx="8066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dirty="0"/>
              <a:t>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B5AE5-2C1D-3536-542D-4D67A051597B}"/>
              </a:ext>
            </a:extLst>
          </p:cNvPr>
          <p:cNvSpPr txBox="1"/>
          <p:nvPr/>
        </p:nvSpPr>
        <p:spPr>
          <a:xfrm>
            <a:off x="2920055" y="2674833"/>
            <a:ext cx="514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27D7BFA-A78A-DBA0-2F8E-ED517EAE82FD}"/>
                  </a:ext>
                </a:extLst>
              </p14:cNvPr>
              <p14:cNvContentPartPr/>
              <p14:nvPr/>
            </p14:nvContentPartPr>
            <p14:xfrm>
              <a:off x="2223679" y="2185265"/>
              <a:ext cx="953618" cy="414018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27D7BFA-A78A-DBA0-2F8E-ED517EAE82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6039" y="2167264"/>
                <a:ext cx="989257" cy="449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20F72AF-ED8F-D67C-DE5C-2A414AFD9BF4}"/>
                  </a:ext>
                </a:extLst>
              </p14:cNvPr>
              <p14:cNvContentPartPr/>
              <p14:nvPr/>
            </p14:nvContentPartPr>
            <p14:xfrm>
              <a:off x="2031253" y="2383482"/>
              <a:ext cx="384850" cy="182027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20F72AF-ED8F-D67C-DE5C-2A414AFD9B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3253" y="2365495"/>
                <a:ext cx="420491" cy="217641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87976E62-127D-7745-4A9F-44D12A2D5763}"/>
              </a:ext>
            </a:extLst>
          </p:cNvPr>
          <p:cNvSpPr/>
          <p:nvPr/>
        </p:nvSpPr>
        <p:spPr>
          <a:xfrm rot="16200000">
            <a:off x="4696075" y="2433527"/>
            <a:ext cx="828891" cy="771726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335A74-7013-6FEA-587C-F73A7E764590}"/>
              </a:ext>
            </a:extLst>
          </p:cNvPr>
          <p:cNvSpPr txBox="1"/>
          <p:nvPr/>
        </p:nvSpPr>
        <p:spPr>
          <a:xfrm>
            <a:off x="4876534" y="2821723"/>
            <a:ext cx="514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9C566-F62C-D6A3-345D-FF9B29FF19CF}"/>
              </a:ext>
            </a:extLst>
          </p:cNvPr>
          <p:cNvSpPr txBox="1"/>
          <p:nvPr/>
        </p:nvSpPr>
        <p:spPr>
          <a:xfrm>
            <a:off x="4736122" y="3251335"/>
            <a:ext cx="8066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dirty="0"/>
              <a:t>variable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C34BD1-1CBE-4D0C-7F80-146830452A80}"/>
              </a:ext>
            </a:extLst>
          </p:cNvPr>
          <p:cNvSpPr txBox="1"/>
          <p:nvPr/>
        </p:nvSpPr>
        <p:spPr>
          <a:xfrm>
            <a:off x="1142107" y="3650858"/>
            <a:ext cx="7630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Syntax: </a:t>
            </a:r>
            <a:br>
              <a:rPr lang="en-IN" sz="1350" dirty="0"/>
            </a:br>
            <a:r>
              <a:rPr lang="en-IN" sz="1350" dirty="0"/>
              <a:t>	</a:t>
            </a:r>
            <a:r>
              <a:rPr lang="en-IN" sz="1350" dirty="0" err="1"/>
              <a:t>variable_name</a:t>
            </a:r>
            <a:r>
              <a:rPr lang="en-IN" sz="1350" dirty="0"/>
              <a:t> = value</a:t>
            </a:r>
          </a:p>
          <a:p>
            <a:r>
              <a:rPr lang="en-US" sz="1350" dirty="0"/>
              <a:t>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x = 10 ( here I assigned number as data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name = “BALAYYA BABU“ ( Here it is a 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 err="1"/>
              <a:t>Is_real</a:t>
            </a:r>
            <a:r>
              <a:rPr lang="en-US" sz="1350" dirty="0"/>
              <a:t>= True ( this is a Boolean value)</a:t>
            </a:r>
          </a:p>
          <a:p>
            <a:endParaRPr lang="en-IN" sz="1350" dirty="0"/>
          </a:p>
          <a:p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A057-808E-32B1-F09B-B12FDFE2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about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5621-AC6A-2F2B-99B7-F4A53082E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 names must start with a letter or underscore</a:t>
            </a:r>
          </a:p>
          <a:p>
            <a:r>
              <a:rPr lang="en-IN" dirty="0"/>
              <a:t>But they cannot start with a number or contain special characters rather than underscore</a:t>
            </a:r>
          </a:p>
          <a:p>
            <a:r>
              <a:rPr lang="en-IN" dirty="0"/>
              <a:t>As in C, Java, C++ we need not to declare data types of variable explicitly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Exercise: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Declare your name ,age and any other details each in a variable</a:t>
            </a:r>
          </a:p>
        </p:txBody>
      </p:sp>
    </p:spTree>
    <p:extLst>
      <p:ext uri="{BB962C8B-B14F-4D97-AF65-F5344CB8AC3E}">
        <p14:creationId xmlns:p14="http://schemas.microsoft.com/office/powerpoint/2010/main" val="348230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267D-9866-1018-9CDE-1311C3D7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23468"/>
            <a:ext cx="7339012" cy="579438"/>
          </a:xfrm>
        </p:spPr>
        <p:txBody>
          <a:bodyPr/>
          <a:lstStyle/>
          <a:p>
            <a:r>
              <a:rPr lang="en-IN" dirty="0"/>
              <a:t>Data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D5CCA-57FF-6AE9-92FC-32C0B1AE3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914400"/>
            <a:ext cx="7339012" cy="4572000"/>
          </a:xfrm>
        </p:spPr>
        <p:txBody>
          <a:bodyPr>
            <a:normAutofit/>
          </a:bodyPr>
          <a:lstStyle/>
          <a:p>
            <a:r>
              <a:rPr lang="en-IN" sz="2000" dirty="0"/>
              <a:t>Data types are used to classify the different categories of data present in the real world </a:t>
            </a:r>
          </a:p>
          <a:p>
            <a:r>
              <a:rPr lang="en-IN" sz="2000" dirty="0"/>
              <a:t>based on that we can decide what kind of operations can be done.</a:t>
            </a:r>
          </a:p>
          <a:p>
            <a:pPr marL="0" indent="0">
              <a:buNone/>
            </a:pPr>
            <a:r>
              <a:rPr lang="en-IN" sz="2000" dirty="0"/>
              <a:t>Data types:</a:t>
            </a:r>
          </a:p>
          <a:p>
            <a:pPr marL="0" indent="0">
              <a:buNone/>
            </a:pPr>
            <a:r>
              <a:rPr lang="en-IN" sz="2000" dirty="0"/>
              <a:t>Numeric – int (9), float(5.9), complex (i+2j)</a:t>
            </a:r>
          </a:p>
          <a:p>
            <a:pPr marL="0" indent="0">
              <a:buNone/>
            </a:pPr>
            <a:r>
              <a:rPr lang="en-IN" sz="2000" dirty="0"/>
              <a:t>Text -  str</a:t>
            </a:r>
          </a:p>
          <a:p>
            <a:pPr marL="0" indent="0">
              <a:buNone/>
            </a:pPr>
            <a:r>
              <a:rPr lang="en-IN" sz="2000" dirty="0"/>
              <a:t>Boolean – bool</a:t>
            </a:r>
          </a:p>
          <a:p>
            <a:pPr marL="0" indent="0">
              <a:buNone/>
            </a:pPr>
            <a:r>
              <a:rPr lang="en-IN" sz="2000" dirty="0"/>
              <a:t>Sequence -  list, tuple</a:t>
            </a:r>
          </a:p>
          <a:p>
            <a:pPr marL="0" indent="0">
              <a:buNone/>
            </a:pPr>
            <a:r>
              <a:rPr lang="en-IN" sz="2000" dirty="0"/>
              <a:t>Mapping – </a:t>
            </a:r>
            <a:r>
              <a:rPr lang="en-IN" sz="2000" dirty="0" err="1"/>
              <a:t>dict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Set Types – set.</a:t>
            </a:r>
          </a:p>
        </p:txBody>
      </p:sp>
    </p:spTree>
    <p:extLst>
      <p:ext uri="{BB962C8B-B14F-4D97-AF65-F5344CB8AC3E}">
        <p14:creationId xmlns:p14="http://schemas.microsoft.com/office/powerpoint/2010/main" val="119887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2B14-017B-AE02-C713-08121398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19881"/>
            <a:ext cx="7339012" cy="731838"/>
          </a:xfrm>
        </p:spPr>
        <p:txBody>
          <a:bodyPr/>
          <a:lstStyle/>
          <a:p>
            <a:r>
              <a:rPr lang="en-IN" dirty="0"/>
              <a:t>Defining variable of different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FB132-9CDB-3BE6-0348-ADE6B0AA7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/>
              <a:t>Numeric types</a:t>
            </a:r>
          </a:p>
          <a:p>
            <a:r>
              <a:rPr lang="en-IN" dirty="0" err="1"/>
              <a:t>Integer_value</a:t>
            </a:r>
            <a:r>
              <a:rPr lang="en-IN" dirty="0"/>
              <a:t> = 10</a:t>
            </a:r>
          </a:p>
          <a:p>
            <a:r>
              <a:rPr lang="en-IN" dirty="0" err="1"/>
              <a:t>float_value</a:t>
            </a:r>
            <a:r>
              <a:rPr lang="en-IN" dirty="0"/>
              <a:t> = 3.14</a:t>
            </a:r>
          </a:p>
          <a:p>
            <a:r>
              <a:rPr lang="en-IN" dirty="0" err="1"/>
              <a:t>Complex_number</a:t>
            </a:r>
            <a:r>
              <a:rPr lang="en-IN" dirty="0"/>
              <a:t> = 2+3j</a:t>
            </a:r>
          </a:p>
          <a:p>
            <a:endParaRPr lang="en-IN" dirty="0"/>
          </a:p>
          <a:p>
            <a:r>
              <a:rPr lang="en-IN" dirty="0" err="1"/>
              <a:t>String_val</a:t>
            </a:r>
            <a:r>
              <a:rPr lang="en-IN" dirty="0"/>
              <a:t>=“Hello, Python!”  ( text data type)</a:t>
            </a:r>
          </a:p>
          <a:p>
            <a:endParaRPr lang="en-IN" dirty="0"/>
          </a:p>
          <a:p>
            <a:r>
              <a:rPr lang="en-IN" dirty="0"/>
              <a:t>Sequence types</a:t>
            </a:r>
          </a:p>
          <a:p>
            <a:r>
              <a:rPr lang="en-IN" dirty="0" err="1"/>
              <a:t>Boolean_val</a:t>
            </a:r>
            <a:r>
              <a:rPr lang="en-IN" dirty="0"/>
              <a:t>=True</a:t>
            </a:r>
          </a:p>
          <a:p>
            <a:r>
              <a:rPr lang="en-IN" dirty="0" err="1"/>
              <a:t>List_val</a:t>
            </a:r>
            <a:r>
              <a:rPr lang="en-IN" dirty="0"/>
              <a:t> = [1,2,3]</a:t>
            </a:r>
          </a:p>
          <a:p>
            <a:r>
              <a:rPr lang="en-IN" dirty="0" err="1"/>
              <a:t>Tuple_val</a:t>
            </a:r>
            <a:r>
              <a:rPr lang="en-IN" dirty="0"/>
              <a:t>=(4,5,6)</a:t>
            </a:r>
          </a:p>
          <a:p>
            <a:endParaRPr lang="en-IN" dirty="0"/>
          </a:p>
          <a:p>
            <a:r>
              <a:rPr lang="en-IN" dirty="0" err="1"/>
              <a:t>set_val</a:t>
            </a:r>
            <a:r>
              <a:rPr lang="en-IN" dirty="0"/>
              <a:t>={1,2,3}  (set type)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153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9625-1F7F-7077-F38C-B9C1BC79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for Data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3A2B-AB8F-95B3-DD3A-10964550C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Dictionary with five keys and values </a:t>
            </a:r>
          </a:p>
          <a:p>
            <a:r>
              <a:rPr lang="en-IN" dirty="0"/>
              <a:t>Create a list of prime numbers from 1 to 20</a:t>
            </a:r>
          </a:p>
        </p:txBody>
      </p:sp>
    </p:spTree>
    <p:extLst>
      <p:ext uri="{BB962C8B-B14F-4D97-AF65-F5344CB8AC3E}">
        <p14:creationId xmlns:p14="http://schemas.microsoft.com/office/powerpoint/2010/main" val="15607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91EC-0BB6-AE49-52A2-CA870DE5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389" y="152400"/>
            <a:ext cx="7339012" cy="655638"/>
          </a:xfrm>
        </p:spPr>
        <p:txBody>
          <a:bodyPr/>
          <a:lstStyle/>
          <a:p>
            <a:r>
              <a:rPr lang="en-IN" dirty="0"/>
              <a:t>Basic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E465-F02D-771F-EDEA-ED2A976D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389" y="990600"/>
            <a:ext cx="7339012" cy="4572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Different types of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Arithmetic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Comparative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Logical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Membership</a:t>
            </a:r>
          </a:p>
        </p:txBody>
      </p:sp>
    </p:spTree>
    <p:extLst>
      <p:ext uri="{BB962C8B-B14F-4D97-AF65-F5344CB8AC3E}">
        <p14:creationId xmlns:p14="http://schemas.microsoft.com/office/powerpoint/2010/main" val="157102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B622-024A-6ECF-8567-59FD9DDF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392C-37E7-C9BC-8BAE-C2DEB8142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389" y="1600200"/>
            <a:ext cx="7339012" cy="41148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Addition </a:t>
            </a:r>
          </a:p>
          <a:p>
            <a:pPr marL="0" indent="0">
              <a:buNone/>
            </a:pPr>
            <a:r>
              <a:rPr lang="en-IN" dirty="0"/>
              <a:t>Defining variables </a:t>
            </a:r>
          </a:p>
          <a:p>
            <a:r>
              <a:rPr lang="en-IN" dirty="0"/>
              <a:t>a=10</a:t>
            </a:r>
          </a:p>
          <a:p>
            <a:r>
              <a:rPr lang="en-IN" dirty="0"/>
              <a:t>b=5</a:t>
            </a:r>
          </a:p>
          <a:p>
            <a:r>
              <a:rPr lang="en-IN" dirty="0"/>
              <a:t>print(</a:t>
            </a:r>
            <a:r>
              <a:rPr lang="en-IN" dirty="0" err="1"/>
              <a:t>a+b</a:t>
            </a:r>
            <a:r>
              <a:rPr lang="en-IN" dirty="0"/>
              <a:t>)  	# addition </a:t>
            </a:r>
          </a:p>
          <a:p>
            <a:r>
              <a:rPr lang="en-IN" dirty="0"/>
              <a:t>print(a-b) 	# subtraction</a:t>
            </a:r>
          </a:p>
          <a:p>
            <a:r>
              <a:rPr lang="en-IN" dirty="0"/>
              <a:t>print(a/b)	# Division</a:t>
            </a:r>
          </a:p>
          <a:p>
            <a:r>
              <a:rPr lang="en-IN" dirty="0"/>
              <a:t>Print(a//b)	# Floor Division</a:t>
            </a:r>
          </a:p>
          <a:p>
            <a:r>
              <a:rPr lang="en-IN" dirty="0"/>
              <a:t>print(</a:t>
            </a:r>
            <a:r>
              <a:rPr lang="en-IN" dirty="0" err="1"/>
              <a:t>a%b</a:t>
            </a:r>
            <a:r>
              <a:rPr lang="en-IN" dirty="0"/>
              <a:t>)	# Modulus</a:t>
            </a:r>
          </a:p>
          <a:p>
            <a:r>
              <a:rPr lang="en-IN" dirty="0"/>
              <a:t>print(a**b)	# Exponentiation</a:t>
            </a:r>
          </a:p>
        </p:txBody>
      </p:sp>
    </p:spTree>
    <p:extLst>
      <p:ext uri="{BB962C8B-B14F-4D97-AF65-F5344CB8AC3E}">
        <p14:creationId xmlns:p14="http://schemas.microsoft.com/office/powerpoint/2010/main" val="236886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228</TotalTime>
  <Words>597</Words>
  <Application>Microsoft Office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Euphemia</vt:lpstr>
      <vt:lpstr>Math 16x9</vt:lpstr>
      <vt:lpstr>Week – 1 Python Basics</vt:lpstr>
      <vt:lpstr>PowerPoint Presentation</vt:lpstr>
      <vt:lpstr>Variables </vt:lpstr>
      <vt:lpstr>More about variables</vt:lpstr>
      <vt:lpstr>Data Types </vt:lpstr>
      <vt:lpstr>Defining variable of different data types</vt:lpstr>
      <vt:lpstr>Exercise for Data Types </vt:lpstr>
      <vt:lpstr>Basic Operations</vt:lpstr>
      <vt:lpstr>Arithmetic Operations </vt:lpstr>
      <vt:lpstr>Comparison Operations</vt:lpstr>
      <vt:lpstr>Logical Operations</vt:lpstr>
      <vt:lpstr>Final Exercise  </vt:lpstr>
      <vt:lpstr>Membership Operations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Sameer Shaik</dc:creator>
  <cp:lastModifiedBy>Sameer Shaik</cp:lastModifiedBy>
  <cp:revision>34</cp:revision>
  <dcterms:created xsi:type="dcterms:W3CDTF">2024-12-09T23:38:45Z</dcterms:created>
  <dcterms:modified xsi:type="dcterms:W3CDTF">2024-12-13T14:17:50Z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