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beehuddin" initials="s" lastIdx="1" clrIdx="0">
    <p:extLst>
      <p:ext uri="{19B8F6BF-5375-455C-9EA6-DF929625EA0E}">
        <p15:presenceInfo xmlns:p15="http://schemas.microsoft.com/office/powerpoint/2012/main" userId="16dab14eaf1dcc1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1-05T15:44:04.736" idx="1">
    <p:pos x="10" y="10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755B-98A2-4DA8-B645-BA2785D1C573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F369-2AA0-415B-9584-AC69363D2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20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755B-98A2-4DA8-B645-BA2785D1C573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F369-2AA0-415B-9584-AC69363D2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82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755B-98A2-4DA8-B645-BA2785D1C573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F369-2AA0-415B-9584-AC69363D2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30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755B-98A2-4DA8-B645-BA2785D1C573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F369-2AA0-415B-9584-AC69363D277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5625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755B-98A2-4DA8-B645-BA2785D1C573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F369-2AA0-415B-9584-AC69363D2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24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755B-98A2-4DA8-B645-BA2785D1C573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F369-2AA0-415B-9584-AC69363D2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76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755B-98A2-4DA8-B645-BA2785D1C573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F369-2AA0-415B-9584-AC69363D2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33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755B-98A2-4DA8-B645-BA2785D1C573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F369-2AA0-415B-9584-AC69363D2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5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755B-98A2-4DA8-B645-BA2785D1C573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F369-2AA0-415B-9584-AC69363D2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22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755B-98A2-4DA8-B645-BA2785D1C573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F369-2AA0-415B-9584-AC69363D2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755B-98A2-4DA8-B645-BA2785D1C573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F369-2AA0-415B-9584-AC69363D2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0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755B-98A2-4DA8-B645-BA2785D1C573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F369-2AA0-415B-9584-AC69363D2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08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755B-98A2-4DA8-B645-BA2785D1C573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F369-2AA0-415B-9584-AC69363D2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6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755B-98A2-4DA8-B645-BA2785D1C573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F369-2AA0-415B-9584-AC69363D2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2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755B-98A2-4DA8-B645-BA2785D1C573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F369-2AA0-415B-9584-AC69363D2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7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755B-98A2-4DA8-B645-BA2785D1C573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F369-2AA0-415B-9584-AC69363D2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2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755B-98A2-4DA8-B645-BA2785D1C573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F369-2AA0-415B-9584-AC69363D2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9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E6E755B-98A2-4DA8-B645-BA2785D1C573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7F369-2AA0-415B-9584-AC69363D2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486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DF7F-CF39-1B27-72C5-529FB22042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15E6E-B7AE-783D-31FD-C75256417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2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7E119-7A9B-F2E0-8CF6-82C8C49C2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F4D87-E152-4B4C-3511-D63CDE956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Explanation:</a:t>
            </a:r>
            <a:endParaRPr lang="en-US" sz="1800" kern="100" dirty="0">
              <a:effectLst/>
              <a:latin typeface="+mj-lt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R="0" lvl="1">
              <a:lnSpc>
                <a:spcPct val="115000"/>
              </a:lnSpc>
              <a:tabLst>
                <a:tab pos="457200" algn="l"/>
              </a:tabLst>
            </a:pPr>
            <a:r>
              <a:rPr lang="en-US" dirty="0">
                <a:latin typeface="+mj-lt"/>
                <a:cs typeface="Arial" panose="020B0604020202020204" pitchFamily="34" charset="0"/>
              </a:rPr>
              <a:t>The outer while loop runs 3 times (for 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i</a:t>
            </a:r>
            <a:r>
              <a:rPr lang="en-US" dirty="0">
                <a:latin typeface="+mj-lt"/>
                <a:cs typeface="Arial" panose="020B0604020202020204" pitchFamily="34" charset="0"/>
              </a:rPr>
              <a:t> from 1 to 3)</a:t>
            </a:r>
          </a:p>
          <a:p>
            <a:pPr marR="0" lvl="1">
              <a:lnSpc>
                <a:spcPct val="115000"/>
              </a:lnSpc>
              <a:tabLst>
                <a:tab pos="457200" algn="l"/>
              </a:tabLst>
            </a:pPr>
            <a:r>
              <a:rPr lang="en-US" dirty="0">
                <a:latin typeface="+mj-lt"/>
                <a:cs typeface="Arial" panose="020B0604020202020204" pitchFamily="34" charset="0"/>
              </a:rPr>
              <a:t>For each iteration of the outer loop, the inner while loop runs 2 times (for j from 1 to 2)</a:t>
            </a:r>
          </a:p>
          <a:p>
            <a:pPr marR="0" lvl="1">
              <a:lnSpc>
                <a:spcPct val="115000"/>
              </a:lnSpc>
              <a:tabLst>
                <a:tab pos="457200" algn="l"/>
              </a:tabLst>
            </a:pPr>
            <a:r>
              <a:rPr lang="en-US" dirty="0">
                <a:latin typeface="+mj-lt"/>
                <a:cs typeface="Arial" panose="020B0604020202020204" pitchFamily="34" charset="0"/>
              </a:rPr>
              <a:t>Each combination of 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i</a:t>
            </a:r>
            <a:r>
              <a:rPr lang="en-US" dirty="0">
                <a:latin typeface="+mj-lt"/>
                <a:cs typeface="Arial" panose="020B0604020202020204" pitchFamily="34" charset="0"/>
              </a:rPr>
              <a:t> and j is printed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2708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6E58-E17F-DD84-97F4-216A4917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16E39-2D4A-DDCB-7B5C-5C7ECE8CE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717787"/>
          </a:xfrm>
        </p:spPr>
        <p:txBody>
          <a:bodyPr>
            <a:normAutofit fontScale="92500" lnSpcReduction="20000"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Example 5: Nested Loops</a:t>
            </a:r>
            <a:endParaRPr lang="en-US" sz="1800" kern="100" dirty="0">
              <a:effectLst/>
              <a:latin typeface="+mj-lt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  <a:tabLst>
                <a:tab pos="457200" algn="l"/>
              </a:tabLst>
            </a:pPr>
            <a:r>
              <a:rPr lang="en-US" dirty="0">
                <a:latin typeface="+mj-lt"/>
                <a:cs typeface="Arial" panose="020B0604020202020204" pitchFamily="34" charset="0"/>
              </a:rPr>
              <a:t>Here's an example of using nested loops with a condition to print a specific pattern.</a:t>
            </a:r>
          </a:p>
          <a:p>
            <a:pPr marL="971550" lvl="3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b="1" kern="1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# </a:t>
            </a:r>
            <a:r>
              <a:rPr lang="en-US" b="1" kern="10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Nested loops: </a:t>
            </a:r>
            <a:r>
              <a:rPr lang="en-US" b="1" kern="1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Print a right-angle triangle of stars</a:t>
            </a:r>
          </a:p>
          <a:p>
            <a:pPr marL="971550" lvl="3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b="1" kern="1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n = 5  # Number of rows</a:t>
            </a:r>
          </a:p>
          <a:p>
            <a:pPr marL="971550" lvl="3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b="1" kern="1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for </a:t>
            </a:r>
            <a:r>
              <a:rPr lang="en-US" b="1" kern="100" dirty="0" err="1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i</a:t>
            </a:r>
            <a:r>
              <a:rPr lang="en-US" b="1" kern="1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 in range(1, n + 1):  # Outer loop: number of rows (1 to 5)</a:t>
            </a:r>
          </a:p>
          <a:p>
            <a:pPr marL="971550" lvl="3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b="1" kern="1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	for j in range(1, </a:t>
            </a:r>
            <a:r>
              <a:rPr lang="en-US" b="1" kern="100" dirty="0" err="1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i</a:t>
            </a:r>
            <a:r>
              <a:rPr lang="en-US" b="1" kern="1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 + 1):  # Inner loop: number of stars in each row</a:t>
            </a:r>
          </a:p>
          <a:p>
            <a:pPr marL="971550" lvl="3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b="1" kern="1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		print('*', end='')  # Print a star without newline</a:t>
            </a:r>
          </a:p>
          <a:p>
            <a:pPr marL="971550" lvl="3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b="1" kern="1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	print()  # Print a newline after each row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A1370E-D44A-8BA7-6DD7-E560526DD430}"/>
              </a:ext>
            </a:extLst>
          </p:cNvPr>
          <p:cNvSpPr txBox="1"/>
          <p:nvPr/>
        </p:nvSpPr>
        <p:spPr>
          <a:xfrm>
            <a:off x="9320840" y="4462392"/>
            <a:ext cx="1319545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Output:</a:t>
            </a:r>
          </a:p>
          <a:p>
            <a:endParaRPr lang="en-US" sz="1400" b="1" dirty="0"/>
          </a:p>
          <a:p>
            <a:r>
              <a:rPr lang="en-GB" sz="1400" dirty="0"/>
              <a:t>*</a:t>
            </a:r>
          </a:p>
          <a:p>
            <a:r>
              <a:rPr lang="en-GB" sz="1400" dirty="0"/>
              <a:t>**</a:t>
            </a:r>
          </a:p>
          <a:p>
            <a:r>
              <a:rPr lang="en-GB" sz="1400" dirty="0"/>
              <a:t>***</a:t>
            </a:r>
          </a:p>
          <a:p>
            <a:r>
              <a:rPr lang="en-GB" sz="1400" dirty="0"/>
              <a:t>****</a:t>
            </a:r>
          </a:p>
          <a:p>
            <a:r>
              <a:rPr lang="en-GB" sz="1400" dirty="0"/>
              <a:t>*****</a:t>
            </a:r>
          </a:p>
        </p:txBody>
      </p:sp>
    </p:spTree>
    <p:extLst>
      <p:ext uri="{BB962C8B-B14F-4D97-AF65-F5344CB8AC3E}">
        <p14:creationId xmlns:p14="http://schemas.microsoft.com/office/powerpoint/2010/main" val="2759617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80FEE-B232-09AF-76B7-E5B5B293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EE685-0937-E305-71AD-C82AC7CB7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tabLst>
                <a:tab pos="457200" algn="l"/>
              </a:tabLst>
            </a:pPr>
            <a:r>
              <a:rPr lang="en-US" b="1" dirty="0">
                <a:latin typeface="+mj-lt"/>
                <a:cs typeface="Arial" panose="020B0604020202020204" pitchFamily="34" charset="0"/>
              </a:rPr>
              <a:t>Explanation:</a:t>
            </a:r>
          </a:p>
          <a:p>
            <a:pPr lvl="1">
              <a:lnSpc>
                <a:spcPct val="115000"/>
              </a:lnSpc>
              <a:tabLst>
                <a:tab pos="457200" algn="l"/>
              </a:tabLst>
            </a:pPr>
            <a:r>
              <a:rPr lang="en-US" dirty="0">
                <a:latin typeface="+mj-lt"/>
                <a:cs typeface="Arial" panose="020B0604020202020204" pitchFamily="34" charset="0"/>
              </a:rPr>
              <a:t>The outer for loop controls the number of rows, </a:t>
            </a:r>
          </a:p>
          <a:p>
            <a:pPr lvl="2">
              <a:lnSpc>
                <a:spcPct val="115000"/>
              </a:lnSpc>
              <a:tabLst>
                <a:tab pos="457200" algn="l"/>
              </a:tabLst>
            </a:pPr>
            <a:r>
              <a:rPr lang="en-US" dirty="0">
                <a:latin typeface="+mj-lt"/>
                <a:cs typeface="Arial" panose="020B0604020202020204" pitchFamily="34" charset="0"/>
              </a:rPr>
              <a:t>and the inner for loop controls the number of stars to print in each row</a:t>
            </a:r>
          </a:p>
          <a:p>
            <a:pPr lvl="1">
              <a:lnSpc>
                <a:spcPct val="115000"/>
              </a:lnSpc>
              <a:tabLst>
                <a:tab pos="457200" algn="l"/>
              </a:tabLst>
            </a:pPr>
            <a:r>
              <a:rPr lang="en-US" dirty="0">
                <a:latin typeface="+mj-lt"/>
                <a:cs typeface="Arial" panose="020B0604020202020204" pitchFamily="34" charset="0"/>
              </a:rPr>
              <a:t>The number of stars increases with each row, forming a right-angle triangle pattern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893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C4717-8FC1-7B02-DDD5-6310BBC75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F10A7-2147-BE0B-6FFC-211BF6A77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34BCC-644C-7313-800B-BF76964BF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35000"/>
              </a:lnSpc>
              <a:tabLst>
                <a:tab pos="457200" algn="l"/>
              </a:tabLst>
            </a:pPr>
            <a:r>
              <a:rPr lang="en-US" sz="6600" b="1" dirty="0">
                <a:latin typeface="+mj-lt"/>
                <a:cs typeface="Arial" panose="020B0604020202020204" pitchFamily="34" charset="0"/>
              </a:rPr>
              <a:t>Example 6: Processing a 2D Grid/List (Matrix)</a:t>
            </a:r>
          </a:p>
          <a:p>
            <a:pPr lvl="1">
              <a:lnSpc>
                <a:spcPct val="135000"/>
              </a:lnSpc>
              <a:tabLst>
                <a:tab pos="457200" algn="l"/>
              </a:tabLst>
            </a:pPr>
            <a:r>
              <a:rPr lang="en-US" sz="6400" dirty="0">
                <a:latin typeface="+mj-lt"/>
                <a:cs typeface="Arial" panose="020B0604020202020204" pitchFamily="34" charset="0"/>
              </a:rPr>
              <a:t>Imagine you are working with a 2D grid of data, such as a chessboard or a spreadsheet, and you need to process each cell individually</a:t>
            </a:r>
          </a:p>
          <a:p>
            <a:pPr lvl="1">
              <a:lnSpc>
                <a:spcPct val="135000"/>
              </a:lnSpc>
              <a:tabLst>
                <a:tab pos="457200" algn="l"/>
              </a:tabLst>
            </a:pPr>
            <a:r>
              <a:rPr lang="en-US" sz="6400" b="1" dirty="0">
                <a:latin typeface="+mj-lt"/>
                <a:cs typeface="Arial" panose="020B0604020202020204" pitchFamily="34" charset="0"/>
              </a:rPr>
              <a:t>Task: Print all elements of a 2D list (matrix)</a:t>
            </a:r>
          </a:p>
          <a:p>
            <a:pPr marL="914400" lvl="2" indent="0">
              <a:lnSpc>
                <a:spcPct val="135000"/>
              </a:lnSpc>
              <a:buNone/>
              <a:tabLst>
                <a:tab pos="457200" algn="l"/>
              </a:tabLst>
            </a:pPr>
            <a:r>
              <a:rPr lang="en-US" sz="5600" b="1" dirty="0">
                <a:latin typeface="+mj-lt"/>
                <a:cs typeface="Arial" panose="020B0604020202020204" pitchFamily="34" charset="0"/>
              </a:rPr>
              <a:t># 2D list representing a grid or matrix</a:t>
            </a:r>
          </a:p>
          <a:p>
            <a:pPr marL="914400" lvl="2" indent="0">
              <a:lnSpc>
                <a:spcPct val="135000"/>
              </a:lnSpc>
              <a:buNone/>
              <a:tabLst>
                <a:tab pos="457200" algn="l"/>
              </a:tabLst>
            </a:pPr>
            <a:r>
              <a:rPr lang="en-US" sz="5600" b="1" dirty="0">
                <a:latin typeface="+mj-lt"/>
                <a:cs typeface="Arial" panose="020B0604020202020204" pitchFamily="34" charset="0"/>
              </a:rPr>
              <a:t>grid = [</a:t>
            </a:r>
          </a:p>
          <a:p>
            <a:pPr marL="914400" lvl="2" indent="0">
              <a:lnSpc>
                <a:spcPct val="135000"/>
              </a:lnSpc>
              <a:buNone/>
              <a:tabLst>
                <a:tab pos="457200" algn="l"/>
              </a:tabLst>
            </a:pPr>
            <a:r>
              <a:rPr lang="en-US" sz="5600" b="1" dirty="0">
                <a:latin typeface="+mj-lt"/>
                <a:cs typeface="Arial" panose="020B0604020202020204" pitchFamily="34" charset="0"/>
              </a:rPr>
              <a:t>    [1, 2, 3],</a:t>
            </a:r>
          </a:p>
          <a:p>
            <a:pPr marL="914400" lvl="2" indent="0">
              <a:lnSpc>
                <a:spcPct val="135000"/>
              </a:lnSpc>
              <a:buNone/>
              <a:tabLst>
                <a:tab pos="457200" algn="l"/>
              </a:tabLst>
            </a:pPr>
            <a:r>
              <a:rPr lang="en-US" sz="5600" b="1" dirty="0">
                <a:latin typeface="+mj-lt"/>
                <a:cs typeface="Arial" panose="020B0604020202020204" pitchFamily="34" charset="0"/>
              </a:rPr>
              <a:t>    [4, 5, 6],</a:t>
            </a:r>
          </a:p>
          <a:p>
            <a:pPr marL="914400" lvl="2" indent="0">
              <a:lnSpc>
                <a:spcPct val="135000"/>
              </a:lnSpc>
              <a:buNone/>
              <a:tabLst>
                <a:tab pos="457200" algn="l"/>
              </a:tabLst>
            </a:pPr>
            <a:r>
              <a:rPr lang="en-US" sz="5600" b="1" dirty="0">
                <a:latin typeface="+mj-lt"/>
                <a:cs typeface="Arial" panose="020B0604020202020204" pitchFamily="34" charset="0"/>
              </a:rPr>
              <a:t>    [7, 8, 9]</a:t>
            </a:r>
          </a:p>
          <a:p>
            <a:pPr marL="914400" lvl="2" indent="0">
              <a:lnSpc>
                <a:spcPct val="135000"/>
              </a:lnSpc>
              <a:buNone/>
              <a:tabLst>
                <a:tab pos="457200" algn="l"/>
              </a:tabLst>
            </a:pPr>
            <a:r>
              <a:rPr lang="en-US" sz="5600" b="1" dirty="0">
                <a:latin typeface="+mj-lt"/>
                <a:cs typeface="Arial" panose="020B0604020202020204" pitchFamily="34" charset="0"/>
              </a:rPr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73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9551F-2A40-2EB6-8512-0B331D588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02A2D-B38D-9B99-E395-F68C5D8E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EA796-AAFB-BAD8-26B2-6201E90E7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5000"/>
              </a:lnSpc>
              <a:tabLst>
                <a:tab pos="457200" algn="l"/>
              </a:tabLst>
            </a:pPr>
            <a:r>
              <a:rPr lang="en-US" b="1" dirty="0">
                <a:latin typeface="+mj-lt"/>
                <a:cs typeface="Arial" panose="020B0604020202020204" pitchFamily="34" charset="0"/>
              </a:rPr>
              <a:t>Example 6: Processing a 2D Grid (Matrix)</a:t>
            </a:r>
          </a:p>
          <a:p>
            <a:pPr marL="457200" lvl="1" indent="0">
              <a:lnSpc>
                <a:spcPct val="135000"/>
              </a:lnSpc>
              <a:buNone/>
              <a:tabLst>
                <a:tab pos="457200" algn="l"/>
              </a:tabLst>
            </a:pPr>
            <a:r>
              <a:rPr lang="en-US" sz="1400" b="1" dirty="0">
                <a:latin typeface="+mj-lt"/>
                <a:cs typeface="Arial" panose="020B0604020202020204" pitchFamily="34" charset="0"/>
              </a:rPr>
              <a:t># Nested loops to print all elements</a:t>
            </a:r>
          </a:p>
          <a:p>
            <a:pPr marL="457200" lvl="1" indent="0">
              <a:lnSpc>
                <a:spcPct val="135000"/>
              </a:lnSpc>
              <a:buNone/>
              <a:tabLst>
                <a:tab pos="457200" algn="l"/>
              </a:tabLst>
            </a:pPr>
            <a:r>
              <a:rPr lang="en-US" sz="1400" b="1" dirty="0">
                <a:latin typeface="+mj-lt"/>
                <a:cs typeface="Arial" panose="020B0604020202020204" pitchFamily="34" charset="0"/>
              </a:rPr>
              <a:t>for row in grid:  # Outer loop: iterates over each row</a:t>
            </a:r>
          </a:p>
          <a:p>
            <a:pPr marL="457200" lvl="1" indent="0">
              <a:lnSpc>
                <a:spcPct val="135000"/>
              </a:lnSpc>
              <a:buNone/>
              <a:tabLst>
                <a:tab pos="457200" algn="l"/>
              </a:tabLst>
            </a:pPr>
            <a:r>
              <a:rPr lang="en-US" sz="1400" b="1" dirty="0">
                <a:latin typeface="+mj-lt"/>
                <a:cs typeface="Arial" panose="020B0604020202020204" pitchFamily="34" charset="0"/>
              </a:rPr>
              <a:t>	for cell in row:  # Inner loop: iterates over each cell in the row</a:t>
            </a:r>
          </a:p>
          <a:p>
            <a:pPr marL="457200" lvl="1" indent="0">
              <a:lnSpc>
                <a:spcPct val="135000"/>
              </a:lnSpc>
              <a:buNone/>
              <a:tabLst>
                <a:tab pos="457200" algn="l"/>
              </a:tabLst>
            </a:pPr>
            <a:r>
              <a:rPr lang="en-US" sz="1400" b="1" dirty="0">
                <a:latin typeface="+mj-lt"/>
                <a:cs typeface="Arial" panose="020B0604020202020204" pitchFamily="34" charset="0"/>
              </a:rPr>
              <a:t>		print(cell, end=' ')  # Print the cell value with space</a:t>
            </a:r>
          </a:p>
          <a:p>
            <a:pPr marL="457200" lvl="1" indent="0">
              <a:lnSpc>
                <a:spcPct val="135000"/>
              </a:lnSpc>
              <a:buNone/>
              <a:tabLst>
                <a:tab pos="457200" algn="l"/>
              </a:tabLst>
            </a:pPr>
            <a:r>
              <a:rPr lang="en-US" sz="1400" b="1" dirty="0">
                <a:latin typeface="+mj-lt"/>
                <a:cs typeface="Arial" panose="020B0604020202020204" pitchFamily="34" charset="0"/>
              </a:rPr>
              <a:t>	print()  # New line after each row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3FAEA1-2D4A-57FD-E76D-78DE39970FBB}"/>
              </a:ext>
            </a:extLst>
          </p:cNvPr>
          <p:cNvSpPr txBox="1"/>
          <p:nvPr/>
        </p:nvSpPr>
        <p:spPr>
          <a:xfrm>
            <a:off x="9422989" y="4714781"/>
            <a:ext cx="1115247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Output:</a:t>
            </a:r>
          </a:p>
          <a:p>
            <a:endParaRPr lang="en-US" sz="1400" b="1" dirty="0"/>
          </a:p>
          <a:p>
            <a:r>
              <a:rPr lang="en-GB" sz="1400" dirty="0"/>
              <a:t>1 2 3</a:t>
            </a:r>
          </a:p>
          <a:p>
            <a:r>
              <a:rPr lang="en-GB" sz="1400" dirty="0"/>
              <a:t>4 5 6</a:t>
            </a:r>
          </a:p>
          <a:p>
            <a:r>
              <a:rPr lang="en-GB" sz="1400" dirty="0"/>
              <a:t>7 8 9</a:t>
            </a:r>
          </a:p>
        </p:txBody>
      </p:sp>
    </p:spTree>
    <p:extLst>
      <p:ext uri="{BB962C8B-B14F-4D97-AF65-F5344CB8AC3E}">
        <p14:creationId xmlns:p14="http://schemas.microsoft.com/office/powerpoint/2010/main" val="4042459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517FF-C487-8E9B-B30B-25EAF24B3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37DC9-7561-BCAA-E7D4-B825A0359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Explanation:</a:t>
            </a:r>
            <a:endParaRPr lang="en-US" sz="1800" kern="100" dirty="0">
              <a:effectLst/>
              <a:latin typeface="+mj-lt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R="0" lvl="1">
              <a:lnSpc>
                <a:spcPct val="115000"/>
              </a:lnSpc>
              <a:tabLst>
                <a:tab pos="457200" algn="l"/>
              </a:tabLst>
            </a:pPr>
            <a:r>
              <a:rPr lang="en-US" dirty="0">
                <a:latin typeface="+mj-lt"/>
                <a:cs typeface="Arial" panose="020B0604020202020204" pitchFamily="34" charset="0"/>
              </a:rPr>
              <a:t>The outer loop iterates over each row in the 2D grid.</a:t>
            </a:r>
          </a:p>
          <a:p>
            <a:pPr marR="0" lvl="1">
              <a:lnSpc>
                <a:spcPct val="115000"/>
              </a:lnSpc>
              <a:tabLst>
                <a:tab pos="457200" algn="l"/>
              </a:tabLst>
            </a:pPr>
            <a:r>
              <a:rPr lang="en-US" dirty="0">
                <a:latin typeface="+mj-lt"/>
                <a:cs typeface="Arial" panose="020B0604020202020204" pitchFamily="34" charset="0"/>
              </a:rPr>
              <a:t>The inner loop iterates over each element (or "cell") within that row.</a:t>
            </a:r>
          </a:p>
          <a:p>
            <a:pPr marR="0" lvl="1">
              <a:lnSpc>
                <a:spcPct val="115000"/>
              </a:lnSpc>
              <a:tabLst>
                <a:tab pos="457200" algn="l"/>
              </a:tabLst>
            </a:pPr>
            <a:r>
              <a:rPr lang="en-US" dirty="0">
                <a:latin typeface="+mj-lt"/>
                <a:cs typeface="Arial" panose="020B0604020202020204" pitchFamily="34" charset="0"/>
              </a:rPr>
              <a:t>This is useful for tasks like processing data in spreadsheets, images (represented as pixel grids), or game boards.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936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B8381-5883-2133-AE45-FB9B77D32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35747-AA94-83FA-73B1-E50EB8149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nested loop has one or more loops within the body of another loop</a:t>
            </a:r>
          </a:p>
          <a:p>
            <a:r>
              <a:rPr lang="en-US" dirty="0"/>
              <a:t>The two loops are referred to as outer loop and inner loop</a:t>
            </a:r>
          </a:p>
          <a:p>
            <a:r>
              <a:rPr lang="en-US" dirty="0"/>
              <a:t>The outer loop controls the number of the inner loop's full execution </a:t>
            </a:r>
          </a:p>
          <a:p>
            <a:r>
              <a:rPr lang="en-US" dirty="0"/>
              <a:t>More than one inner loop can exist in a nested loop</a:t>
            </a:r>
          </a:p>
        </p:txBody>
      </p:sp>
    </p:spTree>
    <p:extLst>
      <p:ext uri="{BB962C8B-B14F-4D97-AF65-F5344CB8AC3E}">
        <p14:creationId xmlns:p14="http://schemas.microsoft.com/office/powerpoint/2010/main" val="1053407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D79A6-C7D4-4068-09A7-2D082763C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8A918-5769-D8B4-59BF-22AE76EEC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 1: Nested for loops</a:t>
            </a:r>
          </a:p>
          <a:p>
            <a:pPr marL="514350" lvl="2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b="1" kern="1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# Nested for loops example: printing a 5x5 grid of stars</a:t>
            </a:r>
          </a:p>
          <a:p>
            <a:pPr marL="514350" lvl="2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b="1" kern="1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for </a:t>
            </a:r>
            <a:r>
              <a:rPr lang="en-US" b="1" kern="100" dirty="0" err="1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i</a:t>
            </a:r>
            <a:r>
              <a:rPr lang="en-US" b="1" kern="1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 in range(5):   # Outer loop: Runs 5 times</a:t>
            </a:r>
          </a:p>
          <a:p>
            <a:pPr marL="514350" lvl="2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b="1" kern="1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    	for j in range(5):  # Inner loop: Runs 5 times for each iteration of the outer loop</a:t>
            </a:r>
          </a:p>
          <a:p>
            <a:pPr marL="514350" lvl="2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b="1" kern="1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        		print('*', end='')  # Print a star without newline</a:t>
            </a:r>
          </a:p>
          <a:p>
            <a:pPr marL="514350" lvl="2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b="1" kern="1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    	print()  # Print a newline after each row of stars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A85447-8C70-4AFA-0CF7-ED48CC0E3667}"/>
              </a:ext>
            </a:extLst>
          </p:cNvPr>
          <p:cNvSpPr txBox="1"/>
          <p:nvPr/>
        </p:nvSpPr>
        <p:spPr>
          <a:xfrm>
            <a:off x="9294583" y="4728195"/>
            <a:ext cx="1372059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Output:</a:t>
            </a:r>
          </a:p>
          <a:p>
            <a:endParaRPr lang="en-US" sz="1400" b="1" dirty="0"/>
          </a:p>
          <a:p>
            <a:r>
              <a:rPr lang="en-GB" sz="1400" dirty="0"/>
              <a:t>*****</a:t>
            </a:r>
          </a:p>
          <a:p>
            <a:r>
              <a:rPr lang="en-GB" sz="1400" dirty="0"/>
              <a:t>*****</a:t>
            </a:r>
          </a:p>
          <a:p>
            <a:r>
              <a:rPr lang="en-GB" sz="1400" dirty="0"/>
              <a:t>*****</a:t>
            </a:r>
          </a:p>
          <a:p>
            <a:r>
              <a:rPr lang="en-GB" sz="1400" dirty="0"/>
              <a:t>*****</a:t>
            </a:r>
          </a:p>
          <a:p>
            <a:r>
              <a:rPr lang="en-GB" sz="1400" dirty="0"/>
              <a:t>*****</a:t>
            </a:r>
          </a:p>
        </p:txBody>
      </p:sp>
    </p:spTree>
    <p:extLst>
      <p:ext uri="{BB962C8B-B14F-4D97-AF65-F5344CB8AC3E}">
        <p14:creationId xmlns:p14="http://schemas.microsoft.com/office/powerpoint/2010/main" val="2789180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A383-06DD-2CB7-5562-35B09932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F7387-11F4-60B8-7FA0-FC94546FE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Explanation:</a:t>
            </a:r>
            <a:endParaRPr lang="en-US" b="1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15000"/>
              </a:lnSpc>
            </a:pPr>
            <a:r>
              <a:rPr lang="en-US" dirty="0">
                <a:latin typeface="Aptos" panose="020B0004020202020204" pitchFamily="34" charset="0"/>
                <a:cs typeface="Arial" panose="020B0604020202020204" pitchFamily="34" charset="0"/>
              </a:rPr>
              <a:t>The outer loop (for </a:t>
            </a:r>
            <a:r>
              <a:rPr lang="en-US" dirty="0" err="1">
                <a:latin typeface="Aptos" panose="020B00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ptos" panose="020B0004020202020204" pitchFamily="34" charset="0"/>
                <a:cs typeface="Arial" panose="020B0604020202020204" pitchFamily="34" charset="0"/>
              </a:rPr>
              <a:t> in range(5)) runs 5 times, and for each iteration of the outer loop, the inner loop (for j in range(5)) also runs 5 times, printing a star (*)</a:t>
            </a:r>
          </a:p>
          <a:p>
            <a:pPr lvl="1"/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print() function with end='' prevents a new line after printing the star, so stars are printed in a row</a:t>
            </a:r>
          </a:p>
          <a:p>
            <a:pPr lvl="1"/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After each inner loop is complete, a new line is printed by calling print()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594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1455A-2F24-BC80-8108-9AC6FA0A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B4964-E656-9486-BEFD-8730CBF5F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015961"/>
          </a:xfrm>
        </p:spPr>
        <p:txBody>
          <a:bodyPr>
            <a:normAutofit fontScale="92500" lnSpcReduction="20000"/>
          </a:bodyPr>
          <a:lstStyle/>
          <a:p>
            <a:pPr marL="0">
              <a:lnSpc>
                <a:spcPct val="115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Example 2: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Nested while Loops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571500" lvl="2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b="1" kern="100" dirty="0" err="1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i</a:t>
            </a:r>
            <a:r>
              <a:rPr lang="en-US" b="1" kern="1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 = 0  # Initialize outer loop counter</a:t>
            </a:r>
          </a:p>
          <a:p>
            <a:pPr marL="571500" lvl="2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b="1" kern="1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while </a:t>
            </a:r>
            <a:r>
              <a:rPr lang="en-US" b="1" kern="100" dirty="0" err="1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i</a:t>
            </a:r>
            <a:r>
              <a:rPr lang="en-US" b="1" kern="1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 &lt; 5:  # Outer while loop runs 5 times</a:t>
            </a:r>
          </a:p>
          <a:p>
            <a:pPr marL="571500" lvl="2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b="1" kern="1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	j = 0  # Initialize inner loop counter</a:t>
            </a:r>
          </a:p>
          <a:p>
            <a:pPr marL="571500" lvl="2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b="1" kern="1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	while j &lt; 5:  # Inner while loop runs 5 times for each iteration of the outer loop</a:t>
            </a:r>
          </a:p>
          <a:p>
            <a:pPr marL="571500" lvl="2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b="1" kern="1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      		  print('*', end='')  # Print a star without newline</a:t>
            </a:r>
          </a:p>
          <a:p>
            <a:pPr marL="571500" lvl="2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b="1" kern="1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      		  j += 1  # Increment the inner loop counter</a:t>
            </a:r>
          </a:p>
          <a:p>
            <a:pPr marL="571500" lvl="2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b="1" kern="1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	print()  # Print a newline after each row of stars</a:t>
            </a:r>
          </a:p>
          <a:p>
            <a:pPr marL="571500" lvl="2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b="1" kern="1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	</a:t>
            </a:r>
            <a:r>
              <a:rPr lang="en-US" b="1" kern="100" dirty="0" err="1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i</a:t>
            </a:r>
            <a:r>
              <a:rPr lang="en-US" b="1" kern="1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 += 1  # Increment the outer loop counter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A32B4E-5582-88CE-0214-3FA7EEBA7C1F}"/>
              </a:ext>
            </a:extLst>
          </p:cNvPr>
          <p:cNvSpPr txBox="1"/>
          <p:nvPr/>
        </p:nvSpPr>
        <p:spPr>
          <a:xfrm>
            <a:off x="9294583" y="4758013"/>
            <a:ext cx="1372059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Output:</a:t>
            </a:r>
          </a:p>
          <a:p>
            <a:endParaRPr lang="en-US" sz="1400" b="1" dirty="0"/>
          </a:p>
          <a:p>
            <a:r>
              <a:rPr lang="en-GB" sz="1400" dirty="0"/>
              <a:t>*****</a:t>
            </a:r>
          </a:p>
          <a:p>
            <a:r>
              <a:rPr lang="en-GB" sz="1400" dirty="0"/>
              <a:t>*****</a:t>
            </a:r>
          </a:p>
          <a:p>
            <a:r>
              <a:rPr lang="en-GB" sz="1400" dirty="0"/>
              <a:t>*****</a:t>
            </a:r>
          </a:p>
          <a:p>
            <a:r>
              <a:rPr lang="en-GB" sz="1400" dirty="0"/>
              <a:t>*****</a:t>
            </a:r>
          </a:p>
          <a:p>
            <a:r>
              <a:rPr lang="en-GB" sz="1400" dirty="0"/>
              <a:t>*****</a:t>
            </a:r>
          </a:p>
        </p:txBody>
      </p:sp>
    </p:spTree>
    <p:extLst>
      <p:ext uri="{BB962C8B-B14F-4D97-AF65-F5344CB8AC3E}">
        <p14:creationId xmlns:p14="http://schemas.microsoft.com/office/powerpoint/2010/main" val="1976188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532FB-8019-AB5C-8FE4-BB24938D4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E77D2-E7F3-C698-9227-93A931092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Explanation: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R="0" lvl="1">
              <a:lnSpc>
                <a:spcPct val="115000"/>
              </a:lnSpc>
              <a:tabLst>
                <a:tab pos="457200" algn="l"/>
              </a:tabLst>
            </a:pPr>
            <a:r>
              <a:rPr lang="en-US" dirty="0">
                <a:latin typeface="Aptos" panose="020B0004020202020204" pitchFamily="34" charset="0"/>
                <a:cs typeface="Arial" panose="020B0604020202020204" pitchFamily="34" charset="0"/>
              </a:rPr>
              <a:t>The outer while loop runs as long as </a:t>
            </a:r>
            <a:r>
              <a:rPr lang="en-US" dirty="0" err="1">
                <a:latin typeface="Aptos" panose="020B00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ptos" panose="020B0004020202020204" pitchFamily="34" charset="0"/>
                <a:cs typeface="Arial" panose="020B0604020202020204" pitchFamily="34" charset="0"/>
              </a:rPr>
              <a:t> &lt; 5, </a:t>
            </a:r>
          </a:p>
          <a:p>
            <a:pPr lvl="2">
              <a:lnSpc>
                <a:spcPct val="115000"/>
              </a:lnSpc>
              <a:tabLst>
                <a:tab pos="457200" algn="l"/>
              </a:tabLst>
            </a:pPr>
            <a:r>
              <a:rPr lang="en-US" dirty="0">
                <a:latin typeface="Aptos" panose="020B0004020202020204" pitchFamily="34" charset="0"/>
                <a:cs typeface="Arial" panose="020B0604020202020204" pitchFamily="34" charset="0"/>
              </a:rPr>
              <a:t>and for each iteration of the outer loop, the inner while loop runs as long as j &lt; 5</a:t>
            </a:r>
          </a:p>
          <a:p>
            <a:pPr lvl="1">
              <a:lnSpc>
                <a:spcPct val="115000"/>
              </a:lnSpc>
              <a:tabLst>
                <a:tab pos="457200" algn="l"/>
              </a:tabLst>
            </a:pPr>
            <a:r>
              <a:rPr lang="en-US" dirty="0" err="1">
                <a:latin typeface="Aptos" panose="020B00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ptos" panose="020B0004020202020204" pitchFamily="34" charset="0"/>
                <a:cs typeface="Arial" panose="020B0604020202020204" pitchFamily="34" charset="0"/>
              </a:rPr>
              <a:t> and j are both incremented at the end of the loop</a:t>
            </a:r>
          </a:p>
          <a:p>
            <a:pPr marR="0" lvl="1">
              <a:lnSpc>
                <a:spcPct val="115000"/>
              </a:lnSpc>
              <a:tabLst>
                <a:tab pos="457200" algn="l"/>
              </a:tabLst>
            </a:pPr>
            <a:r>
              <a:rPr lang="en-US" dirty="0">
                <a:latin typeface="Aptos" panose="020B0004020202020204" pitchFamily="34" charset="0"/>
                <a:cs typeface="Arial" panose="020B0604020202020204" pitchFamily="34" charset="0"/>
              </a:rPr>
              <a:t>The print('*', end='') prints stars in a single row, and print() adds a newline after finishing a row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316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51D55-9ECD-6980-D354-09AA4F463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7B6C0-850D-F731-1D8A-2AF59AA13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Example 3: Nested for Loops (Multiplication Table)</a:t>
            </a:r>
            <a:endParaRPr lang="en-US" sz="1800" kern="100" dirty="0">
              <a:effectLst/>
              <a:latin typeface="+mj-lt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514350" lvl="2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b="1" kern="1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# Nested for loops example: Multiplication table (1 to 5)</a:t>
            </a:r>
          </a:p>
          <a:p>
            <a:pPr marL="514350" lvl="2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b="1" kern="1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for </a:t>
            </a:r>
            <a:r>
              <a:rPr lang="en-US" b="1" kern="100" dirty="0" err="1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i</a:t>
            </a:r>
            <a:r>
              <a:rPr lang="en-US" b="1" kern="1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 in range(1, 6):  # Outer loop for rows (1 through 5)</a:t>
            </a:r>
          </a:p>
          <a:p>
            <a:pPr marL="514350" lvl="2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b="1" kern="1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	for j in range(1, 6):  # Inner loop for columns (1 through 5)</a:t>
            </a:r>
          </a:p>
          <a:p>
            <a:pPr marL="514350" lvl="2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b="1" kern="1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		print(</a:t>
            </a:r>
            <a:r>
              <a:rPr lang="en-US" b="1" kern="100" dirty="0" err="1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i</a:t>
            </a:r>
            <a:r>
              <a:rPr lang="en-US" b="1" kern="1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 * j, end='\t')  # Print the product and add a tab for spacing</a:t>
            </a:r>
          </a:p>
          <a:p>
            <a:pPr marL="514350" lvl="2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b="1" kern="1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	print()  # Print a newline after each row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74CFF0-29A0-3047-AA5E-B187B594E46D}"/>
              </a:ext>
            </a:extLst>
          </p:cNvPr>
          <p:cNvSpPr txBox="1"/>
          <p:nvPr/>
        </p:nvSpPr>
        <p:spPr>
          <a:xfrm>
            <a:off x="8608554" y="4718256"/>
            <a:ext cx="2324489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Output:</a:t>
            </a:r>
          </a:p>
          <a:p>
            <a:endParaRPr lang="en-US" sz="1400" b="1" dirty="0"/>
          </a:p>
          <a:p>
            <a:r>
              <a:rPr lang="en-GB" sz="1400" dirty="0"/>
              <a:t>1       2       3       4       5</a:t>
            </a:r>
          </a:p>
          <a:p>
            <a:r>
              <a:rPr lang="en-GB" sz="1400" dirty="0"/>
              <a:t>2       4       6       8       10</a:t>
            </a:r>
          </a:p>
          <a:p>
            <a:r>
              <a:rPr lang="en-GB" sz="1400" dirty="0"/>
              <a:t>3       6       9       12      15</a:t>
            </a:r>
          </a:p>
          <a:p>
            <a:r>
              <a:rPr lang="en-GB" sz="1400" dirty="0"/>
              <a:t>4       8       12      16      20</a:t>
            </a:r>
          </a:p>
          <a:p>
            <a:r>
              <a:rPr lang="en-GB" sz="1400" dirty="0"/>
              <a:t>5       10      15      20      25</a:t>
            </a:r>
          </a:p>
        </p:txBody>
      </p:sp>
    </p:spTree>
    <p:extLst>
      <p:ext uri="{BB962C8B-B14F-4D97-AF65-F5344CB8AC3E}">
        <p14:creationId xmlns:p14="http://schemas.microsoft.com/office/powerpoint/2010/main" val="3596378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A3936-70E7-8998-CA2D-C891EEA99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A8460-7EF7-867E-5B76-A7460BA13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Explanation: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15000"/>
              </a:lnSpc>
              <a:tabLst>
                <a:tab pos="457200" algn="l"/>
              </a:tabLst>
            </a:pPr>
            <a:r>
              <a:rPr lang="en-US" dirty="0">
                <a:latin typeface="Aptos" panose="020B0004020202020204" pitchFamily="34" charset="0"/>
                <a:cs typeface="Arial" panose="020B0604020202020204" pitchFamily="34" charset="0"/>
              </a:rPr>
              <a:t>The outer loop controls the row numbers (from 1 to 5), </a:t>
            </a:r>
          </a:p>
          <a:p>
            <a:pPr lvl="2">
              <a:lnSpc>
                <a:spcPct val="115000"/>
              </a:lnSpc>
              <a:tabLst>
                <a:tab pos="457200" algn="l"/>
              </a:tabLst>
            </a:pPr>
            <a:r>
              <a:rPr lang="en-US" dirty="0">
                <a:latin typeface="Aptos" panose="020B0004020202020204" pitchFamily="34" charset="0"/>
                <a:cs typeface="Arial" panose="020B0604020202020204" pitchFamily="34" charset="0"/>
              </a:rPr>
              <a:t>and the inner loop controls the column numbers (also from 1 to 5)</a:t>
            </a:r>
          </a:p>
          <a:p>
            <a:pPr lvl="1">
              <a:lnSpc>
                <a:spcPct val="115000"/>
              </a:lnSpc>
              <a:tabLst>
                <a:tab pos="457200" algn="l"/>
              </a:tabLst>
            </a:pPr>
            <a:r>
              <a:rPr lang="en-US" dirty="0">
                <a:latin typeface="Aptos" panose="020B0004020202020204" pitchFamily="34" charset="0"/>
                <a:cs typeface="Arial" panose="020B0604020202020204" pitchFamily="34" charset="0"/>
              </a:rPr>
              <a:t>The product of </a:t>
            </a:r>
            <a:r>
              <a:rPr lang="en-US" dirty="0" err="1">
                <a:latin typeface="Aptos" panose="020B00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ptos" panose="020B0004020202020204" pitchFamily="34" charset="0"/>
                <a:cs typeface="Arial" panose="020B0604020202020204" pitchFamily="34" charset="0"/>
              </a:rPr>
              <a:t> * j is printed in each column, </a:t>
            </a:r>
          </a:p>
          <a:p>
            <a:pPr lvl="2">
              <a:lnSpc>
                <a:spcPct val="115000"/>
              </a:lnSpc>
              <a:tabLst>
                <a:tab pos="457200" algn="l"/>
              </a:tabLst>
            </a:pPr>
            <a:r>
              <a:rPr lang="en-US" dirty="0">
                <a:latin typeface="Aptos" panose="020B0004020202020204" pitchFamily="34" charset="0"/>
                <a:cs typeface="Arial" panose="020B0604020202020204" pitchFamily="34" charset="0"/>
              </a:rPr>
              <a:t>and end='\t' ensures that the values are tab-separated for better readability</a:t>
            </a:r>
          </a:p>
          <a:p>
            <a:pPr lvl="1">
              <a:lnSpc>
                <a:spcPct val="115000"/>
              </a:lnSpc>
              <a:tabLst>
                <a:tab pos="457200" algn="l"/>
              </a:tabLst>
            </a:pPr>
            <a:r>
              <a:rPr lang="en-US" dirty="0">
                <a:latin typeface="Aptos" panose="020B0004020202020204" pitchFamily="34" charset="0"/>
                <a:cs typeface="Arial" panose="020B0604020202020204" pitchFamily="34" charset="0"/>
              </a:rPr>
              <a:t>After each row, print() is called to move to the next 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820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BE3A0-D739-7782-FCA0-DD6839748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F4CAB-9E83-099D-9302-7E8169094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896691"/>
          </a:xfrm>
        </p:spPr>
        <p:txBody>
          <a:bodyPr>
            <a:normAutofit fontScale="85000" lnSpcReduction="20000"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Example 4: Nested while Loops (Counting with Two Variables)</a:t>
            </a:r>
            <a:endParaRPr lang="en-US" sz="1800" kern="100" dirty="0">
              <a:effectLst/>
              <a:latin typeface="+mj-lt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571500" lvl="2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b="1" kern="1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# Nested while loops example: Counting with two variables</a:t>
            </a:r>
          </a:p>
          <a:p>
            <a:pPr marL="571500" lvl="2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b="1" kern="100" dirty="0" err="1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i</a:t>
            </a:r>
            <a:r>
              <a:rPr lang="en-US" b="1" kern="1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 = 1  # Outer loop counter starts at 1</a:t>
            </a:r>
          </a:p>
          <a:p>
            <a:pPr marL="571500" lvl="2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b="1" kern="1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while </a:t>
            </a:r>
            <a:r>
              <a:rPr lang="en-US" b="1" kern="100" dirty="0" err="1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i</a:t>
            </a:r>
            <a:r>
              <a:rPr lang="en-US" b="1" kern="1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 &lt;= 3:  # Outer loop runs 3 times</a:t>
            </a:r>
          </a:p>
          <a:p>
            <a:pPr marL="571500" lvl="2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b="1" kern="1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	j = 1  # Inner loop counter starts at 1</a:t>
            </a:r>
          </a:p>
          <a:p>
            <a:pPr marL="571500" lvl="2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b="1" kern="1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	while j &lt;= 2:  # Inner loop runs 2 times for each outer loop iteration</a:t>
            </a:r>
          </a:p>
          <a:p>
            <a:pPr marL="571500" lvl="2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b="1" kern="1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		print(</a:t>
            </a:r>
            <a:r>
              <a:rPr lang="en-US" b="1" kern="100" dirty="0" err="1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f"i</a:t>
            </a:r>
            <a:r>
              <a:rPr lang="en-US" b="1" kern="1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 = {</a:t>
            </a:r>
            <a:r>
              <a:rPr lang="en-US" b="1" kern="100" dirty="0" err="1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i</a:t>
            </a:r>
            <a:r>
              <a:rPr lang="en-US" b="1" kern="1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}, j = {j}")</a:t>
            </a:r>
          </a:p>
          <a:p>
            <a:pPr marL="571500" lvl="2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b="1" kern="1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		j += 1  # Increment inner loop counter</a:t>
            </a:r>
          </a:p>
          <a:p>
            <a:pPr marL="571500" lvl="2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b="1" kern="1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	</a:t>
            </a:r>
            <a:r>
              <a:rPr lang="en-US" b="1" kern="100" dirty="0" err="1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i</a:t>
            </a:r>
            <a:r>
              <a:rPr lang="en-US" b="1" kern="1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 += 1  # Increment outer loop counter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21B623-5780-FB1B-32BC-349D1F42496E}"/>
              </a:ext>
            </a:extLst>
          </p:cNvPr>
          <p:cNvSpPr txBox="1"/>
          <p:nvPr/>
        </p:nvSpPr>
        <p:spPr>
          <a:xfrm>
            <a:off x="9256594" y="4472370"/>
            <a:ext cx="1319545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Output:</a:t>
            </a:r>
          </a:p>
          <a:p>
            <a:endParaRPr lang="en-US" sz="1400" b="1" dirty="0"/>
          </a:p>
          <a:p>
            <a:r>
              <a:rPr lang="en-GB" sz="1400" dirty="0" err="1"/>
              <a:t>i</a:t>
            </a:r>
            <a:r>
              <a:rPr lang="en-GB" sz="1400" dirty="0"/>
              <a:t> = 1, j = 1</a:t>
            </a:r>
          </a:p>
          <a:p>
            <a:r>
              <a:rPr lang="en-GB" sz="1400" dirty="0" err="1"/>
              <a:t>i</a:t>
            </a:r>
            <a:r>
              <a:rPr lang="en-GB" sz="1400" dirty="0"/>
              <a:t> = 1, j = 2</a:t>
            </a:r>
          </a:p>
          <a:p>
            <a:r>
              <a:rPr lang="en-GB" sz="1400" dirty="0" err="1"/>
              <a:t>i</a:t>
            </a:r>
            <a:r>
              <a:rPr lang="en-GB" sz="1400" dirty="0"/>
              <a:t> = 2, j = 1</a:t>
            </a:r>
          </a:p>
          <a:p>
            <a:r>
              <a:rPr lang="en-GB" sz="1400" dirty="0" err="1"/>
              <a:t>i</a:t>
            </a:r>
            <a:r>
              <a:rPr lang="en-GB" sz="1400" dirty="0"/>
              <a:t> = 2, j = 2</a:t>
            </a:r>
          </a:p>
          <a:p>
            <a:r>
              <a:rPr lang="en-GB" sz="1400" dirty="0" err="1"/>
              <a:t>i</a:t>
            </a:r>
            <a:r>
              <a:rPr lang="en-GB" sz="1400" dirty="0"/>
              <a:t> = 3, j = 1</a:t>
            </a:r>
          </a:p>
          <a:p>
            <a:r>
              <a:rPr lang="en-GB" sz="1400" dirty="0" err="1"/>
              <a:t>i</a:t>
            </a:r>
            <a:r>
              <a:rPr lang="en-GB" sz="1400" dirty="0"/>
              <a:t> = 3, j = 2</a:t>
            </a:r>
          </a:p>
        </p:txBody>
      </p:sp>
    </p:spTree>
    <p:extLst>
      <p:ext uri="{BB962C8B-B14F-4D97-AF65-F5344CB8AC3E}">
        <p14:creationId xmlns:p14="http://schemas.microsoft.com/office/powerpoint/2010/main" val="1502805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140</TotalTime>
  <Words>1195</Words>
  <Application>Microsoft Office PowerPoint</Application>
  <PresentationFormat>Widescreen</PresentationFormat>
  <Paragraphs>140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Century Gothic</vt:lpstr>
      <vt:lpstr>Wingdings 3</vt:lpstr>
      <vt:lpstr>Ion</vt:lpstr>
      <vt:lpstr>Nested Loops</vt:lpstr>
      <vt:lpstr>Nested Loops</vt:lpstr>
      <vt:lpstr>Nested Loops</vt:lpstr>
      <vt:lpstr>Nested Loops</vt:lpstr>
      <vt:lpstr>Nested Loops</vt:lpstr>
      <vt:lpstr>Nested Loops</vt:lpstr>
      <vt:lpstr>Nested Loops</vt:lpstr>
      <vt:lpstr>Nested Loops</vt:lpstr>
      <vt:lpstr>Nested Loops</vt:lpstr>
      <vt:lpstr>Nested Loops</vt:lpstr>
      <vt:lpstr>Nested Loops</vt:lpstr>
      <vt:lpstr>Nested Loops</vt:lpstr>
      <vt:lpstr>Nested Loops</vt:lpstr>
      <vt:lpstr>Nested Loops</vt:lpstr>
      <vt:lpstr>Nested Loops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sabeehuddin</dc:creator>
  <cp:lastModifiedBy>DR kshif</cp:lastModifiedBy>
  <cp:revision>23</cp:revision>
  <dcterms:created xsi:type="dcterms:W3CDTF">2024-11-05T10:18:04Z</dcterms:created>
  <dcterms:modified xsi:type="dcterms:W3CDTF">2025-03-13T04:43:45Z</dcterms:modified>
</cp:coreProperties>
</file>