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1" r:id="rId26"/>
    <p:sldId id="282" r:id="rId27"/>
    <p:sldId id="283" r:id="rId28"/>
    <p:sldId id="280" r:id="rId29"/>
    <p:sldId id="284" r:id="rId30"/>
    <p:sldId id="297" r:id="rId31"/>
    <p:sldId id="299" r:id="rId32"/>
    <p:sldId id="285" r:id="rId33"/>
    <p:sldId id="286" r:id="rId34"/>
    <p:sldId id="288" r:id="rId35"/>
    <p:sldId id="287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9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08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62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847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808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12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28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1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80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01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5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69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06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632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8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E1B1-FCDB-43FD-B12A-766F94835785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DC13865-25FA-4F5E-8406-E1A59F83DD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9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6: Dictionaries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943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/>
          <a:lstStyle/>
          <a:p>
            <a:r>
              <a:rPr lang="en-US" dirty="0"/>
              <a:t>Because this is a medium-speed alien, its position shifts two units to the </a:t>
            </a:r>
            <a:r>
              <a:rPr lang="en-GB" dirty="0"/>
              <a:t>right</a:t>
            </a:r>
          </a:p>
          <a:p>
            <a:pPr marL="457200" lvl="1" indent="0">
              <a:buNone/>
            </a:pPr>
            <a:r>
              <a:rPr lang="en-GB" dirty="0"/>
              <a:t>Original x-position: 0</a:t>
            </a:r>
          </a:p>
          <a:p>
            <a:pPr marL="457200" lvl="1" indent="0">
              <a:buNone/>
            </a:pPr>
            <a:r>
              <a:rPr lang="en-GB" dirty="0"/>
              <a:t>New x-position: 2</a:t>
            </a:r>
          </a:p>
          <a:p>
            <a:r>
              <a:rPr lang="en-US" dirty="0"/>
              <a:t>This technique is pretty cool: by changing one value in the alien’s dictionary, you can change the overall behavior of the alien </a:t>
            </a:r>
          </a:p>
          <a:p>
            <a:r>
              <a:rPr lang="en-US" dirty="0"/>
              <a:t>For example, to turn this medium-speed alien into a fast alien, you would add this line:</a:t>
            </a:r>
          </a:p>
          <a:p>
            <a:pPr marL="457200" lvl="1" indent="0">
              <a:buNone/>
            </a:pPr>
            <a:r>
              <a:rPr lang="en-GB" b="1" dirty="0"/>
              <a:t>alien_0['speed'] = 'fast'</a:t>
            </a:r>
          </a:p>
        </p:txBody>
      </p:sp>
    </p:spTree>
    <p:extLst>
      <p:ext uri="{BB962C8B-B14F-4D97-AF65-F5344CB8AC3E}">
        <p14:creationId xmlns:p14="http://schemas.microsoft.com/office/powerpoint/2010/main" val="424835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868738"/>
          </a:xfrm>
        </p:spPr>
        <p:txBody>
          <a:bodyPr>
            <a:normAutofit/>
          </a:bodyPr>
          <a:lstStyle/>
          <a:p>
            <a:r>
              <a:rPr lang="en-GB" b="1" i="1" dirty="0"/>
              <a:t>Removing Key-Value Pairs</a:t>
            </a:r>
          </a:p>
          <a:p>
            <a:pPr lvl="1"/>
            <a:r>
              <a:rPr lang="en-US" dirty="0"/>
              <a:t>When you no longer need a piece of information that’s stored in a dictionary, you can use the </a:t>
            </a:r>
            <a:r>
              <a:rPr lang="en-US" i="1" dirty="0"/>
              <a:t>del</a:t>
            </a:r>
            <a:r>
              <a:rPr lang="en-US" dirty="0"/>
              <a:t> statement to completely remove a key-value pair</a:t>
            </a:r>
          </a:p>
          <a:p>
            <a:pPr marL="914400" lvl="2" indent="0">
              <a:buNone/>
            </a:pPr>
            <a:r>
              <a:rPr lang="en-GB" b="1" dirty="0"/>
              <a:t>alien_0 = {'</a:t>
            </a:r>
            <a:r>
              <a:rPr lang="en-GB" b="1" dirty="0" err="1"/>
              <a:t>color</a:t>
            </a:r>
            <a:r>
              <a:rPr lang="en-GB" b="1" dirty="0"/>
              <a:t>': 'green', 'points': 5}</a:t>
            </a:r>
          </a:p>
          <a:p>
            <a:pPr marL="914400" lvl="2" indent="0">
              <a:buNone/>
            </a:pPr>
            <a:r>
              <a:rPr lang="en-GB" b="1" dirty="0"/>
              <a:t>print(alien_0)</a:t>
            </a:r>
          </a:p>
          <a:p>
            <a:pPr marL="914400" lvl="2" indent="0">
              <a:buNone/>
            </a:pPr>
            <a:r>
              <a:rPr lang="en-GB" b="1" dirty="0"/>
              <a:t>del alien_0['points']</a:t>
            </a:r>
          </a:p>
          <a:p>
            <a:pPr marL="914400" lvl="2" indent="0">
              <a:buNone/>
            </a:pPr>
            <a:r>
              <a:rPr lang="en-GB" b="1" dirty="0"/>
              <a:t>print(alien_0)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del</a:t>
            </a:r>
            <a:r>
              <a:rPr lang="en-US" dirty="0"/>
              <a:t> statement tells Python to delete the key 'points' from the dictionary alien_0 and to remove the value associated with that key as well</a:t>
            </a:r>
          </a:p>
          <a:p>
            <a:pPr marL="914400" lvl="2" indent="0">
              <a:buNone/>
            </a:pPr>
            <a:r>
              <a:rPr lang="en-GB" dirty="0"/>
              <a:t>{'</a:t>
            </a:r>
            <a:r>
              <a:rPr lang="en-GB" dirty="0" err="1"/>
              <a:t>color</a:t>
            </a:r>
            <a:r>
              <a:rPr lang="en-GB" dirty="0"/>
              <a:t>': 'green', 'points': 5}</a:t>
            </a:r>
          </a:p>
          <a:p>
            <a:pPr marL="914400" lvl="2" indent="0">
              <a:buNone/>
            </a:pPr>
            <a:r>
              <a:rPr lang="en-GB" dirty="0"/>
              <a:t>{'</a:t>
            </a:r>
            <a:r>
              <a:rPr lang="en-GB" dirty="0" err="1"/>
              <a:t>color</a:t>
            </a:r>
            <a:r>
              <a:rPr lang="en-GB" dirty="0"/>
              <a:t>': 'green'}</a:t>
            </a:r>
          </a:p>
        </p:txBody>
      </p:sp>
    </p:spTree>
    <p:extLst>
      <p:ext uri="{BB962C8B-B14F-4D97-AF65-F5344CB8AC3E}">
        <p14:creationId xmlns:p14="http://schemas.microsoft.com/office/powerpoint/2010/main" val="173554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854450"/>
          </a:xfrm>
        </p:spPr>
        <p:txBody>
          <a:bodyPr>
            <a:normAutofit fontScale="92500"/>
          </a:bodyPr>
          <a:lstStyle/>
          <a:p>
            <a:r>
              <a:rPr lang="en-US" b="1" i="1" dirty="0"/>
              <a:t>A Dictionary of Similar Objects</a:t>
            </a:r>
          </a:p>
          <a:p>
            <a:pPr lvl="1"/>
            <a:r>
              <a:rPr lang="en-US" dirty="0"/>
              <a:t>You can also use a dictionary to store one kind of information about many objects</a:t>
            </a:r>
          </a:p>
          <a:p>
            <a:pPr lvl="1"/>
            <a:r>
              <a:rPr lang="en-US" dirty="0"/>
              <a:t>For example, you want to poll a number of people and ask them what their favorite programming language </a:t>
            </a:r>
            <a:r>
              <a:rPr lang="en-GB" dirty="0"/>
              <a:t>is</a:t>
            </a:r>
          </a:p>
          <a:p>
            <a:pPr marL="914400" lvl="2" indent="0">
              <a:buNone/>
            </a:pPr>
            <a:r>
              <a:rPr lang="en-GB" b="1" dirty="0" err="1"/>
              <a:t>favorite_languages</a:t>
            </a:r>
            <a:r>
              <a:rPr lang="en-GB" b="1" dirty="0"/>
              <a:t> = {</a:t>
            </a:r>
          </a:p>
          <a:p>
            <a:pPr marL="13716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jen</a:t>
            </a:r>
            <a:r>
              <a:rPr lang="en-GB" sz="1400" b="1" dirty="0"/>
              <a:t>': 'python',</a:t>
            </a:r>
          </a:p>
          <a:p>
            <a:pPr marL="13716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sarah</a:t>
            </a:r>
            <a:r>
              <a:rPr lang="en-GB" sz="1400" b="1" dirty="0"/>
              <a:t>': 'c',</a:t>
            </a:r>
          </a:p>
          <a:p>
            <a:pPr marL="13716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edward</a:t>
            </a:r>
            <a:r>
              <a:rPr lang="en-GB" sz="1400" b="1" dirty="0"/>
              <a:t>': 'rust',</a:t>
            </a:r>
          </a:p>
          <a:p>
            <a:pPr marL="13716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phil</a:t>
            </a:r>
            <a:r>
              <a:rPr lang="en-GB" sz="1400" b="1" dirty="0"/>
              <a:t>': 'python',</a:t>
            </a:r>
          </a:p>
          <a:p>
            <a:pPr marL="1371600" lvl="3" indent="0">
              <a:buNone/>
            </a:pPr>
            <a:r>
              <a:rPr lang="en-GB" sz="1400" b="1" dirty="0"/>
              <a:t>}</a:t>
            </a:r>
          </a:p>
          <a:p>
            <a:pPr lvl="1"/>
            <a:r>
              <a:rPr lang="en-US" dirty="0"/>
              <a:t>We’ve broken a larger dictionary into several lines</a:t>
            </a:r>
          </a:p>
          <a:p>
            <a:pPr lvl="1"/>
            <a:r>
              <a:rPr lang="en-GB" dirty="0"/>
              <a:t>Each </a:t>
            </a:r>
            <a:r>
              <a:rPr lang="en-US" dirty="0"/>
              <a:t>key is the name of a person who responded to the poll, and each value is </a:t>
            </a:r>
            <a:r>
              <a:rPr lang="en-GB" dirty="0"/>
              <a:t>their language choice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8135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17934" cy="3897313"/>
          </a:xfrm>
        </p:spPr>
        <p:txBody>
          <a:bodyPr>
            <a:normAutofit/>
          </a:bodyPr>
          <a:lstStyle/>
          <a:p>
            <a:r>
              <a:rPr lang="en-US" b="1" i="1" dirty="0"/>
              <a:t>A Dictionary of Similar Objects</a:t>
            </a:r>
          </a:p>
          <a:p>
            <a:pPr lvl="1"/>
            <a:r>
              <a:rPr lang="en-US" dirty="0"/>
              <a:t>When you know you’ll need more than one line to define a dictionary, press ENTER after the opening brace</a:t>
            </a:r>
          </a:p>
          <a:p>
            <a:pPr lvl="1"/>
            <a:r>
              <a:rPr lang="en-US" dirty="0"/>
              <a:t>Then indent the next line one level (four spaces) and write the first key-value pair, followed </a:t>
            </a:r>
            <a:r>
              <a:rPr lang="en-GB" dirty="0"/>
              <a:t>by a comma</a:t>
            </a:r>
          </a:p>
          <a:p>
            <a:pPr lvl="1"/>
            <a:r>
              <a:rPr lang="en-US" dirty="0"/>
              <a:t>Once you’ve finished defining the dictionary, add a closing brace on a new line after the last key-value pair</a:t>
            </a:r>
            <a:endParaRPr lang="en-GB" dirty="0"/>
          </a:p>
          <a:p>
            <a:pPr marL="857250" lvl="2" indent="0">
              <a:buNone/>
            </a:pPr>
            <a:r>
              <a:rPr lang="en-GB" b="1" dirty="0"/>
              <a:t>language = </a:t>
            </a:r>
            <a:r>
              <a:rPr lang="en-GB" b="1" dirty="0" err="1"/>
              <a:t>favorite_languages</a:t>
            </a:r>
            <a:r>
              <a:rPr lang="en-GB" b="1" dirty="0"/>
              <a:t>['</a:t>
            </a:r>
            <a:r>
              <a:rPr lang="en-GB" b="1" dirty="0" err="1"/>
              <a:t>sarah</a:t>
            </a:r>
            <a:r>
              <a:rPr lang="en-GB" b="1" dirty="0"/>
              <a:t>'].title()</a:t>
            </a:r>
          </a:p>
          <a:p>
            <a:pPr marL="857250" lvl="2" indent="0">
              <a:buNone/>
            </a:pPr>
            <a:r>
              <a:rPr lang="en-US" b="1" dirty="0"/>
              <a:t>print(</a:t>
            </a:r>
            <a:r>
              <a:rPr lang="en-US" b="1" dirty="0" err="1"/>
              <a:t>f"Sarah's</a:t>
            </a:r>
            <a:r>
              <a:rPr lang="en-US" b="1" dirty="0"/>
              <a:t> favorite language is {language}.")</a:t>
            </a:r>
          </a:p>
          <a:p>
            <a:pPr lvl="1"/>
            <a:r>
              <a:rPr lang="en-US" dirty="0"/>
              <a:t>We use this syntax to pull Sarah’s favorite language from the dictionary and assign it to the variable language</a:t>
            </a:r>
          </a:p>
          <a:p>
            <a:pPr marL="914400" lvl="2" indent="0">
              <a:buNone/>
            </a:pPr>
            <a:r>
              <a:rPr lang="en-US" dirty="0"/>
              <a:t>Sarah's favorite language is 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4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>
            <a:normAutofit/>
          </a:bodyPr>
          <a:lstStyle/>
          <a:p>
            <a:r>
              <a:rPr lang="en-US" b="1" i="1" dirty="0"/>
              <a:t>Using get() to Access Values</a:t>
            </a:r>
          </a:p>
          <a:p>
            <a:pPr lvl="1"/>
            <a:r>
              <a:rPr lang="en-US" dirty="0"/>
              <a:t>Using keys in square brackets to retrieve the value  want from a dictionary can cause one potential problem: </a:t>
            </a:r>
          </a:p>
          <a:p>
            <a:pPr lvl="2"/>
            <a:r>
              <a:rPr lang="en-US" dirty="0"/>
              <a:t>if the key you ask for doesn’t exist, you’ll get an error</a:t>
            </a:r>
          </a:p>
          <a:p>
            <a:pPr marL="914400" lvl="2" indent="0">
              <a:buNone/>
            </a:pPr>
            <a:r>
              <a:rPr lang="en-GB" b="1" dirty="0"/>
              <a:t>alien_0 = {'</a:t>
            </a:r>
            <a:r>
              <a:rPr lang="en-GB" b="1" dirty="0" err="1"/>
              <a:t>color</a:t>
            </a:r>
            <a:r>
              <a:rPr lang="en-GB" b="1" dirty="0"/>
              <a:t>': 'green', 'speed': 'slow'}</a:t>
            </a:r>
          </a:p>
          <a:p>
            <a:pPr marL="914400" lvl="2" indent="0">
              <a:buNone/>
            </a:pPr>
            <a:r>
              <a:rPr lang="en-GB" b="1" dirty="0"/>
              <a:t>print(alien_0['points'])</a:t>
            </a:r>
          </a:p>
          <a:p>
            <a:pPr lvl="1"/>
            <a:r>
              <a:rPr lang="en-US" dirty="0"/>
              <a:t>This causes error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print(alien_0['points'])</a:t>
            </a:r>
          </a:p>
          <a:p>
            <a:pPr marL="914400" lvl="2" indent="0">
              <a:buNone/>
            </a:pPr>
            <a:r>
              <a:rPr lang="en-GB" dirty="0"/>
              <a:t>          ~~~~~^^^^^^</a:t>
            </a:r>
          </a:p>
          <a:p>
            <a:pPr marL="914400" lvl="2" indent="0">
              <a:buNone/>
            </a:pPr>
            <a:r>
              <a:rPr lang="en-GB" dirty="0" err="1"/>
              <a:t>KeyError</a:t>
            </a:r>
            <a:r>
              <a:rPr lang="en-GB" dirty="0"/>
              <a:t>: 'points'</a:t>
            </a:r>
          </a:p>
        </p:txBody>
      </p:sp>
    </p:spTree>
    <p:extLst>
      <p:ext uri="{BB962C8B-B14F-4D97-AF65-F5344CB8AC3E}">
        <p14:creationId xmlns:p14="http://schemas.microsoft.com/office/powerpoint/2010/main" val="366327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>
            <a:normAutofit/>
          </a:bodyPr>
          <a:lstStyle/>
          <a:p>
            <a:r>
              <a:rPr lang="en-US" b="1" i="1" dirty="0"/>
              <a:t>Using get() to Access Values</a:t>
            </a:r>
          </a:p>
          <a:p>
            <a:pPr lvl="1"/>
            <a:r>
              <a:rPr lang="en-US" dirty="0"/>
              <a:t>The get() method requires a key as a first argument</a:t>
            </a:r>
          </a:p>
          <a:p>
            <a:pPr lvl="1"/>
            <a:r>
              <a:rPr lang="en-GB" dirty="0"/>
              <a:t>As a second optional </a:t>
            </a:r>
            <a:r>
              <a:rPr lang="en-US" dirty="0"/>
              <a:t>argument, you can pass the value to be returned if the key doesn’t exist</a:t>
            </a:r>
          </a:p>
          <a:p>
            <a:pPr marL="857250" lvl="2" indent="0">
              <a:buNone/>
            </a:pPr>
            <a:r>
              <a:rPr lang="en-GB" b="1" dirty="0"/>
              <a:t>alien_0 = {'</a:t>
            </a:r>
            <a:r>
              <a:rPr lang="en-GB" b="1" dirty="0" err="1"/>
              <a:t>color</a:t>
            </a:r>
            <a:r>
              <a:rPr lang="en-GB" b="1" dirty="0"/>
              <a:t>': 'green', 'speed': 'slow'}</a:t>
            </a:r>
          </a:p>
          <a:p>
            <a:pPr marL="857250" lvl="2" indent="0">
              <a:buNone/>
            </a:pPr>
            <a:r>
              <a:rPr lang="en-US" b="1" dirty="0" err="1"/>
              <a:t>point_value</a:t>
            </a:r>
            <a:r>
              <a:rPr lang="en-US" b="1" dirty="0"/>
              <a:t> = alien_0.get('points', 'No point value assigned.')</a:t>
            </a:r>
          </a:p>
          <a:p>
            <a:pPr marL="857250" lvl="2" indent="0">
              <a:buNone/>
            </a:pPr>
            <a:r>
              <a:rPr lang="en-GB" b="1" dirty="0"/>
              <a:t>print(</a:t>
            </a:r>
            <a:r>
              <a:rPr lang="en-GB" b="1" dirty="0" err="1"/>
              <a:t>point_value</a:t>
            </a:r>
            <a:r>
              <a:rPr lang="en-GB" b="1" dirty="0"/>
              <a:t>)</a:t>
            </a:r>
          </a:p>
          <a:p>
            <a:pPr lvl="1"/>
            <a:r>
              <a:rPr lang="en-US" dirty="0"/>
              <a:t>If the key 'points' exists in the dictionary, you’ll get the value, else we get a clean message instead of an error</a:t>
            </a:r>
          </a:p>
          <a:p>
            <a:pPr marL="857250" lvl="2" indent="0">
              <a:buNone/>
            </a:pPr>
            <a:r>
              <a:rPr lang="en-GB" dirty="0"/>
              <a:t>No point value assigned.</a:t>
            </a:r>
          </a:p>
        </p:txBody>
      </p:sp>
    </p:spTree>
    <p:extLst>
      <p:ext uri="{BB962C8B-B14F-4D97-AF65-F5344CB8AC3E}">
        <p14:creationId xmlns:p14="http://schemas.microsoft.com/office/powerpoint/2010/main" val="3867755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Looping Through All Key-Value Pairs</a:t>
            </a:r>
          </a:p>
          <a:p>
            <a:pPr lvl="1"/>
            <a:r>
              <a:rPr lang="en-GB" dirty="0"/>
              <a:t>The </a:t>
            </a:r>
            <a:r>
              <a:rPr lang="en-US" dirty="0"/>
              <a:t>following dictionary would store one person’s username, first name, and </a:t>
            </a:r>
            <a:r>
              <a:rPr lang="en-GB" dirty="0"/>
              <a:t>last name</a:t>
            </a:r>
          </a:p>
          <a:p>
            <a:pPr marL="914400" lvl="2" indent="0">
              <a:buNone/>
            </a:pPr>
            <a:r>
              <a:rPr lang="en-GB" b="1" dirty="0"/>
              <a:t>user_0 = {</a:t>
            </a:r>
          </a:p>
          <a:p>
            <a:pPr marL="1371600" lvl="3" indent="0">
              <a:buNone/>
            </a:pPr>
            <a:r>
              <a:rPr lang="en-GB" sz="1400" b="1" dirty="0"/>
              <a:t>'username': '</a:t>
            </a:r>
            <a:r>
              <a:rPr lang="en-GB" sz="1400" b="1" dirty="0" err="1"/>
              <a:t>efermi</a:t>
            </a:r>
            <a:r>
              <a:rPr lang="en-GB" sz="1400" b="1" dirty="0"/>
              <a:t>',</a:t>
            </a:r>
          </a:p>
          <a:p>
            <a:pPr marL="1371600" lvl="3" indent="0">
              <a:buNone/>
            </a:pPr>
            <a:r>
              <a:rPr lang="en-GB" sz="1400" b="1" dirty="0"/>
              <a:t>'first': '</a:t>
            </a:r>
            <a:r>
              <a:rPr lang="en-GB" sz="1400" b="1" dirty="0" err="1"/>
              <a:t>enrico</a:t>
            </a:r>
            <a:r>
              <a:rPr lang="en-GB" sz="1400" b="1" dirty="0"/>
              <a:t>',</a:t>
            </a:r>
          </a:p>
          <a:p>
            <a:pPr marL="1371600" lvl="3" indent="0">
              <a:buNone/>
            </a:pPr>
            <a:r>
              <a:rPr lang="en-GB" sz="1400" b="1" dirty="0"/>
              <a:t>'last': 'fermi',</a:t>
            </a:r>
          </a:p>
          <a:p>
            <a:pPr marL="1371600" lvl="3" indent="0">
              <a:buNone/>
            </a:pPr>
            <a:r>
              <a:rPr lang="en-GB" sz="1400" b="1" dirty="0"/>
              <a:t>}</a:t>
            </a:r>
          </a:p>
          <a:p>
            <a:pPr lvl="1"/>
            <a:r>
              <a:rPr lang="en-GB" dirty="0"/>
              <a:t>if you want to </a:t>
            </a:r>
            <a:r>
              <a:rPr lang="en-US" dirty="0"/>
              <a:t>see everything stored in this user’s dictionary, you can use a </a:t>
            </a:r>
            <a:r>
              <a:rPr lang="en-US" i="1" dirty="0"/>
              <a:t>for</a:t>
            </a:r>
            <a:r>
              <a:rPr lang="en-US" dirty="0"/>
              <a:t> loop</a:t>
            </a:r>
          </a:p>
          <a:p>
            <a:pPr marL="857250" lvl="2" indent="0">
              <a:buNone/>
            </a:pPr>
            <a:r>
              <a:rPr lang="en-US" b="1" dirty="0"/>
              <a:t>for key, value in user_0.items():</a:t>
            </a:r>
          </a:p>
          <a:p>
            <a:pPr marL="1314450" lvl="3" indent="0">
              <a:buNone/>
            </a:pPr>
            <a:r>
              <a:rPr lang="en-GB" sz="1400" b="1" dirty="0"/>
              <a:t>print(</a:t>
            </a:r>
            <a:r>
              <a:rPr lang="en-GB" sz="1400" b="1" dirty="0" err="1"/>
              <a:t>f"Key</a:t>
            </a:r>
            <a:r>
              <a:rPr lang="en-GB" sz="1400" b="1" dirty="0"/>
              <a:t>: {key}")</a:t>
            </a:r>
          </a:p>
          <a:p>
            <a:pPr marL="1314450" lvl="3" indent="0">
              <a:buNone/>
            </a:pPr>
            <a:r>
              <a:rPr lang="en-GB" sz="1400" b="1" dirty="0"/>
              <a:t>print(</a:t>
            </a:r>
            <a:r>
              <a:rPr lang="en-GB" sz="1400" b="1" dirty="0" err="1"/>
              <a:t>f"Value</a:t>
            </a:r>
            <a:r>
              <a:rPr lang="en-GB" sz="1400" b="1" dirty="0"/>
              <a:t>: {value}")</a:t>
            </a:r>
          </a:p>
        </p:txBody>
      </p:sp>
    </p:spTree>
    <p:extLst>
      <p:ext uri="{BB962C8B-B14F-4D97-AF65-F5344CB8AC3E}">
        <p14:creationId xmlns:p14="http://schemas.microsoft.com/office/powerpoint/2010/main" val="381024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40973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Looping Through All Key-Value Pairs</a:t>
            </a:r>
          </a:p>
          <a:p>
            <a:pPr lvl="1"/>
            <a:r>
              <a:rPr lang="en-US" dirty="0"/>
              <a:t>To write a for loop for a dictionary, you create names for the two variables that will hold the key and value in each key-value pair</a:t>
            </a:r>
          </a:p>
          <a:p>
            <a:pPr lvl="1"/>
            <a:r>
              <a:rPr lang="en-US" dirty="0"/>
              <a:t>You can choose any names you want for these two variables</a:t>
            </a:r>
          </a:p>
          <a:p>
            <a:pPr marL="914400" lvl="2" indent="0">
              <a:buNone/>
            </a:pPr>
            <a:r>
              <a:rPr lang="en-US" b="1" dirty="0"/>
              <a:t>for k, v in user_0.items()</a:t>
            </a:r>
          </a:p>
          <a:p>
            <a:pPr lvl="1"/>
            <a:r>
              <a:rPr lang="en-US" dirty="0"/>
              <a:t>The for loop then assigns each of these pairs to the two variables provided</a:t>
            </a:r>
          </a:p>
          <a:p>
            <a:pPr lvl="1"/>
            <a:r>
              <a:rPr lang="en-US" dirty="0"/>
              <a:t>In the preceding example, we use the variables to print each key, followed </a:t>
            </a:r>
            <a:r>
              <a:rPr lang="en-GB" dirty="0"/>
              <a:t>by the associated value</a:t>
            </a:r>
          </a:p>
          <a:p>
            <a:pPr marL="914400" lvl="2" indent="0">
              <a:buNone/>
            </a:pPr>
            <a:r>
              <a:rPr lang="en-GB" dirty="0"/>
              <a:t>Key: username</a:t>
            </a:r>
          </a:p>
          <a:p>
            <a:pPr marL="914400" lvl="2" indent="0">
              <a:buNone/>
            </a:pPr>
            <a:r>
              <a:rPr lang="en-GB" dirty="0"/>
              <a:t>Value: </a:t>
            </a:r>
            <a:r>
              <a:rPr lang="en-GB" dirty="0" err="1"/>
              <a:t>efermi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Key: first</a:t>
            </a:r>
          </a:p>
          <a:p>
            <a:pPr marL="914400" lvl="2" indent="0">
              <a:buNone/>
            </a:pPr>
            <a:r>
              <a:rPr lang="en-GB" dirty="0"/>
              <a:t>Value: </a:t>
            </a:r>
            <a:r>
              <a:rPr lang="en-GB" dirty="0" err="1"/>
              <a:t>enrico</a:t>
            </a:r>
            <a:endParaRPr lang="en-GB" dirty="0"/>
          </a:p>
          <a:p>
            <a:pPr marL="914400" lvl="2" indent="0">
              <a:buNone/>
            </a:pPr>
            <a:r>
              <a:rPr lang="en-GB" dirty="0"/>
              <a:t>Key: last</a:t>
            </a:r>
          </a:p>
          <a:p>
            <a:pPr marL="914400" lvl="2" indent="0">
              <a:buNone/>
            </a:pPr>
            <a:r>
              <a:rPr lang="en-GB" dirty="0"/>
              <a:t>Value: fermi</a:t>
            </a:r>
          </a:p>
        </p:txBody>
      </p:sp>
    </p:spTree>
    <p:extLst>
      <p:ext uri="{BB962C8B-B14F-4D97-AF65-F5344CB8AC3E}">
        <p14:creationId xmlns:p14="http://schemas.microsoft.com/office/powerpoint/2010/main" val="2664699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17934" cy="3840163"/>
          </a:xfrm>
        </p:spPr>
        <p:txBody>
          <a:bodyPr>
            <a:normAutofit/>
          </a:bodyPr>
          <a:lstStyle/>
          <a:p>
            <a:r>
              <a:rPr lang="en-US" b="1" i="1" dirty="0"/>
              <a:t>Looping Through All Key-Value Pairs</a:t>
            </a:r>
          </a:p>
          <a:p>
            <a:pPr lvl="1"/>
            <a:r>
              <a:rPr lang="en-US" dirty="0"/>
              <a:t>If you loop through the </a:t>
            </a:r>
            <a:r>
              <a:rPr lang="en-US" dirty="0" err="1"/>
              <a:t>favorite_languages</a:t>
            </a:r>
            <a:r>
              <a:rPr lang="en-US" dirty="0"/>
              <a:t> dictionary, you get the name of each person in the dictionary and their favorite programming language</a:t>
            </a:r>
          </a:p>
          <a:p>
            <a:pPr marL="800100" lvl="2" indent="0">
              <a:buNone/>
            </a:pPr>
            <a:r>
              <a:rPr lang="en-GB" b="1" dirty="0" err="1"/>
              <a:t>favorite_languages</a:t>
            </a:r>
            <a:r>
              <a:rPr lang="en-GB" b="1" dirty="0"/>
              <a:t> = {</a:t>
            </a:r>
          </a:p>
          <a:p>
            <a:pPr marL="12573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jen</a:t>
            </a:r>
            <a:r>
              <a:rPr lang="en-GB" sz="1400" b="1" dirty="0"/>
              <a:t>': 'python',</a:t>
            </a:r>
          </a:p>
          <a:p>
            <a:pPr marL="12573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sarah</a:t>
            </a:r>
            <a:r>
              <a:rPr lang="en-GB" sz="1400" b="1" dirty="0"/>
              <a:t>': 'c',</a:t>
            </a:r>
          </a:p>
          <a:p>
            <a:pPr marL="12573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edward</a:t>
            </a:r>
            <a:r>
              <a:rPr lang="en-GB" sz="1400" b="1" dirty="0"/>
              <a:t>': 'rust',</a:t>
            </a:r>
          </a:p>
          <a:p>
            <a:pPr marL="12573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phil</a:t>
            </a:r>
            <a:r>
              <a:rPr lang="en-GB" sz="1400" b="1" dirty="0"/>
              <a:t>': 'python',</a:t>
            </a:r>
          </a:p>
          <a:p>
            <a:pPr marL="1257300" lvl="3" indent="0">
              <a:buNone/>
            </a:pPr>
            <a:r>
              <a:rPr lang="en-GB" sz="1400" b="1" dirty="0"/>
              <a:t>}</a:t>
            </a:r>
          </a:p>
          <a:p>
            <a:pPr marL="800100" lvl="2" indent="0">
              <a:buNone/>
            </a:pPr>
            <a:r>
              <a:rPr lang="en-US" b="1" dirty="0"/>
              <a:t>for name, language in </a:t>
            </a:r>
            <a:r>
              <a:rPr lang="en-US" b="1" dirty="0" err="1"/>
              <a:t>favorite_languages.items</a:t>
            </a:r>
            <a:r>
              <a:rPr lang="en-US" b="1" dirty="0"/>
              <a:t>():</a:t>
            </a:r>
          </a:p>
          <a:p>
            <a:pPr marL="800100" lvl="2" indent="0">
              <a:buNone/>
            </a:pPr>
            <a:r>
              <a:rPr lang="en-US" b="1" dirty="0"/>
              <a:t>		print(f"{</a:t>
            </a:r>
            <a:r>
              <a:rPr lang="en-US" b="1" dirty="0" err="1"/>
              <a:t>name.title</a:t>
            </a:r>
            <a:r>
              <a:rPr lang="en-US" b="1" dirty="0"/>
              <a:t>()}'s favorite language is {</a:t>
            </a:r>
            <a:r>
              <a:rPr lang="en-US" b="1" dirty="0" err="1"/>
              <a:t>language.title</a:t>
            </a:r>
            <a:r>
              <a:rPr lang="en-US" b="1" dirty="0"/>
              <a:t>()}.")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46085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/>
          <a:lstStyle/>
          <a:p>
            <a:r>
              <a:rPr lang="en-US" b="1" i="1" dirty="0"/>
              <a:t>Looping Through All Key-Value Pairs</a:t>
            </a:r>
          </a:p>
          <a:p>
            <a:pPr lvl="1"/>
            <a:r>
              <a:rPr lang="en-US" dirty="0"/>
              <a:t>Now, in just a few lines of code, we can display all of the information </a:t>
            </a:r>
            <a:r>
              <a:rPr lang="en-GB" dirty="0"/>
              <a:t>from the poll:</a:t>
            </a:r>
          </a:p>
          <a:p>
            <a:pPr marL="914400" lvl="2" indent="0">
              <a:buNone/>
            </a:pPr>
            <a:r>
              <a:rPr lang="en-US" dirty="0"/>
              <a:t>Jen's favorite language is Python.</a:t>
            </a:r>
          </a:p>
          <a:p>
            <a:pPr marL="914400" lvl="2" indent="0">
              <a:buNone/>
            </a:pPr>
            <a:r>
              <a:rPr lang="en-US" dirty="0"/>
              <a:t>Sarah's favorite language is C.</a:t>
            </a:r>
          </a:p>
          <a:p>
            <a:pPr marL="914400" lvl="2" indent="0">
              <a:buNone/>
            </a:pPr>
            <a:r>
              <a:rPr lang="en-US" dirty="0"/>
              <a:t>Edward's favorite language is Rust.</a:t>
            </a:r>
          </a:p>
          <a:p>
            <a:pPr marL="914400" lvl="2" indent="0">
              <a:buNone/>
            </a:pPr>
            <a:r>
              <a:rPr lang="en-US" dirty="0"/>
              <a:t>Phil's favorite language is Python.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type of looping would work just as well if our dictionary stored the results from polling a thousand or even a million people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847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Dictionaries can store an almost limitless amount of </a:t>
            </a:r>
            <a:r>
              <a:rPr lang="en-GB" dirty="0"/>
              <a:t>information</a:t>
            </a:r>
          </a:p>
          <a:p>
            <a:r>
              <a:rPr lang="en-GB" dirty="0"/>
              <a:t>You’ll learn </a:t>
            </a:r>
            <a:r>
              <a:rPr lang="en-US" dirty="0"/>
              <a:t>how to access the information once it’s in a dictionary and how to modify that information</a:t>
            </a:r>
          </a:p>
          <a:p>
            <a:r>
              <a:rPr lang="en-US" dirty="0"/>
              <a:t>You shall see how to loop through the data in a dictionary</a:t>
            </a:r>
          </a:p>
          <a:p>
            <a:r>
              <a:rPr lang="en-US" dirty="0"/>
              <a:t>Understanding dictionaries allows you to model a variety of real-world </a:t>
            </a:r>
            <a:r>
              <a:rPr lang="en-GB" dirty="0"/>
              <a:t>objects more accurately</a:t>
            </a:r>
          </a:p>
          <a:p>
            <a:r>
              <a:rPr lang="en-US" dirty="0"/>
              <a:t>You’ll be able to create a dictionary representing a person and then store as much information such as name, age, location and profession of that person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14821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Looping Through All the Keys in a Dictionary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keys()</a:t>
            </a:r>
            <a:r>
              <a:rPr lang="en-US" dirty="0"/>
              <a:t> method is useful when you don’t need to work with all of the values </a:t>
            </a:r>
            <a:r>
              <a:rPr lang="en-GB" dirty="0"/>
              <a:t>in a dictionary</a:t>
            </a:r>
            <a:endParaRPr lang="en-US" dirty="0"/>
          </a:p>
          <a:p>
            <a:pPr marL="800100" lvl="2" indent="0">
              <a:buNone/>
            </a:pPr>
            <a:r>
              <a:rPr lang="en-GB" b="1" dirty="0" err="1"/>
              <a:t>favorite_languages</a:t>
            </a:r>
            <a:r>
              <a:rPr lang="en-GB" b="1" dirty="0"/>
              <a:t> = {</a:t>
            </a:r>
          </a:p>
          <a:p>
            <a:pPr marL="12573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jen</a:t>
            </a:r>
            <a:r>
              <a:rPr lang="en-GB" sz="1400" b="1" dirty="0"/>
              <a:t>': 'python',</a:t>
            </a:r>
          </a:p>
          <a:p>
            <a:pPr marL="12573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sarah</a:t>
            </a:r>
            <a:r>
              <a:rPr lang="en-GB" sz="1400" b="1" dirty="0"/>
              <a:t>': 'c',</a:t>
            </a:r>
          </a:p>
          <a:p>
            <a:pPr marL="12573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edward</a:t>
            </a:r>
            <a:r>
              <a:rPr lang="en-GB" sz="1400" b="1" dirty="0"/>
              <a:t>': 'rust',</a:t>
            </a:r>
          </a:p>
          <a:p>
            <a:pPr marL="12573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phil</a:t>
            </a:r>
            <a:r>
              <a:rPr lang="en-GB" sz="1400" b="1" dirty="0"/>
              <a:t>': 'python',</a:t>
            </a:r>
          </a:p>
          <a:p>
            <a:pPr marL="1257300" lvl="3" indent="0">
              <a:buNone/>
            </a:pPr>
            <a:r>
              <a:rPr lang="en-GB" sz="1400" b="1" dirty="0"/>
              <a:t>}</a:t>
            </a:r>
          </a:p>
          <a:p>
            <a:pPr marL="914400" lvl="2" indent="0">
              <a:buNone/>
            </a:pPr>
            <a:r>
              <a:rPr lang="en-GB" b="1" dirty="0"/>
              <a:t>for name in </a:t>
            </a:r>
            <a:r>
              <a:rPr lang="en-GB" b="1" dirty="0" err="1"/>
              <a:t>favorite_languages.keys</a:t>
            </a:r>
            <a:r>
              <a:rPr lang="en-GB" b="1" dirty="0"/>
              <a:t>():</a:t>
            </a:r>
          </a:p>
          <a:p>
            <a:pPr marL="914400" lvl="2" indent="0">
              <a:buNone/>
            </a:pPr>
            <a:r>
              <a:rPr lang="en-GB" b="1" dirty="0"/>
              <a:t>	print(</a:t>
            </a:r>
            <a:r>
              <a:rPr lang="en-GB" b="1" dirty="0" err="1"/>
              <a:t>name.title</a:t>
            </a:r>
            <a:r>
              <a:rPr lang="en-GB" b="1" dirty="0"/>
              <a:t>())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481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17934" cy="3997325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Looping Through All the Keys in a Dictionary</a:t>
            </a:r>
          </a:p>
          <a:p>
            <a:pPr lvl="1"/>
            <a:r>
              <a:rPr lang="en-US" dirty="0"/>
              <a:t>This for loop tells Python to pull all the keys from the dictionary </a:t>
            </a:r>
            <a:r>
              <a:rPr lang="en-US" dirty="0" err="1"/>
              <a:t>favorite_languages</a:t>
            </a:r>
            <a:r>
              <a:rPr lang="en-US" dirty="0"/>
              <a:t> and assign them one at a time to the variable name</a:t>
            </a:r>
          </a:p>
          <a:p>
            <a:pPr lvl="1"/>
            <a:r>
              <a:rPr lang="en-GB" dirty="0"/>
              <a:t>The output </a:t>
            </a:r>
            <a:r>
              <a:rPr lang="en-US" dirty="0"/>
              <a:t>shows the names of everyone who took the poll:</a:t>
            </a:r>
          </a:p>
          <a:p>
            <a:pPr marL="914400" lvl="2" indent="0">
              <a:buNone/>
            </a:pPr>
            <a:r>
              <a:rPr lang="en-GB" dirty="0"/>
              <a:t>Jen</a:t>
            </a:r>
          </a:p>
          <a:p>
            <a:pPr marL="914400" lvl="2" indent="0">
              <a:buNone/>
            </a:pPr>
            <a:r>
              <a:rPr lang="en-GB" dirty="0"/>
              <a:t>Sarah</a:t>
            </a:r>
          </a:p>
          <a:p>
            <a:pPr marL="914400" lvl="2" indent="0">
              <a:buNone/>
            </a:pPr>
            <a:r>
              <a:rPr lang="en-GB" dirty="0"/>
              <a:t>Edward</a:t>
            </a:r>
          </a:p>
          <a:p>
            <a:pPr marL="914400" lvl="2" indent="0">
              <a:buNone/>
            </a:pPr>
            <a:r>
              <a:rPr lang="en-GB" dirty="0"/>
              <a:t>Phil</a:t>
            </a:r>
          </a:p>
          <a:p>
            <a:pPr lvl="1"/>
            <a:r>
              <a:rPr lang="en-US" dirty="0"/>
              <a:t>Looping through the keys is actually the default behavior when looping through a dictionary, so this code would have exactly the same output if you </a:t>
            </a:r>
            <a:r>
              <a:rPr lang="en-GB" dirty="0"/>
              <a:t>wrote:</a:t>
            </a:r>
          </a:p>
          <a:p>
            <a:pPr marL="914400" lvl="2" indent="0">
              <a:buNone/>
            </a:pPr>
            <a:r>
              <a:rPr lang="en-GB" b="1" dirty="0"/>
              <a:t>for name in </a:t>
            </a:r>
            <a:r>
              <a:rPr lang="en-GB" b="1" dirty="0" err="1"/>
              <a:t>favorite_languages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rather than:</a:t>
            </a:r>
          </a:p>
          <a:p>
            <a:pPr marL="914400" lvl="2" indent="0">
              <a:buNone/>
            </a:pPr>
            <a:r>
              <a:rPr lang="en-GB" b="1" dirty="0"/>
              <a:t>for name in </a:t>
            </a:r>
            <a:r>
              <a:rPr lang="en-GB" b="1" dirty="0" err="1"/>
              <a:t>favorite_languages.keys</a:t>
            </a:r>
            <a:r>
              <a:rPr lang="en-GB" b="1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406327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Looping Through All the Keys in a Dictionary</a:t>
            </a:r>
          </a:p>
          <a:p>
            <a:pPr marL="400050" lvl="1" indent="0">
              <a:buNone/>
            </a:pPr>
            <a:r>
              <a:rPr lang="en-GB" sz="1400" dirty="0" err="1"/>
              <a:t>favorite_languages</a:t>
            </a:r>
            <a:r>
              <a:rPr lang="en-GB" sz="1400" dirty="0"/>
              <a:t> = {</a:t>
            </a:r>
          </a:p>
          <a:p>
            <a:pPr marL="800100" lvl="2" indent="0">
              <a:buNone/>
            </a:pPr>
            <a:r>
              <a:rPr lang="en-GB" i="1" dirty="0"/>
              <a:t>--snip--</a:t>
            </a:r>
          </a:p>
          <a:p>
            <a:pPr marL="800100" lvl="2" indent="0">
              <a:buNone/>
            </a:pPr>
            <a:r>
              <a:rPr lang="en-GB" dirty="0"/>
              <a:t>}</a:t>
            </a:r>
          </a:p>
          <a:p>
            <a:pPr marL="400050" lvl="1" indent="0">
              <a:buNone/>
            </a:pPr>
            <a:r>
              <a:rPr lang="en-GB" sz="1400" dirty="0"/>
              <a:t>friends = ['</a:t>
            </a:r>
            <a:r>
              <a:rPr lang="en-GB" sz="1400" dirty="0" err="1"/>
              <a:t>phil</a:t>
            </a:r>
            <a:r>
              <a:rPr lang="en-GB" sz="1400" dirty="0"/>
              <a:t>', '</a:t>
            </a:r>
            <a:r>
              <a:rPr lang="en-GB" sz="1400" dirty="0" err="1"/>
              <a:t>sarah</a:t>
            </a:r>
            <a:r>
              <a:rPr lang="en-GB" sz="1400" dirty="0"/>
              <a:t>']</a:t>
            </a:r>
          </a:p>
          <a:p>
            <a:pPr marL="400050" lvl="1" indent="0">
              <a:buNone/>
            </a:pPr>
            <a:r>
              <a:rPr lang="en-GB" sz="1400" dirty="0"/>
              <a:t>for name in </a:t>
            </a:r>
            <a:r>
              <a:rPr lang="en-GB" sz="1400" dirty="0" err="1"/>
              <a:t>favorite_languages.keys</a:t>
            </a:r>
            <a:r>
              <a:rPr lang="en-GB" sz="1400" dirty="0"/>
              <a:t>():</a:t>
            </a:r>
          </a:p>
          <a:p>
            <a:pPr marL="800100" lvl="2" indent="0">
              <a:buNone/>
            </a:pPr>
            <a:r>
              <a:rPr lang="en-GB" dirty="0"/>
              <a:t>print(</a:t>
            </a:r>
            <a:r>
              <a:rPr lang="en-GB" dirty="0" err="1"/>
              <a:t>f"Hi</a:t>
            </a:r>
            <a:r>
              <a:rPr lang="en-GB" dirty="0"/>
              <a:t> {</a:t>
            </a:r>
            <a:r>
              <a:rPr lang="en-GB" dirty="0" err="1"/>
              <a:t>name.title</a:t>
            </a:r>
            <a:r>
              <a:rPr lang="en-GB" dirty="0"/>
              <a:t>()}.")</a:t>
            </a:r>
          </a:p>
          <a:p>
            <a:pPr marL="800100" lvl="2" indent="0">
              <a:buNone/>
            </a:pPr>
            <a:r>
              <a:rPr lang="en-US" dirty="0"/>
              <a:t>if name in friends:</a:t>
            </a:r>
          </a:p>
          <a:p>
            <a:pPr marL="1257300" lvl="3" indent="0">
              <a:buNone/>
            </a:pPr>
            <a:r>
              <a:rPr lang="en-GB" sz="1400" dirty="0"/>
              <a:t>language = </a:t>
            </a:r>
            <a:r>
              <a:rPr lang="en-GB" sz="1400" dirty="0" err="1"/>
              <a:t>favorite_languages</a:t>
            </a:r>
            <a:r>
              <a:rPr lang="en-GB" sz="1400" dirty="0"/>
              <a:t>[name].title()</a:t>
            </a:r>
          </a:p>
          <a:p>
            <a:pPr marL="1257300" lvl="3" indent="0">
              <a:buNone/>
            </a:pPr>
            <a:r>
              <a:rPr lang="en-US" sz="1400" dirty="0"/>
              <a:t>print(f"\t{</a:t>
            </a:r>
            <a:r>
              <a:rPr lang="en-US" sz="1400" dirty="0" err="1"/>
              <a:t>name.title</a:t>
            </a:r>
            <a:r>
              <a:rPr lang="en-US" sz="1400" dirty="0"/>
              <a:t>()}, I see you love {language}!")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824471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17934" cy="3840163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Looping Through All the Keys in a Dictionary</a:t>
            </a:r>
          </a:p>
          <a:p>
            <a:pPr lvl="1"/>
            <a:r>
              <a:rPr lang="en-US" dirty="0"/>
              <a:t>Everyone’s name is printed, but our friends receive a special message:</a:t>
            </a:r>
          </a:p>
          <a:p>
            <a:pPr marL="914400" lvl="2" indent="0">
              <a:buNone/>
            </a:pPr>
            <a:r>
              <a:rPr lang="en-GB" b="1" dirty="0"/>
              <a:t>Hi Jen.</a:t>
            </a:r>
          </a:p>
          <a:p>
            <a:pPr marL="914400" lvl="2" indent="0">
              <a:buNone/>
            </a:pPr>
            <a:r>
              <a:rPr lang="en-GB" b="1" dirty="0"/>
              <a:t>Hi Sarah.</a:t>
            </a:r>
          </a:p>
          <a:p>
            <a:pPr marL="914400" lvl="2" indent="0">
              <a:buNone/>
            </a:pPr>
            <a:r>
              <a:rPr lang="en-US" b="1" dirty="0"/>
              <a:t>	Sarah, I see you love C!</a:t>
            </a:r>
          </a:p>
          <a:p>
            <a:pPr marL="914400" lvl="2" indent="0">
              <a:buNone/>
            </a:pPr>
            <a:r>
              <a:rPr lang="en-GB" b="1" dirty="0"/>
              <a:t>Hi Edward.</a:t>
            </a:r>
          </a:p>
          <a:p>
            <a:pPr marL="914400" lvl="2" indent="0">
              <a:buNone/>
            </a:pPr>
            <a:r>
              <a:rPr lang="en-GB" b="1" dirty="0"/>
              <a:t>Hi Phil.</a:t>
            </a:r>
          </a:p>
          <a:p>
            <a:pPr marL="914400" lvl="2" indent="0">
              <a:buNone/>
            </a:pPr>
            <a:r>
              <a:rPr lang="en-US" b="1" dirty="0"/>
              <a:t>	Phil, I see you love Python!</a:t>
            </a:r>
          </a:p>
          <a:p>
            <a:pPr lvl="1"/>
            <a:r>
              <a:rPr lang="en-GB" dirty="0"/>
              <a:t>You </a:t>
            </a:r>
            <a:r>
              <a:rPr lang="en-US" dirty="0"/>
              <a:t>can also use the keys() method to find out if a particular person </a:t>
            </a:r>
            <a:r>
              <a:rPr lang="en-GB" dirty="0"/>
              <a:t>was polled</a:t>
            </a:r>
          </a:p>
          <a:p>
            <a:pPr marL="914400" lvl="2" indent="0">
              <a:buNone/>
            </a:pPr>
            <a:r>
              <a:rPr lang="en-US" b="1" dirty="0"/>
              <a:t>if '</a:t>
            </a:r>
            <a:r>
              <a:rPr lang="en-US" b="1" dirty="0" err="1"/>
              <a:t>erin</a:t>
            </a:r>
            <a:r>
              <a:rPr lang="en-US" b="1" dirty="0"/>
              <a:t>' not in </a:t>
            </a:r>
            <a:r>
              <a:rPr lang="en-US" b="1" dirty="0" err="1"/>
              <a:t>favorite_languages.keys</a:t>
            </a:r>
            <a:r>
              <a:rPr lang="en-US" b="1" dirty="0"/>
              <a:t>():</a:t>
            </a:r>
          </a:p>
          <a:p>
            <a:pPr marL="914400" lvl="2" indent="0">
              <a:buNone/>
            </a:pPr>
            <a:r>
              <a:rPr lang="en-US" b="1" dirty="0"/>
              <a:t>	print("Erin, please take our poll!")</a:t>
            </a:r>
          </a:p>
          <a:p>
            <a:pPr marL="914400" lvl="2" indent="0">
              <a:buNone/>
            </a:pPr>
            <a:r>
              <a:rPr lang="en-US" dirty="0"/>
              <a:t>Erin, please take our poll!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476879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/>
              <a:t>Looping Through a Dictionary’s Keys in a Particular Order</a:t>
            </a:r>
          </a:p>
          <a:p>
            <a:pPr lvl="1"/>
            <a:r>
              <a:rPr lang="en-US" dirty="0"/>
              <a:t>Looping through a dictionary returns the items in the same order they were inserted. </a:t>
            </a:r>
          </a:p>
          <a:p>
            <a:pPr lvl="1"/>
            <a:r>
              <a:rPr lang="en-US" dirty="0"/>
              <a:t>Sometimes, though, you’ll want to loop through a dictionary </a:t>
            </a:r>
            <a:r>
              <a:rPr lang="en-GB" dirty="0"/>
              <a:t>in a different order.</a:t>
            </a:r>
            <a:endParaRPr lang="en-US" dirty="0"/>
          </a:p>
          <a:p>
            <a:pPr marL="857250" lvl="2" indent="0">
              <a:buNone/>
            </a:pPr>
            <a:r>
              <a:rPr lang="en-GB" b="1" dirty="0" err="1"/>
              <a:t>favorite_languages</a:t>
            </a:r>
            <a:r>
              <a:rPr lang="en-GB" b="1" dirty="0"/>
              <a:t> = {</a:t>
            </a:r>
          </a:p>
          <a:p>
            <a:pPr marL="131445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jen</a:t>
            </a:r>
            <a:r>
              <a:rPr lang="en-GB" sz="1400" b="1" dirty="0"/>
              <a:t>': 'python',</a:t>
            </a:r>
          </a:p>
          <a:p>
            <a:pPr marL="131445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sarah</a:t>
            </a:r>
            <a:r>
              <a:rPr lang="en-GB" sz="1400" b="1" dirty="0"/>
              <a:t>': 'c',</a:t>
            </a:r>
          </a:p>
          <a:p>
            <a:pPr marL="131445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edward</a:t>
            </a:r>
            <a:r>
              <a:rPr lang="en-GB" sz="1400" b="1" dirty="0"/>
              <a:t>': 'rust',</a:t>
            </a:r>
          </a:p>
          <a:p>
            <a:pPr marL="131445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phil</a:t>
            </a:r>
            <a:r>
              <a:rPr lang="en-GB" sz="1400" b="1" dirty="0"/>
              <a:t>': 'python',</a:t>
            </a:r>
          </a:p>
          <a:p>
            <a:pPr marL="1314450" lvl="3" indent="0">
              <a:buNone/>
            </a:pPr>
            <a:r>
              <a:rPr lang="en-GB" sz="1400" b="1" dirty="0"/>
              <a:t>}</a:t>
            </a:r>
          </a:p>
          <a:p>
            <a:pPr marL="857250" lvl="2" indent="0">
              <a:buNone/>
            </a:pPr>
            <a:r>
              <a:rPr lang="en-GB" b="1" dirty="0"/>
              <a:t>for name in sorted(</a:t>
            </a:r>
            <a:r>
              <a:rPr lang="en-GB" b="1" dirty="0" err="1"/>
              <a:t>favorite_languages.keys</a:t>
            </a:r>
            <a:r>
              <a:rPr lang="en-GB" b="1" dirty="0"/>
              <a:t>()):</a:t>
            </a:r>
          </a:p>
          <a:p>
            <a:pPr marL="857250" lvl="2" indent="0">
              <a:buNone/>
            </a:pPr>
            <a:r>
              <a:rPr lang="en-US" b="1" dirty="0"/>
              <a:t>		print(f"{</a:t>
            </a:r>
            <a:r>
              <a:rPr lang="en-US" b="1" dirty="0" err="1"/>
              <a:t>name.title</a:t>
            </a:r>
            <a:r>
              <a:rPr lang="en-US" b="1" dirty="0"/>
              <a:t>()}, thank you for taking the poll.")</a:t>
            </a:r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5563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/>
          <a:lstStyle/>
          <a:p>
            <a:r>
              <a:rPr lang="en-US" b="1" i="1" dirty="0"/>
              <a:t>Looping Through a Dictionary’s Keys in a Particular Order</a:t>
            </a:r>
          </a:p>
          <a:p>
            <a:pPr lvl="1"/>
            <a:r>
              <a:rPr lang="en-US" dirty="0"/>
              <a:t>The output shows everyone who took the poll, with the names displayed </a:t>
            </a:r>
            <a:r>
              <a:rPr lang="en-GB" dirty="0"/>
              <a:t>in ascending order: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Edward, thank you for taking the poll.</a:t>
            </a:r>
          </a:p>
          <a:p>
            <a:pPr lvl="2"/>
            <a:r>
              <a:rPr lang="en-US" dirty="0"/>
              <a:t>Jen, thank you for taking the poll.</a:t>
            </a:r>
          </a:p>
          <a:p>
            <a:pPr lvl="2"/>
            <a:r>
              <a:rPr lang="en-US" dirty="0"/>
              <a:t>Phil, thank you for taking the poll.</a:t>
            </a:r>
          </a:p>
          <a:p>
            <a:pPr lvl="2"/>
            <a:r>
              <a:rPr lang="en-US" dirty="0"/>
              <a:t>Sarah, thank you for taking the poll.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707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911600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Looping Through All Values in a Dictionary</a:t>
            </a:r>
          </a:p>
          <a:p>
            <a:pPr lvl="1"/>
            <a:r>
              <a:rPr lang="en-US" dirty="0"/>
              <a:t>If you are primarily interested in the values that a dictionary contains, you can use the values() method to return a sequence of values without any </a:t>
            </a:r>
            <a:r>
              <a:rPr lang="en-GB" dirty="0"/>
              <a:t>keys</a:t>
            </a:r>
          </a:p>
          <a:p>
            <a:pPr marL="914400" lvl="2" indent="0">
              <a:buNone/>
            </a:pPr>
            <a:r>
              <a:rPr lang="en-GB" b="1" dirty="0" err="1"/>
              <a:t>favorite_languages</a:t>
            </a:r>
            <a:r>
              <a:rPr lang="en-GB" b="1" dirty="0"/>
              <a:t> = {</a:t>
            </a:r>
          </a:p>
          <a:p>
            <a:pPr marL="13716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jen</a:t>
            </a:r>
            <a:r>
              <a:rPr lang="en-GB" sz="1400" b="1" dirty="0"/>
              <a:t>': 'python',</a:t>
            </a:r>
          </a:p>
          <a:p>
            <a:pPr marL="13716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sarah</a:t>
            </a:r>
            <a:r>
              <a:rPr lang="en-GB" sz="1400" b="1" dirty="0"/>
              <a:t>': 'c',</a:t>
            </a:r>
          </a:p>
          <a:p>
            <a:pPr marL="13716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edward</a:t>
            </a:r>
            <a:r>
              <a:rPr lang="en-GB" sz="1400" b="1" dirty="0"/>
              <a:t>': 'rust',</a:t>
            </a:r>
          </a:p>
          <a:p>
            <a:pPr marL="1371600" lvl="3" indent="0">
              <a:buNone/>
            </a:pPr>
            <a:r>
              <a:rPr lang="en-GB" sz="1400" b="1" dirty="0"/>
              <a:t>'</a:t>
            </a:r>
            <a:r>
              <a:rPr lang="en-GB" sz="1400" b="1" dirty="0" err="1"/>
              <a:t>phil</a:t>
            </a:r>
            <a:r>
              <a:rPr lang="en-GB" sz="1400" b="1" dirty="0"/>
              <a:t>': 'python',</a:t>
            </a:r>
          </a:p>
          <a:p>
            <a:pPr marL="1371600" lvl="3" indent="0">
              <a:buNone/>
            </a:pPr>
            <a:r>
              <a:rPr lang="en-GB" sz="1400" b="1" dirty="0"/>
              <a:t>}</a:t>
            </a:r>
          </a:p>
          <a:p>
            <a:pPr marL="914400" lvl="2" indent="0">
              <a:buNone/>
            </a:pPr>
            <a:r>
              <a:rPr lang="en-US" b="1" dirty="0"/>
              <a:t>print("The following languages have been mentioned:")</a:t>
            </a:r>
          </a:p>
          <a:p>
            <a:pPr marL="914400" lvl="2" indent="0">
              <a:buNone/>
            </a:pPr>
            <a:r>
              <a:rPr lang="en-GB" b="1" dirty="0"/>
              <a:t>for language in </a:t>
            </a:r>
            <a:r>
              <a:rPr lang="en-GB" b="1" dirty="0" err="1"/>
              <a:t>favorite_languages.values</a:t>
            </a:r>
            <a:r>
              <a:rPr lang="en-GB" b="1" dirty="0"/>
              <a:t>():</a:t>
            </a:r>
          </a:p>
          <a:p>
            <a:pPr marL="914400" lvl="2" indent="0">
              <a:buNone/>
            </a:pPr>
            <a:r>
              <a:rPr lang="en-GB" b="1" dirty="0"/>
              <a:t>	print(</a:t>
            </a:r>
            <a:r>
              <a:rPr lang="en-GB" b="1" dirty="0" err="1"/>
              <a:t>language.title</a:t>
            </a:r>
            <a:r>
              <a:rPr lang="en-GB" b="1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973084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>
            <a:normAutofit/>
          </a:bodyPr>
          <a:lstStyle/>
          <a:p>
            <a:r>
              <a:rPr lang="en-US" b="1" i="1" dirty="0"/>
              <a:t>Looping Through All Values in a Dictionary</a:t>
            </a:r>
          </a:p>
          <a:p>
            <a:pPr lvl="1"/>
            <a:r>
              <a:rPr lang="en-US" dirty="0"/>
              <a:t>The for statement here pulls each value from the dictionary and assigns it to the variable language. </a:t>
            </a:r>
          </a:p>
          <a:p>
            <a:pPr lvl="1"/>
            <a:r>
              <a:rPr lang="en-US" dirty="0"/>
              <a:t>When these values are printed, we get a list of all </a:t>
            </a:r>
            <a:r>
              <a:rPr lang="en-GB" dirty="0"/>
              <a:t>chosen languages:</a:t>
            </a:r>
          </a:p>
          <a:p>
            <a:pPr lvl="1"/>
            <a:r>
              <a:rPr lang="en-US" dirty="0"/>
              <a:t>The following languages have been mentioned:</a:t>
            </a:r>
          </a:p>
          <a:p>
            <a:pPr marL="914400" lvl="2" indent="0">
              <a:buNone/>
            </a:pPr>
            <a:r>
              <a:rPr lang="en-GB" dirty="0"/>
              <a:t>Python</a:t>
            </a:r>
          </a:p>
          <a:p>
            <a:pPr marL="914400" lvl="2" indent="0">
              <a:buNone/>
            </a:pPr>
            <a:r>
              <a:rPr lang="en-GB" dirty="0"/>
              <a:t>C</a:t>
            </a:r>
          </a:p>
          <a:p>
            <a:pPr marL="914400" lvl="2" indent="0">
              <a:buNone/>
            </a:pPr>
            <a:r>
              <a:rPr lang="en-GB" dirty="0"/>
              <a:t>Rust</a:t>
            </a:r>
          </a:p>
          <a:p>
            <a:pPr marL="914400" lvl="2" indent="0">
              <a:buNone/>
            </a:pPr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84648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17934" cy="3568701"/>
          </a:xfrm>
        </p:spPr>
        <p:txBody>
          <a:bodyPr>
            <a:normAutofit/>
          </a:bodyPr>
          <a:lstStyle/>
          <a:p>
            <a:r>
              <a:rPr lang="en-US" b="1" i="1" dirty="0"/>
              <a:t>Looping Through All Values in a Dictionary</a:t>
            </a:r>
          </a:p>
          <a:p>
            <a:pPr lvl="1"/>
            <a:r>
              <a:rPr lang="en-US" dirty="0"/>
              <a:t>This approach pulls all the values from the dictionary without checking for repeats. </a:t>
            </a:r>
          </a:p>
          <a:p>
            <a:pPr lvl="1"/>
            <a:r>
              <a:rPr lang="en-US" dirty="0"/>
              <a:t>This might work fine with a small number of values, but in a poll with a large number of respondents, it would result in a very repetitive list. </a:t>
            </a:r>
          </a:p>
          <a:p>
            <a:pPr lvl="1"/>
            <a:r>
              <a:rPr lang="en-US" dirty="0"/>
              <a:t>To see each language chosen without repetition, we can use a set. 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set </a:t>
            </a:r>
            <a:r>
              <a:rPr lang="en-US" dirty="0"/>
              <a:t>is a collection in which each item must be unique:</a:t>
            </a:r>
          </a:p>
          <a:p>
            <a:pPr marL="914400" lvl="2" indent="0">
              <a:buNone/>
            </a:pPr>
            <a:r>
              <a:rPr lang="en-US" b="1" dirty="0"/>
              <a:t>print("The following languages have been mentioned:")</a:t>
            </a:r>
          </a:p>
          <a:p>
            <a:pPr marL="914400" lvl="2" indent="0">
              <a:buNone/>
            </a:pPr>
            <a:r>
              <a:rPr lang="en-GB" b="1" dirty="0"/>
              <a:t>for language in set(</a:t>
            </a:r>
            <a:r>
              <a:rPr lang="en-GB" b="1" dirty="0" err="1"/>
              <a:t>favorite_languages.values</a:t>
            </a:r>
            <a:r>
              <a:rPr lang="en-GB" b="1" dirty="0"/>
              <a:t>()):</a:t>
            </a:r>
          </a:p>
          <a:p>
            <a:pPr marL="914400" lvl="2" indent="0">
              <a:buNone/>
            </a:pPr>
            <a:r>
              <a:rPr lang="en-GB" b="1" dirty="0"/>
              <a:t>	print(</a:t>
            </a:r>
            <a:r>
              <a:rPr lang="en-GB" b="1" dirty="0" err="1"/>
              <a:t>language.title</a:t>
            </a:r>
            <a:r>
              <a:rPr lang="en-GB" b="1" dirty="0"/>
              <a:t>())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938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17934" cy="3840163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Looping Through All Values in a Dictionary</a:t>
            </a:r>
          </a:p>
          <a:p>
            <a:pPr lvl="1"/>
            <a:r>
              <a:rPr lang="en-US" dirty="0"/>
              <a:t>When you wrap set() around a collection of values that contains duplicate items, Python identifies the unique items in the collection and builds a set from those items</a:t>
            </a:r>
          </a:p>
          <a:p>
            <a:pPr lvl="1"/>
            <a:r>
              <a:rPr lang="en-US" dirty="0"/>
              <a:t>The result is a </a:t>
            </a:r>
            <a:r>
              <a:rPr lang="en-US" dirty="0" err="1"/>
              <a:t>nonrepetitive</a:t>
            </a:r>
            <a:r>
              <a:rPr lang="en-US" dirty="0"/>
              <a:t> list of languages that have been mentioned by people taking the poll:</a:t>
            </a:r>
          </a:p>
          <a:p>
            <a:pPr marL="914400" lvl="2" indent="0">
              <a:buNone/>
            </a:pPr>
            <a:r>
              <a:rPr lang="en-US" dirty="0"/>
              <a:t>The following languages have been mentioned:</a:t>
            </a:r>
          </a:p>
          <a:p>
            <a:pPr marL="914400" lvl="2" indent="0">
              <a:buNone/>
            </a:pPr>
            <a:r>
              <a:rPr lang="en-GB" dirty="0"/>
              <a:t>Python</a:t>
            </a:r>
          </a:p>
          <a:p>
            <a:pPr marL="914400" lvl="2" indent="0">
              <a:buNone/>
            </a:pPr>
            <a:r>
              <a:rPr lang="en-GB" dirty="0"/>
              <a:t>C</a:t>
            </a:r>
          </a:p>
          <a:p>
            <a:pPr marL="914400" lvl="2" indent="0">
              <a:buNone/>
            </a:pPr>
            <a:r>
              <a:rPr lang="en-GB" dirty="0"/>
              <a:t>Rust</a:t>
            </a:r>
          </a:p>
          <a:p>
            <a:pPr lvl="1"/>
            <a:r>
              <a:rPr lang="en-US" i="1" dirty="0"/>
              <a:t>You can build a set directly using braces and separating the elements with commas:</a:t>
            </a:r>
          </a:p>
          <a:p>
            <a:pPr marL="914400" lvl="2" indent="0">
              <a:buNone/>
            </a:pPr>
            <a:r>
              <a:rPr lang="en-GB" dirty="0"/>
              <a:t>&gt;&gt;&gt; </a:t>
            </a:r>
            <a:r>
              <a:rPr lang="en-GB" b="1" i="1" dirty="0"/>
              <a:t>languages = {'python', 'rust', 'python', 'c'}</a:t>
            </a:r>
          </a:p>
          <a:p>
            <a:pPr marL="914400" lvl="2" indent="0">
              <a:buNone/>
            </a:pPr>
            <a:r>
              <a:rPr lang="en-GB" dirty="0"/>
              <a:t>&gt;&gt;&gt; </a:t>
            </a:r>
            <a:r>
              <a:rPr lang="en-GB" b="1" i="1" dirty="0"/>
              <a:t>languages</a:t>
            </a:r>
          </a:p>
          <a:p>
            <a:pPr marL="914400" lvl="2" indent="0">
              <a:buNone/>
            </a:pPr>
            <a:r>
              <a:rPr lang="en-GB" dirty="0"/>
              <a:t>{'rust', 'python', 'c'}</a:t>
            </a:r>
          </a:p>
        </p:txBody>
      </p:sp>
    </p:spTree>
    <p:extLst>
      <p:ext uri="{BB962C8B-B14F-4D97-AF65-F5344CB8AC3E}">
        <p14:creationId xmlns:p14="http://schemas.microsoft.com/office/powerpoint/2010/main" val="58116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Simple Dictionary</a:t>
            </a:r>
          </a:p>
          <a:p>
            <a:pPr lvl="1"/>
            <a:r>
              <a:rPr lang="en-US" dirty="0"/>
              <a:t>Consider this dictionary storing information about alien</a:t>
            </a:r>
          </a:p>
          <a:p>
            <a:pPr marL="857250" lvl="2" indent="0">
              <a:buNone/>
            </a:pPr>
            <a:r>
              <a:rPr lang="en-GB" b="1" dirty="0"/>
              <a:t>alien_0 = {'</a:t>
            </a:r>
            <a:r>
              <a:rPr lang="en-GB" b="1" dirty="0" err="1"/>
              <a:t>color</a:t>
            </a:r>
            <a:r>
              <a:rPr lang="en-GB" b="1" dirty="0"/>
              <a:t>': 'green', 'points': 5}</a:t>
            </a:r>
          </a:p>
          <a:p>
            <a:pPr marL="857250" lvl="2" indent="0">
              <a:buNone/>
            </a:pPr>
            <a:r>
              <a:rPr lang="en-GB" b="1" dirty="0"/>
              <a:t>print(alien_0['</a:t>
            </a:r>
            <a:r>
              <a:rPr lang="en-GB" b="1" dirty="0" err="1"/>
              <a:t>color</a:t>
            </a:r>
            <a:r>
              <a:rPr lang="en-GB" b="1" dirty="0"/>
              <a:t>'])</a:t>
            </a:r>
          </a:p>
          <a:p>
            <a:pPr marL="857250" lvl="2" indent="0">
              <a:buNone/>
            </a:pPr>
            <a:r>
              <a:rPr lang="en-GB" b="1" dirty="0"/>
              <a:t>print(alien_0['points'])</a:t>
            </a:r>
          </a:p>
          <a:p>
            <a:pPr lvl="1"/>
            <a:r>
              <a:rPr lang="en-US" dirty="0"/>
              <a:t>The dictionary alien_0 stores the alien’s color and point value. </a:t>
            </a:r>
          </a:p>
          <a:p>
            <a:pPr lvl="1"/>
            <a:r>
              <a:rPr lang="en-US" dirty="0"/>
              <a:t>The last two lines access and display that information, as shown here:</a:t>
            </a:r>
          </a:p>
          <a:p>
            <a:pPr marL="914400" lvl="2" indent="0">
              <a:buNone/>
            </a:pPr>
            <a:r>
              <a:rPr lang="en-GB" dirty="0"/>
              <a:t>green</a:t>
            </a:r>
          </a:p>
          <a:p>
            <a:pPr marL="914400" lvl="2" indent="0">
              <a:buNone/>
            </a:pPr>
            <a:r>
              <a:rPr lang="en-GB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3366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1E09-EA47-A899-B58C-3652AC80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886D-6124-DB7A-C6F4-3A2DB9837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Using while Loop to Traverse All Values in a Dictionary</a:t>
            </a:r>
          </a:p>
          <a:p>
            <a:pPr lvl="1"/>
            <a:r>
              <a:rPr lang="en-US" dirty="0"/>
              <a:t>For using a while loop, you must first convert the dictionary to a list</a:t>
            </a:r>
          </a:p>
          <a:p>
            <a:pPr marL="800100" lvl="2" indent="0"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/>
              <a:t>key = list (</a:t>
            </a:r>
            <a:r>
              <a:rPr lang="en-US" b="1" dirty="0" err="1"/>
              <a:t>favorite_languages</a:t>
            </a:r>
            <a:r>
              <a:rPr lang="en-US" b="1" dirty="0"/>
              <a:t>)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b="1" dirty="0"/>
              <a:t>print(key)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b="1" dirty="0" err="1"/>
              <a:t>i</a:t>
            </a:r>
            <a:r>
              <a:rPr lang="en-US" b="1" dirty="0"/>
              <a:t> = 0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b="1" dirty="0"/>
              <a:t>while (</a:t>
            </a:r>
            <a:r>
              <a:rPr lang="en-US" b="1" dirty="0" err="1"/>
              <a:t>i</a:t>
            </a:r>
            <a:r>
              <a:rPr lang="en-US" b="1" dirty="0"/>
              <a:t> &lt; </a:t>
            </a:r>
            <a:r>
              <a:rPr lang="en-US" b="1" dirty="0" err="1"/>
              <a:t>len</a:t>
            </a:r>
            <a:r>
              <a:rPr lang="en-US" b="1" dirty="0"/>
              <a:t>(key)):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b="1" dirty="0"/>
              <a:t>    print(key[</a:t>
            </a:r>
            <a:r>
              <a:rPr lang="en-US" b="1" dirty="0" err="1"/>
              <a:t>i</a:t>
            </a:r>
            <a:r>
              <a:rPr lang="en-US" b="1" dirty="0"/>
              <a:t>],':',</a:t>
            </a:r>
            <a:r>
              <a:rPr lang="en-US" b="1" dirty="0" err="1"/>
              <a:t>favorite_languages</a:t>
            </a:r>
            <a:r>
              <a:rPr lang="en-US" b="1" dirty="0"/>
              <a:t>[key[</a:t>
            </a:r>
            <a:r>
              <a:rPr lang="en-US" b="1" dirty="0" err="1"/>
              <a:t>i</a:t>
            </a:r>
            <a:r>
              <a:rPr lang="en-US" b="1" dirty="0"/>
              <a:t>]])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b="1" dirty="0"/>
              <a:t>    </a:t>
            </a:r>
            <a:r>
              <a:rPr lang="en-US" b="1" dirty="0" err="1"/>
              <a:t>i</a:t>
            </a:r>
            <a:r>
              <a:rPr lang="en-US" b="1" dirty="0"/>
              <a:t> +=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65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6C726-10B0-EF87-10F1-AD4892AD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9E8B-2FF7-02C6-BEB7-285E8F35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Looping Through a 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04BE0-4928-0CAA-F54F-6A08ECA3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Using while Loop to Traverse All Values in a Dictionary</a:t>
            </a:r>
          </a:p>
          <a:p>
            <a:pPr lvl="1"/>
            <a:r>
              <a:rPr lang="en-US" dirty="0"/>
              <a:t>The output is as follows</a:t>
            </a:r>
          </a:p>
          <a:p>
            <a:pPr lvl="1"/>
            <a:endParaRPr lang="en-US" dirty="0"/>
          </a:p>
          <a:p>
            <a:pPr marL="800100" lvl="2" indent="0">
              <a:lnSpc>
                <a:spcPts val="1425"/>
              </a:lnSpc>
              <a:buNone/>
            </a:pPr>
            <a:r>
              <a:rPr lang="en-US" dirty="0"/>
              <a:t>['</a:t>
            </a:r>
            <a:r>
              <a:rPr lang="en-US" dirty="0" err="1"/>
              <a:t>jen</a:t>
            </a:r>
            <a:r>
              <a:rPr lang="en-US" dirty="0"/>
              <a:t>', '</a:t>
            </a:r>
            <a:r>
              <a:rPr lang="en-US" dirty="0" err="1"/>
              <a:t>sarah</a:t>
            </a:r>
            <a:r>
              <a:rPr lang="en-US" dirty="0"/>
              <a:t>', '</a:t>
            </a:r>
            <a:r>
              <a:rPr lang="en-US" dirty="0" err="1"/>
              <a:t>edward</a:t>
            </a:r>
            <a:r>
              <a:rPr lang="en-US" dirty="0"/>
              <a:t>', '</a:t>
            </a:r>
            <a:r>
              <a:rPr lang="en-US" dirty="0" err="1"/>
              <a:t>phil</a:t>
            </a:r>
            <a:r>
              <a:rPr lang="en-US" dirty="0"/>
              <a:t>']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dirty="0" err="1"/>
              <a:t>jen</a:t>
            </a:r>
            <a:r>
              <a:rPr lang="en-US" dirty="0"/>
              <a:t> : python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dirty="0" err="1"/>
              <a:t>sarah</a:t>
            </a:r>
            <a:r>
              <a:rPr lang="en-US" dirty="0"/>
              <a:t> : c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dirty="0" err="1"/>
              <a:t>edward</a:t>
            </a:r>
            <a:r>
              <a:rPr lang="en-US" dirty="0"/>
              <a:t> : rust</a:t>
            </a:r>
          </a:p>
          <a:p>
            <a:pPr marL="800100" lvl="2" indent="0">
              <a:lnSpc>
                <a:spcPts val="1425"/>
              </a:lnSpc>
              <a:buNone/>
            </a:pPr>
            <a:r>
              <a:rPr lang="en-US" dirty="0" err="1"/>
              <a:t>phil</a:t>
            </a:r>
            <a:r>
              <a:rPr lang="en-US" dirty="0"/>
              <a:t> : python</a:t>
            </a:r>
          </a:p>
        </p:txBody>
      </p:sp>
    </p:spTree>
    <p:extLst>
      <p:ext uri="{BB962C8B-B14F-4D97-AF65-F5344CB8AC3E}">
        <p14:creationId xmlns:p14="http://schemas.microsoft.com/office/powerpoint/2010/main" val="3956352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983038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Nesting</a:t>
            </a:r>
            <a:r>
              <a:rPr lang="en-US" dirty="0"/>
              <a:t> happens when you store multiple dictionaries in a list, or a list of items as a value in a dictionary. </a:t>
            </a:r>
          </a:p>
          <a:p>
            <a:r>
              <a:rPr lang="en-US" dirty="0"/>
              <a:t>You can nest dictionaries inside a list, a list of items inside a dictionary, or even a dictionary inside </a:t>
            </a:r>
            <a:r>
              <a:rPr lang="en-GB" dirty="0"/>
              <a:t>another dictionary</a:t>
            </a:r>
          </a:p>
          <a:p>
            <a:r>
              <a:rPr lang="en-GB" b="1" i="1" dirty="0"/>
              <a:t>A List of Dictionaries</a:t>
            </a:r>
          </a:p>
          <a:p>
            <a:pPr marL="685800" lvl="1"/>
            <a:r>
              <a:rPr lang="en-US" dirty="0"/>
              <a:t>The following code builds a list of three aliens</a:t>
            </a:r>
            <a:endParaRPr lang="en-GB" b="1" dirty="0"/>
          </a:p>
          <a:p>
            <a:pPr marL="800100" lvl="2" indent="0">
              <a:buNone/>
            </a:pPr>
            <a:r>
              <a:rPr lang="en-GB" b="1" dirty="0"/>
              <a:t>alien_0 = {'</a:t>
            </a:r>
            <a:r>
              <a:rPr lang="en-GB" b="1" dirty="0" err="1"/>
              <a:t>color</a:t>
            </a:r>
            <a:r>
              <a:rPr lang="en-GB" b="1" dirty="0"/>
              <a:t>': 'green', 'points': 5}</a:t>
            </a:r>
          </a:p>
          <a:p>
            <a:pPr marL="800100" lvl="2" indent="0">
              <a:buNone/>
            </a:pPr>
            <a:r>
              <a:rPr lang="en-GB" b="1" dirty="0"/>
              <a:t>alien_1 = {'</a:t>
            </a:r>
            <a:r>
              <a:rPr lang="en-GB" b="1" dirty="0" err="1"/>
              <a:t>color</a:t>
            </a:r>
            <a:r>
              <a:rPr lang="en-GB" b="1" dirty="0"/>
              <a:t>': 'yellow', 'points': 10}</a:t>
            </a:r>
          </a:p>
          <a:p>
            <a:pPr marL="800100" lvl="2" indent="0">
              <a:buNone/>
            </a:pPr>
            <a:r>
              <a:rPr lang="en-GB" b="1" dirty="0"/>
              <a:t>alien_2 = {'</a:t>
            </a:r>
            <a:r>
              <a:rPr lang="en-GB" b="1" dirty="0" err="1"/>
              <a:t>color</a:t>
            </a:r>
            <a:r>
              <a:rPr lang="en-GB" b="1" dirty="0"/>
              <a:t>': 'red', 'points': 15}</a:t>
            </a:r>
          </a:p>
          <a:p>
            <a:pPr marL="800100" lvl="2" indent="0">
              <a:buNone/>
            </a:pPr>
            <a:r>
              <a:rPr lang="en-GB" b="1" dirty="0"/>
              <a:t>aliens = [alien_0, alien_1, alien_2]</a:t>
            </a:r>
          </a:p>
          <a:p>
            <a:pPr marL="800100" lvl="2" indent="0">
              <a:buNone/>
            </a:pPr>
            <a:r>
              <a:rPr lang="en-GB" b="1" dirty="0"/>
              <a:t>for alien in aliens:</a:t>
            </a:r>
          </a:p>
          <a:p>
            <a:pPr marL="800100" lvl="2" indent="0">
              <a:buNone/>
            </a:pPr>
            <a:r>
              <a:rPr lang="en-GB" b="1" dirty="0"/>
              <a:t>		print(alien)</a:t>
            </a:r>
          </a:p>
        </p:txBody>
      </p:sp>
    </p:spTree>
    <p:extLst>
      <p:ext uri="{BB962C8B-B14F-4D97-AF65-F5344CB8AC3E}">
        <p14:creationId xmlns:p14="http://schemas.microsoft.com/office/powerpoint/2010/main" val="4177636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/>
          <a:lstStyle/>
          <a:p>
            <a:r>
              <a:rPr lang="en-GB" b="1" i="1" dirty="0"/>
              <a:t>A List of Dictionaries</a:t>
            </a:r>
          </a:p>
          <a:p>
            <a:pPr lvl="1"/>
            <a:r>
              <a:rPr lang="en-US" dirty="0"/>
              <a:t>We first create three dictionaries, each representing a different alien.</a:t>
            </a:r>
          </a:p>
          <a:p>
            <a:pPr lvl="1"/>
            <a:r>
              <a:rPr lang="en-US" dirty="0"/>
              <a:t>We store each of these dictionaries in a list called aliens 1. </a:t>
            </a:r>
          </a:p>
          <a:p>
            <a:pPr lvl="1"/>
            <a:r>
              <a:rPr lang="en-US" dirty="0"/>
              <a:t>Finally, we loop through the list and print out each alien:</a:t>
            </a:r>
          </a:p>
          <a:p>
            <a:pPr marL="914400" lvl="2" indent="0">
              <a:buNone/>
            </a:pPr>
            <a:r>
              <a:rPr lang="en-GB" dirty="0"/>
              <a:t>{'</a:t>
            </a:r>
            <a:r>
              <a:rPr lang="en-GB" dirty="0" err="1"/>
              <a:t>color</a:t>
            </a:r>
            <a:r>
              <a:rPr lang="en-GB" dirty="0"/>
              <a:t>': 'green', 'points': 5}</a:t>
            </a:r>
          </a:p>
          <a:p>
            <a:pPr marL="914400" lvl="2" indent="0">
              <a:buNone/>
            </a:pPr>
            <a:r>
              <a:rPr lang="en-GB" dirty="0"/>
              <a:t>{'</a:t>
            </a:r>
            <a:r>
              <a:rPr lang="en-GB" dirty="0" err="1"/>
              <a:t>color</a:t>
            </a:r>
            <a:r>
              <a:rPr lang="en-GB" dirty="0"/>
              <a:t>': 'yellow', 'points': 10}</a:t>
            </a:r>
          </a:p>
          <a:p>
            <a:pPr marL="914400" lvl="2" indent="0">
              <a:buNone/>
            </a:pPr>
            <a:r>
              <a:rPr lang="en-GB" dirty="0"/>
              <a:t>{'</a:t>
            </a:r>
            <a:r>
              <a:rPr lang="en-GB" dirty="0" err="1"/>
              <a:t>color</a:t>
            </a:r>
            <a:r>
              <a:rPr lang="en-GB" dirty="0"/>
              <a:t>': 'red', 'points': 15}</a:t>
            </a:r>
          </a:p>
        </p:txBody>
      </p:sp>
    </p:spTree>
    <p:extLst>
      <p:ext uri="{BB962C8B-B14F-4D97-AF65-F5344CB8AC3E}">
        <p14:creationId xmlns:p14="http://schemas.microsoft.com/office/powerpoint/2010/main" val="1306420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34C65-3963-F510-2A18-947F994BE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5711-42D5-F4E5-A586-D4CEA8D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F3F6-5528-5503-B035-56AA31D8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797300"/>
          </a:xfrm>
        </p:spPr>
        <p:txBody>
          <a:bodyPr>
            <a:normAutofit fontScale="77500" lnSpcReduction="20000"/>
          </a:bodyPr>
          <a:lstStyle/>
          <a:p>
            <a:r>
              <a:rPr lang="en-GB" b="1" i="1" dirty="0"/>
              <a:t>A List of Dictionaries</a:t>
            </a:r>
          </a:p>
          <a:p>
            <a:pPr marL="742950" lvl="2" indent="-342900"/>
            <a:r>
              <a:rPr lang="en-US" sz="1600" dirty="0"/>
              <a:t>We use range()to create a fleet of 30 aliens</a:t>
            </a:r>
            <a:endParaRPr lang="en-GB" sz="1600" dirty="0"/>
          </a:p>
          <a:p>
            <a:pPr marL="400050" lvl="1" indent="0">
              <a:buNone/>
            </a:pPr>
            <a:r>
              <a:rPr lang="en-US" b="1" i="0" u="none" strike="noStrike" baseline="0" dirty="0"/>
              <a:t>aliens = []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# Make 30 green aliens.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for </a:t>
            </a:r>
            <a:r>
              <a:rPr lang="en-US" b="1" i="0" u="none" strike="noStrike" baseline="0" dirty="0" err="1"/>
              <a:t>alien_number</a:t>
            </a:r>
            <a:r>
              <a:rPr lang="en-US" b="1" i="0" u="none" strike="noStrike" baseline="0" dirty="0"/>
              <a:t> in range(30):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		</a:t>
            </a:r>
            <a:r>
              <a:rPr lang="en-US" b="1" i="0" u="none" strike="noStrike" baseline="0" dirty="0" err="1"/>
              <a:t>new_alien</a:t>
            </a:r>
            <a:r>
              <a:rPr lang="en-US" b="1" i="0" u="none" strike="noStrike" baseline="0" dirty="0"/>
              <a:t> = {'color': 'green', 'points': 5, 'speed': 'slow'}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		</a:t>
            </a:r>
            <a:r>
              <a:rPr lang="en-US" b="1" i="0" u="none" strike="noStrike" baseline="0" dirty="0" err="1"/>
              <a:t>aliens.append</a:t>
            </a:r>
            <a:r>
              <a:rPr lang="en-US" b="1" i="0" u="none" strike="noStrike" baseline="0" dirty="0"/>
              <a:t>(</a:t>
            </a:r>
            <a:r>
              <a:rPr lang="en-US" b="1" i="0" u="none" strike="noStrike" baseline="0" dirty="0" err="1"/>
              <a:t>new_alien</a:t>
            </a:r>
            <a:r>
              <a:rPr lang="en-US" b="1" i="0" u="none" strike="noStrike" baseline="0" dirty="0"/>
              <a:t>)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# Show the first 5 aliens.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for alien in aliens[:5]: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		print(alien)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	print("...")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# Show how many aliens have been created.</a:t>
            </a:r>
          </a:p>
          <a:p>
            <a:pPr marL="400050" lvl="1" indent="0">
              <a:buNone/>
            </a:pPr>
            <a:r>
              <a:rPr lang="en-US" b="1" i="0" u="none" strike="noStrike" baseline="0" dirty="0"/>
              <a:t>print(</a:t>
            </a:r>
            <a:r>
              <a:rPr lang="en-US" b="1" i="0" u="none" strike="noStrike" baseline="0" dirty="0" err="1"/>
              <a:t>f"Total</a:t>
            </a:r>
            <a:r>
              <a:rPr lang="en-US" b="1" i="0" u="none" strike="noStrike" baseline="0" dirty="0"/>
              <a:t> number of aliens: {</a:t>
            </a:r>
            <a:r>
              <a:rPr lang="en-US" b="1" i="0" u="none" strike="noStrike" baseline="0" dirty="0" err="1"/>
              <a:t>len</a:t>
            </a:r>
            <a:r>
              <a:rPr lang="en-US" b="1" i="0" u="none" strike="noStrike" baseline="0" dirty="0"/>
              <a:t>(aliens)}")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64534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>
            <a:normAutofit/>
          </a:bodyPr>
          <a:lstStyle/>
          <a:p>
            <a:r>
              <a:rPr lang="en-GB" b="1" i="1" dirty="0"/>
              <a:t>A List of Dictionaries</a:t>
            </a:r>
          </a:p>
          <a:p>
            <a:pPr marL="857250" lvl="2" indent="0">
              <a:buNone/>
            </a:pPr>
            <a:r>
              <a:rPr lang="en-US" b="0" i="0" u="none" strike="noStrike" baseline="0" dirty="0">
                <a:latin typeface="CourierNewPSMT"/>
              </a:rPr>
              <a:t>{'color': 'green', 'points': 5, 'speed': 'slow'}</a:t>
            </a:r>
          </a:p>
          <a:p>
            <a:pPr marL="857250" lvl="2" indent="0">
              <a:buNone/>
            </a:pPr>
            <a:r>
              <a:rPr lang="en-US" b="0" i="0" u="none" strike="noStrike" baseline="0" dirty="0">
                <a:latin typeface="CourierNewPSMT"/>
              </a:rPr>
              <a:t>{'color': 'green', 'points': 5, 'speed': 'slow'}</a:t>
            </a:r>
          </a:p>
          <a:p>
            <a:pPr marL="857250" lvl="2" indent="0">
              <a:buNone/>
            </a:pPr>
            <a:r>
              <a:rPr lang="en-US" b="0" i="0" u="none" strike="noStrike" baseline="0" dirty="0">
                <a:latin typeface="CourierNewPSMT"/>
              </a:rPr>
              <a:t>{'color': 'green', 'points': 5, 'speed': 'slow'}</a:t>
            </a:r>
          </a:p>
          <a:p>
            <a:pPr marL="857250" lvl="2" indent="0">
              <a:buNone/>
            </a:pPr>
            <a:r>
              <a:rPr lang="en-US" b="0" i="0" u="none" strike="noStrike" baseline="0" dirty="0">
                <a:latin typeface="CourierNewPSMT"/>
              </a:rPr>
              <a:t>{'color': 'green', 'points': 5, 'speed': 'slow'}</a:t>
            </a:r>
          </a:p>
          <a:p>
            <a:pPr marL="857250" lvl="2" indent="0">
              <a:buNone/>
            </a:pPr>
            <a:r>
              <a:rPr lang="en-US" b="0" i="0" u="none" strike="noStrike" baseline="0" dirty="0">
                <a:latin typeface="CourierNewPSMT"/>
              </a:rPr>
              <a:t>{'color': 'green', 'points': 5, 'speed': 'slow'}</a:t>
            </a:r>
          </a:p>
          <a:p>
            <a:pPr marL="857250" lvl="2" indent="0">
              <a:buNone/>
            </a:pPr>
            <a:r>
              <a:rPr lang="en-US" b="0" i="0" u="none" strike="noStrike" baseline="0" dirty="0">
                <a:latin typeface="CourierNewPSMT"/>
              </a:rPr>
              <a:t>...</a:t>
            </a:r>
          </a:p>
          <a:p>
            <a:pPr lvl="1"/>
            <a:r>
              <a:rPr lang="en-US" dirty="0"/>
              <a:t>These aliens all have the same characteristics</a:t>
            </a:r>
          </a:p>
          <a:p>
            <a:pPr lvl="1"/>
            <a:r>
              <a:rPr lang="en-US" dirty="0"/>
              <a:t>Python considers each one a separate object, allowing us to modify each alien individually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2608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FAEE6-00A3-6B8C-E12F-9DFCB402B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18D8-5EB1-A9DC-1E5A-A145C661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15F5-3B15-E72E-11FE-6C412E302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416300"/>
          </a:xfrm>
        </p:spPr>
        <p:txBody>
          <a:bodyPr>
            <a:normAutofit/>
          </a:bodyPr>
          <a:lstStyle/>
          <a:p>
            <a:r>
              <a:rPr lang="en-GB" b="1" i="1" dirty="0"/>
              <a:t>A List of Dictionaries</a:t>
            </a:r>
          </a:p>
          <a:p>
            <a:pPr lvl="1"/>
            <a:r>
              <a:rPr lang="en-US" dirty="0"/>
              <a:t>We can add the following code to change the color, speed and points of the first 3 aliens</a:t>
            </a:r>
          </a:p>
          <a:p>
            <a:pPr marL="857250" lvl="2" indent="0">
              <a:buNone/>
            </a:pPr>
            <a:r>
              <a:rPr lang="en-US" b="0" i="0" u="none" strike="noStrike" baseline="0" dirty="0">
                <a:latin typeface="CourierNewPSMT"/>
              </a:rPr>
              <a:t>for alien in aliens[:3]:</a:t>
            </a:r>
          </a:p>
          <a:p>
            <a:pPr marL="1314450" lvl="3" indent="0">
              <a:buNone/>
            </a:pPr>
            <a:r>
              <a:rPr lang="en-US" sz="1400" b="0" i="0" u="none" strike="noStrike" baseline="0" dirty="0">
                <a:latin typeface="CourierNewPSMT"/>
              </a:rPr>
              <a:t>if alien['color'] == 'green':</a:t>
            </a:r>
          </a:p>
          <a:p>
            <a:pPr marL="1771650" lvl="4" indent="0">
              <a:buNone/>
            </a:pPr>
            <a:r>
              <a:rPr lang="en-US" sz="1400" b="0" i="0" u="none" strike="noStrike" baseline="0" dirty="0">
                <a:latin typeface="CourierNewPSMT"/>
              </a:rPr>
              <a:t>alien['color'] = 'yellow'</a:t>
            </a:r>
          </a:p>
          <a:p>
            <a:pPr marL="1771650" lvl="4" indent="0">
              <a:buNone/>
            </a:pPr>
            <a:r>
              <a:rPr lang="en-US" sz="1400" b="0" i="0" u="none" strike="noStrike" baseline="0" dirty="0">
                <a:latin typeface="CourierNewPSMT"/>
              </a:rPr>
              <a:t>alien['speed'] = 'medium'</a:t>
            </a:r>
          </a:p>
          <a:p>
            <a:pPr marL="1771650" lvl="4" indent="0">
              <a:buNone/>
            </a:pPr>
            <a:r>
              <a:rPr lang="en-US" sz="1400" b="0" i="0" u="none" strike="noStrike" baseline="0" dirty="0">
                <a:latin typeface="CourierNewPSMT"/>
              </a:rPr>
              <a:t>alien['points'] = 10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59799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BD7B-E1C2-9095-394A-DA850B03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3CDBD-CC16-BF80-BF97-9E3DCEAA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72714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i="1" u="none" strike="noStrike" baseline="0" dirty="0">
                <a:latin typeface="Arial-BoldItalicMT"/>
              </a:rPr>
              <a:t>A List in a Dictionary</a:t>
            </a:r>
          </a:p>
          <a:p>
            <a:pPr lvl="1"/>
            <a:r>
              <a:rPr lang="en-US" dirty="0"/>
              <a:t>Useful to put a list inside a dictionary</a:t>
            </a:r>
          </a:p>
          <a:p>
            <a:pPr lvl="1"/>
            <a:r>
              <a:rPr lang="en-US" dirty="0"/>
              <a:t>You might describe a pizza that someone is ordering</a:t>
            </a:r>
          </a:p>
          <a:p>
            <a:pPr lvl="1"/>
            <a:r>
              <a:rPr lang="en-US" dirty="0"/>
              <a:t>You could store a list of the pizza’s toppings</a:t>
            </a:r>
          </a:p>
          <a:p>
            <a:pPr marL="400050" lvl="1" indent="0">
              <a:buNone/>
            </a:pPr>
            <a:endParaRPr lang="en-US" b="0" i="0" u="none" strike="noStrike" baseline="0" dirty="0">
              <a:latin typeface="CourierNewPSMT"/>
            </a:endParaRPr>
          </a:p>
          <a:p>
            <a:pPr marL="400050" lvl="1" indent="0">
              <a:buNone/>
            </a:pPr>
            <a:r>
              <a:rPr lang="en-US" b="1" i="0" u="none" strike="noStrike" baseline="0" dirty="0">
                <a:latin typeface="CourierNewPSMT"/>
              </a:rPr>
              <a:t># Store information about a pizza being ordered.</a:t>
            </a:r>
          </a:p>
          <a:p>
            <a:pPr marL="400050" lvl="1" indent="0">
              <a:buNone/>
            </a:pPr>
            <a:r>
              <a:rPr lang="en-US" b="1" i="0" u="none" strike="noStrike" baseline="0" dirty="0">
                <a:latin typeface="CourierNewPSMT"/>
              </a:rPr>
              <a:t>pizza = {'crust': '</a:t>
            </a:r>
            <a:r>
              <a:rPr lang="en-US" b="1" i="0" u="none" strike="noStrike" baseline="0" dirty="0" err="1">
                <a:latin typeface="CourierNewPSMT"/>
              </a:rPr>
              <a:t>thick','toppings</a:t>
            </a:r>
            <a:r>
              <a:rPr lang="en-US" b="1" i="0" u="none" strike="noStrike" baseline="0" dirty="0">
                <a:latin typeface="CourierNewPSMT"/>
              </a:rPr>
              <a:t>': ['mushrooms', 'extra cheese']}</a:t>
            </a:r>
          </a:p>
          <a:p>
            <a:pPr marL="400050" lvl="1" indent="0">
              <a:buNone/>
            </a:pPr>
            <a:r>
              <a:rPr lang="en-US" b="1" i="0" u="none" strike="noStrike" baseline="0" dirty="0">
                <a:latin typeface="CourierNewPSMT"/>
              </a:rPr>
              <a:t># Summarize the order.</a:t>
            </a:r>
          </a:p>
          <a:p>
            <a:pPr marL="400050" lvl="1" indent="0">
              <a:buNone/>
            </a:pPr>
            <a:r>
              <a:rPr lang="en-US" b="1" i="0" u="none" strike="noStrike" baseline="0" dirty="0">
                <a:latin typeface="CourierNewPSMT"/>
              </a:rPr>
              <a:t>print(</a:t>
            </a:r>
            <a:r>
              <a:rPr lang="en-US" b="1" i="0" u="none" strike="noStrike" baseline="0" dirty="0" err="1">
                <a:latin typeface="CourierNewPSMT"/>
              </a:rPr>
              <a:t>f"You</a:t>
            </a:r>
            <a:r>
              <a:rPr lang="en-US" b="1" i="0" u="none" strike="noStrike" baseline="0" dirty="0">
                <a:latin typeface="CourierNewPSMT"/>
              </a:rPr>
              <a:t> ordered a {pizza['crust']}-crust pizza "</a:t>
            </a:r>
          </a:p>
          <a:p>
            <a:pPr marL="400050" lvl="1" indent="0">
              <a:buNone/>
            </a:pPr>
            <a:r>
              <a:rPr lang="en-US" b="1" i="0" u="none" strike="noStrike" baseline="0" dirty="0">
                <a:latin typeface="CourierNewPSMT"/>
              </a:rPr>
              <a:t>"with the following toppings:")</a:t>
            </a:r>
          </a:p>
          <a:p>
            <a:pPr marL="400050" lvl="1" indent="0">
              <a:buNone/>
            </a:pPr>
            <a:r>
              <a:rPr lang="en-US" b="1" i="0" u="none" strike="noStrike" baseline="0" dirty="0">
                <a:latin typeface="CourierNewPSMT"/>
              </a:rPr>
              <a:t>for topping in pizza['toppings']:</a:t>
            </a:r>
          </a:p>
          <a:p>
            <a:pPr marL="400050" lvl="1" indent="0">
              <a:buNone/>
            </a:pPr>
            <a:r>
              <a:rPr lang="en-US" b="1" i="0" u="none" strike="noStrike" baseline="0" dirty="0">
                <a:latin typeface="CourierNewPSMT"/>
              </a:rPr>
              <a:t>		print(f"\t{topping}")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9617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21C4-717D-0076-2AA1-AE209944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E370D-06CF-FB08-78D0-9683E705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u="none" strike="noStrike" baseline="0" dirty="0">
                <a:latin typeface="Arial-BoldItalicMT"/>
              </a:rPr>
              <a:t>A List in a Dictionary</a:t>
            </a:r>
          </a:p>
          <a:p>
            <a:pPr lvl="1"/>
            <a:r>
              <a:rPr lang="en-US" dirty="0"/>
              <a:t>The following output summarizes the pizza that we plan to build:</a:t>
            </a:r>
          </a:p>
          <a:p>
            <a:pPr marL="914400" lvl="2" indent="0">
              <a:buNone/>
            </a:pPr>
            <a:r>
              <a:rPr lang="en-US" b="0" i="0" u="none" strike="noStrike" baseline="0" dirty="0">
                <a:latin typeface="CourierNewPSMT"/>
              </a:rPr>
              <a:t>You ordered a thick-crust pizza with the following toppings:</a:t>
            </a:r>
          </a:p>
          <a:p>
            <a:pPr marL="1371600" lvl="3" indent="0">
              <a:buNone/>
            </a:pPr>
            <a:r>
              <a:rPr lang="en-US" sz="1400" b="0" i="0" u="none" strike="noStrike" baseline="0" dirty="0">
                <a:latin typeface="CourierNewPSMT"/>
              </a:rPr>
              <a:t>mushrooms</a:t>
            </a:r>
          </a:p>
          <a:p>
            <a:pPr marL="1371600" lvl="3" indent="0">
              <a:buNone/>
            </a:pPr>
            <a:r>
              <a:rPr lang="en-US" sz="1400" b="0" i="0" u="none" strike="noStrike" baseline="0" dirty="0">
                <a:latin typeface="CourierNewPSMT"/>
              </a:rPr>
              <a:t>extra cheese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8014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14C6-84CB-FDCE-9639-FE8E44B0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77CF-E199-0B12-6436-525F1BAE1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261665" cy="3948129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i="1" u="none" strike="noStrike" baseline="0" dirty="0">
                <a:latin typeface="Arial-BoldItalicMT"/>
              </a:rPr>
              <a:t>A Dictionary in a Dictionary</a:t>
            </a:r>
          </a:p>
          <a:p>
            <a:pPr lvl="1"/>
            <a:r>
              <a:rPr lang="en-US" b="0" i="0" u="none" strike="noStrike" baseline="0" dirty="0">
                <a:latin typeface="CourierNewPSMT"/>
              </a:rPr>
              <a:t>A dictionary can be nested inside a dictionary</a:t>
            </a:r>
          </a:p>
          <a:p>
            <a:pPr marL="457200" lvl="1" indent="0">
              <a:buNone/>
            </a:pPr>
            <a:endParaRPr lang="en-US" b="0" i="0" u="none" strike="noStrike" baseline="0" dirty="0">
              <a:latin typeface="CourierNewPSMT"/>
            </a:endParaRPr>
          </a:p>
          <a:p>
            <a:pPr marL="857250" lvl="2" indent="0">
              <a:buNone/>
            </a:pPr>
            <a:r>
              <a:rPr lang="en-US" b="1" i="0" u="none" strike="noStrike" baseline="0" dirty="0">
                <a:latin typeface="CourierNewPSMT"/>
              </a:rPr>
              <a:t>users = {</a:t>
            </a:r>
          </a:p>
          <a:p>
            <a:pPr marL="857250" lvl="2" indent="0">
              <a:buNone/>
            </a:pPr>
            <a:r>
              <a:rPr lang="en-US" b="1" i="0" u="none" strike="noStrike" baseline="0" dirty="0">
                <a:latin typeface="CourierNewPSMT"/>
              </a:rPr>
              <a:t>'</a:t>
            </a:r>
            <a:r>
              <a:rPr lang="en-US" b="1" i="0" u="none" strike="noStrike" baseline="0" dirty="0" err="1">
                <a:latin typeface="CourierNewPSMT"/>
              </a:rPr>
              <a:t>aeinstein</a:t>
            </a:r>
            <a:r>
              <a:rPr lang="en-US" b="1" i="0" u="none" strike="noStrike" baseline="0" dirty="0">
                <a:latin typeface="CourierNewPSMT"/>
              </a:rPr>
              <a:t>': {'first': '</a:t>
            </a:r>
            <a:r>
              <a:rPr lang="en-US" b="1" i="0" u="none" strike="noStrike" baseline="0" dirty="0" err="1">
                <a:latin typeface="CourierNewPSMT"/>
              </a:rPr>
              <a:t>albert','last</a:t>
            </a:r>
            <a:r>
              <a:rPr lang="en-US" b="1" i="0" u="none" strike="noStrike" baseline="0" dirty="0">
                <a:latin typeface="CourierNewPSMT"/>
              </a:rPr>
              <a:t>': '</a:t>
            </a:r>
            <a:r>
              <a:rPr lang="en-US" b="1" i="0" u="none" strike="noStrike" baseline="0" dirty="0" err="1">
                <a:latin typeface="CourierNewPSMT"/>
              </a:rPr>
              <a:t>einstein','location</a:t>
            </a:r>
            <a:r>
              <a:rPr lang="en-US" b="1" i="0" u="none" strike="noStrike" baseline="0" dirty="0">
                <a:latin typeface="CourierNewPSMT"/>
              </a:rPr>
              <a:t>': '</a:t>
            </a:r>
            <a:r>
              <a:rPr lang="en-US" b="1" i="0" u="none" strike="noStrike" baseline="0" dirty="0" err="1">
                <a:latin typeface="CourierNewPSMT"/>
              </a:rPr>
              <a:t>princeton</a:t>
            </a:r>
            <a:r>
              <a:rPr lang="en-US" b="1" i="0" u="none" strike="noStrike" baseline="0" dirty="0">
                <a:latin typeface="CourierNewPSMT"/>
              </a:rPr>
              <a:t>',},</a:t>
            </a:r>
          </a:p>
          <a:p>
            <a:pPr marL="857250" lvl="2" indent="0">
              <a:buNone/>
            </a:pPr>
            <a:r>
              <a:rPr lang="en-US" b="1" i="0" u="none" strike="noStrike" baseline="0" dirty="0">
                <a:latin typeface="CourierNewPSMT"/>
              </a:rPr>
              <a:t>'</a:t>
            </a:r>
            <a:r>
              <a:rPr lang="en-US" b="1" i="0" u="none" strike="noStrike" baseline="0" dirty="0" err="1">
                <a:latin typeface="CourierNewPSMT"/>
              </a:rPr>
              <a:t>mcurie</a:t>
            </a:r>
            <a:r>
              <a:rPr lang="en-US" b="1" i="0" u="none" strike="noStrike" baseline="0" dirty="0">
                <a:latin typeface="CourierNewPSMT"/>
              </a:rPr>
              <a:t>': {'first': '</a:t>
            </a:r>
            <a:r>
              <a:rPr lang="en-US" b="1" i="0" u="none" strike="noStrike" baseline="0" dirty="0" err="1">
                <a:latin typeface="CourierNewPSMT"/>
              </a:rPr>
              <a:t>marie</a:t>
            </a:r>
            <a:r>
              <a:rPr lang="en-US" b="1" i="0" u="none" strike="noStrike" baseline="0" dirty="0">
                <a:latin typeface="CourierNewPSMT"/>
              </a:rPr>
              <a:t>','last': '</a:t>
            </a:r>
            <a:r>
              <a:rPr lang="en-US" b="1" i="0" u="none" strike="noStrike" baseline="0" dirty="0" err="1">
                <a:latin typeface="CourierNewPSMT"/>
              </a:rPr>
              <a:t>curie','location</a:t>
            </a:r>
            <a:r>
              <a:rPr lang="en-US" b="1" i="0" u="none" strike="noStrike" baseline="0" dirty="0">
                <a:latin typeface="CourierNewPSMT"/>
              </a:rPr>
              <a:t>': '</a:t>
            </a:r>
            <a:r>
              <a:rPr lang="en-US" b="1" i="0" u="none" strike="noStrike" baseline="0" dirty="0" err="1">
                <a:latin typeface="CourierNewPSMT"/>
              </a:rPr>
              <a:t>paris</a:t>
            </a:r>
            <a:r>
              <a:rPr lang="en-US" b="1" i="0" u="none" strike="noStrike" baseline="0" dirty="0">
                <a:latin typeface="CourierNewPSMT"/>
              </a:rPr>
              <a:t>',},</a:t>
            </a:r>
          </a:p>
          <a:p>
            <a:pPr marL="857250" lvl="2" indent="0">
              <a:buNone/>
            </a:pPr>
            <a:r>
              <a:rPr lang="en-US" b="1" i="0" u="none" strike="noStrike" baseline="0" dirty="0">
                <a:latin typeface="CourierNewPSMT"/>
              </a:rPr>
              <a:t>}</a:t>
            </a:r>
          </a:p>
          <a:p>
            <a:pPr marL="857250" lvl="2" indent="0">
              <a:buNone/>
            </a:pPr>
            <a:r>
              <a:rPr lang="en-US" b="1" i="0" u="none" strike="noStrike" baseline="0" dirty="0">
                <a:latin typeface="CourierNewPSMT"/>
              </a:rPr>
              <a:t>for username, </a:t>
            </a:r>
            <a:r>
              <a:rPr lang="en-US" b="1" i="0" u="none" strike="noStrike" baseline="0" dirty="0" err="1">
                <a:latin typeface="CourierNewPSMT"/>
              </a:rPr>
              <a:t>user_info</a:t>
            </a:r>
            <a:r>
              <a:rPr lang="en-US" b="1" i="0" u="none" strike="noStrike" baseline="0" dirty="0">
                <a:latin typeface="CourierNewPSMT"/>
              </a:rPr>
              <a:t> in </a:t>
            </a:r>
            <a:r>
              <a:rPr lang="en-US" b="1" i="0" u="none" strike="noStrike" baseline="0" dirty="0" err="1">
                <a:latin typeface="CourierNewPSMT"/>
              </a:rPr>
              <a:t>users.items</a:t>
            </a:r>
            <a:r>
              <a:rPr lang="en-US" b="1" i="0" u="none" strike="noStrike" baseline="0" dirty="0">
                <a:latin typeface="CourierNewPSMT"/>
              </a:rPr>
              <a:t>():</a:t>
            </a:r>
          </a:p>
          <a:p>
            <a:pPr marL="1314450" lvl="3" indent="0">
              <a:buNone/>
            </a:pPr>
            <a:r>
              <a:rPr lang="en-US" sz="1400" b="1" i="0" u="none" strike="noStrike" baseline="0" dirty="0">
                <a:latin typeface="CourierNewPSMT"/>
              </a:rPr>
              <a:t>print(f"\</a:t>
            </a:r>
            <a:r>
              <a:rPr lang="en-US" sz="1400" b="1" i="0" u="none" strike="noStrike" baseline="0" dirty="0" err="1">
                <a:latin typeface="CourierNewPSMT"/>
              </a:rPr>
              <a:t>nUsername</a:t>
            </a:r>
            <a:r>
              <a:rPr lang="en-US" sz="1400" b="1" i="0" u="none" strike="noStrike" baseline="0" dirty="0">
                <a:latin typeface="CourierNewPSMT"/>
              </a:rPr>
              <a:t>: {username}")</a:t>
            </a:r>
          </a:p>
          <a:p>
            <a:pPr marL="1314450" lvl="3" indent="0">
              <a:buNone/>
            </a:pPr>
            <a:r>
              <a:rPr lang="en-US" sz="1400" b="1" i="0" u="none" strike="noStrike" baseline="0" dirty="0" err="1">
                <a:latin typeface="CourierNewPSMT"/>
              </a:rPr>
              <a:t>full_name</a:t>
            </a:r>
            <a:r>
              <a:rPr lang="en-US" sz="1400" b="1" i="0" u="none" strike="noStrike" baseline="0" dirty="0">
                <a:latin typeface="CourierNewPSMT"/>
              </a:rPr>
              <a:t> = f"{</a:t>
            </a:r>
            <a:r>
              <a:rPr lang="en-US" sz="1400" b="1" i="0" u="none" strike="noStrike" baseline="0" dirty="0" err="1">
                <a:latin typeface="CourierNewPSMT"/>
              </a:rPr>
              <a:t>user_info</a:t>
            </a:r>
            <a:r>
              <a:rPr lang="en-US" sz="1400" b="1" i="0" u="none" strike="noStrike" baseline="0" dirty="0">
                <a:latin typeface="CourierNewPSMT"/>
              </a:rPr>
              <a:t>['first’]} {</a:t>
            </a:r>
            <a:r>
              <a:rPr lang="en-US" sz="1400" b="1" i="0" u="none" strike="noStrike" baseline="0" dirty="0" err="1">
                <a:latin typeface="CourierNewPSMT"/>
              </a:rPr>
              <a:t>user_info</a:t>
            </a:r>
            <a:r>
              <a:rPr lang="en-US" sz="1400" b="1" i="0" u="none" strike="noStrike" baseline="0" dirty="0">
                <a:latin typeface="CourierNewPSMT"/>
              </a:rPr>
              <a:t>['last']}"</a:t>
            </a:r>
          </a:p>
          <a:p>
            <a:pPr marL="1314450" lvl="3" indent="0">
              <a:buNone/>
            </a:pPr>
            <a:r>
              <a:rPr lang="en-US" sz="1400" b="1" i="0" u="none" strike="noStrike" baseline="0" dirty="0">
                <a:latin typeface="CourierNewPSMT"/>
              </a:rPr>
              <a:t>location = </a:t>
            </a:r>
            <a:r>
              <a:rPr lang="en-US" sz="1400" b="1" i="0" u="none" strike="noStrike" baseline="0" dirty="0" err="1">
                <a:latin typeface="CourierNewPSMT"/>
              </a:rPr>
              <a:t>user_info</a:t>
            </a:r>
            <a:r>
              <a:rPr lang="en-US" sz="1400" b="1" i="0" u="none" strike="noStrike" baseline="0" dirty="0">
                <a:latin typeface="CourierNewPSMT"/>
              </a:rPr>
              <a:t>['location']</a:t>
            </a:r>
          </a:p>
          <a:p>
            <a:pPr marL="1314450" lvl="3" indent="0">
              <a:buNone/>
            </a:pPr>
            <a:r>
              <a:rPr lang="en-US" sz="1400" b="1" i="0" u="none" strike="noStrike" baseline="0" dirty="0">
                <a:latin typeface="CourierNewPSMT"/>
              </a:rPr>
              <a:t>print(f"\</a:t>
            </a:r>
            <a:r>
              <a:rPr lang="en-US" sz="1400" b="1" i="0" u="none" strike="noStrike" baseline="0" dirty="0" err="1">
                <a:latin typeface="CourierNewPSMT"/>
              </a:rPr>
              <a:t>tFull</a:t>
            </a:r>
            <a:r>
              <a:rPr lang="en-US" sz="1400" b="1" i="0" u="none" strike="noStrike" baseline="0" dirty="0">
                <a:latin typeface="CourierNewPSMT"/>
              </a:rPr>
              <a:t> name: {</a:t>
            </a:r>
            <a:r>
              <a:rPr lang="en-US" sz="1400" b="1" i="0" u="none" strike="noStrike" baseline="0" dirty="0" err="1">
                <a:latin typeface="CourierNewPSMT"/>
              </a:rPr>
              <a:t>full_name.title</a:t>
            </a:r>
            <a:r>
              <a:rPr lang="en-US" sz="1400" b="1" i="0" u="none" strike="noStrike" baseline="0" dirty="0">
                <a:latin typeface="CourierNewPSMT"/>
              </a:rPr>
              <a:t>()}")</a:t>
            </a:r>
          </a:p>
          <a:p>
            <a:pPr marL="1314450" lvl="3" indent="0">
              <a:buNone/>
            </a:pPr>
            <a:r>
              <a:rPr lang="en-US" sz="1400" b="1" i="0" u="none" strike="noStrike" baseline="0" dirty="0">
                <a:latin typeface="CourierNewPSMT"/>
              </a:rPr>
              <a:t>print(f"\</a:t>
            </a:r>
            <a:r>
              <a:rPr lang="en-US" sz="1400" b="1" i="0" u="none" strike="noStrike" baseline="0" dirty="0" err="1">
                <a:latin typeface="CourierNewPSMT"/>
              </a:rPr>
              <a:t>tLocation</a:t>
            </a:r>
            <a:r>
              <a:rPr lang="en-US" sz="1400" b="1" i="0" u="none" strike="noStrike" baseline="0" dirty="0">
                <a:latin typeface="CourierNewPSMT"/>
              </a:rPr>
              <a:t>: {</a:t>
            </a:r>
            <a:r>
              <a:rPr lang="en-US" sz="1400" b="1" i="0" u="none" strike="noStrike" baseline="0" dirty="0" err="1">
                <a:latin typeface="CourierNewPSMT"/>
              </a:rPr>
              <a:t>location.title</a:t>
            </a:r>
            <a:r>
              <a:rPr lang="en-US" sz="1400" b="1" i="0" u="none" strike="noStrike" baseline="0" dirty="0">
                <a:latin typeface="CourierNewPSMT"/>
              </a:rPr>
              <a:t>()}")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5724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432209" cy="4025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dictionary </a:t>
            </a:r>
            <a:r>
              <a:rPr lang="en-US" dirty="0"/>
              <a:t>in Python is a collection of </a:t>
            </a:r>
            <a:r>
              <a:rPr lang="en-US" i="1" dirty="0"/>
              <a:t>key-value pairs</a:t>
            </a:r>
            <a:endParaRPr lang="en-US" dirty="0"/>
          </a:p>
          <a:p>
            <a:r>
              <a:rPr lang="en-US" dirty="0"/>
              <a:t>Each </a:t>
            </a:r>
            <a:r>
              <a:rPr lang="en-US" i="1" dirty="0"/>
              <a:t>key </a:t>
            </a:r>
            <a:r>
              <a:rPr lang="en-US" dirty="0"/>
              <a:t>is connected to a value, and you can use a key to access the value associated with that key</a:t>
            </a:r>
          </a:p>
          <a:p>
            <a:r>
              <a:rPr lang="en-US" dirty="0"/>
              <a:t>A key’s value can be a number, a string, a list, or even another dictionary</a:t>
            </a:r>
          </a:p>
          <a:p>
            <a:r>
              <a:rPr lang="en-US" dirty="0"/>
              <a:t>A dictionary is wrapped in braces {} with a series of key-value </a:t>
            </a:r>
            <a:r>
              <a:rPr lang="en-GB" dirty="0"/>
              <a:t>pairs inside the braces</a:t>
            </a:r>
          </a:p>
          <a:p>
            <a:pPr marL="514350" lvl="1" indent="0">
              <a:buNone/>
            </a:pPr>
            <a:r>
              <a:rPr lang="en-GB" b="1" dirty="0"/>
              <a:t>alien_0 = {'</a:t>
            </a:r>
            <a:r>
              <a:rPr lang="en-GB" b="1" dirty="0" err="1"/>
              <a:t>color</a:t>
            </a:r>
            <a:r>
              <a:rPr lang="en-GB" b="1" dirty="0"/>
              <a:t>': 'green', 'points': 5}</a:t>
            </a:r>
          </a:p>
          <a:p>
            <a:r>
              <a:rPr lang="en-US" dirty="0"/>
              <a:t>A </a:t>
            </a:r>
            <a:r>
              <a:rPr lang="en-US" i="1" dirty="0"/>
              <a:t>key-value pair </a:t>
            </a:r>
            <a:r>
              <a:rPr lang="en-US" dirty="0"/>
              <a:t>is a set of values associated with each other</a:t>
            </a:r>
          </a:p>
          <a:p>
            <a:r>
              <a:rPr lang="en-GB" dirty="0"/>
              <a:t>When you </a:t>
            </a:r>
            <a:r>
              <a:rPr lang="en-US" dirty="0"/>
              <a:t>provide a key, Python returns the value associated with that key</a:t>
            </a:r>
          </a:p>
          <a:p>
            <a:r>
              <a:rPr lang="en-GB" dirty="0"/>
              <a:t>Every key is </a:t>
            </a:r>
            <a:r>
              <a:rPr lang="en-US" dirty="0"/>
              <a:t>connected to its value by a colon, and individual key-value pairs are separated </a:t>
            </a:r>
            <a:r>
              <a:rPr lang="en-GB" dirty="0"/>
              <a:t>by commas</a:t>
            </a:r>
          </a:p>
          <a:p>
            <a:pPr marL="457200" lvl="1" indent="0">
              <a:buNone/>
            </a:pPr>
            <a:r>
              <a:rPr lang="en-GB" b="1" dirty="0"/>
              <a:t>alien_0 = {'</a:t>
            </a:r>
            <a:r>
              <a:rPr lang="en-GB" b="1" dirty="0" err="1"/>
              <a:t>color</a:t>
            </a:r>
            <a:r>
              <a:rPr lang="en-GB" b="1" dirty="0"/>
              <a:t>': 'green'}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0924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E43E8-15AA-C1CA-860B-FD42D95A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6341-2C0F-C9D1-DDE2-B48996285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u="none" strike="noStrike" baseline="0" dirty="0">
                <a:latin typeface="Arial-BoldItalicMT"/>
              </a:rPr>
              <a:t>A Dictionary in a Dictionary</a:t>
            </a:r>
          </a:p>
          <a:p>
            <a:pPr lvl="1"/>
            <a:r>
              <a:rPr lang="en-US" dirty="0"/>
              <a:t> The following output is displayed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b="0" i="0" u="none" strike="noStrike" baseline="0" dirty="0">
                <a:latin typeface="CourierNewPSMT"/>
              </a:rPr>
              <a:t>Username: </a:t>
            </a:r>
            <a:r>
              <a:rPr lang="en-US" b="0" i="0" u="none" strike="noStrike" baseline="0" dirty="0" err="1">
                <a:latin typeface="CourierNewPSMT"/>
              </a:rPr>
              <a:t>aeinstein</a:t>
            </a:r>
            <a:endParaRPr lang="en-US" b="0" i="0" u="none" strike="noStrike" baseline="0" dirty="0">
              <a:latin typeface="CourierNewPSMT"/>
            </a:endParaRPr>
          </a:p>
          <a:p>
            <a:pPr marL="1371600" lvl="3" indent="0">
              <a:buNone/>
            </a:pPr>
            <a:r>
              <a:rPr lang="en-US" sz="1400" b="0" i="0" u="none" strike="noStrike" baseline="0" dirty="0">
                <a:latin typeface="CourierNewPSMT"/>
              </a:rPr>
              <a:t>Full name: Albert Einstein</a:t>
            </a:r>
          </a:p>
          <a:p>
            <a:pPr marL="1371600" lvl="3" indent="0">
              <a:buNone/>
            </a:pPr>
            <a:r>
              <a:rPr lang="en-US" sz="1400" b="0" i="0" u="none" strike="noStrike" baseline="0" dirty="0">
                <a:latin typeface="CourierNewPSMT"/>
              </a:rPr>
              <a:t>Location: Princeton</a:t>
            </a:r>
          </a:p>
          <a:p>
            <a:pPr marL="914400" lvl="2" indent="0">
              <a:buNone/>
            </a:pPr>
            <a:r>
              <a:rPr lang="en-US" b="0" i="0" u="none" strike="noStrike" baseline="0" dirty="0">
                <a:latin typeface="CourierNewPSMT"/>
              </a:rPr>
              <a:t>Username: </a:t>
            </a:r>
            <a:r>
              <a:rPr lang="en-US" b="0" i="0" u="none" strike="noStrike" baseline="0" dirty="0" err="1">
                <a:latin typeface="CourierNewPSMT"/>
              </a:rPr>
              <a:t>mcurie</a:t>
            </a:r>
            <a:endParaRPr lang="en-US" b="0" i="0" u="none" strike="noStrike" baseline="0" dirty="0">
              <a:latin typeface="CourierNewPSMT"/>
            </a:endParaRPr>
          </a:p>
          <a:p>
            <a:pPr marL="1371600" lvl="3" indent="0">
              <a:buNone/>
            </a:pPr>
            <a:r>
              <a:rPr lang="en-US" sz="1400" b="0" i="0" u="none" strike="noStrike" baseline="0" dirty="0">
                <a:latin typeface="CourierNewPSMT"/>
              </a:rPr>
              <a:t>Full name: Marie Curie</a:t>
            </a:r>
          </a:p>
          <a:p>
            <a:pPr marL="1371600" lvl="3" indent="0">
              <a:buNone/>
            </a:pPr>
            <a:r>
              <a:rPr lang="en-US" sz="1400" b="0" i="0" u="none" strike="noStrike" baseline="0" dirty="0">
                <a:latin typeface="CourierNewPSMT"/>
              </a:rPr>
              <a:t>Location: Paris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3800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E39E-932E-52FD-BF14-C97AE20D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E58AD-E4AA-C31E-9CE2-C2519CA2D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u="none" strike="noStrike" baseline="0" dirty="0">
                <a:latin typeface="Arial-BoldItalicMT"/>
              </a:rPr>
              <a:t>A Dictionary in a Dictionary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# Example shopping cart (items with quantity and price)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cart = {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   "apple": {"quantity": 3, "price": 1.50},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   "banana": {"quantity": 2, "price": 0.75},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    "orange": {"quantity": 4, "price": 1.00}</a:t>
            </a:r>
          </a:p>
          <a:p>
            <a:pPr marL="514350" lvl="2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1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2481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BA290-8491-C647-008E-D255BC8D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C487-F944-BB45-0B9B-4BE89D0C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15961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i="1" u="none" strike="noStrike" baseline="0" dirty="0">
                <a:latin typeface="Arial-BoldItalicMT"/>
              </a:rPr>
              <a:t>A Dictionary in a Dictionary</a:t>
            </a:r>
            <a:endParaRPr lang="en-US" dirty="0"/>
          </a:p>
          <a:p>
            <a:pPr marL="514350" lvl="2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# Calculate the total price of the cart</a:t>
            </a:r>
          </a:p>
          <a:p>
            <a:pPr marL="514350" lvl="2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total_price</a:t>
            </a: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= 0</a:t>
            </a:r>
          </a:p>
          <a:p>
            <a:pPr marL="514350" lvl="2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for item, details in </a:t>
            </a:r>
            <a:r>
              <a:rPr lang="en-US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cart.items</a:t>
            </a: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():  # Outer loop: iterates through the cart dictionary</a:t>
            </a:r>
          </a:p>
          <a:p>
            <a:pPr marL="514350" lvl="2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   for key, value in </a:t>
            </a:r>
            <a:r>
              <a:rPr lang="en-US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details.items</a:t>
            </a: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():  # Inner loop: iterates through item details</a:t>
            </a:r>
          </a:p>
          <a:p>
            <a:pPr marL="514350" lvl="2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       if key == "quantity":</a:t>
            </a:r>
          </a:p>
          <a:p>
            <a:pPr marL="514350" lvl="2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           quantity = value</a:t>
            </a:r>
          </a:p>
          <a:p>
            <a:pPr marL="514350" lvl="2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       </a:t>
            </a:r>
            <a:r>
              <a:rPr lang="en-US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elif</a:t>
            </a: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key == "price":</a:t>
            </a:r>
          </a:p>
          <a:p>
            <a:pPr marL="514350" lvl="2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           price = value</a:t>
            </a:r>
          </a:p>
          <a:p>
            <a:pPr marL="514350" lvl="2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   </a:t>
            </a:r>
            <a:r>
              <a:rPr lang="en-US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total_price</a:t>
            </a: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+= quantity * price  # Multiply quantity and price for each item</a:t>
            </a:r>
          </a:p>
          <a:p>
            <a:pPr marL="514350" lvl="2" indent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print(</a:t>
            </a:r>
            <a:r>
              <a:rPr lang="en-US" b="1" kern="100" dirty="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f"Total</a:t>
            </a:r>
            <a:r>
              <a:rPr lang="en-US" b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Price: ${total_price:.2f}")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17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AE5F-B854-E1E3-D4CB-91EE28BE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BBF9-0D4A-303F-8EEF-B92AADB66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>
              <a:lnSpc>
                <a:spcPct val="115000"/>
              </a:lnSpc>
            </a:pPr>
            <a:r>
              <a:rPr lang="en-US" sz="2100" b="1" i="1" dirty="0">
                <a:latin typeface="Arial-BoldItalicMT"/>
              </a:rPr>
              <a:t>Output:</a:t>
            </a:r>
          </a:p>
          <a:p>
            <a:pPr lvl="1">
              <a:lnSpc>
                <a:spcPct val="115000"/>
              </a:lnSpc>
            </a:pPr>
            <a:r>
              <a:rPr lang="en-US" sz="1900" dirty="0"/>
              <a:t>Total Price: $10.00</a:t>
            </a:r>
          </a:p>
          <a:p>
            <a:pPr>
              <a:lnSpc>
                <a:spcPct val="115000"/>
              </a:lnSpc>
            </a:pPr>
            <a:r>
              <a:rPr lang="en-US" sz="2100" b="1" i="1" dirty="0">
                <a:latin typeface="Arial-BoldItalicMT"/>
              </a:rPr>
              <a:t>Explanation:</a:t>
            </a:r>
          </a:p>
          <a:p>
            <a:pPr marR="0" lvl="1">
              <a:lnSpc>
                <a:spcPct val="115000"/>
              </a:lnSpc>
              <a:tabLst>
                <a:tab pos="457200" algn="l"/>
              </a:tabLst>
            </a:pPr>
            <a:r>
              <a:rPr lang="en-US" sz="1900" dirty="0"/>
              <a:t>The outer loop iterates through each item in the cart (e.g., apple, banana, orange).</a:t>
            </a:r>
          </a:p>
          <a:p>
            <a:pPr marR="0" lvl="1">
              <a:lnSpc>
                <a:spcPct val="115000"/>
              </a:lnSpc>
              <a:tabLst>
                <a:tab pos="457200" algn="l"/>
              </a:tabLst>
            </a:pPr>
            <a:r>
              <a:rPr lang="en-US" sz="1900" dirty="0"/>
              <a:t>The inner loop extracts the quantity and price from the dictionary for each item.</a:t>
            </a:r>
          </a:p>
          <a:p>
            <a:pPr marR="0" lvl="1">
              <a:lnSpc>
                <a:spcPct val="115000"/>
              </a:lnSpc>
              <a:tabLst>
                <a:tab pos="457200" algn="l"/>
              </a:tabLst>
            </a:pPr>
            <a:r>
              <a:rPr lang="en-US" sz="1900" dirty="0"/>
              <a:t>The total price is calculated by multiplying the quantity by the price for each item.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4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60796" cy="4025900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Accessing Values in a Dictionary</a:t>
            </a:r>
          </a:p>
          <a:p>
            <a:pPr lvl="1"/>
            <a:r>
              <a:rPr lang="en-US" dirty="0"/>
              <a:t>To get the value associated with a key, give the name of the dictionary and then place the key inside a set of square brackets</a:t>
            </a:r>
          </a:p>
          <a:p>
            <a:pPr marL="914400" lvl="2" indent="0">
              <a:buNone/>
            </a:pPr>
            <a:r>
              <a:rPr lang="en-GB" b="1" dirty="0"/>
              <a:t>alien_0 = {'</a:t>
            </a:r>
            <a:r>
              <a:rPr lang="en-GB" b="1" dirty="0" err="1"/>
              <a:t>color</a:t>
            </a:r>
            <a:r>
              <a:rPr lang="en-GB" b="1" dirty="0"/>
              <a:t>': 'green'}</a:t>
            </a:r>
          </a:p>
          <a:p>
            <a:pPr marL="914400" lvl="2" indent="0">
              <a:buNone/>
            </a:pPr>
            <a:r>
              <a:rPr lang="en-GB" b="1" dirty="0"/>
              <a:t>print(alien_0['</a:t>
            </a:r>
            <a:r>
              <a:rPr lang="en-GB" b="1" dirty="0" err="1"/>
              <a:t>color</a:t>
            </a:r>
            <a:r>
              <a:rPr lang="en-GB" b="1" dirty="0"/>
              <a:t>'])</a:t>
            </a:r>
          </a:p>
          <a:p>
            <a:pPr lvl="1"/>
            <a:r>
              <a:rPr lang="en-US" dirty="0"/>
              <a:t>This returns the value associated with the key 'color' from the dictionary </a:t>
            </a:r>
            <a:r>
              <a:rPr lang="en-GB" dirty="0"/>
              <a:t>alien_0</a:t>
            </a:r>
          </a:p>
          <a:p>
            <a:pPr marL="914400" lvl="2" indent="0">
              <a:buNone/>
            </a:pPr>
            <a:r>
              <a:rPr lang="en-US" dirty="0"/>
              <a:t>green</a:t>
            </a:r>
          </a:p>
          <a:p>
            <a:pPr lvl="1"/>
            <a:r>
              <a:rPr lang="en-US" dirty="0"/>
              <a:t>You can have an unlimited number of key-value pairs in a dictionary</a:t>
            </a:r>
          </a:p>
          <a:p>
            <a:pPr marL="914400" lvl="2" indent="0">
              <a:buNone/>
            </a:pPr>
            <a:r>
              <a:rPr lang="en-GB" b="1" dirty="0"/>
              <a:t>alien_0 = {'</a:t>
            </a:r>
            <a:r>
              <a:rPr lang="en-GB" b="1" dirty="0" err="1"/>
              <a:t>color</a:t>
            </a:r>
            <a:r>
              <a:rPr lang="en-GB" b="1" dirty="0"/>
              <a:t>': 'green', 'points': 5}</a:t>
            </a:r>
          </a:p>
          <a:p>
            <a:pPr marL="914400" lvl="2" indent="0">
              <a:buNone/>
            </a:pPr>
            <a:r>
              <a:rPr lang="en-GB" b="1" dirty="0" err="1"/>
              <a:t>new_points</a:t>
            </a:r>
            <a:r>
              <a:rPr lang="en-GB" b="1" dirty="0"/>
              <a:t> = alien_0['points']</a:t>
            </a:r>
          </a:p>
          <a:p>
            <a:pPr marL="914400" lvl="2" indent="0">
              <a:buNone/>
            </a:pPr>
            <a:r>
              <a:rPr lang="en-US" b="1" dirty="0"/>
              <a:t>print(</a:t>
            </a:r>
            <a:r>
              <a:rPr lang="en-US" b="1" dirty="0" err="1"/>
              <a:t>f"You</a:t>
            </a:r>
            <a:r>
              <a:rPr lang="en-US" b="1" dirty="0"/>
              <a:t> just earned {</a:t>
            </a:r>
            <a:r>
              <a:rPr lang="en-US" b="1" dirty="0" err="1"/>
              <a:t>new_points</a:t>
            </a:r>
            <a:r>
              <a:rPr lang="en-US" b="1" dirty="0"/>
              <a:t>} points!")</a:t>
            </a:r>
          </a:p>
          <a:p>
            <a:pPr lvl="1"/>
            <a:r>
              <a:rPr lang="en-US" dirty="0"/>
              <a:t>Once the dictionary has been defined, we pull the value associated with the key 'points' from the dictionary</a:t>
            </a:r>
          </a:p>
          <a:p>
            <a:pPr marL="914400" lvl="2" indent="0">
              <a:buNone/>
            </a:pPr>
            <a:r>
              <a:rPr lang="en-US" dirty="0"/>
              <a:t>You just earned 5 points!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225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32221" cy="4011613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/>
              <a:t>Adding New Key-Value Pairs</a:t>
            </a:r>
          </a:p>
          <a:p>
            <a:pPr lvl="1"/>
            <a:r>
              <a:rPr lang="en-US" dirty="0"/>
              <a:t>Dictionaries are dynamic structures, and you can add new key-value pairs to a dictionary at any time</a:t>
            </a:r>
          </a:p>
          <a:p>
            <a:pPr lvl="1"/>
            <a:r>
              <a:rPr lang="en-US" dirty="0"/>
              <a:t>Let’s add two new pieces of information to the alien_0 dictionary: the </a:t>
            </a:r>
            <a:r>
              <a:rPr lang="en-GB" dirty="0"/>
              <a:t>alien’s x- and y-coordinates</a:t>
            </a:r>
          </a:p>
          <a:p>
            <a:pPr marL="914400" lvl="2" indent="0">
              <a:buNone/>
            </a:pPr>
            <a:r>
              <a:rPr lang="en-GB" b="1" dirty="0"/>
              <a:t>alien_0 = {'</a:t>
            </a:r>
            <a:r>
              <a:rPr lang="en-GB" b="1" dirty="0" err="1"/>
              <a:t>color</a:t>
            </a:r>
            <a:r>
              <a:rPr lang="en-GB" b="1" dirty="0"/>
              <a:t>': 'green', 'points': 5}</a:t>
            </a:r>
          </a:p>
          <a:p>
            <a:pPr marL="914400" lvl="2" indent="0">
              <a:buNone/>
            </a:pPr>
            <a:r>
              <a:rPr lang="en-GB" b="1" dirty="0"/>
              <a:t>print(alien_0)</a:t>
            </a:r>
          </a:p>
          <a:p>
            <a:pPr marL="914400" lvl="2" indent="0">
              <a:buNone/>
            </a:pPr>
            <a:r>
              <a:rPr lang="en-GB" b="1" dirty="0"/>
              <a:t>alien_0['</a:t>
            </a:r>
            <a:r>
              <a:rPr lang="en-GB" b="1" dirty="0" err="1"/>
              <a:t>x_position</a:t>
            </a:r>
            <a:r>
              <a:rPr lang="en-GB" b="1" dirty="0"/>
              <a:t>'] = 0</a:t>
            </a:r>
          </a:p>
          <a:p>
            <a:pPr marL="914400" lvl="2" indent="0">
              <a:buNone/>
            </a:pPr>
            <a:r>
              <a:rPr lang="en-GB" b="1" dirty="0"/>
              <a:t>alien_0['</a:t>
            </a:r>
            <a:r>
              <a:rPr lang="en-GB" b="1" dirty="0" err="1"/>
              <a:t>y_position</a:t>
            </a:r>
            <a:r>
              <a:rPr lang="en-GB" b="1" dirty="0"/>
              <a:t>'] = 25</a:t>
            </a:r>
          </a:p>
          <a:p>
            <a:pPr marL="914400" lvl="2" indent="0">
              <a:buNone/>
            </a:pPr>
            <a:r>
              <a:rPr lang="en-GB" b="1" dirty="0"/>
              <a:t>print(alien_0)</a:t>
            </a:r>
          </a:p>
          <a:p>
            <a:pPr lvl="1"/>
            <a:r>
              <a:rPr lang="en-GB" dirty="0"/>
              <a:t>When we print the </a:t>
            </a:r>
            <a:r>
              <a:rPr lang="en-US" dirty="0"/>
              <a:t>modified dictionary, we see the two additional key-value pairs</a:t>
            </a:r>
          </a:p>
          <a:p>
            <a:pPr marL="914400" lvl="2" indent="0">
              <a:buNone/>
            </a:pPr>
            <a:r>
              <a:rPr lang="en-US" dirty="0"/>
              <a:t>{'color': 'green', 'points': 5}</a:t>
            </a:r>
          </a:p>
          <a:p>
            <a:pPr marL="914400" lvl="2" indent="0">
              <a:buNone/>
            </a:pPr>
            <a:r>
              <a:rPr lang="en-US" dirty="0"/>
              <a:t>{'color': 'green', 'points': 5, '</a:t>
            </a:r>
            <a:r>
              <a:rPr lang="en-US" dirty="0" err="1"/>
              <a:t>x_position</a:t>
            </a:r>
            <a:r>
              <a:rPr lang="en-US" dirty="0"/>
              <a:t>': 0, '</a:t>
            </a:r>
            <a:r>
              <a:rPr lang="en-US" dirty="0" err="1"/>
              <a:t>y_position</a:t>
            </a:r>
            <a:r>
              <a:rPr lang="en-US" dirty="0"/>
              <a:t>': 25}</a:t>
            </a:r>
          </a:p>
          <a:p>
            <a:pPr lvl="1"/>
            <a:r>
              <a:rPr lang="en-US" dirty="0"/>
              <a:t>Dictionaries retain the order in which they were defined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90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7934" cy="3797300"/>
          </a:xfrm>
        </p:spPr>
        <p:txBody>
          <a:bodyPr>
            <a:normAutofit/>
          </a:bodyPr>
          <a:lstStyle/>
          <a:p>
            <a:r>
              <a:rPr lang="en-US" b="1" i="1" dirty="0"/>
              <a:t>Starting with an Empty Dictionary</a:t>
            </a:r>
          </a:p>
          <a:p>
            <a:pPr lvl="1"/>
            <a:r>
              <a:rPr lang="en-US" dirty="0"/>
              <a:t>It’s sometimes convenient, or even necessary, to start with an empty dictionary and then add each new item to it</a:t>
            </a:r>
          </a:p>
          <a:p>
            <a:pPr lvl="1"/>
            <a:r>
              <a:rPr lang="en-US" dirty="0"/>
              <a:t>To start filling an empty dictionary, define a dictionary with an empty set of braces and then add each key-value pair on its own line</a:t>
            </a:r>
          </a:p>
          <a:p>
            <a:pPr marL="914400" lvl="2" indent="0">
              <a:buNone/>
            </a:pPr>
            <a:r>
              <a:rPr lang="en-GB" b="1" dirty="0"/>
              <a:t>alien_0 = {}</a:t>
            </a:r>
          </a:p>
          <a:p>
            <a:pPr marL="914400" lvl="2" indent="0">
              <a:buNone/>
            </a:pPr>
            <a:r>
              <a:rPr lang="en-GB" b="1" dirty="0"/>
              <a:t>alien_0['</a:t>
            </a:r>
            <a:r>
              <a:rPr lang="en-GB" b="1" dirty="0" err="1"/>
              <a:t>color</a:t>
            </a:r>
            <a:r>
              <a:rPr lang="en-GB" b="1" dirty="0"/>
              <a:t>'] = 'green'</a:t>
            </a:r>
          </a:p>
          <a:p>
            <a:pPr marL="914400" lvl="2" indent="0">
              <a:buNone/>
            </a:pPr>
            <a:r>
              <a:rPr lang="en-GB" b="1" dirty="0"/>
              <a:t>alien_0['points'] = 5</a:t>
            </a:r>
          </a:p>
          <a:p>
            <a:pPr marL="914400" lvl="2" indent="0">
              <a:buNone/>
            </a:pPr>
            <a:r>
              <a:rPr lang="en-GB" b="1" dirty="0"/>
              <a:t>print(alien_0)</a:t>
            </a:r>
          </a:p>
          <a:p>
            <a:pPr lvl="1"/>
            <a:r>
              <a:rPr lang="en-US" dirty="0"/>
              <a:t>The result is the dictionary we’ve been using in previous </a:t>
            </a:r>
            <a:r>
              <a:rPr lang="en-GB" dirty="0"/>
              <a:t>examples</a:t>
            </a:r>
          </a:p>
          <a:p>
            <a:pPr marL="914400" lvl="2" indent="0">
              <a:buNone/>
            </a:pPr>
            <a:r>
              <a:rPr lang="en-GB" dirty="0"/>
              <a:t>{'</a:t>
            </a:r>
            <a:r>
              <a:rPr lang="en-GB" dirty="0" err="1"/>
              <a:t>color</a:t>
            </a:r>
            <a:r>
              <a:rPr lang="en-GB" dirty="0"/>
              <a:t>': 'green', 'points': 5}</a:t>
            </a:r>
          </a:p>
        </p:txBody>
      </p:sp>
    </p:spTree>
    <p:extLst>
      <p:ext uri="{BB962C8B-B14F-4D97-AF65-F5344CB8AC3E}">
        <p14:creationId xmlns:p14="http://schemas.microsoft.com/office/powerpoint/2010/main" val="136279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46509" cy="3897313"/>
          </a:xfrm>
        </p:spPr>
        <p:txBody>
          <a:bodyPr>
            <a:normAutofit/>
          </a:bodyPr>
          <a:lstStyle/>
          <a:p>
            <a:r>
              <a:rPr lang="en-US" b="1" i="1" dirty="0"/>
              <a:t>Modifying Values in a Dictionary</a:t>
            </a:r>
          </a:p>
          <a:p>
            <a:pPr lvl="1"/>
            <a:r>
              <a:rPr lang="en-US" dirty="0"/>
              <a:t>To modify a value in a dictionary, give the name of the dictionary with the key in square brackets and then the new value you want associated with </a:t>
            </a:r>
            <a:r>
              <a:rPr lang="en-GB" dirty="0"/>
              <a:t>that key</a:t>
            </a:r>
          </a:p>
          <a:p>
            <a:pPr marL="914400" lvl="2" indent="0">
              <a:buNone/>
            </a:pPr>
            <a:r>
              <a:rPr lang="en-GB" b="1" dirty="0"/>
              <a:t>alien_0 = {'</a:t>
            </a:r>
            <a:r>
              <a:rPr lang="en-GB" b="1" dirty="0" err="1"/>
              <a:t>color</a:t>
            </a:r>
            <a:r>
              <a:rPr lang="en-GB" b="1" dirty="0"/>
              <a:t>': 'green'}</a:t>
            </a:r>
          </a:p>
          <a:p>
            <a:pPr marL="914400" lvl="2" indent="0">
              <a:buNone/>
            </a:pPr>
            <a:r>
              <a:rPr lang="en-US" b="1" dirty="0"/>
              <a:t>print(</a:t>
            </a:r>
            <a:r>
              <a:rPr lang="en-US" b="1" dirty="0" err="1"/>
              <a:t>f"The</a:t>
            </a:r>
            <a:r>
              <a:rPr lang="en-US" b="1" dirty="0"/>
              <a:t> alien is {alien_0['color']}.")</a:t>
            </a:r>
          </a:p>
          <a:p>
            <a:pPr marL="914400" lvl="2" indent="0">
              <a:buNone/>
            </a:pPr>
            <a:r>
              <a:rPr lang="en-GB" b="1" dirty="0"/>
              <a:t>alien_0['</a:t>
            </a:r>
            <a:r>
              <a:rPr lang="en-GB" b="1" dirty="0" err="1"/>
              <a:t>color</a:t>
            </a:r>
            <a:r>
              <a:rPr lang="en-GB" b="1" dirty="0"/>
              <a:t>'] = 'yellow'</a:t>
            </a:r>
          </a:p>
          <a:p>
            <a:pPr marL="914400" lvl="2" indent="0">
              <a:buNone/>
            </a:pPr>
            <a:r>
              <a:rPr lang="en-US" b="1" dirty="0"/>
              <a:t>print(</a:t>
            </a:r>
            <a:r>
              <a:rPr lang="en-US" b="1" dirty="0" err="1"/>
              <a:t>f"The</a:t>
            </a:r>
            <a:r>
              <a:rPr lang="en-US" b="1" dirty="0"/>
              <a:t> alien is now {alien_0['color']}.")</a:t>
            </a:r>
          </a:p>
          <a:p>
            <a:pPr lvl="1"/>
            <a:r>
              <a:rPr lang="en-US" dirty="0"/>
              <a:t>The output shows that the alien has indeed changed from green to yellow:</a:t>
            </a:r>
          </a:p>
          <a:p>
            <a:pPr marL="914400" lvl="2" indent="0">
              <a:buNone/>
            </a:pPr>
            <a:r>
              <a:rPr lang="en-GB" dirty="0"/>
              <a:t>The alien is green.</a:t>
            </a:r>
          </a:p>
          <a:p>
            <a:pPr marL="914400" lvl="2" indent="0">
              <a:buNone/>
            </a:pPr>
            <a:r>
              <a:rPr lang="en-US" dirty="0"/>
              <a:t>The alien is now yellow.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5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517934" cy="39973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See the following example</a:t>
            </a:r>
          </a:p>
          <a:p>
            <a:pPr marL="457200" lvl="1" indent="0">
              <a:buNone/>
            </a:pPr>
            <a:r>
              <a:rPr lang="en-GB" b="1" dirty="0"/>
              <a:t>alien_0 = {'</a:t>
            </a:r>
            <a:r>
              <a:rPr lang="en-GB" b="1" dirty="0" err="1"/>
              <a:t>x_position</a:t>
            </a:r>
            <a:r>
              <a:rPr lang="en-GB" b="1" dirty="0"/>
              <a:t>': 0, '</a:t>
            </a:r>
            <a:r>
              <a:rPr lang="en-GB" b="1" dirty="0" err="1"/>
              <a:t>y_position</a:t>
            </a:r>
            <a:r>
              <a:rPr lang="en-GB" b="1" dirty="0"/>
              <a:t>': 25, 'speed': 'medium'}</a:t>
            </a:r>
          </a:p>
          <a:p>
            <a:pPr marL="457200" lvl="1" indent="0">
              <a:buNone/>
            </a:pPr>
            <a:r>
              <a:rPr lang="en-GB" b="1" dirty="0"/>
              <a:t>print(</a:t>
            </a:r>
            <a:r>
              <a:rPr lang="en-GB" b="1" dirty="0" err="1"/>
              <a:t>f"Original</a:t>
            </a:r>
            <a:r>
              <a:rPr lang="en-GB" b="1" dirty="0"/>
              <a:t> position: {alien_0['</a:t>
            </a:r>
            <a:r>
              <a:rPr lang="en-GB" b="1" dirty="0" err="1"/>
              <a:t>x_position</a:t>
            </a:r>
            <a:r>
              <a:rPr lang="en-GB" b="1" dirty="0"/>
              <a:t>']}")</a:t>
            </a:r>
          </a:p>
          <a:p>
            <a:pPr marL="457200" lvl="1" indent="0">
              <a:buNone/>
            </a:pPr>
            <a:r>
              <a:rPr lang="en-US" b="1" dirty="0"/>
              <a:t># Move the alien to the right. Determine how far to move the alien based on its current speed.</a:t>
            </a:r>
          </a:p>
          <a:p>
            <a:pPr marL="457200" lvl="1" indent="0">
              <a:buNone/>
            </a:pPr>
            <a:r>
              <a:rPr lang="en-US" b="1" dirty="0"/>
              <a:t>if alien_0['speed'] == 'slow':</a:t>
            </a:r>
          </a:p>
          <a:p>
            <a:pPr marL="457200" lvl="1" indent="0">
              <a:buNone/>
            </a:pPr>
            <a:r>
              <a:rPr lang="en-GB" b="1" dirty="0"/>
              <a:t>	</a:t>
            </a:r>
            <a:r>
              <a:rPr lang="en-GB" b="1" dirty="0" err="1"/>
              <a:t>x_increment</a:t>
            </a:r>
            <a:r>
              <a:rPr lang="en-GB" b="1" dirty="0"/>
              <a:t> = 1</a:t>
            </a:r>
          </a:p>
          <a:p>
            <a:pPr marL="457200" lvl="1" indent="0">
              <a:buNone/>
            </a:pPr>
            <a:r>
              <a:rPr lang="en-GB" b="1" dirty="0" err="1"/>
              <a:t>elif</a:t>
            </a:r>
            <a:r>
              <a:rPr lang="en-GB" b="1" dirty="0"/>
              <a:t> alien_0['speed'] == 'medium':</a:t>
            </a:r>
          </a:p>
          <a:p>
            <a:pPr marL="457200" lvl="1" indent="0">
              <a:buNone/>
            </a:pPr>
            <a:r>
              <a:rPr lang="en-GB" b="1" dirty="0"/>
              <a:t>	</a:t>
            </a:r>
            <a:r>
              <a:rPr lang="en-GB" b="1" dirty="0" err="1"/>
              <a:t>x_increment</a:t>
            </a:r>
            <a:r>
              <a:rPr lang="en-GB" b="1" dirty="0"/>
              <a:t> = 2</a:t>
            </a:r>
          </a:p>
          <a:p>
            <a:pPr marL="457200" lvl="1" indent="0">
              <a:buNone/>
            </a:pPr>
            <a:r>
              <a:rPr lang="en-GB" b="1" dirty="0"/>
              <a:t>else: </a:t>
            </a:r>
          </a:p>
          <a:p>
            <a:pPr marL="457200" lvl="1" indent="0">
              <a:buNone/>
            </a:pPr>
            <a:r>
              <a:rPr lang="en-GB" b="1" dirty="0"/>
              <a:t>	</a:t>
            </a:r>
            <a:r>
              <a:rPr lang="en-GB" b="1" dirty="0" err="1"/>
              <a:t>x_increment</a:t>
            </a:r>
            <a:r>
              <a:rPr lang="en-GB" b="1" dirty="0"/>
              <a:t> = 3</a:t>
            </a:r>
          </a:p>
          <a:p>
            <a:pPr marL="457200" lvl="1" indent="0">
              <a:buNone/>
            </a:pPr>
            <a:r>
              <a:rPr lang="en-US" b="1" dirty="0"/>
              <a:t># The new position is the old position plus the increment.</a:t>
            </a:r>
          </a:p>
          <a:p>
            <a:pPr marL="457200" lvl="1" indent="0">
              <a:buNone/>
            </a:pPr>
            <a:r>
              <a:rPr lang="fr-FR" b="1" dirty="0"/>
              <a:t>alien_0['</a:t>
            </a:r>
            <a:r>
              <a:rPr lang="fr-FR" b="1" dirty="0" err="1"/>
              <a:t>x_position</a:t>
            </a:r>
            <a:r>
              <a:rPr lang="fr-FR" b="1" dirty="0"/>
              <a:t>'] = alien_0['</a:t>
            </a:r>
            <a:r>
              <a:rPr lang="fr-FR" b="1" dirty="0" err="1"/>
              <a:t>x_position</a:t>
            </a:r>
            <a:r>
              <a:rPr lang="fr-FR" b="1" dirty="0"/>
              <a:t>'] + </a:t>
            </a:r>
            <a:r>
              <a:rPr lang="fr-FR" b="1" dirty="0" err="1"/>
              <a:t>x_increment</a:t>
            </a:r>
            <a:endParaRPr lang="fr-FR" b="1" dirty="0"/>
          </a:p>
          <a:p>
            <a:pPr marL="457200" lvl="1" indent="0">
              <a:buNone/>
            </a:pPr>
            <a:r>
              <a:rPr lang="en-GB" b="1" dirty="0"/>
              <a:t>print(</a:t>
            </a:r>
            <a:r>
              <a:rPr lang="en-GB" b="1" dirty="0" err="1"/>
              <a:t>f"New</a:t>
            </a:r>
            <a:r>
              <a:rPr lang="en-GB" b="1" dirty="0"/>
              <a:t> position: {alien_0['</a:t>
            </a:r>
            <a:r>
              <a:rPr lang="en-GB" b="1" dirty="0" err="1"/>
              <a:t>x_position</a:t>
            </a:r>
            <a:r>
              <a:rPr lang="en-GB" b="1" dirty="0"/>
              <a:t>']}")</a:t>
            </a:r>
          </a:p>
        </p:txBody>
      </p:sp>
    </p:spTree>
    <p:extLst>
      <p:ext uri="{BB962C8B-B14F-4D97-AF65-F5344CB8AC3E}">
        <p14:creationId xmlns:p14="http://schemas.microsoft.com/office/powerpoint/2010/main" val="33251160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379</TotalTime>
  <Words>3837</Words>
  <Application>Microsoft Office PowerPoint</Application>
  <PresentationFormat>Widescreen</PresentationFormat>
  <Paragraphs>437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Aptos</vt:lpstr>
      <vt:lpstr>Arial</vt:lpstr>
      <vt:lpstr>Arial-BoldItalicMT</vt:lpstr>
      <vt:lpstr>Consolas</vt:lpstr>
      <vt:lpstr>CourierNewPSMT</vt:lpstr>
      <vt:lpstr>Trebuchet MS</vt:lpstr>
      <vt:lpstr>Wingdings 3</vt:lpstr>
      <vt:lpstr>Facet</vt:lpstr>
      <vt:lpstr>Chapter 6: Dictionaries</vt:lpstr>
      <vt:lpstr>Dictionaries</vt:lpstr>
      <vt:lpstr>Dictionaries</vt:lpstr>
      <vt:lpstr>Working with Dictionaries</vt:lpstr>
      <vt:lpstr>Working with Dictionaries</vt:lpstr>
      <vt:lpstr>Working with Dictionaries</vt:lpstr>
      <vt:lpstr>Working with Dictionaries</vt:lpstr>
      <vt:lpstr>Working with Dictionaries</vt:lpstr>
      <vt:lpstr>Working with Dictionaries</vt:lpstr>
      <vt:lpstr>Working with Dictionaries</vt:lpstr>
      <vt:lpstr>Working with Dictionaries</vt:lpstr>
      <vt:lpstr>Working with Dictionaries</vt:lpstr>
      <vt:lpstr>Working with Dictionaries</vt:lpstr>
      <vt:lpstr>Working with Dictionaries</vt:lpstr>
      <vt:lpstr>Working with Dictionaries</vt:lpstr>
      <vt:lpstr>Looping Through a Dictionary</vt:lpstr>
      <vt:lpstr>Looping Through a Dictionary</vt:lpstr>
      <vt:lpstr>Looping Through a Dictionary</vt:lpstr>
      <vt:lpstr>Looping Through a Dictionary</vt:lpstr>
      <vt:lpstr>Looping Through a Dictionary</vt:lpstr>
      <vt:lpstr>Looping Through a Dictionary</vt:lpstr>
      <vt:lpstr>Looping Through a Dictionary</vt:lpstr>
      <vt:lpstr>Looping Through a Dictionary</vt:lpstr>
      <vt:lpstr>Looping Through a Dictionary</vt:lpstr>
      <vt:lpstr>Looping Through a Dictionary</vt:lpstr>
      <vt:lpstr>Looping Through a Dictionary</vt:lpstr>
      <vt:lpstr>Looping Through a Dictionary</vt:lpstr>
      <vt:lpstr>Looping Through a Dictionary</vt:lpstr>
      <vt:lpstr>Looping Through a Dictionary</vt:lpstr>
      <vt:lpstr>Looping Through a Dictionary</vt:lpstr>
      <vt:lpstr>Looping Through a Dictionary</vt:lpstr>
      <vt:lpstr>Nesting</vt:lpstr>
      <vt:lpstr>Nesting</vt:lpstr>
      <vt:lpstr>Nesting</vt:lpstr>
      <vt:lpstr>Nesting</vt:lpstr>
      <vt:lpstr>Nesting</vt:lpstr>
      <vt:lpstr>Nesting</vt:lpstr>
      <vt:lpstr>Nesting</vt:lpstr>
      <vt:lpstr>Nesting</vt:lpstr>
      <vt:lpstr>Nesting</vt:lpstr>
      <vt:lpstr>Nesting</vt:lpstr>
      <vt:lpstr>Nesting</vt:lpstr>
      <vt:lpstr>Nesting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Dictionaries</dc:title>
  <dc:creator>Sabeehuddin</dc:creator>
  <cp:lastModifiedBy>DR kshif</cp:lastModifiedBy>
  <cp:revision>105</cp:revision>
  <dcterms:created xsi:type="dcterms:W3CDTF">2024-10-07T13:18:16Z</dcterms:created>
  <dcterms:modified xsi:type="dcterms:W3CDTF">2025-04-07T06:59:02Z</dcterms:modified>
</cp:coreProperties>
</file>