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D6C4-CF0A-4BDF-9FD6-40DA871A040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E6C2-1061-4C16-93C7-92EB3C60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4E6C2-1061-4C16-93C7-92EB3C60BC6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5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6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7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4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2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3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56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2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2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1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5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0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0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175E8E-AAB8-4043-950D-8F09156C694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4A7916-7713-4370-8C22-E0F954A9A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FFB4-5A6D-C270-C011-8C8085FB6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31B5E-AC77-3CB3-7E4A-4B69D471B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Dr. Sabeehuddin Hasan</a:t>
            </a:r>
          </a:p>
        </p:txBody>
      </p:sp>
    </p:spTree>
    <p:extLst>
      <p:ext uri="{BB962C8B-B14F-4D97-AF65-F5344CB8AC3E}">
        <p14:creationId xmlns:p14="http://schemas.microsoft.com/office/powerpoint/2010/main" val="356590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CC8B-93B5-4007-D9A7-A1615630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EA68-02D4-E05F-1AC0-D4261D5C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67483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u="none" strike="noStrike" baseline="0" dirty="0"/>
              <a:t>Keyword Arguments</a:t>
            </a:r>
          </a:p>
          <a:p>
            <a:pPr lvl="1"/>
            <a:r>
              <a:rPr lang="en-US" b="0" i="0" u="none" strike="noStrike" baseline="0" dirty="0"/>
              <a:t>A </a:t>
            </a:r>
            <a:r>
              <a:rPr lang="en-US" b="0" i="1" u="none" strike="noStrike" baseline="0" dirty="0"/>
              <a:t>keyword argument </a:t>
            </a:r>
            <a:r>
              <a:rPr lang="en-US" b="0" i="0" u="none" strike="noStrike" baseline="0" dirty="0"/>
              <a:t>is a name-value pair that you pass to a function</a:t>
            </a:r>
          </a:p>
          <a:p>
            <a:pPr lvl="1"/>
            <a:r>
              <a:rPr lang="en-US" b="0" i="0" u="none" strike="noStrike" baseline="0" dirty="0"/>
              <a:t>You directly associate the name and the value within the argument,</a:t>
            </a:r>
          </a:p>
          <a:p>
            <a:pPr lvl="1"/>
            <a:r>
              <a:rPr lang="en-US" b="0" i="0" u="none" strike="noStrike" baseline="0" dirty="0"/>
              <a:t>when you pass the argument to the function, there’s no confusion</a:t>
            </a:r>
          </a:p>
          <a:p>
            <a:pPr marL="400050" lvl="1" indent="0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</a:rPr>
              <a:t>def 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describe_pet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(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animal_type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, 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pet_name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):</a:t>
            </a:r>
          </a:p>
          <a:p>
            <a:pPr marL="80010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"""Display information about a pet."""</a:t>
            </a:r>
          </a:p>
          <a:p>
            <a:pPr marL="80010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print(f"\</a:t>
            </a: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nI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 have a {</a:t>
            </a: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animal_type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}.")</a:t>
            </a:r>
          </a:p>
          <a:p>
            <a:pPr marL="80010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print(</a:t>
            </a: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f"My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 {</a:t>
            </a: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animal_type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}'s name is {</a:t>
            </a: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pet_name.title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()}.")</a:t>
            </a:r>
          </a:p>
          <a:p>
            <a:pPr marL="400050" lvl="1" indent="0">
              <a:buNone/>
            </a:pPr>
            <a:r>
              <a:rPr lang="en-US" b="1" i="0" u="none" strike="noStrike" baseline="0" dirty="0" err="1">
                <a:solidFill>
                  <a:schemeClr val="tx1"/>
                </a:solidFill>
              </a:rPr>
              <a:t>describe_pet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(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animal_type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='cat', 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pet_name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='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thomas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')</a:t>
            </a:r>
          </a:p>
          <a:p>
            <a:pPr marL="685800" lvl="1"/>
            <a:r>
              <a:rPr lang="en-US" dirty="0"/>
              <a:t>This gives the same result as you write</a:t>
            </a:r>
          </a:p>
          <a:p>
            <a:pPr marL="400050" lvl="1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describe_pet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pet_name</a:t>
            </a:r>
            <a:r>
              <a:rPr lang="en-US" b="1" dirty="0">
                <a:solidFill>
                  <a:schemeClr val="tx1"/>
                </a:solidFill>
              </a:rPr>
              <a:t>='</a:t>
            </a:r>
            <a:r>
              <a:rPr lang="en-US" b="1" dirty="0" err="1">
                <a:solidFill>
                  <a:schemeClr val="tx1"/>
                </a:solidFill>
              </a:rPr>
              <a:t>thomas</a:t>
            </a:r>
            <a:r>
              <a:rPr lang="en-US" b="1" dirty="0">
                <a:solidFill>
                  <a:schemeClr val="tx1"/>
                </a:solidFill>
              </a:rPr>
              <a:t>', </a:t>
            </a:r>
            <a:r>
              <a:rPr lang="en-US" b="1" dirty="0" err="1">
                <a:solidFill>
                  <a:schemeClr val="tx1"/>
                </a:solidFill>
              </a:rPr>
              <a:t>animal_type</a:t>
            </a:r>
            <a:r>
              <a:rPr lang="en-US" b="1" dirty="0">
                <a:solidFill>
                  <a:schemeClr val="tx1"/>
                </a:solidFill>
              </a:rPr>
              <a:t>='cat')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7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117B-9D86-5F6A-0E95-264EF456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69D7-FC83-DD79-1166-CADCF4F8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b="1" i="1" dirty="0"/>
              <a:t>Default Values</a:t>
            </a:r>
          </a:p>
          <a:p>
            <a:pPr lvl="1"/>
            <a:r>
              <a:rPr lang="en-US" b="0" i="0" u="none" strike="noStrike" baseline="0" dirty="0"/>
              <a:t>You can define a </a:t>
            </a:r>
            <a:r>
              <a:rPr lang="en-US" b="0" i="1" u="none" strike="noStrike" baseline="0" dirty="0"/>
              <a:t>default value </a:t>
            </a:r>
            <a:r>
              <a:rPr lang="en-US" b="0" i="0" u="none" strike="noStrike" baseline="0" dirty="0"/>
              <a:t>for each parameter</a:t>
            </a:r>
          </a:p>
          <a:p>
            <a:pPr lvl="1"/>
            <a:r>
              <a:rPr lang="en-US" b="0" i="0" u="none" strike="noStrike" baseline="0" dirty="0"/>
              <a:t>If an argument for a parameter is provided in the function call, Python uses the argument value </a:t>
            </a:r>
          </a:p>
          <a:p>
            <a:pPr lvl="1"/>
            <a:r>
              <a:rPr lang="en-US" b="0" i="0" u="none" strike="noStrike" baseline="0" dirty="0"/>
              <a:t>If not, it uses the parameter’s default value</a:t>
            </a:r>
          </a:p>
          <a:p>
            <a:pPr marL="800100" lvl="2" indent="0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</a:rPr>
              <a:t>def 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describe_pet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(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pet_name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, 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animal_type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='dog'):</a:t>
            </a:r>
          </a:p>
          <a:p>
            <a:pPr marL="1257300" lvl="3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"""Display information about a pet."""</a:t>
            </a:r>
          </a:p>
          <a:p>
            <a:pPr marL="1257300" lvl="3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print(f"\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nI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 have a {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animal_type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}.")</a:t>
            </a:r>
          </a:p>
          <a:p>
            <a:pPr marL="1257300" lvl="3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print(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f"My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 {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animal_type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}'s name is {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pet_name.title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()}.")</a:t>
            </a:r>
            <a:endParaRPr lang="en-US" b="1" i="0" u="none" strike="noStrike" baseline="0" dirty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b="1" i="0" u="none" strike="noStrike" baseline="0" dirty="0" err="1">
                <a:solidFill>
                  <a:schemeClr val="tx1"/>
                </a:solidFill>
              </a:rPr>
              <a:t>describe_pet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(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pet_name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='willie')</a:t>
            </a:r>
          </a:p>
          <a:p>
            <a:pPr marL="857250" lvl="2" indent="0">
              <a:buNone/>
            </a:pPr>
            <a:r>
              <a:rPr lang="en-US" b="0" i="0" u="none" strike="noStrike" baseline="0" dirty="0"/>
              <a:t>I have a dog.</a:t>
            </a:r>
          </a:p>
          <a:p>
            <a:pPr marL="857250" lvl="2" indent="0">
              <a:buNone/>
            </a:pPr>
            <a:r>
              <a:rPr lang="en-US" b="0" i="0" u="none" strike="noStrike" baseline="0" dirty="0"/>
              <a:t>My dog's name is Willie.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8387-E331-62CE-2259-ACF7593E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D227-1927-D365-5F31-561B3B47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66265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i="1" u="none" strike="noStrike" baseline="0" dirty="0"/>
              <a:t>Equivalent Function Calls</a:t>
            </a:r>
          </a:p>
          <a:p>
            <a:pPr lvl="1"/>
            <a:r>
              <a:rPr lang="en-US" b="0" i="0" u="none" strike="noStrike" baseline="0" dirty="0"/>
              <a:t>Because positional arguments, keyword arguments, and default values can all be used together, </a:t>
            </a:r>
          </a:p>
          <a:p>
            <a:pPr lvl="2"/>
            <a:r>
              <a:rPr lang="en-US" dirty="0"/>
              <a:t>you’ll often have several equivalent ways to call a function</a:t>
            </a:r>
          </a:p>
          <a:p>
            <a:pPr lvl="1"/>
            <a:r>
              <a:rPr lang="en-US" dirty="0"/>
              <a:t>Consider the following definition for </a:t>
            </a:r>
            <a:r>
              <a:rPr lang="en-US" dirty="0" err="1"/>
              <a:t>describe_pet</a:t>
            </a:r>
            <a:r>
              <a:rPr lang="en-US" dirty="0"/>
              <a:t>() with one default value provided:</a:t>
            </a:r>
          </a:p>
          <a:p>
            <a:pPr marL="914400" lvl="2" indent="0">
              <a:buNone/>
            </a:pPr>
            <a:r>
              <a:rPr lang="en-US" b="1" dirty="0"/>
              <a:t>def </a:t>
            </a:r>
            <a:r>
              <a:rPr lang="en-US" b="1" dirty="0" err="1"/>
              <a:t>describe_pet</a:t>
            </a:r>
            <a:r>
              <a:rPr lang="en-US" b="1" dirty="0"/>
              <a:t>(</a:t>
            </a:r>
            <a:r>
              <a:rPr lang="en-US" b="1" dirty="0" err="1"/>
              <a:t>pet_name</a:t>
            </a:r>
            <a:r>
              <a:rPr lang="en-US" b="1" dirty="0"/>
              <a:t>, </a:t>
            </a:r>
            <a:r>
              <a:rPr lang="en-US" b="1" dirty="0" err="1"/>
              <a:t>animal_type</a:t>
            </a:r>
            <a:r>
              <a:rPr lang="en-US" b="1" dirty="0"/>
              <a:t>='dog’):</a:t>
            </a:r>
          </a:p>
          <a:p>
            <a:pPr lvl="1"/>
            <a:r>
              <a:rPr lang="en-US" dirty="0"/>
              <a:t>All of the following calls would work for this function:</a:t>
            </a:r>
          </a:p>
          <a:p>
            <a:pPr marL="914400" lvl="2" indent="0">
              <a:buNone/>
            </a:pPr>
            <a:r>
              <a:rPr lang="en-US" b="1" dirty="0"/>
              <a:t># A dog named Willie.</a:t>
            </a:r>
          </a:p>
          <a:p>
            <a:pPr marL="914400" lvl="2" indent="0">
              <a:buNone/>
            </a:pPr>
            <a:r>
              <a:rPr lang="en-US" b="1" dirty="0" err="1"/>
              <a:t>describe_pet</a:t>
            </a:r>
            <a:r>
              <a:rPr lang="en-US" b="1" dirty="0"/>
              <a:t>('willie')</a:t>
            </a:r>
          </a:p>
          <a:p>
            <a:pPr marL="914400" lvl="2" indent="0">
              <a:buNone/>
            </a:pPr>
            <a:r>
              <a:rPr lang="en-US" b="1" dirty="0" err="1"/>
              <a:t>describe_pet</a:t>
            </a:r>
            <a:r>
              <a:rPr lang="en-US" b="1" dirty="0"/>
              <a:t>(</a:t>
            </a:r>
            <a:r>
              <a:rPr lang="en-US" b="1" dirty="0" err="1"/>
              <a:t>pet_name</a:t>
            </a:r>
            <a:r>
              <a:rPr lang="en-US" b="1" dirty="0"/>
              <a:t>='willie')</a:t>
            </a:r>
          </a:p>
          <a:p>
            <a:pPr marL="914400" lvl="2" indent="0">
              <a:buNone/>
            </a:pPr>
            <a:r>
              <a:rPr lang="en-US" b="1" dirty="0"/>
              <a:t># A hamster named Harry.</a:t>
            </a:r>
          </a:p>
          <a:p>
            <a:pPr marL="914400" lvl="2" indent="0">
              <a:buNone/>
            </a:pPr>
            <a:r>
              <a:rPr lang="en-US" b="1" dirty="0" err="1"/>
              <a:t>describe_pet</a:t>
            </a:r>
            <a:r>
              <a:rPr lang="en-US" b="1" dirty="0"/>
              <a:t>('harry', 'hamster')</a:t>
            </a:r>
          </a:p>
          <a:p>
            <a:pPr marL="914400" lvl="2" indent="0">
              <a:buNone/>
            </a:pPr>
            <a:r>
              <a:rPr lang="en-US" b="1" dirty="0" err="1"/>
              <a:t>describe_pet</a:t>
            </a:r>
            <a:r>
              <a:rPr lang="en-US" b="1" dirty="0"/>
              <a:t>(</a:t>
            </a:r>
            <a:r>
              <a:rPr lang="en-US" b="1" dirty="0" err="1"/>
              <a:t>pet_name</a:t>
            </a:r>
            <a:r>
              <a:rPr lang="en-US" b="1" dirty="0"/>
              <a:t>='harry', </a:t>
            </a:r>
            <a:r>
              <a:rPr lang="en-US" b="1" dirty="0" err="1"/>
              <a:t>animal_type</a:t>
            </a:r>
            <a:r>
              <a:rPr lang="en-US" b="1" dirty="0"/>
              <a:t>='hamster')</a:t>
            </a:r>
          </a:p>
          <a:p>
            <a:pPr marL="914400" lvl="2" indent="0">
              <a:buNone/>
            </a:pPr>
            <a:r>
              <a:rPr lang="en-US" b="1" dirty="0" err="1"/>
              <a:t>describe_pet</a:t>
            </a:r>
            <a:r>
              <a:rPr lang="en-US" b="1" dirty="0"/>
              <a:t>(</a:t>
            </a:r>
            <a:r>
              <a:rPr lang="en-US" b="1" dirty="0" err="1"/>
              <a:t>animal_type</a:t>
            </a:r>
            <a:r>
              <a:rPr lang="en-US" b="1" dirty="0"/>
              <a:t>='hamster', </a:t>
            </a:r>
            <a:r>
              <a:rPr lang="en-US" b="1" dirty="0" err="1"/>
              <a:t>pet_name</a:t>
            </a:r>
            <a:r>
              <a:rPr lang="en-US" b="1" dirty="0"/>
              <a:t>='harry')</a:t>
            </a:r>
          </a:p>
        </p:txBody>
      </p:sp>
    </p:spTree>
    <p:extLst>
      <p:ext uri="{BB962C8B-B14F-4D97-AF65-F5344CB8AC3E}">
        <p14:creationId xmlns:p14="http://schemas.microsoft.com/office/powerpoint/2010/main" val="155006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E6FB-AEB7-9A3A-08FD-2D2415D8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BA4F-65B9-CF72-DEB5-A59EECD6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1" i="1" u="none" strike="noStrike" baseline="0" dirty="0">
                <a:latin typeface="FuturaStd-CondensedBoldObl"/>
              </a:rPr>
              <a:t>Avoiding Argument Errors</a:t>
            </a:r>
          </a:p>
          <a:p>
            <a:pPr algn="l"/>
            <a:r>
              <a:rPr lang="en-US" sz="1800" b="0" i="0" u="none" strike="noStrike" baseline="0" dirty="0">
                <a:latin typeface="NewBaskervilleStd-Roman"/>
              </a:rPr>
              <a:t>Unmatched arguments occur when you provide fewer or more arguments than a function needs to do its work</a:t>
            </a:r>
          </a:p>
          <a:p>
            <a:pPr marL="800100" lvl="2" indent="0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</a:rPr>
              <a:t>def 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describe_pet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(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pet_name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, 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animal_type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):</a:t>
            </a:r>
          </a:p>
          <a:p>
            <a:pPr marL="1257300" lvl="3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"""Display information about a pet."""</a:t>
            </a:r>
          </a:p>
          <a:p>
            <a:pPr marL="1257300" lvl="3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print(f"\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nI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 have a {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animal_type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}.")</a:t>
            </a:r>
          </a:p>
          <a:p>
            <a:pPr marL="1257300" lvl="3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print(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f"My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 {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animal_type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}'s name is {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pet_name.title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()}.")</a:t>
            </a:r>
            <a:endParaRPr lang="en-US" b="1" i="0" u="none" strike="noStrike" baseline="0" dirty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b="1" i="0" u="none" strike="noStrike" baseline="0" dirty="0" err="1">
                <a:solidFill>
                  <a:schemeClr val="tx1"/>
                </a:solidFill>
              </a:rPr>
              <a:t>describe_pet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()</a:t>
            </a:r>
          </a:p>
          <a:p>
            <a:pPr marL="804863" lvl="2" indent="0">
              <a:buNone/>
            </a:pPr>
            <a:r>
              <a:rPr lang="en-US" dirty="0" err="1">
                <a:solidFill>
                  <a:schemeClr val="tx1"/>
                </a:solidFill>
              </a:rPr>
              <a:t>describe_pet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804863" lvl="2" indent="0">
              <a:buNone/>
            </a:pPr>
            <a:r>
              <a:rPr lang="en-US" dirty="0">
                <a:solidFill>
                  <a:schemeClr val="tx1"/>
                </a:solidFill>
              </a:rPr>
              <a:t>^^^^^^^^^^^</a:t>
            </a:r>
          </a:p>
          <a:p>
            <a:pPr marL="804863" lvl="2" indent="0">
              <a:buNone/>
            </a:pPr>
            <a:r>
              <a:rPr lang="en-US" dirty="0" err="1">
                <a:solidFill>
                  <a:schemeClr val="tx1"/>
                </a:solidFill>
              </a:rPr>
              <a:t>TypeError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describe_pet</a:t>
            </a:r>
            <a:r>
              <a:rPr lang="en-US" dirty="0">
                <a:solidFill>
                  <a:schemeClr val="tx1"/>
                </a:solidFill>
              </a:rPr>
              <a:t>() missing 2 required positional arguments:</a:t>
            </a:r>
          </a:p>
          <a:p>
            <a:pPr marL="804863" lvl="2" indent="0">
              <a:buNone/>
            </a:pPr>
            <a:r>
              <a:rPr lang="en-US" dirty="0">
                <a:solidFill>
                  <a:schemeClr val="tx1"/>
                </a:solidFill>
              </a:rPr>
              <a:t>	'</a:t>
            </a:r>
            <a:r>
              <a:rPr lang="en-US" dirty="0" err="1">
                <a:solidFill>
                  <a:schemeClr val="tx1"/>
                </a:solidFill>
              </a:rPr>
              <a:t>animal_type</a:t>
            </a:r>
            <a:r>
              <a:rPr lang="en-US" dirty="0">
                <a:solidFill>
                  <a:schemeClr val="tx1"/>
                </a:solidFill>
              </a:rPr>
              <a:t>' and '</a:t>
            </a:r>
            <a:r>
              <a:rPr lang="en-US" dirty="0" err="1">
                <a:solidFill>
                  <a:schemeClr val="tx1"/>
                </a:solidFill>
              </a:rPr>
              <a:t>pet_name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85959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4C0F-A090-796F-9005-7BAA2451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7328-3F9C-2D82-631C-15B322C80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2772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1800" b="0" i="0" u="none" strike="noStrike" baseline="0" dirty="0"/>
              <a:t>The function can process some data and then return a value or set of values</a:t>
            </a:r>
          </a:p>
          <a:p>
            <a:pPr algn="l"/>
            <a:r>
              <a:rPr lang="en-US" sz="1800" b="0" i="0" u="none" strike="noStrike" baseline="0" dirty="0"/>
              <a:t>The value the function returns is called a </a:t>
            </a:r>
            <a:r>
              <a:rPr lang="en-US" sz="1800" b="0" i="1" u="none" strike="noStrike" baseline="0" dirty="0"/>
              <a:t>return value</a:t>
            </a:r>
            <a:endParaRPr lang="en-US" dirty="0"/>
          </a:p>
          <a:p>
            <a:pPr algn="l"/>
            <a:r>
              <a:rPr lang="en-US" sz="1800" b="0" i="0" u="none" strike="noStrike" baseline="0" dirty="0"/>
              <a:t>The return statement takes a value from inside a function and sends it back to the line that called the function</a:t>
            </a:r>
          </a:p>
          <a:p>
            <a:pPr algn="l"/>
            <a:r>
              <a:rPr lang="en-US" sz="1800" b="1" i="1" u="none" strike="noStrike" baseline="0" dirty="0"/>
              <a:t>Returning a Simple Value</a:t>
            </a:r>
          </a:p>
          <a:p>
            <a:pPr lvl="1"/>
            <a:r>
              <a:rPr lang="en-US" b="0" i="0" u="none" strike="noStrike" baseline="0" dirty="0"/>
              <a:t>This function that takes a first and last name, and returns a neatly formatted full name:</a:t>
            </a:r>
            <a:endParaRPr lang="en-US" dirty="0"/>
          </a:p>
          <a:p>
            <a:pPr marL="857250" lvl="2" indent="0">
              <a:buNone/>
            </a:pPr>
            <a:r>
              <a:rPr lang="en-US" sz="1500" b="1" i="0" u="none" strike="noStrike" baseline="0" dirty="0"/>
              <a:t>def </a:t>
            </a:r>
            <a:r>
              <a:rPr lang="en-US" sz="1500" b="1" i="0" u="none" strike="noStrike" baseline="0" dirty="0" err="1"/>
              <a:t>get_formatted_name</a:t>
            </a:r>
            <a:r>
              <a:rPr lang="en-US" sz="1500" b="1" i="0" u="none" strike="noStrike" baseline="0" dirty="0"/>
              <a:t>(</a:t>
            </a:r>
            <a:r>
              <a:rPr lang="en-US" sz="1500" b="1" i="0" u="none" strike="noStrike" baseline="0" dirty="0" err="1"/>
              <a:t>first_name</a:t>
            </a:r>
            <a:r>
              <a:rPr lang="en-US" sz="1500" b="1" i="0" u="none" strike="noStrike" baseline="0" dirty="0"/>
              <a:t>, </a:t>
            </a:r>
            <a:r>
              <a:rPr lang="en-US" sz="1500" b="1" i="0" u="none" strike="noStrike" baseline="0" dirty="0" err="1"/>
              <a:t>last_name</a:t>
            </a:r>
            <a:r>
              <a:rPr lang="en-US" sz="1500" b="1" i="0" u="none" strike="noStrike" baseline="0" dirty="0"/>
              <a:t>):</a:t>
            </a:r>
          </a:p>
          <a:p>
            <a:pPr marL="1371600" lvl="3" indent="0">
              <a:buNone/>
            </a:pPr>
            <a:r>
              <a:rPr lang="en-US" sz="1500" b="1" i="0" u="none" strike="noStrike" baseline="0" dirty="0"/>
              <a:t>"""Return a full name, neatly formatted."""</a:t>
            </a:r>
          </a:p>
          <a:p>
            <a:pPr marL="1371600" lvl="3" indent="0">
              <a:buNone/>
            </a:pPr>
            <a:r>
              <a:rPr lang="en-US" sz="1500" b="1" i="0" u="none" strike="noStrike" baseline="0" dirty="0" err="1"/>
              <a:t>full_name</a:t>
            </a:r>
            <a:r>
              <a:rPr lang="en-US" sz="1500" b="1" i="0" u="none" strike="noStrike" baseline="0" dirty="0"/>
              <a:t> = f"{</a:t>
            </a:r>
            <a:r>
              <a:rPr lang="en-US" sz="1500" b="1" i="0" u="none" strike="noStrike" baseline="0" dirty="0" err="1"/>
              <a:t>first_name</a:t>
            </a:r>
            <a:r>
              <a:rPr lang="en-US" sz="1500" b="1" i="0" u="none" strike="noStrike" baseline="0" dirty="0"/>
              <a:t>} {</a:t>
            </a:r>
            <a:r>
              <a:rPr lang="en-US" sz="1500" b="1" i="0" u="none" strike="noStrike" baseline="0" dirty="0" err="1"/>
              <a:t>last_name</a:t>
            </a:r>
            <a:r>
              <a:rPr lang="en-US" sz="1500" b="1" i="0" u="none" strike="noStrike" baseline="0" dirty="0"/>
              <a:t>}"</a:t>
            </a:r>
          </a:p>
          <a:p>
            <a:pPr marL="1371600" lvl="3" indent="0">
              <a:buNone/>
            </a:pPr>
            <a:r>
              <a:rPr lang="en-US" sz="1500" b="1" i="0" u="none" strike="noStrike" baseline="0" dirty="0"/>
              <a:t>return </a:t>
            </a:r>
            <a:r>
              <a:rPr lang="en-US" sz="1500" b="1" i="0" u="none" strike="noStrike" baseline="0" dirty="0" err="1"/>
              <a:t>full_name.title</a:t>
            </a:r>
            <a:r>
              <a:rPr lang="en-US" sz="1500" b="1" i="0" u="none" strike="noStrike" baseline="0" dirty="0"/>
              <a:t>()</a:t>
            </a:r>
          </a:p>
          <a:p>
            <a:pPr marL="857250" lvl="2" indent="0">
              <a:buNone/>
            </a:pPr>
            <a:r>
              <a:rPr lang="en-US" sz="1500" b="1" i="0" u="none" strike="noStrike" baseline="0" dirty="0"/>
              <a:t>person = </a:t>
            </a:r>
            <a:r>
              <a:rPr lang="en-US" sz="1500" b="1" i="0" u="none" strike="noStrike" baseline="0" dirty="0" err="1"/>
              <a:t>get_formatted_name</a:t>
            </a:r>
            <a:r>
              <a:rPr lang="en-US" sz="1500" b="1" i="0" u="none" strike="noStrike" baseline="0" dirty="0"/>
              <a:t>('</a:t>
            </a:r>
            <a:r>
              <a:rPr lang="en-US" sz="1500" b="1" i="0" u="none" strike="noStrike" baseline="0" dirty="0" err="1"/>
              <a:t>muhammad</a:t>
            </a:r>
            <a:r>
              <a:rPr lang="en-US" sz="1500" b="1" i="0" u="none" strike="noStrike" baseline="0" dirty="0"/>
              <a:t>', '</a:t>
            </a:r>
            <a:r>
              <a:rPr lang="en-US" sz="1500" b="1" i="0" u="none" strike="noStrike" baseline="0" dirty="0" err="1"/>
              <a:t>ali</a:t>
            </a:r>
            <a:r>
              <a:rPr lang="en-US" sz="1500" b="1" i="0" u="none" strike="noStrike" baseline="0" dirty="0"/>
              <a:t>')</a:t>
            </a:r>
          </a:p>
          <a:p>
            <a:pPr marL="857250" lvl="2" indent="0">
              <a:buNone/>
            </a:pPr>
            <a:r>
              <a:rPr lang="en-US" sz="1500" b="1" i="0" u="none" strike="noStrike" baseline="0" dirty="0"/>
              <a:t>print(person)</a:t>
            </a:r>
            <a:endParaRPr lang="en-US" sz="1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5B9F5-3F1D-7DB2-C569-F46519D1A861}"/>
              </a:ext>
            </a:extLst>
          </p:cNvPr>
          <p:cNvSpPr txBox="1"/>
          <p:nvPr/>
        </p:nvSpPr>
        <p:spPr>
          <a:xfrm>
            <a:off x="8181630" y="5053335"/>
            <a:ext cx="1798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Output:</a:t>
            </a:r>
          </a:p>
          <a:p>
            <a:endParaRPr lang="en-US" sz="1600" dirty="0"/>
          </a:p>
          <a:p>
            <a:r>
              <a:rPr lang="en-US" sz="1600" dirty="0"/>
              <a:t>Muhammad Ali</a:t>
            </a:r>
          </a:p>
        </p:txBody>
      </p:sp>
    </p:spTree>
    <p:extLst>
      <p:ext uri="{BB962C8B-B14F-4D97-AF65-F5344CB8AC3E}">
        <p14:creationId xmlns:p14="http://schemas.microsoft.com/office/powerpoint/2010/main" val="114204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63C9-7DE8-7B56-E260-2F18B9A1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3676-539E-8740-F7A6-854D3F0F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1" i="1" u="none" strike="noStrike" baseline="0" dirty="0">
                <a:latin typeface="FuturaStd-CondensedBoldObl"/>
              </a:rPr>
              <a:t>Making an Argument Optional</a:t>
            </a:r>
          </a:p>
          <a:p>
            <a:pPr lvl="1"/>
            <a:r>
              <a:rPr lang="en-US" b="0" i="0" u="none" strike="noStrike" baseline="0" dirty="0"/>
              <a:t>We want to expand </a:t>
            </a:r>
            <a:r>
              <a:rPr lang="en-US" b="0" i="0" u="none" strike="noStrike" baseline="0" dirty="0" err="1"/>
              <a:t>get_formatted_name</a:t>
            </a:r>
            <a:r>
              <a:rPr lang="en-US" b="0" i="0" u="none" strike="noStrike" baseline="0" dirty="0"/>
              <a:t>() to handle middle names as well</a:t>
            </a:r>
          </a:p>
          <a:p>
            <a:pPr lvl="1"/>
            <a:r>
              <a:rPr lang="en-US" dirty="0"/>
              <a:t>A</a:t>
            </a:r>
            <a:r>
              <a:rPr lang="en-US" b="0" i="0" u="none" strike="noStrike" baseline="0" dirty="0"/>
              <a:t> first attempt to include middle names might look like this:</a:t>
            </a:r>
          </a:p>
          <a:p>
            <a:pPr marL="914400" lvl="2" indent="0">
              <a:buNone/>
            </a:pPr>
            <a:r>
              <a:rPr lang="en-US" b="1" dirty="0"/>
              <a:t>def </a:t>
            </a:r>
            <a:r>
              <a:rPr lang="en-US" b="1" dirty="0" err="1"/>
              <a:t>get_formatted_name</a:t>
            </a:r>
            <a:r>
              <a:rPr lang="en-US" b="1" dirty="0"/>
              <a:t>(</a:t>
            </a:r>
            <a:r>
              <a:rPr lang="en-US" b="1" dirty="0" err="1"/>
              <a:t>first_name</a:t>
            </a:r>
            <a:r>
              <a:rPr lang="en-US" b="1" dirty="0"/>
              <a:t>, </a:t>
            </a:r>
            <a:r>
              <a:rPr lang="en-US" b="1" dirty="0" err="1"/>
              <a:t>middle_name</a:t>
            </a:r>
            <a:r>
              <a:rPr lang="en-US" b="1" dirty="0"/>
              <a:t>, </a:t>
            </a:r>
            <a:r>
              <a:rPr lang="en-US" b="1" dirty="0" err="1"/>
              <a:t>last_name</a:t>
            </a:r>
            <a:r>
              <a:rPr lang="en-US" b="1" dirty="0"/>
              <a:t>):</a:t>
            </a:r>
          </a:p>
          <a:p>
            <a:pPr marL="914400" lvl="2" indent="0">
              <a:buNone/>
            </a:pPr>
            <a:r>
              <a:rPr lang="en-US" b="1" i="0" u="none" strike="noStrike" baseline="0" dirty="0"/>
              <a:t>	"""Return a full name, neatly formatted."""</a:t>
            </a:r>
          </a:p>
          <a:p>
            <a:pPr marL="1371600" lvl="3" indent="0">
              <a:buNone/>
            </a:pPr>
            <a:r>
              <a:rPr lang="en-US" sz="1400" b="1" i="0" u="none" strike="noStrike" baseline="0" dirty="0" err="1"/>
              <a:t>full_name</a:t>
            </a:r>
            <a:r>
              <a:rPr lang="en-US" sz="1400" b="1" i="0" u="none" strike="noStrike" baseline="0" dirty="0"/>
              <a:t> = f"{</a:t>
            </a:r>
            <a:r>
              <a:rPr lang="en-US" sz="1400" b="1" i="0" u="none" strike="noStrike" baseline="0" dirty="0" err="1"/>
              <a:t>first_name</a:t>
            </a:r>
            <a:r>
              <a:rPr lang="en-US" sz="1400" b="1" i="0" u="none" strike="noStrike" baseline="0" dirty="0"/>
              <a:t>} {</a:t>
            </a:r>
            <a:r>
              <a:rPr lang="en-US" sz="1400" b="1" i="0" u="none" strike="noStrike" baseline="0" dirty="0" err="1"/>
              <a:t>middle_name</a:t>
            </a:r>
            <a:r>
              <a:rPr lang="en-US" sz="1400" b="1" i="0" u="none" strike="noStrike" baseline="0" dirty="0"/>
              <a:t>} {</a:t>
            </a:r>
            <a:r>
              <a:rPr lang="en-US" sz="1400" b="1" i="0" u="none" strike="noStrike" baseline="0" dirty="0" err="1"/>
              <a:t>last_name</a:t>
            </a:r>
            <a:r>
              <a:rPr lang="en-US" sz="1400" b="1" i="0" u="none" strike="noStrike" baseline="0" dirty="0"/>
              <a:t>}"</a:t>
            </a:r>
          </a:p>
          <a:p>
            <a:pPr marL="1371600" lvl="3" indent="0">
              <a:buNone/>
            </a:pPr>
            <a:r>
              <a:rPr lang="en-US" sz="1400" b="1" i="0" u="none" strike="noStrike" baseline="0" dirty="0"/>
              <a:t>return </a:t>
            </a:r>
            <a:r>
              <a:rPr lang="en-US" sz="1400" b="1" i="0" u="none" strike="noStrike" baseline="0" dirty="0" err="1"/>
              <a:t>full_name.title</a:t>
            </a:r>
            <a:r>
              <a:rPr lang="en-US" sz="1400" b="1" i="0" u="none" strike="noStrike" baseline="0" dirty="0"/>
              <a:t>()</a:t>
            </a:r>
          </a:p>
          <a:p>
            <a:pPr marL="914400" lvl="2" indent="0">
              <a:buNone/>
            </a:pPr>
            <a:r>
              <a:rPr lang="en-US" b="1" i="0" u="none" strike="noStrike" baseline="0" dirty="0"/>
              <a:t>person = </a:t>
            </a:r>
            <a:r>
              <a:rPr lang="en-US" b="1" i="0" u="none" strike="noStrike" baseline="0" dirty="0" err="1"/>
              <a:t>get_formatted_name</a:t>
            </a:r>
            <a:r>
              <a:rPr lang="en-US" b="1" i="0" u="none" strike="noStrike" baseline="0" dirty="0"/>
              <a:t>('</a:t>
            </a:r>
            <a:r>
              <a:rPr lang="en-US" b="1" i="0" u="none" strike="noStrike" baseline="0" dirty="0" err="1"/>
              <a:t>muhammad</a:t>
            </a:r>
            <a:r>
              <a:rPr lang="en-US" b="1" i="0" u="none" strike="noStrike" baseline="0" dirty="0"/>
              <a:t>', '</a:t>
            </a:r>
            <a:r>
              <a:rPr lang="en-US" b="1" i="0" u="none" strike="noStrike" baseline="0" dirty="0" err="1"/>
              <a:t>ahmad</a:t>
            </a:r>
            <a:r>
              <a:rPr lang="en-US" b="1" i="0" u="none" strike="noStrike" baseline="0" dirty="0"/>
              <a:t>', '</a:t>
            </a:r>
            <a:r>
              <a:rPr lang="en-US" b="1" i="0" u="none" strike="noStrike" baseline="0" dirty="0" err="1"/>
              <a:t>ali</a:t>
            </a:r>
            <a:r>
              <a:rPr lang="en-US" b="1" i="0" u="none" strike="noStrike" baseline="0" dirty="0"/>
              <a:t>')</a:t>
            </a:r>
          </a:p>
          <a:p>
            <a:pPr marL="914400" lvl="2" indent="0">
              <a:buNone/>
            </a:pPr>
            <a:r>
              <a:rPr lang="en-US" b="1" i="0" u="none" strike="noStrike" baseline="0" dirty="0"/>
              <a:t>print(person)</a:t>
            </a:r>
          </a:p>
          <a:p>
            <a:pPr marL="914400" lvl="2" indent="0">
              <a:buNone/>
            </a:pPr>
            <a:endParaRPr lang="en-US" b="1" i="0" u="none" strike="noStrike" baseline="0" dirty="0"/>
          </a:p>
          <a:p>
            <a:pPr lvl="1"/>
            <a:r>
              <a:rPr lang="en-US" dirty="0"/>
              <a:t>This function works when given a first, middle, and last name is given</a:t>
            </a:r>
          </a:p>
          <a:p>
            <a:pPr lvl="2"/>
            <a:r>
              <a:rPr lang="en-US" dirty="0"/>
              <a:t>Muhammad Ahmad Ali</a:t>
            </a:r>
          </a:p>
        </p:txBody>
      </p:sp>
    </p:spTree>
    <p:extLst>
      <p:ext uri="{BB962C8B-B14F-4D97-AF65-F5344CB8AC3E}">
        <p14:creationId xmlns:p14="http://schemas.microsoft.com/office/powerpoint/2010/main" val="108915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2A370-C790-3C88-88E9-C1CDECB4A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E49-E46A-EBB5-9F90-990B0953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BB06-C4BB-6E72-298E-89F3D3D8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i="1" u="none" strike="noStrike" baseline="0" dirty="0">
                <a:latin typeface="FuturaStd-CondensedBoldObl"/>
              </a:rPr>
              <a:t>Making an Argument Optional</a:t>
            </a:r>
          </a:p>
          <a:p>
            <a:pPr lvl="1"/>
            <a:r>
              <a:rPr lang="en-US" b="0" i="0" u="none" strike="noStrike" baseline="0" dirty="0"/>
              <a:t>We can return multiple values from a function as given below:</a:t>
            </a:r>
          </a:p>
          <a:p>
            <a:pPr marL="914400" lvl="2" indent="0">
              <a:buNone/>
            </a:pPr>
            <a:r>
              <a:rPr lang="en-US" b="1" dirty="0"/>
              <a:t>def </a:t>
            </a:r>
            <a:r>
              <a:rPr lang="en-US" b="1" dirty="0" err="1"/>
              <a:t>get_formatted_name</a:t>
            </a:r>
            <a:r>
              <a:rPr lang="en-US" b="1" dirty="0"/>
              <a:t>(</a:t>
            </a:r>
            <a:r>
              <a:rPr lang="en-US" b="1" dirty="0" err="1"/>
              <a:t>first_name</a:t>
            </a:r>
            <a:r>
              <a:rPr lang="en-US" b="1" dirty="0"/>
              <a:t>, </a:t>
            </a:r>
            <a:r>
              <a:rPr lang="en-US" b="1" dirty="0" err="1"/>
              <a:t>middle_name</a:t>
            </a:r>
            <a:r>
              <a:rPr lang="en-US" b="1" dirty="0"/>
              <a:t>, </a:t>
            </a:r>
            <a:r>
              <a:rPr lang="en-US" b="1" dirty="0" err="1"/>
              <a:t>last_name</a:t>
            </a:r>
            <a:r>
              <a:rPr lang="en-US" b="1" dirty="0"/>
              <a:t>):</a:t>
            </a:r>
          </a:p>
          <a:p>
            <a:pPr marL="914400" lvl="2" indent="0">
              <a:buNone/>
            </a:pPr>
            <a:r>
              <a:rPr lang="en-US" b="1" i="0" u="none" strike="noStrike" baseline="0" dirty="0"/>
              <a:t>	"""Return a full name, neatly formatted."""</a:t>
            </a:r>
          </a:p>
          <a:p>
            <a:pPr marL="1371600" lvl="3" indent="0">
              <a:buNone/>
            </a:pPr>
            <a:r>
              <a:rPr lang="en-US" sz="1400" b="1" i="0" u="none" strike="noStrike" baseline="0" dirty="0" err="1"/>
              <a:t>full_name</a:t>
            </a:r>
            <a:r>
              <a:rPr lang="en-US" sz="1400" b="1" i="0" u="none" strike="noStrike" baseline="0" dirty="0"/>
              <a:t> = f"{</a:t>
            </a:r>
            <a:r>
              <a:rPr lang="en-US" sz="1400" b="1" i="0" u="none" strike="noStrike" baseline="0" dirty="0" err="1"/>
              <a:t>first_name</a:t>
            </a:r>
            <a:r>
              <a:rPr lang="en-US" sz="1400" b="1" i="0" u="none" strike="noStrike" baseline="0" dirty="0"/>
              <a:t>} {</a:t>
            </a:r>
            <a:r>
              <a:rPr lang="en-US" sz="1400" b="1" i="0" u="none" strike="noStrike" baseline="0" dirty="0" err="1"/>
              <a:t>middle_name</a:t>
            </a:r>
            <a:r>
              <a:rPr lang="en-US" sz="1400" b="1" i="0" u="none" strike="noStrike" baseline="0" dirty="0"/>
              <a:t>} {</a:t>
            </a:r>
            <a:r>
              <a:rPr lang="en-US" sz="1400" b="1" i="0" u="none" strike="noStrike" baseline="0" dirty="0" err="1"/>
              <a:t>last_name</a:t>
            </a:r>
            <a:r>
              <a:rPr lang="en-US" sz="1400" b="1" i="0" u="none" strike="noStrike" baseline="0" dirty="0"/>
              <a:t>}"</a:t>
            </a:r>
          </a:p>
          <a:p>
            <a:pPr marL="1371600" lvl="3" indent="0">
              <a:buNone/>
            </a:pPr>
            <a:r>
              <a:rPr lang="en-US" sz="1400" b="1" i="0" u="none" strike="noStrike" baseline="0" dirty="0"/>
              <a:t>return </a:t>
            </a:r>
            <a:r>
              <a:rPr lang="en-US" sz="1400" b="1" i="0" u="none" strike="noStrike" baseline="0" dirty="0" err="1"/>
              <a:t>full_name.title</a:t>
            </a:r>
            <a:r>
              <a:rPr lang="en-US" sz="1400" b="1" i="0" u="none" strike="noStrike" baseline="0" dirty="0"/>
              <a:t>(), </a:t>
            </a:r>
            <a:r>
              <a:rPr lang="en-US" sz="1400" b="1" i="0" u="none" strike="noStrike" baseline="0" dirty="0" err="1"/>
              <a:t>middle_name.title</a:t>
            </a:r>
            <a:r>
              <a:rPr lang="en-US" sz="1400" b="1" i="0" u="none" strike="noStrike" baseline="0" dirty="0"/>
              <a:t>()</a:t>
            </a:r>
          </a:p>
          <a:p>
            <a:pPr marL="914400" lvl="2" indent="0">
              <a:buNone/>
            </a:pPr>
            <a:r>
              <a:rPr lang="en-US" b="1" i="0" u="none" strike="noStrike" baseline="0" dirty="0"/>
              <a:t>person, </a:t>
            </a:r>
            <a:r>
              <a:rPr lang="en-US" b="1" i="0" u="none" strike="noStrike" baseline="0" dirty="0" err="1"/>
              <a:t>m_name</a:t>
            </a:r>
            <a:r>
              <a:rPr lang="en-US" b="1" i="0" u="none" strike="noStrike" baseline="0" dirty="0"/>
              <a:t> = </a:t>
            </a:r>
            <a:r>
              <a:rPr lang="en-US" b="1" i="0" u="none" strike="noStrike" baseline="0" dirty="0" err="1"/>
              <a:t>get_formatted_name</a:t>
            </a:r>
            <a:r>
              <a:rPr lang="en-US" b="1" i="0" u="none" strike="noStrike" baseline="0" dirty="0"/>
              <a:t>('</a:t>
            </a:r>
            <a:r>
              <a:rPr lang="en-US" b="1" i="0" u="none" strike="noStrike" baseline="0" dirty="0" err="1"/>
              <a:t>muhammad</a:t>
            </a:r>
            <a:r>
              <a:rPr lang="en-US" b="1" i="0" u="none" strike="noStrike" baseline="0" dirty="0"/>
              <a:t>', '</a:t>
            </a:r>
            <a:r>
              <a:rPr lang="en-US" b="1" i="0" u="none" strike="noStrike" baseline="0" dirty="0" err="1"/>
              <a:t>ahmad</a:t>
            </a:r>
            <a:r>
              <a:rPr lang="en-US" b="1" i="0" u="none" strike="noStrike" baseline="0" dirty="0"/>
              <a:t>', '</a:t>
            </a:r>
            <a:r>
              <a:rPr lang="en-US" b="1" i="0" u="none" strike="noStrike" baseline="0" dirty="0" err="1"/>
              <a:t>ali</a:t>
            </a:r>
            <a:r>
              <a:rPr lang="en-US" b="1" i="0" u="none" strike="noStrike" baseline="0" dirty="0"/>
              <a:t>')</a:t>
            </a:r>
          </a:p>
          <a:p>
            <a:pPr marL="914400" lvl="2" indent="0">
              <a:buNone/>
            </a:pPr>
            <a:r>
              <a:rPr lang="en-US" b="1" i="0" u="none" strike="noStrike" baseline="0" dirty="0"/>
              <a:t>print(person)</a:t>
            </a:r>
          </a:p>
          <a:p>
            <a:pPr marL="914400" lvl="2" indent="0">
              <a:buNone/>
            </a:pPr>
            <a:endParaRPr lang="en-US" b="1" i="0" u="none" strike="noStrike" baseline="0" dirty="0"/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Muhammad Ahmad Ali Ahmad</a:t>
            </a:r>
          </a:p>
        </p:txBody>
      </p:sp>
    </p:spTree>
    <p:extLst>
      <p:ext uri="{BB962C8B-B14F-4D97-AF65-F5344CB8AC3E}">
        <p14:creationId xmlns:p14="http://schemas.microsoft.com/office/powerpoint/2010/main" val="50338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8E86-66EC-638B-8774-6D568E89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B69E-C59B-294B-EA75-ADB565DE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705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def 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get_formatted_name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(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first_name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, 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last_name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, 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middle_name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=''):</a:t>
            </a:r>
          </a:p>
          <a:p>
            <a:pPr marL="400050" lvl="1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"""Return a full name, neatly formatted."""</a:t>
            </a:r>
          </a:p>
          <a:p>
            <a:pPr marL="400050" lvl="1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if 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middle_name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		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full_name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 = f"{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first_name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} {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middle_name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} {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last_name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}"</a:t>
            </a:r>
          </a:p>
          <a:p>
            <a:pPr marL="400050" lvl="1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else:</a:t>
            </a:r>
          </a:p>
          <a:p>
            <a:pPr marL="400050" lvl="1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		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full_name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 = f"{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first_name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} {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last_name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}"</a:t>
            </a:r>
          </a:p>
          <a:p>
            <a:pPr marL="400050" lvl="1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return 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full_name.title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()</a:t>
            </a: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person = 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get_formatted_name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('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muhammad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', '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ali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')</a:t>
            </a: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print(person)</a:t>
            </a: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person = 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get_formatted_name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('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muhammad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’, '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ali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’, '</a:t>
            </a:r>
            <a:r>
              <a:rPr lang="en-US" sz="1400" b="1" i="0" u="none" strike="noStrike" baseline="0" dirty="0" err="1">
                <a:solidFill>
                  <a:schemeClr val="tx1"/>
                </a:solidFill>
              </a:rPr>
              <a:t>ahmad</a:t>
            </a:r>
            <a:r>
              <a:rPr lang="en-US" sz="1400" b="1" i="0" u="none" strike="noStrike" baseline="0" dirty="0">
                <a:solidFill>
                  <a:schemeClr val="tx1"/>
                </a:solidFill>
              </a:rPr>
              <a:t>')</a:t>
            </a: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</a:rPr>
              <a:t>print(person)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8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A02D-BDD4-6CD5-F282-157B1EE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4318-5A47-EECC-852F-58546AB08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705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800" b="1" i="0" u="none" strike="noStrike" baseline="0" dirty="0"/>
              <a:t>Explanation</a:t>
            </a:r>
          </a:p>
          <a:p>
            <a:pPr lvl="1"/>
            <a:r>
              <a:rPr lang="en-US" b="0" i="0" u="none" strike="noStrike" baseline="0" dirty="0"/>
              <a:t>In the body of the function, we check to see if a middle name has been provided</a:t>
            </a:r>
            <a:endParaRPr lang="en-US" dirty="0"/>
          </a:p>
          <a:p>
            <a:pPr lvl="1"/>
            <a:r>
              <a:rPr lang="en-US" b="0" i="0" u="none" strike="noStrike" baseline="0" dirty="0"/>
              <a:t>If a middle name is provided, the first, middle, and last names are combined to form a full name</a:t>
            </a:r>
          </a:p>
          <a:p>
            <a:pPr lvl="1"/>
            <a:r>
              <a:rPr lang="en-US" b="0" i="0" u="none" strike="noStrike" baseline="0" dirty="0"/>
              <a:t>This name is then changed to title case and returned to the function call line, where it’s assigned to the variable musician and printed</a:t>
            </a:r>
          </a:p>
          <a:p>
            <a:pPr lvl="1"/>
            <a:r>
              <a:rPr lang="en-US" b="0" i="0" u="none" strike="noStrike" baseline="0" dirty="0"/>
              <a:t>If no middle name is provided, the empty string fails the if test and the else block runs</a:t>
            </a:r>
          </a:p>
          <a:p>
            <a:pPr lvl="1"/>
            <a:r>
              <a:rPr lang="en-US" b="0" i="0" u="none" strike="noStrike" baseline="0" dirty="0"/>
              <a:t>The full name is made with just a first and last name, and the formatted name is returned to the calling line where it’s assigned to musician and printed</a:t>
            </a:r>
          </a:p>
          <a:p>
            <a:pPr lvl="1"/>
            <a:r>
              <a:rPr lang="en-US" b="0" i="0" u="none" strike="noStrike" baseline="0" dirty="0"/>
              <a:t>If we’re using a middle name, however, we have to make sure the middle name is the last argument passed so Python will match up the positional arguments correctly</a:t>
            </a:r>
          </a:p>
          <a:p>
            <a:pPr lvl="1"/>
            <a:r>
              <a:rPr lang="en-US" dirty="0"/>
              <a:t>Output is as follows</a:t>
            </a:r>
          </a:p>
          <a:p>
            <a:pPr lvl="2"/>
            <a:r>
              <a:rPr lang="en-US" b="0" i="0" u="none" strike="noStrike" baseline="0" dirty="0"/>
              <a:t>Muhammad Ali</a:t>
            </a:r>
          </a:p>
          <a:p>
            <a:pPr lvl="2"/>
            <a:r>
              <a:rPr lang="en-US" b="0" i="0" u="none" strike="noStrike" baseline="0" dirty="0"/>
              <a:t>Muhammad Ahmad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2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CE0A-29B6-BA7A-DF91-01ACF16F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17FA-07F1-74CA-FDD6-515B19ED0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46996"/>
          </a:xfrm>
        </p:spPr>
        <p:txBody>
          <a:bodyPr>
            <a:normAutofit/>
          </a:bodyPr>
          <a:lstStyle/>
          <a:p>
            <a:r>
              <a:rPr lang="en-US" sz="1800" b="1" i="1" u="none" strike="noStrike" baseline="0" dirty="0"/>
              <a:t>Returning a Dictionary</a:t>
            </a:r>
          </a:p>
          <a:p>
            <a:pPr lvl="1"/>
            <a:r>
              <a:rPr lang="en-US" b="0" i="0" u="none" strike="noStrike" baseline="0" dirty="0"/>
              <a:t>A function can return any kind of value you need it to, including more complicated data structures like lists and dictionaries</a:t>
            </a:r>
          </a:p>
          <a:p>
            <a:pPr marL="800100" lvl="2" indent="0">
              <a:buNone/>
            </a:pPr>
            <a:r>
              <a:rPr lang="en-US" b="1" i="0" u="none" strike="noStrike" baseline="0" dirty="0"/>
              <a:t>def </a:t>
            </a:r>
            <a:r>
              <a:rPr lang="en-US" b="1" i="0" u="none" strike="noStrike" baseline="0" dirty="0" err="1"/>
              <a:t>build_person</a:t>
            </a:r>
            <a:r>
              <a:rPr lang="en-US" b="1" i="0" u="none" strike="noStrike" baseline="0" dirty="0"/>
              <a:t>(</a:t>
            </a:r>
            <a:r>
              <a:rPr lang="en-US" b="1" i="0" u="none" strike="noStrike" baseline="0" dirty="0" err="1"/>
              <a:t>first_name</a:t>
            </a:r>
            <a:r>
              <a:rPr lang="en-US" b="1" i="0" u="none" strike="noStrike" baseline="0" dirty="0"/>
              <a:t>, </a:t>
            </a:r>
            <a:r>
              <a:rPr lang="en-US" b="1" i="0" u="none" strike="noStrike" baseline="0" dirty="0" err="1"/>
              <a:t>last_name</a:t>
            </a:r>
            <a:r>
              <a:rPr lang="en-US" b="1" i="0" u="none" strike="noStrike" baseline="0" dirty="0"/>
              <a:t>):</a:t>
            </a:r>
          </a:p>
          <a:p>
            <a:pPr marL="1257300" lvl="3" indent="0">
              <a:buNone/>
            </a:pPr>
            <a:r>
              <a:rPr lang="en-US" sz="1400" b="1" i="0" u="none" strike="noStrike" baseline="0" dirty="0"/>
              <a:t>"""Return a dictionary of information about a person."""</a:t>
            </a:r>
          </a:p>
          <a:p>
            <a:pPr marL="1257300" lvl="3" indent="0">
              <a:buNone/>
            </a:pPr>
            <a:r>
              <a:rPr lang="en-US" sz="1400" b="1" i="0" u="none" strike="noStrike" baseline="0" dirty="0"/>
              <a:t>person = {'first': </a:t>
            </a:r>
            <a:r>
              <a:rPr lang="en-US" sz="1400" b="1" i="0" u="none" strike="noStrike" baseline="0" dirty="0" err="1"/>
              <a:t>first_name</a:t>
            </a:r>
            <a:r>
              <a:rPr lang="en-US" sz="1400" b="1" i="0" u="none" strike="noStrike" baseline="0" dirty="0"/>
              <a:t>, 'last': </a:t>
            </a:r>
            <a:r>
              <a:rPr lang="en-US" sz="1400" b="1" i="0" u="none" strike="noStrike" baseline="0" dirty="0" err="1"/>
              <a:t>last_name</a:t>
            </a:r>
            <a:r>
              <a:rPr lang="en-US" sz="1400" b="1" i="0" u="none" strike="noStrike" baseline="0" dirty="0"/>
              <a:t>}</a:t>
            </a:r>
          </a:p>
          <a:p>
            <a:pPr marL="1257300" lvl="3" indent="0">
              <a:buNone/>
            </a:pPr>
            <a:r>
              <a:rPr lang="en-US" sz="1400" b="1" i="0" u="none" strike="noStrike" baseline="0" dirty="0"/>
              <a:t>return person</a:t>
            </a:r>
          </a:p>
          <a:p>
            <a:pPr marL="800100" lvl="2" indent="0">
              <a:buNone/>
            </a:pPr>
            <a:r>
              <a:rPr lang="en-US" b="1" i="0" u="none" strike="noStrike" baseline="0" dirty="0"/>
              <a:t>person = </a:t>
            </a:r>
            <a:r>
              <a:rPr lang="en-US" b="1" i="0" u="none" strike="noStrike" baseline="0" dirty="0" err="1"/>
              <a:t>build_person</a:t>
            </a:r>
            <a:r>
              <a:rPr lang="en-US" b="1" i="0" u="none" strike="noStrike" baseline="0" dirty="0"/>
              <a:t>(</a:t>
            </a:r>
            <a:r>
              <a:rPr lang="en-US" sz="1400" b="1" i="0" u="none" strike="noStrike" baseline="0" dirty="0"/>
              <a:t>'</a:t>
            </a:r>
            <a:r>
              <a:rPr lang="en-US" b="1" i="0" u="none" strike="noStrike" baseline="0" dirty="0" err="1"/>
              <a:t>muhammad</a:t>
            </a:r>
            <a:r>
              <a:rPr lang="en-US" sz="1400" b="1" i="0" u="none" strike="noStrike" baseline="0" dirty="0"/>
              <a:t>'</a:t>
            </a:r>
            <a:r>
              <a:rPr lang="en-US" b="1" i="0" u="none" strike="noStrike" baseline="0" dirty="0"/>
              <a:t>, </a:t>
            </a:r>
            <a:r>
              <a:rPr lang="en-US" sz="1400" b="1" i="0" u="none" strike="noStrike" baseline="0" dirty="0"/>
              <a:t>'</a:t>
            </a:r>
            <a:r>
              <a:rPr lang="en-US" b="1" i="0" u="none" strike="noStrike" baseline="0" dirty="0" err="1"/>
              <a:t>ali</a:t>
            </a:r>
            <a:r>
              <a:rPr lang="en-US" b="1" i="0" u="none" strike="noStrike" baseline="0" dirty="0"/>
              <a:t>')</a:t>
            </a:r>
          </a:p>
          <a:p>
            <a:pPr marL="800100" lvl="2" indent="0">
              <a:buNone/>
            </a:pPr>
            <a:r>
              <a:rPr lang="en-US" b="1" i="0" u="none" strike="noStrike" baseline="0" dirty="0"/>
              <a:t>print(person)</a:t>
            </a:r>
          </a:p>
          <a:p>
            <a:pPr marL="800100" lvl="2" indent="0">
              <a:buNone/>
            </a:pPr>
            <a:endParaRPr lang="en-US" b="1" i="0" u="none" strike="noStrike" baseline="0" dirty="0"/>
          </a:p>
          <a:p>
            <a:pPr marL="685800" lvl="1"/>
            <a:r>
              <a:rPr lang="en-US" dirty="0"/>
              <a:t>Output: {'first': '</a:t>
            </a:r>
            <a:r>
              <a:rPr lang="en-US" dirty="0" err="1"/>
              <a:t>muhammad</a:t>
            </a:r>
            <a:r>
              <a:rPr lang="en-US" dirty="0"/>
              <a:t>', 'last': '</a:t>
            </a:r>
            <a:r>
              <a:rPr lang="en-US" dirty="0" err="1"/>
              <a:t>ali</a:t>
            </a:r>
            <a:r>
              <a:rPr lang="en-US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99716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738A-03A0-5E62-9B7A-C1174438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323B-659C-0066-BD4E-DB3DEF69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Functions are named blocks of code designed to do one specific job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When you want to perform a particular task that you’ve defined in a function, you call the function responsible for it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If you need to perform that task multiple times throughout your program, you don’t need to type all the code for the same task again and again</a:t>
            </a:r>
          </a:p>
          <a:p>
            <a:pPr marL="742950" lvl="2" indent="-342900">
              <a:lnSpc>
                <a:spcPct val="80000"/>
              </a:lnSpc>
            </a:pPr>
            <a:r>
              <a:rPr lang="en-US" dirty="0"/>
              <a:t>you just call the function dedicated to handling that task</a:t>
            </a:r>
          </a:p>
          <a:p>
            <a:endParaRPr lang="en-US" b="1" dirty="0">
              <a:latin typeface="NewBaskerville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1617728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FA10-34E3-A650-680F-F9236421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B6B6-F92D-BF76-30B0-F33F08AB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27726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u="none" strike="noStrike" baseline="0" dirty="0"/>
              <a:t>Returning a Dictionary</a:t>
            </a:r>
            <a:endParaRPr lang="en-US" dirty="0"/>
          </a:p>
          <a:p>
            <a:pPr marL="457200" lvl="1" indent="0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</a:rPr>
              <a:t>def 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build_person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(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first_name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, 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last_name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, age=None):</a:t>
            </a:r>
          </a:p>
          <a:p>
            <a:pPr marL="91440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"""Return a dictionary of information about a person."""</a:t>
            </a:r>
          </a:p>
          <a:p>
            <a:pPr marL="91440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person = {'first': </a:t>
            </a: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first_name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, 'last': </a:t>
            </a: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last_name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if age:</a:t>
            </a:r>
          </a:p>
          <a:p>
            <a:pPr marL="1371600" lvl="3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person['age'] = age</a:t>
            </a:r>
          </a:p>
          <a:p>
            <a:pPr marL="91440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return person</a:t>
            </a:r>
          </a:p>
          <a:p>
            <a:pPr marL="457200" lvl="1" indent="0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</a:rPr>
              <a:t>person = 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build_person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('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muhammad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', '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ali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', age=27)</a:t>
            </a:r>
          </a:p>
          <a:p>
            <a:pPr marL="457200" lvl="1" indent="0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</a:rPr>
              <a:t>print(person)</a:t>
            </a:r>
          </a:p>
          <a:p>
            <a:pPr marL="457200" lvl="1" indent="0">
              <a:buNone/>
            </a:pPr>
            <a:endParaRPr lang="en-US" b="1" i="0" u="none" strike="noStrike" baseline="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Output: {'first': '</a:t>
            </a:r>
            <a:r>
              <a:rPr lang="en-US" dirty="0" err="1">
                <a:solidFill>
                  <a:schemeClr val="tx1"/>
                </a:solidFill>
              </a:rPr>
              <a:t>muhammad</a:t>
            </a:r>
            <a:r>
              <a:rPr lang="en-US" dirty="0">
                <a:solidFill>
                  <a:schemeClr val="tx1"/>
                </a:solidFill>
              </a:rPr>
              <a:t>', 'last': '</a:t>
            </a:r>
            <a:r>
              <a:rPr lang="en-US" dirty="0" err="1">
                <a:solidFill>
                  <a:schemeClr val="tx1"/>
                </a:solidFill>
              </a:rPr>
              <a:t>ali</a:t>
            </a:r>
            <a:r>
              <a:rPr lang="en-US" dirty="0">
                <a:solidFill>
                  <a:schemeClr val="tx1"/>
                </a:solidFill>
              </a:rPr>
              <a:t>', 'age': 27}</a:t>
            </a:r>
          </a:p>
        </p:txBody>
      </p:sp>
    </p:spTree>
    <p:extLst>
      <p:ext uri="{BB962C8B-B14F-4D97-AF65-F5344CB8AC3E}">
        <p14:creationId xmlns:p14="http://schemas.microsoft.com/office/powerpoint/2010/main" val="2975521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4877-827D-9E56-5EA4-D8DFCFCB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783E-708B-ADF7-4FDB-BFA48BAA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06022"/>
          </a:xfrm>
        </p:spPr>
        <p:txBody>
          <a:bodyPr>
            <a:normAutofit/>
          </a:bodyPr>
          <a:lstStyle/>
          <a:p>
            <a:r>
              <a:rPr lang="en-US" sz="1800" b="1" i="1" u="none" strike="noStrike" baseline="0" dirty="0">
                <a:latin typeface="FuturaStd-CondensedBoldObl"/>
              </a:rPr>
              <a:t>Using a Function with a while Loop</a:t>
            </a:r>
          </a:p>
          <a:p>
            <a:pPr marL="457200" lvl="1" indent="0">
              <a:buNone/>
            </a:pPr>
            <a:endParaRPr lang="en-US" b="1" i="0" u="none" strike="noStrike" baseline="0" dirty="0">
              <a:solidFill>
                <a:schemeClr val="tx1"/>
              </a:solidFill>
              <a:latin typeface="TheSansMonoCd-W5Regular"/>
            </a:endParaRPr>
          </a:p>
          <a:p>
            <a:pPr marL="457200" lvl="1" indent="0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  <a:latin typeface="TheSansMonoCd-W5Regular"/>
              </a:rPr>
              <a:t>def </a:t>
            </a:r>
            <a:r>
              <a:rPr lang="en-US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get_formatted_name</a:t>
            </a:r>
            <a:r>
              <a:rPr lang="en-US" b="1" i="0" u="none" strike="noStrike" baseline="0" dirty="0">
                <a:solidFill>
                  <a:schemeClr val="tx1"/>
                </a:solidFill>
                <a:latin typeface="TheSansMonoCd-W5Regular"/>
              </a:rPr>
              <a:t>(</a:t>
            </a:r>
            <a:r>
              <a:rPr lang="en-US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first_name</a:t>
            </a:r>
            <a:r>
              <a:rPr lang="en-US" b="1" i="0" u="none" strike="noStrike" baseline="0" dirty="0">
                <a:solidFill>
                  <a:schemeClr val="tx1"/>
                </a:solidFill>
                <a:latin typeface="TheSansMonoCd-W5Regular"/>
              </a:rPr>
              <a:t>, </a:t>
            </a:r>
            <a:r>
              <a:rPr lang="en-US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last_name</a:t>
            </a:r>
            <a:r>
              <a:rPr lang="en-US" b="1" i="0" u="none" strike="noStrike" baseline="0" dirty="0">
                <a:solidFill>
                  <a:schemeClr val="tx1"/>
                </a:solidFill>
                <a:latin typeface="TheSansMonoCd-W5Regular"/>
              </a:rPr>
              <a:t>):</a:t>
            </a:r>
          </a:p>
          <a:p>
            <a:pPr marL="91440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"""Return a full name, neatly formatted."""</a:t>
            </a:r>
          </a:p>
          <a:p>
            <a:pPr marL="914400" lvl="2" indent="0">
              <a:buNone/>
            </a:pP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full_name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 = f"{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first_name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} {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last_name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}"</a:t>
            </a:r>
          </a:p>
          <a:p>
            <a:pPr marL="91440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return 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full_name.title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259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F192D-596F-837A-8938-B0CA8E9C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ECC5-3693-A858-E197-C2428A79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B5B7-3177-DA01-A2F7-D07D68E0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06022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u="none" strike="noStrike" baseline="0" dirty="0">
                <a:latin typeface="FuturaStd-CondensedBoldObl"/>
              </a:rPr>
              <a:t>Using a Function with a while Loop</a:t>
            </a:r>
          </a:p>
          <a:p>
            <a:pPr marL="457200" lvl="1" indent="0">
              <a:buNone/>
            </a:pPr>
            <a:endParaRPr lang="en-US" b="1" i="0" u="none" strike="noStrike" baseline="0" dirty="0">
              <a:solidFill>
                <a:schemeClr val="tx1"/>
              </a:solidFill>
              <a:latin typeface="TheSansMonoCd-W5Regular"/>
            </a:endParaRPr>
          </a:p>
          <a:p>
            <a:pPr marL="457200" lvl="1" indent="0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  <a:latin typeface="TheSansMonoCd-W5Regular"/>
              </a:rPr>
              <a:t>while True:</a:t>
            </a:r>
          </a:p>
          <a:p>
            <a:pPr marL="91440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print("\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nPlease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 tell me your name: \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nEnter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 q to quit any time")</a:t>
            </a:r>
          </a:p>
          <a:p>
            <a:pPr marL="914400" lvl="2" indent="0">
              <a:buNone/>
            </a:pP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f_name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 = input("First name: ")</a:t>
            </a:r>
          </a:p>
          <a:p>
            <a:pPr marL="914400" lvl="2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heSansMonoCd-W5Regular"/>
              </a:rPr>
              <a:t>if </a:t>
            </a:r>
            <a:r>
              <a:rPr lang="en-US" sz="1600" b="1" dirty="0" err="1">
                <a:solidFill>
                  <a:schemeClr val="tx1"/>
                </a:solidFill>
                <a:latin typeface="TheSansMonoCd-W5Regular"/>
              </a:rPr>
              <a:t>f_name</a:t>
            </a:r>
            <a:r>
              <a:rPr lang="en-US" sz="1600" b="1" dirty="0">
                <a:solidFill>
                  <a:schemeClr val="tx1"/>
                </a:solidFill>
                <a:latin typeface="TheSansMonoCd-W5Regular"/>
              </a:rPr>
              <a:t> == 'q':</a:t>
            </a:r>
          </a:p>
          <a:p>
            <a:pPr marL="91440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	break</a:t>
            </a:r>
          </a:p>
          <a:p>
            <a:pPr marL="914400" lvl="2" indent="0">
              <a:buNone/>
            </a:pP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l_name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 = input("Last name: ")</a:t>
            </a:r>
          </a:p>
          <a:p>
            <a:pPr marL="914400" lvl="2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  <a:latin typeface="TheSansMonoCd-W5Regular"/>
              </a:rPr>
              <a:t>if 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l_name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 == 'q</a:t>
            </a:r>
            <a:r>
              <a:rPr lang="en-US" sz="1600" b="1" dirty="0">
                <a:solidFill>
                  <a:schemeClr val="tx1"/>
                </a:solidFill>
                <a:latin typeface="TheSansMonoCd-W5Regular"/>
              </a:rPr>
              <a:t>'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:</a:t>
            </a:r>
          </a:p>
          <a:p>
            <a:pPr marL="914400" lvl="2" indent="0">
              <a:buNone/>
            </a:pPr>
            <a:r>
              <a:rPr lang="en-US" sz="1400" b="1" i="0" u="none" strike="noStrike" baseline="0" dirty="0">
                <a:solidFill>
                  <a:schemeClr val="tx1"/>
                </a:solidFill>
                <a:latin typeface="TheSansMonoCd-W5Regular"/>
              </a:rPr>
              <a:t>	break</a:t>
            </a:r>
            <a:endParaRPr lang="en-US" sz="1600" b="1" i="0" u="none" strike="noStrike" baseline="0" dirty="0">
              <a:solidFill>
                <a:schemeClr val="tx1"/>
              </a:solidFill>
              <a:latin typeface="TheSansMonoCd-W5Regular"/>
            </a:endParaRPr>
          </a:p>
          <a:p>
            <a:pPr marL="914400" lvl="2" indent="0">
              <a:buNone/>
            </a:pP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formatted_name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 = 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get_formatted_name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(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f_name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, 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l_name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)</a:t>
            </a:r>
          </a:p>
          <a:p>
            <a:pPr marL="91440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print(f"\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nHello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, {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latin typeface="TheSansMonoCd-W5Regular"/>
              </a:rPr>
              <a:t>formatted_name</a:t>
            </a:r>
            <a:r>
              <a:rPr lang="en-US" sz="1600" b="1" i="0" u="none" strike="noStrike" baseline="0" dirty="0">
                <a:solidFill>
                  <a:schemeClr val="tx1"/>
                </a:solidFill>
                <a:latin typeface="TheSansMonoCd-W5Regular"/>
              </a:rPr>
              <a:t>}!")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2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3023-0694-D5B0-044D-7ED36EAF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BFE7-E80C-3021-322F-89941C027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heSansMonoCd-W5Regular"/>
              </a:rPr>
              <a:t>Please tell me your name: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heSansMonoCd-W5Regular"/>
              </a:rPr>
              <a:t>(enter 'q' at any time to quit)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heSansMonoCd-W5Regular"/>
              </a:rPr>
              <a:t>First name: </a:t>
            </a:r>
            <a:r>
              <a:rPr lang="en-US" sz="1800" b="1" i="1" u="none" strike="noStrike" baseline="0" dirty="0">
                <a:latin typeface="TheSansMonoCd-W7Bold"/>
              </a:rPr>
              <a:t>eric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heSansMonoCd-W5Regular"/>
              </a:rPr>
              <a:t>Last name: </a:t>
            </a:r>
            <a:r>
              <a:rPr lang="en-US" sz="1800" b="1" i="1" u="none" strike="noStrike" baseline="0" dirty="0" err="1">
                <a:latin typeface="TheSansMonoCd-W7Bold"/>
              </a:rPr>
              <a:t>matthes</a:t>
            </a:r>
            <a:endParaRPr lang="en-US" sz="1800" b="1" i="1" u="none" strike="noStrike" baseline="0" dirty="0">
              <a:latin typeface="TheSansMonoCd-W7Bold"/>
            </a:endParaRPr>
          </a:p>
          <a:p>
            <a:pPr marL="0" indent="0" algn="l">
              <a:buNone/>
            </a:pPr>
            <a:endParaRPr lang="en-US" sz="1800" b="1" i="1" u="none" strike="noStrike" baseline="0" dirty="0">
              <a:latin typeface="TheSansMonoCd-W7Bold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heSansMonoCd-W5Regular"/>
              </a:rPr>
              <a:t>Hello, Eric Matthes!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TheSansMonoCd-W5Regula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heSansMonoCd-W5Regular"/>
              </a:rPr>
              <a:t>Please tell me your name: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heSansMonoCd-W5Regular"/>
              </a:rPr>
              <a:t>(enter 'q' at any time to quit)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heSansMonoCd-W5Regular"/>
              </a:rPr>
              <a:t>First name: </a:t>
            </a:r>
            <a:r>
              <a:rPr lang="en-US" sz="1800" b="1" i="1" u="none" strike="noStrike" baseline="0" dirty="0">
                <a:latin typeface="TheSansMonoCd-W7Bold"/>
              </a:rPr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02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3E77-2451-7AA8-461D-6DC2E655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639E-9819-C395-BCD0-A7A9A7D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/>
              <a:t>A list can be passed to a function, whether it’s a list of names, numbers, or more complex objects, such as dictionaries</a:t>
            </a:r>
          </a:p>
          <a:p>
            <a:pPr marL="457200" lvl="1" indent="0">
              <a:buNone/>
            </a:pPr>
            <a:r>
              <a:rPr lang="en-US" b="1" i="0" u="none" strike="noStrike" baseline="0" dirty="0"/>
              <a:t>def </a:t>
            </a:r>
            <a:r>
              <a:rPr lang="en-US" b="1" i="0" u="none" strike="noStrike" baseline="0" dirty="0" err="1"/>
              <a:t>greet_users</a:t>
            </a:r>
            <a:r>
              <a:rPr lang="en-US" b="1" i="0" u="none" strike="noStrike" baseline="0" dirty="0"/>
              <a:t>(names):</a:t>
            </a:r>
          </a:p>
          <a:p>
            <a:pPr marL="857250" lvl="2" indent="0">
              <a:buNone/>
            </a:pPr>
            <a:r>
              <a:rPr lang="en-US" sz="1600" b="1" i="0" u="none" strike="noStrike" baseline="0" dirty="0"/>
              <a:t>"""Print a simple greeting to each user in the list."""</a:t>
            </a:r>
          </a:p>
          <a:p>
            <a:pPr marL="857250" lvl="2" indent="0">
              <a:buNone/>
            </a:pPr>
            <a:r>
              <a:rPr lang="en-US" sz="1600" b="1" i="0" u="none" strike="noStrike" baseline="0" dirty="0"/>
              <a:t>for name in names:</a:t>
            </a:r>
          </a:p>
          <a:p>
            <a:pPr marL="1314450" lvl="3" indent="0">
              <a:buNone/>
            </a:pPr>
            <a:r>
              <a:rPr lang="en-US" sz="1600" b="1" i="0" u="none" strike="noStrike" baseline="0" dirty="0"/>
              <a:t>msg = </a:t>
            </a:r>
            <a:r>
              <a:rPr lang="en-US" sz="1600" b="1" i="0" u="none" strike="noStrike" baseline="0" dirty="0" err="1"/>
              <a:t>f"Hello</a:t>
            </a:r>
            <a:r>
              <a:rPr lang="en-US" sz="1600" b="1" i="0" u="none" strike="noStrike" baseline="0" dirty="0"/>
              <a:t>, {</a:t>
            </a:r>
            <a:r>
              <a:rPr lang="en-US" sz="1600" b="1" i="0" u="none" strike="noStrike" baseline="0" dirty="0" err="1"/>
              <a:t>name.title</a:t>
            </a:r>
            <a:r>
              <a:rPr lang="en-US" sz="1600" b="1" i="0" u="none" strike="noStrike" baseline="0" dirty="0"/>
              <a:t>()}!"</a:t>
            </a:r>
          </a:p>
          <a:p>
            <a:pPr marL="1314450" lvl="3" indent="0">
              <a:buNone/>
            </a:pPr>
            <a:r>
              <a:rPr lang="en-US" sz="1600" b="1" i="0" u="none" strike="noStrike" baseline="0" dirty="0"/>
              <a:t>print(msg)</a:t>
            </a:r>
          </a:p>
          <a:p>
            <a:pPr marL="457200" lvl="3" indent="0">
              <a:buNone/>
            </a:pPr>
            <a:r>
              <a:rPr lang="en-US" sz="1600" b="1" i="0" u="none" strike="noStrike" baseline="0" dirty="0"/>
              <a:t>usernames = ['</a:t>
            </a:r>
            <a:r>
              <a:rPr lang="en-US" sz="1600" b="1" i="0" u="none" strike="noStrike" baseline="0" dirty="0" err="1"/>
              <a:t>ahmad</a:t>
            </a:r>
            <a:r>
              <a:rPr lang="en-US" sz="1600" b="1" i="0" u="none" strike="noStrike" baseline="0" dirty="0"/>
              <a:t>', '</a:t>
            </a:r>
            <a:r>
              <a:rPr lang="en-US" sz="1600" b="1" i="0" u="none" strike="noStrike" baseline="0" dirty="0" err="1"/>
              <a:t>ali</a:t>
            </a:r>
            <a:r>
              <a:rPr lang="en-US" sz="1600" b="1" i="0" u="none" strike="noStrike" baseline="0" dirty="0"/>
              <a:t>’, '</a:t>
            </a:r>
            <a:r>
              <a:rPr lang="en-US" sz="1600" b="1" dirty="0" err="1"/>
              <a:t>umar</a:t>
            </a:r>
            <a:r>
              <a:rPr lang="en-US" sz="1600" b="1" i="0" u="none" strike="noStrike" baseline="0" dirty="0"/>
              <a:t>']</a:t>
            </a:r>
          </a:p>
          <a:p>
            <a:pPr marL="457200" lvl="1" indent="0">
              <a:buNone/>
            </a:pPr>
            <a:r>
              <a:rPr lang="en-US" b="1" i="0" u="none" strike="noStrike" baseline="0" dirty="0" err="1"/>
              <a:t>greet_users</a:t>
            </a:r>
            <a:r>
              <a:rPr lang="en-US" b="1" i="0" u="none" strike="noStrike" baseline="0" dirty="0"/>
              <a:t>(usernames)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31146-6A4B-E148-D64A-DEA64F418A15}"/>
              </a:ext>
            </a:extLst>
          </p:cNvPr>
          <p:cNvSpPr txBox="1"/>
          <p:nvPr/>
        </p:nvSpPr>
        <p:spPr>
          <a:xfrm>
            <a:off x="8181630" y="4604028"/>
            <a:ext cx="1906587" cy="14157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Output:</a:t>
            </a:r>
          </a:p>
          <a:p>
            <a:endParaRPr lang="en-US" sz="1600" dirty="0"/>
          </a:p>
          <a:p>
            <a:pPr algn="l"/>
            <a:r>
              <a:rPr lang="en-US" sz="1800" b="0" i="0" u="none" strike="noStrike" baseline="0" dirty="0"/>
              <a:t>Hello, Ahmad!</a:t>
            </a:r>
          </a:p>
          <a:p>
            <a:pPr algn="l"/>
            <a:r>
              <a:rPr lang="en-US" sz="1800" b="0" i="0" u="none" strike="noStrike" baseline="0" dirty="0"/>
              <a:t>Hello, Ali!</a:t>
            </a:r>
          </a:p>
          <a:p>
            <a:pPr algn="l"/>
            <a:r>
              <a:rPr lang="en-US" sz="1800" b="0" i="0" u="none" strike="noStrike" baseline="0" dirty="0"/>
              <a:t>Hello, Umar!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2736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0145-7AAE-22FE-6E3A-72107741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4BE6-5363-01F4-2FCE-2CDA6B9A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97909"/>
          </a:xfrm>
        </p:spPr>
        <p:txBody>
          <a:bodyPr>
            <a:normAutofit/>
          </a:bodyPr>
          <a:lstStyle/>
          <a:p>
            <a:r>
              <a:rPr lang="en-US" sz="1800" b="1" i="1" u="none" strike="noStrike" baseline="0" dirty="0"/>
              <a:t>Modifying a List in a Function</a:t>
            </a:r>
          </a:p>
          <a:p>
            <a:pPr lvl="1"/>
            <a:r>
              <a:rPr lang="en-US" b="0" i="0" u="none" strike="noStrike" baseline="0" dirty="0"/>
              <a:t>The function can modify the list </a:t>
            </a:r>
          </a:p>
          <a:p>
            <a:pPr lvl="1"/>
            <a:r>
              <a:rPr lang="en-US" b="0" i="0" u="none" strike="noStrike" baseline="0" dirty="0"/>
              <a:t>Any changes made to the list inside the function’s body are permanent</a:t>
            </a:r>
          </a:p>
          <a:p>
            <a:pPr lvl="1"/>
            <a:r>
              <a:rPr lang="en-US" b="0" i="0" u="none" strike="noStrike" baseline="0" dirty="0"/>
              <a:t>Consider a company that creates 3D printed models of designs that </a:t>
            </a:r>
            <a:r>
              <a:rPr lang="en-US" sz="1800" b="0" i="0" u="none" strike="noStrike" baseline="0" dirty="0"/>
              <a:t>users submit</a:t>
            </a:r>
          </a:p>
          <a:p>
            <a:pPr lvl="1"/>
            <a:r>
              <a:rPr lang="en-US" dirty="0"/>
              <a:t>Designs that need to be printed are stored in a list, and after being printed they’re moved to a separate list</a:t>
            </a:r>
          </a:p>
        </p:txBody>
      </p:sp>
    </p:spTree>
    <p:extLst>
      <p:ext uri="{BB962C8B-B14F-4D97-AF65-F5344CB8AC3E}">
        <p14:creationId xmlns:p14="http://schemas.microsoft.com/office/powerpoint/2010/main" val="289042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0C582-CD87-933D-771B-CEB66A7E3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79A3-37D3-9E6F-7553-45E13665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17B1A-E87F-E4A2-23C6-D2F83A42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97909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u="none" strike="noStrike" baseline="0" dirty="0"/>
              <a:t>Modifying a List in a Function</a:t>
            </a:r>
          </a:p>
          <a:p>
            <a:pPr marL="457200" lvl="1" indent="0">
              <a:buNone/>
            </a:pPr>
            <a:endParaRPr lang="en-US" b="1" i="0" u="none" strike="noStrike" baseline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b="1" i="0" u="none" strike="noStrike" baseline="0" dirty="0">
                <a:solidFill>
                  <a:schemeClr val="tx1"/>
                </a:solidFill>
              </a:rPr>
              <a:t>def 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print_models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(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unprinted_designs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, </a:t>
            </a:r>
            <a:r>
              <a:rPr lang="en-US" b="1" i="0" u="none" strike="noStrike" baseline="0" dirty="0" err="1">
                <a:solidFill>
                  <a:schemeClr val="tx1"/>
                </a:solidFill>
              </a:rPr>
              <a:t>completed_models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):</a:t>
            </a:r>
          </a:p>
          <a:p>
            <a:pPr marL="85725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"""</a:t>
            </a:r>
          </a:p>
          <a:p>
            <a:pPr marL="85725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Simulate printing each design, until none are left.</a:t>
            </a:r>
          </a:p>
          <a:p>
            <a:pPr marL="85725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Move each design to </a:t>
            </a: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completed_models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 after printing.</a:t>
            </a:r>
          </a:p>
          <a:p>
            <a:pPr marL="85725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"""</a:t>
            </a:r>
          </a:p>
          <a:p>
            <a:pPr marL="857250" lvl="2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while </a:t>
            </a: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unprinted_designs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:</a:t>
            </a:r>
          </a:p>
          <a:p>
            <a:pPr marL="1314450" lvl="3" indent="0">
              <a:buNone/>
            </a:pP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current_design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 = </a:t>
            </a: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unprinted_designs.pop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()</a:t>
            </a:r>
          </a:p>
          <a:p>
            <a:pPr marL="1314450" lvl="3" indent="0">
              <a:buNone/>
            </a:pPr>
            <a:r>
              <a:rPr lang="en-US" sz="1600" b="1" i="0" u="none" strike="noStrike" baseline="0" dirty="0">
                <a:solidFill>
                  <a:schemeClr val="tx1"/>
                </a:solidFill>
              </a:rPr>
              <a:t>print(</a:t>
            </a: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f"Printing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 model: {</a:t>
            </a: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current_design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}")</a:t>
            </a:r>
          </a:p>
          <a:p>
            <a:pPr marL="1314450" lvl="3" indent="0">
              <a:buNone/>
            </a:pP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completed_models.append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(</a:t>
            </a:r>
            <a:r>
              <a:rPr lang="en-US" sz="1600" b="1" i="0" u="none" strike="noStrike" baseline="0" dirty="0" err="1">
                <a:solidFill>
                  <a:schemeClr val="tx1"/>
                </a:solidFill>
              </a:rPr>
              <a:t>current_design</a:t>
            </a:r>
            <a:r>
              <a:rPr lang="en-US" sz="1600" b="1" i="0" u="none" strike="noStrike" baseline="0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sz="1800" b="1" i="1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56895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253D-FDBF-C784-F7A7-C1A4B0A71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DB15-04DB-FA3E-9112-DAC487A6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9F80-83FC-EB09-A104-1B95C60F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97909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u="none" strike="noStrike" baseline="0" dirty="0"/>
              <a:t>Modifying a List in a Function</a:t>
            </a:r>
          </a:p>
          <a:p>
            <a:pPr marL="457200" lvl="1" indent="0">
              <a:buNone/>
            </a:pPr>
            <a:endParaRPr lang="en-US" b="1" i="0" u="none" strike="noStrike" baseline="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</a:rPr>
              <a:t>def </a:t>
            </a:r>
            <a:r>
              <a:rPr lang="en-US" b="1" i="0" u="none" strike="noStrike" baseline="0" dirty="0" err="1">
                <a:solidFill>
                  <a:srgbClr val="000000"/>
                </a:solidFill>
              </a:rPr>
              <a:t>show_completed_models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1" i="0" u="none" strike="noStrike" baseline="0" dirty="0" err="1">
                <a:solidFill>
                  <a:srgbClr val="000000"/>
                </a:solidFill>
              </a:rPr>
              <a:t>completed_models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):</a:t>
            </a:r>
          </a:p>
          <a:p>
            <a:pPr marL="857250" lvl="2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"""Show all the models that were printed."""</a:t>
            </a:r>
          </a:p>
          <a:p>
            <a:pPr marL="857250" lvl="2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print("\</a:t>
            </a:r>
            <a:r>
              <a:rPr lang="en-US" sz="1600" b="1" dirty="0" err="1">
                <a:solidFill>
                  <a:srgbClr val="000000"/>
                </a:solidFill>
              </a:rPr>
              <a:t>nThe</a:t>
            </a:r>
            <a:r>
              <a:rPr lang="en-US" sz="1600" b="1" dirty="0">
                <a:solidFill>
                  <a:srgbClr val="000000"/>
                </a:solidFill>
              </a:rPr>
              <a:t> following models have been printed:")</a:t>
            </a:r>
          </a:p>
          <a:p>
            <a:pPr marL="857250" lvl="2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for </a:t>
            </a:r>
            <a:r>
              <a:rPr lang="en-US" sz="1600" b="1" dirty="0" err="1">
                <a:solidFill>
                  <a:srgbClr val="000000"/>
                </a:solidFill>
              </a:rPr>
              <a:t>completed_model</a:t>
            </a:r>
            <a:r>
              <a:rPr lang="en-US" sz="1600" b="1" dirty="0">
                <a:solidFill>
                  <a:srgbClr val="000000"/>
                </a:solidFill>
              </a:rPr>
              <a:t> in </a:t>
            </a:r>
            <a:r>
              <a:rPr lang="en-US" sz="1600" b="1" dirty="0" err="1">
                <a:solidFill>
                  <a:srgbClr val="000000"/>
                </a:solidFill>
              </a:rPr>
              <a:t>completed_models</a:t>
            </a:r>
            <a:r>
              <a:rPr lang="en-US" sz="1600" b="1" dirty="0">
                <a:solidFill>
                  <a:srgbClr val="000000"/>
                </a:solidFill>
              </a:rPr>
              <a:t>:</a:t>
            </a:r>
          </a:p>
          <a:p>
            <a:pPr marL="1314450" lvl="3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print(</a:t>
            </a:r>
            <a:r>
              <a:rPr lang="en-US" sz="1600" b="1" dirty="0" err="1">
                <a:solidFill>
                  <a:srgbClr val="000000"/>
                </a:solidFill>
              </a:rPr>
              <a:t>completed_model</a:t>
            </a:r>
            <a:r>
              <a:rPr lang="en-US" sz="1600" b="1" dirty="0">
                <a:solidFill>
                  <a:srgbClr val="0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000000"/>
                </a:solidFill>
              </a:rPr>
              <a:t>unprinted_designs</a:t>
            </a:r>
            <a:r>
              <a:rPr lang="en-US" b="1" dirty="0">
                <a:solidFill>
                  <a:srgbClr val="000000"/>
                </a:solidFill>
              </a:rPr>
              <a:t> = ['phone case', 'robot pendant', 'dodecahedron']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000000"/>
                </a:solidFill>
              </a:rPr>
              <a:t>completed_models</a:t>
            </a:r>
            <a:r>
              <a:rPr lang="en-US" b="1" dirty="0">
                <a:solidFill>
                  <a:srgbClr val="000000"/>
                </a:solidFill>
              </a:rPr>
              <a:t> = []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000000"/>
                </a:solidFill>
              </a:rPr>
              <a:t>print_models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unprinted_design</a:t>
            </a:r>
            <a:r>
              <a:rPr lang="en-US" b="1" i="0" u="none" strike="noStrike" baseline="0" dirty="0" err="1">
                <a:solidFill>
                  <a:srgbClr val="000000"/>
                </a:solidFill>
              </a:rPr>
              <a:t>s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b="1" i="0" u="none" strike="noStrike" baseline="0" dirty="0" err="1">
                <a:solidFill>
                  <a:srgbClr val="000000"/>
                </a:solidFill>
              </a:rPr>
              <a:t>completed_models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0" u="none" strike="noStrike" baseline="0" dirty="0" err="1">
                <a:solidFill>
                  <a:srgbClr val="000000"/>
                </a:solidFill>
              </a:rPr>
              <a:t>show_completed_models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(</a:t>
            </a:r>
            <a:r>
              <a:rPr lang="en-US" b="1" i="0" u="none" strike="noStrike" baseline="0" dirty="0" err="1">
                <a:solidFill>
                  <a:srgbClr val="000000"/>
                </a:solidFill>
              </a:rPr>
              <a:t>completed_models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)</a:t>
            </a:r>
            <a:endParaRPr lang="en-US" b="1" i="1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55513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8811-5717-14AA-7E6D-CDF5D813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FC33-E67A-9EA2-977E-1EAF1574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u="none" strike="noStrike" baseline="0" dirty="0"/>
              <a:t>Modifying a List in a Function</a:t>
            </a:r>
          </a:p>
          <a:p>
            <a:pPr lvl="1"/>
            <a:r>
              <a:rPr lang="en-US" dirty="0"/>
              <a:t>The output given is as follows:</a:t>
            </a:r>
          </a:p>
          <a:p>
            <a:pPr lvl="2"/>
            <a:r>
              <a:rPr lang="en-US" b="0" i="0" u="none" strike="noStrike" baseline="0" dirty="0">
                <a:latin typeface="TheSansMonoCd-W5Regular"/>
              </a:rPr>
              <a:t>Printing model: dodecahedron</a:t>
            </a:r>
          </a:p>
          <a:p>
            <a:pPr lvl="2"/>
            <a:r>
              <a:rPr lang="en-US" b="0" i="0" u="none" strike="noStrike" baseline="0" dirty="0">
                <a:latin typeface="TheSansMonoCd-W5Regular"/>
              </a:rPr>
              <a:t>Printing model: robot pendant</a:t>
            </a:r>
          </a:p>
          <a:p>
            <a:pPr lvl="2"/>
            <a:r>
              <a:rPr lang="en-US" b="0" i="0" u="none" strike="noStrike" baseline="0" dirty="0">
                <a:latin typeface="TheSansMonoCd-W5Regular"/>
              </a:rPr>
              <a:t>Printing model: phone case</a:t>
            </a:r>
          </a:p>
          <a:p>
            <a:pPr lvl="2"/>
            <a:r>
              <a:rPr lang="en-US" b="0" i="0" u="none" strike="noStrike" baseline="0" dirty="0">
                <a:latin typeface="TheSansMonoCd-W5Regular"/>
              </a:rPr>
              <a:t>The following models have been printed:</a:t>
            </a:r>
          </a:p>
          <a:p>
            <a:pPr lvl="2"/>
            <a:r>
              <a:rPr lang="en-US" b="0" i="0" u="none" strike="noStrike" baseline="0" dirty="0">
                <a:latin typeface="TheSansMonoCd-W5Regular"/>
              </a:rPr>
              <a:t>dodecahedron</a:t>
            </a:r>
          </a:p>
          <a:p>
            <a:pPr lvl="2"/>
            <a:r>
              <a:rPr lang="en-US" b="0" i="0" u="none" strike="noStrike" baseline="0" dirty="0">
                <a:latin typeface="TheSansMonoCd-W5Regular"/>
              </a:rPr>
              <a:t>robot pendant</a:t>
            </a:r>
          </a:p>
          <a:p>
            <a:pPr lvl="2"/>
            <a:r>
              <a:rPr lang="en-US" b="0" i="0" u="none" strike="noStrike" baseline="0" dirty="0">
                <a:latin typeface="TheSansMonoCd-W5Regular"/>
              </a:rPr>
              <a:t>phone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84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851B-846C-A0F8-5CC0-FDCBD497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DC50-436A-235B-B295-CF2293B6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u="none" strike="noStrike" baseline="0" dirty="0"/>
              <a:t>Preventing a Function from Modifying a List</a:t>
            </a:r>
          </a:p>
          <a:p>
            <a:pPr lvl="1"/>
            <a:r>
              <a:rPr lang="en-US" b="0" i="0" u="none" strike="noStrike" baseline="0" dirty="0"/>
              <a:t>Sometimes you’ll want to prevent a function from modifying a list</a:t>
            </a:r>
            <a:endParaRPr lang="en-US" b="1" i="1" dirty="0"/>
          </a:p>
          <a:p>
            <a:pPr lvl="1"/>
            <a:r>
              <a:rPr lang="en-US" b="0" i="0" u="none" strike="noStrike" baseline="0" dirty="0"/>
              <a:t>You can pass the function a copy of the list, not the original</a:t>
            </a:r>
          </a:p>
          <a:p>
            <a:pPr lvl="1"/>
            <a:r>
              <a:rPr lang="en-US" dirty="0"/>
              <a:t>You can send a copy of a list to a function like this:</a:t>
            </a:r>
          </a:p>
          <a:p>
            <a:pPr lvl="1"/>
            <a:r>
              <a:rPr lang="en-US" b="1" i="1" u="none" strike="noStrike" baseline="0" dirty="0" err="1"/>
              <a:t>function_name</a:t>
            </a:r>
            <a:r>
              <a:rPr lang="en-US" b="1" i="0" u="none" strike="noStrike" baseline="0" dirty="0"/>
              <a:t>(</a:t>
            </a:r>
            <a:r>
              <a:rPr lang="en-US" b="1" i="1" u="none" strike="noStrike" baseline="0" dirty="0" err="1"/>
              <a:t>list_name</a:t>
            </a:r>
            <a:r>
              <a:rPr lang="en-US" b="1" i="0" u="none" strike="noStrike" baseline="0" dirty="0"/>
              <a:t>[:])</a:t>
            </a:r>
          </a:p>
          <a:p>
            <a:pPr lvl="1"/>
            <a:r>
              <a:rPr lang="en-US" dirty="0"/>
              <a:t>The slice notation [:] makes a copy of the list to send to the function</a:t>
            </a:r>
          </a:p>
          <a:p>
            <a:pPr lvl="1"/>
            <a:r>
              <a:rPr lang="en-US" dirty="0"/>
              <a:t>In our case, the list can be sent </a:t>
            </a:r>
          </a:p>
          <a:p>
            <a:pPr lvl="1"/>
            <a:r>
              <a:rPr lang="en-US" b="1" i="0" u="none" strike="noStrike" baseline="0" dirty="0" err="1"/>
              <a:t>print_models</a:t>
            </a:r>
            <a:r>
              <a:rPr lang="en-US" b="1" i="0" u="none" strike="noStrike" baseline="0" dirty="0"/>
              <a:t>(</a:t>
            </a:r>
            <a:r>
              <a:rPr lang="en-US" b="1" i="0" u="none" strike="noStrike" baseline="0" dirty="0" err="1"/>
              <a:t>unprinted_designs</a:t>
            </a:r>
            <a:r>
              <a:rPr lang="en-US" b="1" i="0" u="none" strike="noStrike" baseline="0" dirty="0"/>
              <a:t>[:], </a:t>
            </a:r>
            <a:r>
              <a:rPr lang="en-US" b="1" i="0" u="none" strike="noStrike" baseline="0" dirty="0" err="1"/>
              <a:t>completed_models</a:t>
            </a:r>
            <a:r>
              <a:rPr lang="en-US" b="1" i="0" u="none" strike="noStrike" baseline="0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974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3632-5B4F-BDC2-ED7D-13D32B6B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D01E2-5E61-E0B1-1CE8-AC73239B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b="1" i="1" dirty="0"/>
              <a:t>A simple function</a:t>
            </a:r>
          </a:p>
          <a:p>
            <a:pPr marL="400050" lvl="1" indent="0">
              <a:buNone/>
            </a:pPr>
            <a:r>
              <a:rPr lang="en-US" b="1" i="0" u="none" strike="noStrike" baseline="0" dirty="0"/>
              <a:t>def </a:t>
            </a:r>
            <a:r>
              <a:rPr lang="en-US" b="1" i="0" u="none" strike="noStrike" baseline="0" dirty="0" err="1"/>
              <a:t>greet_user</a:t>
            </a:r>
            <a:r>
              <a:rPr lang="en-US" b="1" i="0" u="none" strike="noStrike" baseline="0" dirty="0"/>
              <a:t>():</a:t>
            </a:r>
          </a:p>
          <a:p>
            <a:pPr marL="400050" lvl="1" indent="0">
              <a:buNone/>
            </a:pPr>
            <a:r>
              <a:rPr lang="en-US" b="1" i="0" u="none" strike="noStrike" baseline="0" dirty="0"/>
              <a:t>		"""Display a simple greeting."""</a:t>
            </a:r>
          </a:p>
          <a:p>
            <a:pPr marL="400050" lvl="1" indent="0">
              <a:buNone/>
            </a:pPr>
            <a:r>
              <a:rPr lang="en-US" b="1" i="0" u="none" strike="noStrike" baseline="0" dirty="0"/>
              <a:t>		print("Hello!")</a:t>
            </a:r>
          </a:p>
          <a:p>
            <a:pPr marL="400050" lvl="1" indent="0">
              <a:buNone/>
            </a:pPr>
            <a:r>
              <a:rPr lang="en-US" b="1" i="0" u="none" strike="noStrike" baseline="0" dirty="0" err="1"/>
              <a:t>greet_user</a:t>
            </a:r>
            <a:r>
              <a:rPr lang="en-US" b="1" i="0" u="none" strike="noStrike" baseline="0" dirty="0"/>
              <a:t>()</a:t>
            </a:r>
            <a:endParaRPr lang="en-US" b="1" dirty="0"/>
          </a:p>
          <a:p>
            <a:pPr algn="l"/>
            <a:endParaRPr lang="en-US" dirty="0">
              <a:latin typeface="NewBaskervilleStd-Roman"/>
            </a:endParaRPr>
          </a:p>
          <a:p>
            <a:r>
              <a:rPr lang="en-US" sz="1900" dirty="0"/>
              <a:t>The first line uses the keyword def to inform Python that you’re defining a function</a:t>
            </a:r>
          </a:p>
          <a:p>
            <a:r>
              <a:rPr lang="en-US" sz="1900" dirty="0"/>
              <a:t>In parenthesis (), you give the information (variables) needed by the function to perform</a:t>
            </a:r>
          </a:p>
          <a:p>
            <a:r>
              <a:rPr lang="en-US" sz="1900" dirty="0"/>
              <a:t>The definition ends with a colon</a:t>
            </a:r>
          </a:p>
          <a:p>
            <a:r>
              <a:rPr lang="en-US" sz="1900" dirty="0"/>
              <a:t>If you want to use this function, just call it by </a:t>
            </a:r>
            <a:r>
              <a:rPr lang="en-US" sz="1900" dirty="0" err="1"/>
              <a:t>greet_user</a:t>
            </a:r>
            <a:r>
              <a:rPr lang="en-US" sz="1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2055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CE7-E56E-901A-A40E-82A19610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Arbitrary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FA7C-93E3-E254-3FBB-CFCF6B35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8614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/>
              <a:t>Consider a function that builds a pizza</a:t>
            </a:r>
          </a:p>
          <a:p>
            <a:pPr algn="l"/>
            <a:r>
              <a:rPr lang="en-US" sz="1800" b="0" i="0" u="none" strike="noStrike" baseline="0" dirty="0"/>
              <a:t>It needs to accept a number of toppings, but you can’t know ahead of time how many toppings a person will want</a:t>
            </a:r>
          </a:p>
          <a:p>
            <a:pPr algn="l"/>
            <a:r>
              <a:rPr lang="en-US" sz="1800" b="0" i="0" u="none" strike="noStrike" baseline="0" dirty="0"/>
              <a:t>The function has one parameter, *toppings, but this parameter collects as many arguments as the calling line provides</a:t>
            </a:r>
            <a:endParaRPr lang="en-US" dirty="0"/>
          </a:p>
          <a:p>
            <a:pPr marL="400050" lvl="1" indent="0">
              <a:buNone/>
            </a:pPr>
            <a:r>
              <a:rPr lang="en-US" b="1" i="0" u="none" strike="noStrike" baseline="0" dirty="0"/>
              <a:t>def </a:t>
            </a:r>
            <a:r>
              <a:rPr lang="en-US" b="1" i="0" u="none" strike="noStrike" baseline="0" dirty="0" err="1"/>
              <a:t>make_pizza</a:t>
            </a:r>
            <a:r>
              <a:rPr lang="en-US" b="1" i="0" u="none" strike="noStrike" baseline="0" dirty="0"/>
              <a:t>(*toppings):</a:t>
            </a:r>
          </a:p>
          <a:p>
            <a:pPr marL="800100" lvl="2" indent="0">
              <a:buNone/>
            </a:pPr>
            <a:r>
              <a:rPr lang="en-US" sz="1600" b="1" i="0" u="none" strike="noStrike" baseline="0" dirty="0"/>
              <a:t>"""Print the list of toppings that have been requested."""</a:t>
            </a:r>
          </a:p>
          <a:p>
            <a:pPr marL="800100" lvl="2" indent="0">
              <a:buNone/>
            </a:pPr>
            <a:r>
              <a:rPr lang="en-US" sz="1600" b="1" i="0" u="none" strike="noStrike" baseline="0" dirty="0"/>
              <a:t>print(toppings)</a:t>
            </a:r>
          </a:p>
          <a:p>
            <a:pPr marL="400050" lvl="1" indent="0">
              <a:buNone/>
            </a:pPr>
            <a:r>
              <a:rPr lang="en-US" b="1" i="0" u="none" strike="noStrike" baseline="0" dirty="0" err="1"/>
              <a:t>make_pizza</a:t>
            </a:r>
            <a:r>
              <a:rPr lang="en-US" b="1" i="0" u="none" strike="noStrike" baseline="0" dirty="0"/>
              <a:t>('pepperoni')</a:t>
            </a:r>
          </a:p>
          <a:p>
            <a:pPr marL="400050" lvl="1" indent="0">
              <a:buNone/>
            </a:pPr>
            <a:r>
              <a:rPr lang="en-US" b="1" i="0" u="none" strike="noStrike" baseline="0" dirty="0" err="1"/>
              <a:t>make_pizza</a:t>
            </a:r>
            <a:r>
              <a:rPr lang="en-US" b="1" i="0" u="none" strike="noStrike" baseline="0" dirty="0"/>
              <a:t>('mushrooms', 'green peppers', 'extra cheese')</a:t>
            </a:r>
          </a:p>
          <a:p>
            <a:pPr marL="285750"/>
            <a:r>
              <a:rPr lang="en-US" dirty="0"/>
              <a:t>Output:</a:t>
            </a:r>
          </a:p>
          <a:p>
            <a:pPr marL="400050" lvl="1" indent="0">
              <a:buNone/>
            </a:pPr>
            <a:r>
              <a:rPr lang="en-US" dirty="0"/>
              <a:t>('pepperoni',)</a:t>
            </a:r>
          </a:p>
          <a:p>
            <a:pPr marL="400050" lvl="1" indent="0">
              <a:buNone/>
            </a:pPr>
            <a:r>
              <a:rPr lang="en-US" dirty="0"/>
              <a:t>('mushrooms', 'green peppers', 'extra cheese')</a:t>
            </a:r>
          </a:p>
        </p:txBody>
      </p:sp>
    </p:spTree>
    <p:extLst>
      <p:ext uri="{BB962C8B-B14F-4D97-AF65-F5344CB8AC3E}">
        <p14:creationId xmlns:p14="http://schemas.microsoft.com/office/powerpoint/2010/main" val="2693304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23E0-36AC-AA7C-8A1F-99AFCED0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Arbitrary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5EF3-BF4B-5A68-E365-CDD26C47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We can replace the print() call with a loop that runs through the list of toppings and describes the pizza being ordered</a:t>
            </a:r>
            <a:endParaRPr lang="en-US" dirty="0">
              <a:latin typeface="+mj-lt"/>
            </a:endParaRP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toppings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"""Summarize the pizza we are about to make."""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Making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 pizza with the following toppings:"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toppings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'pepperoni'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'green peppers'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45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6CC4-3CE1-B9D6-40AC-1DA8D6C8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Arbitrary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B66D-276C-1DCB-D625-50F1AF85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/>
              <a:t>The function responds appropriately, whether it receives one value or three values:</a:t>
            </a:r>
          </a:p>
          <a:p>
            <a:pPr algn="l"/>
            <a:endParaRPr lang="en-US" dirty="0"/>
          </a:p>
          <a:p>
            <a:pPr marL="457200" lvl="1" indent="0">
              <a:buNone/>
            </a:pPr>
            <a:r>
              <a:rPr lang="en-US" dirty="0"/>
              <a:t>Making a pizza with the following toppings:</a:t>
            </a:r>
          </a:p>
          <a:p>
            <a:pPr marL="457200" lvl="1" indent="0">
              <a:buNone/>
            </a:pPr>
            <a:r>
              <a:rPr lang="en-US" dirty="0"/>
              <a:t>- pepperoni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Making a pizza with the following toppings:</a:t>
            </a:r>
          </a:p>
          <a:p>
            <a:pPr marL="457200" lvl="1" indent="0">
              <a:buNone/>
            </a:pPr>
            <a:r>
              <a:rPr lang="en-US" dirty="0"/>
              <a:t>- mushrooms</a:t>
            </a:r>
          </a:p>
          <a:p>
            <a:pPr marL="457200" lvl="1" indent="0">
              <a:buNone/>
            </a:pPr>
            <a:r>
              <a:rPr lang="en-US" dirty="0"/>
              <a:t>- green peppers</a:t>
            </a:r>
          </a:p>
          <a:p>
            <a:pPr marL="457200" lvl="1" indent="0">
              <a:buNone/>
            </a:pPr>
            <a:r>
              <a:rPr lang="en-US" dirty="0"/>
              <a:t>- extra cheese</a:t>
            </a:r>
          </a:p>
        </p:txBody>
      </p:sp>
    </p:spTree>
    <p:extLst>
      <p:ext uri="{BB962C8B-B14F-4D97-AF65-F5344CB8AC3E}">
        <p14:creationId xmlns:p14="http://schemas.microsoft.com/office/powerpoint/2010/main" val="1510200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51F89-0B6D-A3DD-CBED-0EC80727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251C-D0D8-D4B9-7004-2CC68ED8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Arbitrary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DEE9-E6D2-6428-ACD1-4D55452E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35839"/>
          </a:xfrm>
        </p:spPr>
        <p:txBody>
          <a:bodyPr>
            <a:normAutofit lnSpcReduction="10000"/>
          </a:bodyPr>
          <a:lstStyle/>
          <a:p>
            <a:r>
              <a:rPr lang="en-US" sz="1800" b="1" i="1" u="none" strike="noStrike" baseline="0" dirty="0">
                <a:latin typeface="+mj-lt"/>
              </a:rPr>
              <a:t>Mixing Positional and Arbitrary Arguments</a:t>
            </a:r>
          </a:p>
          <a:p>
            <a:pPr lvl="1"/>
            <a:r>
              <a:rPr lang="en-US" b="0" i="0" u="none" strike="noStrike" baseline="0" dirty="0">
                <a:latin typeface="+mj-lt"/>
              </a:rPr>
              <a:t>If you want a function to accept several different kinds of arguments, </a:t>
            </a:r>
          </a:p>
          <a:p>
            <a:pPr lvl="2"/>
            <a:r>
              <a:rPr lang="en-US" b="0" i="0" u="none" strike="noStrike" baseline="0" dirty="0">
                <a:latin typeface="+mj-lt"/>
              </a:rPr>
              <a:t>the parameter that accepts an arbitrary number of arguments must be placed last in the function definition</a:t>
            </a:r>
          </a:p>
          <a:p>
            <a:pPr lvl="1"/>
            <a:r>
              <a:rPr lang="en-US" b="0" i="0" u="none" strike="noStrike" baseline="0" dirty="0">
                <a:latin typeface="+mj-lt"/>
              </a:rPr>
              <a:t>Python matches positional and keyword arguments first </a:t>
            </a:r>
          </a:p>
          <a:p>
            <a:pPr lvl="2"/>
            <a:r>
              <a:rPr lang="en-US" b="0" i="0" u="none" strike="noStrike" baseline="0" dirty="0">
                <a:latin typeface="+mj-lt"/>
              </a:rPr>
              <a:t>and then collects any remaining arguments in the final parameter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toppings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"""Summarize the pizza we are about to make."""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Making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-inch pizza with the following toppings:"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toppings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'pepperoni'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'green peppers'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01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8E1AA-E4BB-13E7-0368-045BD8CF0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6C59-0B4D-C532-8D4E-0740859B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Arbitrary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FCD8-C1C6-AC4B-90B3-173E2542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56935"/>
          </a:xfrm>
        </p:spPr>
        <p:txBody>
          <a:bodyPr>
            <a:normAutofit/>
          </a:bodyPr>
          <a:lstStyle/>
          <a:p>
            <a:r>
              <a:rPr lang="en-US" sz="1800" b="1" i="1" u="none" strike="noStrike" baseline="0" dirty="0">
                <a:latin typeface="+mj-lt"/>
              </a:rPr>
              <a:t>Mixing Positional and Arbitrary Arguments</a:t>
            </a:r>
          </a:p>
          <a:p>
            <a:pPr lvl="1"/>
            <a:r>
              <a:rPr lang="en-US" b="0" i="0" u="none" strike="noStrike" baseline="0" dirty="0"/>
              <a:t>Python assigns the first value it receives to the parameter size</a:t>
            </a:r>
          </a:p>
          <a:p>
            <a:pPr lvl="1"/>
            <a:r>
              <a:rPr lang="en-US" b="0" i="0" u="none" strike="noStrike" baseline="0" dirty="0"/>
              <a:t>All other values that come after are stored in the tuple toppings</a:t>
            </a:r>
            <a:endParaRPr lang="en-US" dirty="0"/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Making a 16-inch pizza with the following toppings:</a:t>
            </a:r>
          </a:p>
          <a:p>
            <a:pPr marL="800100" lvl="2" indent="0">
              <a:buNone/>
            </a:pPr>
            <a:r>
              <a:rPr lang="en-US" dirty="0"/>
              <a:t>- pepperoni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Making a 12-inch pizza with the following toppings:</a:t>
            </a:r>
          </a:p>
          <a:p>
            <a:pPr marL="800100" lvl="2" indent="0">
              <a:buNone/>
            </a:pPr>
            <a:r>
              <a:rPr lang="en-US" dirty="0"/>
              <a:t>- mushrooms</a:t>
            </a:r>
          </a:p>
          <a:p>
            <a:pPr marL="800100" lvl="2" indent="0">
              <a:buNone/>
            </a:pPr>
            <a:r>
              <a:rPr lang="en-US" dirty="0"/>
              <a:t>- green peppers</a:t>
            </a:r>
          </a:p>
          <a:p>
            <a:pPr marL="800100" lvl="2" indent="0">
              <a:buNone/>
            </a:pPr>
            <a:r>
              <a:rPr lang="en-US" dirty="0"/>
              <a:t>- extra cheese</a:t>
            </a:r>
          </a:p>
        </p:txBody>
      </p:sp>
    </p:spTree>
    <p:extLst>
      <p:ext uri="{BB962C8B-B14F-4D97-AF65-F5344CB8AC3E}">
        <p14:creationId xmlns:p14="http://schemas.microsoft.com/office/powerpoint/2010/main" val="258579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19065-51C2-BED2-86B5-8F44CA9D9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A419-3172-D7B1-0603-172BCC88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Arbitrary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A5D6-FA96-966C-841D-4A2811EDB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2529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i="1" u="none" strike="noStrike" baseline="0" dirty="0"/>
              <a:t>Using Arbitrary Keyword Arguments</a:t>
            </a:r>
            <a:endParaRPr lang="en-US" sz="1800" b="0" i="0" u="none" strike="noStrike" baseline="0" dirty="0"/>
          </a:p>
          <a:p>
            <a:pPr lvl="1"/>
            <a:r>
              <a:rPr lang="en-US" b="0" i="0" u="none" strike="noStrike" baseline="0" dirty="0"/>
              <a:t>We can write functions that accept as many key-value pairs as the calling statement provides</a:t>
            </a:r>
          </a:p>
          <a:p>
            <a:pPr lvl="1"/>
            <a:r>
              <a:rPr lang="en-US" b="0" i="0" u="none" strike="noStrike" baseline="0" dirty="0"/>
              <a:t>The following function always takes in a first and last name, but it accepts an arbitrary number of keyword arguments as well</a:t>
            </a:r>
            <a:endParaRPr lang="en-US" dirty="0"/>
          </a:p>
          <a:p>
            <a:pPr marL="800100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build_profile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800100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"""Build a dictionary containing everything we know about a user."""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user_info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2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user_profile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build_profile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'albert'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'einstein'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princeton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'physics'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user_profile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14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1C1B-7E79-2E25-B9EE-B0A84F52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an Arbitrary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2104-9EE0-5490-FC92-5ACB0063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082350" cy="3416300"/>
          </a:xfrm>
        </p:spPr>
        <p:txBody>
          <a:bodyPr>
            <a:normAutofit/>
          </a:bodyPr>
          <a:lstStyle/>
          <a:p>
            <a:r>
              <a:rPr lang="en-US" sz="1800" b="1" i="1" u="none" strike="noStrike" baseline="0" dirty="0"/>
              <a:t>Using Arbitrary Keyword Arguments</a:t>
            </a:r>
            <a:endParaRPr lang="en-US" sz="1800" b="0" i="0" u="none" strike="noStrike" baseline="0" dirty="0"/>
          </a:p>
          <a:p>
            <a:pPr lvl="1"/>
            <a:r>
              <a:rPr lang="en-US" b="0" i="0" u="none" strike="noStrike" baseline="0" dirty="0"/>
              <a:t>The definition of </a:t>
            </a:r>
            <a:r>
              <a:rPr lang="en-US" b="0" i="0" u="none" strike="noStrike" baseline="0" dirty="0" err="1"/>
              <a:t>build_profile</a:t>
            </a:r>
            <a:r>
              <a:rPr lang="en-US" b="0" i="0" u="none" strike="noStrike" baseline="0" dirty="0"/>
              <a:t>() expects a first and last name, and then it allows the user to pass in as many name-value pairs as they want</a:t>
            </a:r>
          </a:p>
          <a:p>
            <a:pPr lvl="1"/>
            <a:r>
              <a:rPr lang="en-US" b="0" i="0" u="none" strike="noStrike" baseline="0" dirty="0"/>
              <a:t>Double asterisks before the parameter **</a:t>
            </a:r>
            <a:r>
              <a:rPr lang="en-US" b="0" i="0" u="none" strike="noStrike" baseline="0" dirty="0" err="1"/>
              <a:t>user_info</a:t>
            </a:r>
            <a:r>
              <a:rPr lang="en-US" b="0" i="0" u="none" strike="noStrike" baseline="0" dirty="0"/>
              <a:t> cause Python to create a dictionary called </a:t>
            </a:r>
            <a:r>
              <a:rPr lang="en-US" b="0" i="0" u="none" strike="noStrike" baseline="0" dirty="0" err="1"/>
              <a:t>user_info</a:t>
            </a:r>
            <a:r>
              <a:rPr lang="en-US" b="0" i="0" u="none" strike="noStrike" baseline="0" dirty="0"/>
              <a:t> containing all the extra name-value pairs the function receives</a:t>
            </a:r>
          </a:p>
          <a:p>
            <a:pPr lvl="1"/>
            <a:r>
              <a:rPr lang="en-US" b="0" i="0" u="none" strike="noStrike" baseline="0" dirty="0"/>
              <a:t>Within the function, we can access the key-value pairs in </a:t>
            </a:r>
            <a:r>
              <a:rPr lang="en-US" b="0" i="0" u="none" strike="noStrike" baseline="0" dirty="0" err="1"/>
              <a:t>user_info</a:t>
            </a:r>
            <a:r>
              <a:rPr lang="en-US" b="0" i="0" u="none" strike="noStrike" baseline="0" dirty="0"/>
              <a:t> just as we would for any dictionary</a:t>
            </a:r>
          </a:p>
          <a:p>
            <a:pPr lvl="1"/>
            <a:r>
              <a:rPr lang="en-US" dirty="0"/>
              <a:t>The output is as follows</a:t>
            </a:r>
          </a:p>
          <a:p>
            <a:pPr marL="457200" lvl="1" indent="0">
              <a:buNone/>
            </a:pPr>
            <a:r>
              <a:rPr lang="en-US" dirty="0"/>
              <a:t>	{'location': '</a:t>
            </a:r>
            <a:r>
              <a:rPr lang="en-US" dirty="0" err="1"/>
              <a:t>princeton</a:t>
            </a:r>
            <a:r>
              <a:rPr lang="en-US" dirty="0"/>
              <a:t>', 'field': 'physics', '</a:t>
            </a:r>
            <a:r>
              <a:rPr lang="en-US" dirty="0" err="1"/>
              <a:t>first_name</a:t>
            </a:r>
            <a:r>
              <a:rPr lang="en-US" dirty="0"/>
              <a:t>': 'albert', '</a:t>
            </a:r>
            <a:r>
              <a:rPr lang="en-US" dirty="0" err="1"/>
              <a:t>last_name</a:t>
            </a:r>
            <a:r>
              <a:rPr lang="en-US" dirty="0"/>
              <a:t>': 'einstein'}</a:t>
            </a:r>
          </a:p>
        </p:txBody>
      </p:sp>
    </p:spTree>
    <p:extLst>
      <p:ext uri="{BB962C8B-B14F-4D97-AF65-F5344CB8AC3E}">
        <p14:creationId xmlns:p14="http://schemas.microsoft.com/office/powerpoint/2010/main" val="284261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602B-6E62-0235-A7C1-BD703A67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Your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4056-E77A-99A0-B081-B719F6F3D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/>
              <a:t>We can go a step further by storing our functions in a separate file called a </a:t>
            </a:r>
            <a:r>
              <a:rPr lang="en-US" sz="1800" b="0" i="1" u="none" strike="noStrike" baseline="0" dirty="0"/>
              <a:t>module </a:t>
            </a:r>
            <a:r>
              <a:rPr lang="en-US" sz="1800" b="0" i="0" u="none" strike="noStrike" baseline="0" dirty="0"/>
              <a:t>and then </a:t>
            </a:r>
            <a:r>
              <a:rPr lang="en-US" sz="1800" b="0" i="1" u="none" strike="noStrike" baseline="0" dirty="0"/>
              <a:t>importing </a:t>
            </a:r>
            <a:r>
              <a:rPr lang="en-US" sz="1800" b="0" i="0" u="none" strike="noStrike" baseline="0" dirty="0"/>
              <a:t>that module into your main program</a:t>
            </a:r>
          </a:p>
          <a:p>
            <a:pPr algn="l"/>
            <a:r>
              <a:rPr lang="en-US" sz="1800" b="0" i="0" u="none" strike="noStrike" baseline="0" dirty="0"/>
              <a:t>An import statement tells Python to make the code in a module available in the currently running program file</a:t>
            </a:r>
          </a:p>
          <a:p>
            <a:pPr algn="l"/>
            <a:r>
              <a:rPr lang="en-US" sz="1800" b="0" i="0" u="none" strike="noStrike" baseline="0" dirty="0"/>
              <a:t>It also allows us to reuse functions in many different programs</a:t>
            </a:r>
          </a:p>
          <a:p>
            <a:pPr algn="l"/>
            <a:r>
              <a:rPr lang="en-US" sz="1800" b="1" i="1" u="none" strike="noStrike" baseline="0" dirty="0"/>
              <a:t>Importing an Entire Module</a:t>
            </a:r>
          </a:p>
          <a:p>
            <a:pPr lvl="1"/>
            <a:r>
              <a:rPr lang="en-US" b="0" i="0" u="none" strike="noStrike" baseline="0" dirty="0"/>
              <a:t>A </a:t>
            </a:r>
            <a:r>
              <a:rPr lang="en-US" b="0" i="1" u="none" strike="noStrike" baseline="0" dirty="0"/>
              <a:t>module </a:t>
            </a:r>
            <a:r>
              <a:rPr lang="en-US" b="0" i="0" u="none" strike="noStrike" baseline="0" dirty="0"/>
              <a:t>is a file ending in </a:t>
            </a:r>
            <a:r>
              <a:rPr lang="en-US" b="0" i="1" u="none" strike="noStrike" baseline="0" dirty="0"/>
              <a:t>.</a:t>
            </a:r>
            <a:r>
              <a:rPr lang="en-US" b="0" i="1" u="none" strike="noStrike" baseline="0" dirty="0" err="1"/>
              <a:t>py</a:t>
            </a:r>
            <a:r>
              <a:rPr lang="en-US" b="0" i="1" u="none" strike="noStrike" baseline="0" dirty="0"/>
              <a:t> </a:t>
            </a:r>
            <a:r>
              <a:rPr lang="en-US" b="0" i="0" u="none" strike="noStrike" baseline="0" dirty="0"/>
              <a:t>that contains the code we want to import into our program</a:t>
            </a:r>
          </a:p>
          <a:p>
            <a:pPr lvl="1"/>
            <a:r>
              <a:rPr lang="en-US" dirty="0"/>
              <a:t>We make pizza.py which contains the function </a:t>
            </a:r>
            <a:r>
              <a:rPr lang="en-US" dirty="0" err="1"/>
              <a:t>make_pizza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32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61A7-F374-0161-4191-ED0D494B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Your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8910-2F33-00C4-763B-BA31D8FA5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7663" cy="3416300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US" sz="1800" b="1" i="1" u="none" strike="noStrike" baseline="0" dirty="0"/>
              <a:t>Importing an Entire Module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toppings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"""Summarize the pizza we are about to make."""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Making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-inch pizza with the following toppings:"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toppings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latin typeface="NewBaskervilleStd-Roman"/>
              </a:rPr>
              <a:t>We’ll make a separate file called </a:t>
            </a:r>
            <a:r>
              <a:rPr lang="en-US" b="0" i="1" u="none" strike="noStrike" baseline="0" dirty="0">
                <a:latin typeface="NewBaskervilleStd-Italic"/>
              </a:rPr>
              <a:t>making_pizzas.py </a:t>
            </a:r>
            <a:r>
              <a:rPr lang="en-US" b="0" i="0" u="none" strike="noStrike" baseline="0" dirty="0">
                <a:latin typeface="NewBaskervilleStd-Roman"/>
              </a:rPr>
              <a:t>in the same directory as </a:t>
            </a:r>
            <a:r>
              <a:rPr lang="en-US" b="0" i="1" u="none" strike="noStrike" baseline="0" dirty="0">
                <a:latin typeface="NewBaskervilleStd-Italic"/>
              </a:rPr>
              <a:t>pizza.py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pizza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'pepperoni'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'green peppers'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'extra cheese’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03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C668-417E-6366-B90B-941C1C52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Your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A177-EC0E-7D58-F715-6F22B6F0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u="none" strike="noStrike" baseline="0" dirty="0"/>
              <a:t>Importing an Entire Module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output printed is </a:t>
            </a:r>
          </a:p>
          <a:p>
            <a:pPr lvl="2"/>
            <a:r>
              <a:rPr lang="en-US" dirty="0"/>
              <a:t>Making a 16-inch pizza with the following toppings:</a:t>
            </a:r>
          </a:p>
          <a:p>
            <a:pPr lvl="2"/>
            <a:r>
              <a:rPr lang="en-US" dirty="0"/>
              <a:t>- pepperoni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Making a 12-inch pizza with the following toppings:</a:t>
            </a:r>
          </a:p>
          <a:p>
            <a:pPr lvl="2"/>
            <a:r>
              <a:rPr lang="en-US" dirty="0"/>
              <a:t>- mushrooms</a:t>
            </a:r>
          </a:p>
          <a:p>
            <a:pPr lvl="2"/>
            <a:r>
              <a:rPr lang="en-US" dirty="0"/>
              <a:t>- green peppers</a:t>
            </a:r>
          </a:p>
          <a:p>
            <a:pPr lvl="2"/>
            <a:r>
              <a:rPr lang="en-US" dirty="0"/>
              <a:t>- extra cheese</a:t>
            </a:r>
          </a:p>
        </p:txBody>
      </p:sp>
    </p:spTree>
    <p:extLst>
      <p:ext uri="{BB962C8B-B14F-4D97-AF65-F5344CB8AC3E}">
        <p14:creationId xmlns:p14="http://schemas.microsoft.com/office/powerpoint/2010/main" val="32821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4D1C-1EB6-0222-9473-C2A0259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88CB-FAD1-E8AC-A655-2F7917B5E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Passing information to a function</a:t>
            </a:r>
          </a:p>
          <a:p>
            <a:pPr lvl="1"/>
            <a:r>
              <a:rPr lang="en-US" dirty="0"/>
              <a:t>You can modify the function </a:t>
            </a:r>
            <a:r>
              <a:rPr lang="en-US" dirty="0" err="1"/>
              <a:t>greet_user</a:t>
            </a:r>
            <a:r>
              <a:rPr lang="en-US" dirty="0"/>
              <a:t>() slightly, it can greet the user by name</a:t>
            </a:r>
          </a:p>
          <a:p>
            <a:pPr marL="457200" lvl="1" indent="0">
              <a:buNone/>
            </a:pPr>
            <a:r>
              <a:rPr lang="en-US" sz="1400" b="1" dirty="0"/>
              <a:t>def </a:t>
            </a:r>
            <a:r>
              <a:rPr lang="en-US" sz="1400" b="1" dirty="0" err="1"/>
              <a:t>greet_user</a:t>
            </a:r>
            <a:r>
              <a:rPr lang="en-US" sz="1400" b="1" dirty="0"/>
              <a:t>(username):</a:t>
            </a:r>
          </a:p>
          <a:p>
            <a:pPr marL="857250" lvl="2" indent="0">
              <a:buNone/>
            </a:pPr>
            <a:r>
              <a:rPr lang="en-US" b="1" dirty="0"/>
              <a:t>"""Display a simple greeting."""</a:t>
            </a:r>
          </a:p>
          <a:p>
            <a:pPr marL="857250" lvl="2" indent="0">
              <a:buNone/>
            </a:pPr>
            <a:r>
              <a:rPr lang="en-US" b="1" dirty="0"/>
              <a:t>print(</a:t>
            </a:r>
            <a:r>
              <a:rPr lang="en-US" b="1" dirty="0" err="1"/>
              <a:t>f"Hello</a:t>
            </a:r>
            <a:r>
              <a:rPr lang="en-US" b="1" dirty="0"/>
              <a:t>, {</a:t>
            </a:r>
            <a:r>
              <a:rPr lang="en-US" b="1" dirty="0" err="1"/>
              <a:t>username.title</a:t>
            </a:r>
            <a:r>
              <a:rPr lang="en-US" b="1" dirty="0"/>
              <a:t>()}!")</a:t>
            </a:r>
          </a:p>
          <a:p>
            <a:pPr marL="457200" lvl="1" indent="0">
              <a:buNone/>
            </a:pPr>
            <a:r>
              <a:rPr lang="en-US" sz="1400" b="1" dirty="0" err="1"/>
              <a:t>greet_user</a:t>
            </a:r>
            <a:r>
              <a:rPr lang="en-US" sz="1400" b="1" dirty="0"/>
              <a:t>('</a:t>
            </a:r>
            <a:r>
              <a:rPr lang="en-US" sz="1400" b="1" dirty="0" err="1"/>
              <a:t>ali</a:t>
            </a:r>
            <a:r>
              <a:rPr lang="en-US" sz="1400" b="1" dirty="0"/>
              <a:t>’)</a:t>
            </a:r>
          </a:p>
          <a:p>
            <a:pPr lvl="1"/>
            <a:r>
              <a:rPr lang="en-US" dirty="0"/>
              <a:t>You pass the name i.e. </a:t>
            </a:r>
            <a:r>
              <a:rPr lang="en-US" dirty="0" err="1"/>
              <a:t>ali</a:t>
            </a:r>
            <a:r>
              <a:rPr lang="en-US" dirty="0"/>
              <a:t> and it gives the following output</a:t>
            </a:r>
          </a:p>
          <a:p>
            <a:pPr marL="457200" lvl="1" indent="0">
              <a:buNone/>
            </a:pPr>
            <a:r>
              <a:rPr lang="en-US" dirty="0"/>
              <a:t>Hello, Ali!</a:t>
            </a:r>
          </a:p>
        </p:txBody>
      </p:sp>
    </p:spTree>
    <p:extLst>
      <p:ext uri="{BB962C8B-B14F-4D97-AF65-F5344CB8AC3E}">
        <p14:creationId xmlns:p14="http://schemas.microsoft.com/office/powerpoint/2010/main" val="2600768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0881-D3E8-BFF7-8F11-709AA4F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Your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56AF-84B5-CA98-8BE9-0D974A3A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u="none" strike="noStrike" baseline="0" dirty="0"/>
              <a:t>Importing Specific Functions</a:t>
            </a:r>
          </a:p>
          <a:p>
            <a:pPr lvl="1"/>
            <a:r>
              <a:rPr lang="en-US" dirty="0"/>
              <a:t>We can also import a specific function from a module using the following syntax</a:t>
            </a:r>
          </a:p>
          <a:p>
            <a:pPr marL="914400" lvl="2" indent="0">
              <a:buNone/>
            </a:pPr>
            <a:r>
              <a:rPr lang="en-US" b="0" i="0" u="none" strike="noStrike" baseline="0" dirty="0">
                <a:latin typeface="TheSansMonoCd-W5Regular"/>
              </a:rPr>
              <a:t>from </a:t>
            </a:r>
            <a:r>
              <a:rPr lang="en-US" b="0" i="1" u="none" strike="noStrike" baseline="0" dirty="0" err="1">
                <a:latin typeface="TheSansMonoCd-W5RegularItalic"/>
              </a:rPr>
              <a:t>module_name</a:t>
            </a:r>
            <a:r>
              <a:rPr lang="en-US" b="0" i="1" u="none" strike="noStrike" baseline="0" dirty="0">
                <a:latin typeface="TheSansMonoCd-W5RegularItalic"/>
              </a:rPr>
              <a:t> </a:t>
            </a:r>
            <a:r>
              <a:rPr lang="en-US" b="0" i="0" u="none" strike="noStrike" baseline="0" dirty="0">
                <a:latin typeface="TheSansMonoCd-W5Regular"/>
              </a:rPr>
              <a:t>import </a:t>
            </a:r>
            <a:r>
              <a:rPr lang="en-US" b="0" i="1" u="none" strike="noStrike" baseline="0" dirty="0" err="1">
                <a:latin typeface="TheSansMonoCd-W5RegularItalic"/>
              </a:rPr>
              <a:t>function_name</a:t>
            </a:r>
            <a:endParaRPr lang="en-US" b="0" i="1" u="none" strike="noStrike" baseline="0" dirty="0">
              <a:latin typeface="TheSansMonoCd-W5RegularItalic"/>
            </a:endParaRPr>
          </a:p>
          <a:p>
            <a:pPr lvl="1"/>
            <a:r>
              <a:rPr lang="en-US" dirty="0"/>
              <a:t>We can import as many functions as we want from a module by separating each function’s name with a comma</a:t>
            </a:r>
          </a:p>
          <a:p>
            <a:pPr marL="914400" lvl="2" indent="0">
              <a:buNone/>
            </a:pPr>
            <a:r>
              <a:rPr lang="en-US" dirty="0">
                <a:latin typeface="TheSansMonoCd-W5Regular"/>
              </a:rPr>
              <a:t>from </a:t>
            </a:r>
            <a:r>
              <a:rPr lang="en-US" b="0" i="1" u="none" strike="noStrike" baseline="0" dirty="0" err="1">
                <a:latin typeface="TheSansMonoCd-W5RegularItalic"/>
              </a:rPr>
              <a:t>module_name</a:t>
            </a:r>
            <a:r>
              <a:rPr lang="en-US" b="0" i="1" u="none" strike="noStrike" baseline="0" dirty="0">
                <a:latin typeface="TheSansMonoCd-W5RegularItalic"/>
              </a:rPr>
              <a:t> </a:t>
            </a:r>
            <a:r>
              <a:rPr lang="en-US" dirty="0">
                <a:latin typeface="TheSansMonoCd-W5Regular"/>
              </a:rPr>
              <a:t>import </a:t>
            </a:r>
            <a:r>
              <a:rPr lang="en-US" i="1" dirty="0">
                <a:latin typeface="TheSansMonoCd-W5Regular"/>
              </a:rPr>
              <a:t>function_0, function_1, function_2</a:t>
            </a:r>
          </a:p>
          <a:p>
            <a:pPr lvl="1"/>
            <a:r>
              <a:rPr lang="en-US" dirty="0"/>
              <a:t>The making_pizzas.py example </a:t>
            </a:r>
            <a:r>
              <a:rPr lang="en-US"/>
              <a:t>will give </a:t>
            </a:r>
            <a:r>
              <a:rPr lang="en-US" dirty="0"/>
              <a:t>the following look</a:t>
            </a:r>
          </a:p>
          <a:p>
            <a:pPr marL="914400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make_pizza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'pepperoni'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'green peppers'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endParaRPr lang="en-US" dirty="0">
              <a:latin typeface="NewBaskerville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2478549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19CD-5996-EB00-CD8F-5B3EE47B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Your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F163-B297-DA29-CAD7-08E3C1B7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Using as to Give a Function an Alias</a:t>
            </a:r>
          </a:p>
          <a:p>
            <a:pPr lvl="1"/>
            <a:r>
              <a:rPr lang="en-US" dirty="0"/>
              <a:t>Alias—an alternate name similar to a nickname for the function</a:t>
            </a:r>
          </a:p>
          <a:p>
            <a:pPr lvl="1"/>
            <a:r>
              <a:rPr lang="en-US" dirty="0"/>
              <a:t>The general syntax for providing an alias is:</a:t>
            </a:r>
          </a:p>
          <a:p>
            <a:pPr marL="914400" lvl="2" indent="0">
              <a:buNone/>
            </a:pPr>
            <a:r>
              <a:rPr lang="en-US" b="0" i="0" u="none" strike="noStrike" baseline="0" dirty="0">
                <a:latin typeface="TheSansMonoCd-W5Regular"/>
              </a:rPr>
              <a:t>from </a:t>
            </a:r>
            <a:r>
              <a:rPr lang="en-US" b="0" i="1" u="none" strike="noStrike" baseline="0" dirty="0" err="1">
                <a:latin typeface="TheSansMonoCd-W5RegularItalic"/>
              </a:rPr>
              <a:t>module_name</a:t>
            </a:r>
            <a:r>
              <a:rPr lang="en-US" b="0" i="1" u="none" strike="noStrike" baseline="0" dirty="0">
                <a:latin typeface="TheSansMonoCd-W5RegularItalic"/>
              </a:rPr>
              <a:t> </a:t>
            </a:r>
            <a:r>
              <a:rPr lang="en-US" b="0" i="0" u="none" strike="noStrike" baseline="0" dirty="0">
                <a:latin typeface="TheSansMonoCd-W5Regular"/>
              </a:rPr>
              <a:t>import </a:t>
            </a:r>
            <a:r>
              <a:rPr lang="en-US" b="0" i="1" u="none" strike="noStrike" baseline="0" dirty="0" err="1">
                <a:latin typeface="TheSansMonoCd-W5RegularItalic"/>
              </a:rPr>
              <a:t>function_name</a:t>
            </a:r>
            <a:r>
              <a:rPr lang="en-US" b="0" i="1" u="none" strike="noStrike" baseline="0" dirty="0">
                <a:latin typeface="TheSansMonoCd-W5RegularItalic"/>
              </a:rPr>
              <a:t> </a:t>
            </a:r>
            <a:r>
              <a:rPr lang="en-US" b="0" i="0" u="none" strike="noStrike" baseline="0" dirty="0">
                <a:latin typeface="TheSansMonoCd-W5Regular"/>
              </a:rPr>
              <a:t>as </a:t>
            </a:r>
            <a:r>
              <a:rPr lang="en-US" b="0" i="1" u="none" strike="noStrike" baseline="0" dirty="0" err="1">
                <a:latin typeface="TheSansMonoCd-W5RegularItalic"/>
              </a:rPr>
              <a:t>fn</a:t>
            </a:r>
            <a:endParaRPr lang="en-US" b="0" i="0" u="none" strike="noStrike" baseline="0" dirty="0">
              <a:latin typeface="NewBaskervilleStd-Roman"/>
            </a:endParaRPr>
          </a:p>
          <a:p>
            <a:pPr lvl="1"/>
            <a:r>
              <a:rPr lang="en-US" b="0" i="0" u="none" strike="noStrike" baseline="0" dirty="0"/>
              <a:t>Here we give the function </a:t>
            </a:r>
            <a:r>
              <a:rPr lang="en-US" b="0" i="0" u="none" strike="noStrike" baseline="0" dirty="0" err="1"/>
              <a:t>make_pizza</a:t>
            </a:r>
            <a:r>
              <a:rPr lang="en-US" b="0" i="0" u="none" strike="noStrike" baseline="0" dirty="0"/>
              <a:t>() an alias, </a:t>
            </a:r>
            <a:r>
              <a:rPr lang="en-US" b="0" i="0" u="none" strike="noStrike" baseline="0" dirty="0" err="1"/>
              <a:t>mp</a:t>
            </a:r>
            <a:r>
              <a:rPr lang="en-US" b="0" i="0" u="none" strike="noStrike" baseline="0" dirty="0"/>
              <a:t>(), by importing make _pizza as </a:t>
            </a:r>
            <a:r>
              <a:rPr lang="en-US" b="0" i="0" u="none" strike="noStrike" baseline="0" dirty="0" err="1"/>
              <a:t>mp</a:t>
            </a:r>
            <a:endParaRPr lang="en-US" dirty="0"/>
          </a:p>
          <a:p>
            <a:pPr marL="914400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pizza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'pepperoni'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'green peppers'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35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BF618-2493-27DA-18BD-B2C831EBF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D2A2-A8AC-A51B-5BEF-C48C0548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Your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A41C-B8B4-6264-509A-D3FA89A1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Using as to Give a Module an Alias</a:t>
            </a:r>
          </a:p>
          <a:p>
            <a:pPr lvl="1"/>
            <a:r>
              <a:rPr lang="en-US" dirty="0"/>
              <a:t>We can also provide an alias for a module name. </a:t>
            </a:r>
          </a:p>
          <a:p>
            <a:pPr lvl="1"/>
            <a:r>
              <a:rPr lang="en-US" dirty="0"/>
              <a:t>Giving a module a short alias, like p for pizza, allows us to call the module’s functions</a:t>
            </a:r>
          </a:p>
          <a:p>
            <a:pPr lvl="1"/>
            <a:r>
              <a:rPr lang="en-US" dirty="0"/>
              <a:t>The general syntax for this approach is:</a:t>
            </a:r>
          </a:p>
          <a:p>
            <a:pPr marL="914400" lvl="2" indent="0">
              <a:buNone/>
            </a:pPr>
            <a:r>
              <a:rPr lang="en-US" b="0" i="0" u="none" strike="noStrike" baseline="0" dirty="0">
                <a:latin typeface="TheSansMonoCd-W5Regular"/>
              </a:rPr>
              <a:t>import </a:t>
            </a:r>
            <a:r>
              <a:rPr lang="en-US" b="0" i="1" u="none" strike="noStrike" baseline="0" dirty="0" err="1">
                <a:latin typeface="TheSansMonoCd-W5RegularItalic"/>
              </a:rPr>
              <a:t>module_name</a:t>
            </a:r>
            <a:r>
              <a:rPr lang="en-US" b="0" i="1" u="none" strike="noStrike" baseline="0" dirty="0">
                <a:latin typeface="TheSansMonoCd-W5RegularItalic"/>
              </a:rPr>
              <a:t> </a:t>
            </a:r>
            <a:r>
              <a:rPr lang="en-US" b="0" i="0" u="none" strike="noStrike" baseline="0" dirty="0">
                <a:latin typeface="TheSansMonoCd-W5Regular"/>
              </a:rPr>
              <a:t>as </a:t>
            </a:r>
            <a:r>
              <a:rPr lang="en-US" b="0" i="1" u="none" strike="noStrike" baseline="0" dirty="0" err="1">
                <a:latin typeface="TheSansMonoCd-W5RegularItalic"/>
              </a:rPr>
              <a:t>mn</a:t>
            </a:r>
            <a:endParaRPr lang="en-US" b="0" i="1" u="none" strike="noStrike" baseline="0" dirty="0">
              <a:latin typeface="TheSansMonoCd-W5RegularItalic"/>
            </a:endParaRPr>
          </a:p>
          <a:p>
            <a:pPr lvl="1"/>
            <a:r>
              <a:rPr lang="en-US" dirty="0"/>
              <a:t>Calling </a:t>
            </a:r>
            <a:r>
              <a:rPr lang="en-US" dirty="0" err="1"/>
              <a:t>p.make_pizza</a:t>
            </a:r>
            <a:r>
              <a:rPr lang="en-US" dirty="0"/>
              <a:t>() is more concise than calling </a:t>
            </a:r>
            <a:r>
              <a:rPr lang="en-US" dirty="0" err="1"/>
              <a:t>pizza.make_pizza</a:t>
            </a:r>
            <a:r>
              <a:rPr lang="en-US" dirty="0"/>
              <a:t>():</a:t>
            </a:r>
          </a:p>
          <a:p>
            <a:pPr marL="914400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pizza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'pepperoni'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.make_pizza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'green peppers'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0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7E47F-B9B0-0611-3B3E-87253FE8C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57AF-3164-C101-E7CF-FF3B4925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Your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FCFA-FE08-34E1-2EEB-4BCA90BE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u="none" strike="noStrike" baseline="0" dirty="0"/>
              <a:t>Importing All Functions in a Module</a:t>
            </a:r>
          </a:p>
          <a:p>
            <a:pPr lvl="1"/>
            <a:r>
              <a:rPr lang="en-US" b="0" i="0" u="none" strike="noStrike" baseline="0" dirty="0"/>
              <a:t>We can tell Python to import every function in a module by using the asterisk (*) operator:</a:t>
            </a:r>
          </a:p>
          <a:p>
            <a:pPr marL="914400" lvl="2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</a:rPr>
              <a:t> pizza </a:t>
            </a:r>
            <a:r>
              <a:rPr lang="en-US" b="0" dirty="0">
                <a:solidFill>
                  <a:srgbClr val="AF00DB"/>
                </a:solidFill>
                <a:effectLst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</a:rPr>
              <a:t> *</a:t>
            </a:r>
          </a:p>
          <a:p>
            <a:pPr marL="914400" lvl="2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</a:rPr>
              <a:t>make_pizza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</a:rPr>
              <a:t>'pepperoni'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  <a:p>
            <a:pPr marL="914400" lvl="2" indent="0"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</a:rPr>
              <a:t>make_pizza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</a:rPr>
              <a:t>'mushrooms'</a:t>
            </a:r>
            <a:r>
              <a:rPr lang="en-US" b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</a:rPr>
              <a:t>'green peppers'</a:t>
            </a:r>
            <a:r>
              <a:rPr lang="en-US" b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</a:rPr>
              <a:t>'extra cheese'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  <a:p>
            <a:pPr lvl="1"/>
            <a:r>
              <a:rPr lang="en-US" b="0" i="0" u="none" strike="noStrike" baseline="0" dirty="0"/>
              <a:t>The best approach is to import the function or functions needed, or import the entire module and use the dot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C1A0-951B-B187-7B56-2B1C5C5E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451E-3ABF-4559-3C5A-C5F45906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Arguments and Parameters</a:t>
            </a:r>
          </a:p>
          <a:p>
            <a:pPr lvl="1"/>
            <a:r>
              <a:rPr lang="en-US" b="0" i="0" u="none" strike="noStrike" baseline="0" dirty="0"/>
              <a:t>The variable username in the definition of </a:t>
            </a:r>
            <a:r>
              <a:rPr lang="en-US" b="0" i="0" u="none" strike="noStrike" baseline="0" dirty="0" err="1"/>
              <a:t>greet_user</a:t>
            </a:r>
            <a:r>
              <a:rPr lang="en-US" b="0" i="0" u="none" strike="noStrike" baseline="0" dirty="0"/>
              <a:t>() is an example of a </a:t>
            </a:r>
            <a:r>
              <a:rPr lang="en-US" b="0" i="1" u="none" strike="noStrike" baseline="0" dirty="0"/>
              <a:t>parameter</a:t>
            </a:r>
          </a:p>
          <a:p>
            <a:pPr lvl="2"/>
            <a:r>
              <a:rPr lang="en-US" b="0" i="0" u="none" strike="noStrike" baseline="0" dirty="0"/>
              <a:t>It is the piece of information the function needs to do its job</a:t>
            </a:r>
            <a:endParaRPr lang="en-US" sz="1200" b="0" i="0" u="none" strike="noStrike" baseline="0" dirty="0"/>
          </a:p>
          <a:p>
            <a:pPr lvl="1"/>
            <a:r>
              <a:rPr lang="en-US" b="0" i="0" u="none" strike="noStrike" baseline="0" dirty="0"/>
              <a:t>An </a:t>
            </a:r>
            <a:r>
              <a:rPr lang="en-US" b="0" i="1" u="none" strike="noStrike" baseline="0" dirty="0"/>
              <a:t>argument </a:t>
            </a:r>
            <a:r>
              <a:rPr lang="en-US" b="0" i="0" u="none" strike="noStrike" baseline="0" dirty="0"/>
              <a:t>is a piece of information that’s passed from a function call to a function</a:t>
            </a:r>
          </a:p>
          <a:p>
            <a:pPr lvl="2"/>
            <a:r>
              <a:rPr lang="en-US" dirty="0"/>
              <a:t>In our case </a:t>
            </a:r>
            <a:r>
              <a:rPr lang="en-US" i="1" dirty="0" err="1"/>
              <a:t>ali</a:t>
            </a:r>
            <a:r>
              <a:rPr lang="en-US" dirty="0"/>
              <a:t> was the argument sent to the function</a:t>
            </a:r>
          </a:p>
          <a:p>
            <a:pPr lvl="2"/>
            <a:r>
              <a:rPr lang="en-US" b="0" i="0" u="none" strike="noStrike" baseline="0" dirty="0"/>
              <a:t>This was assign</a:t>
            </a:r>
            <a:r>
              <a:rPr lang="en-US" dirty="0"/>
              <a:t>ed to the parameter </a:t>
            </a:r>
            <a:r>
              <a:rPr lang="en-US" i="1" dirty="0"/>
              <a:t>username</a:t>
            </a:r>
            <a:endParaRPr lang="en-US" b="0" i="1" u="none" strike="noStrike" baseline="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7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4627-5E50-77AB-60F0-EBDB922B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EF7B-536D-F535-B889-E95544C8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/>
              <a:t>You can pass arguments to your functions in a number of ways</a:t>
            </a:r>
          </a:p>
          <a:p>
            <a:pPr algn="l"/>
            <a:r>
              <a:rPr lang="en-US" sz="1800" b="0" i="0" u="none" strike="noStrike" baseline="0" dirty="0"/>
              <a:t>You can use </a:t>
            </a:r>
            <a:r>
              <a:rPr lang="en-US" sz="1800" b="0" i="1" u="none" strike="noStrike" baseline="0" dirty="0"/>
              <a:t>positional arguments</a:t>
            </a:r>
            <a:r>
              <a:rPr lang="en-US" sz="1800" b="0" i="0" u="none" strike="noStrike" baseline="0" dirty="0"/>
              <a:t>, </a:t>
            </a:r>
          </a:p>
          <a:p>
            <a:pPr lvl="1"/>
            <a:r>
              <a:rPr lang="en-US" b="0" i="0" u="none" strike="noStrike" baseline="0" dirty="0"/>
              <a:t>which need to be in the same order the parameters were written; </a:t>
            </a:r>
          </a:p>
          <a:p>
            <a:r>
              <a:rPr lang="en-US" b="0" u="none" strike="noStrike" baseline="0" dirty="0"/>
              <a:t>And </a:t>
            </a:r>
            <a:r>
              <a:rPr lang="en-US" b="0" i="1" u="none" strike="noStrike" baseline="0" dirty="0"/>
              <a:t>keyword arguments</a:t>
            </a:r>
            <a:r>
              <a:rPr lang="en-US" b="0" i="0" u="none" strike="noStrike" baseline="0" dirty="0"/>
              <a:t>, </a:t>
            </a:r>
          </a:p>
          <a:p>
            <a:pPr lvl="1"/>
            <a:r>
              <a:rPr lang="en-US" b="0" i="0" u="none" strike="noStrike" baseline="0" dirty="0"/>
              <a:t>where each argument consists of a variable name and a value; and lists and dictionaries of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0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5E0C-4149-4445-DBFD-D327D78D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DA5C-2DA5-BFD1-20AB-0F44FA81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1" i="1" u="none" strike="noStrike" baseline="0" dirty="0"/>
              <a:t>Positional Arguments</a:t>
            </a:r>
          </a:p>
          <a:p>
            <a:pPr lvl="1"/>
            <a:r>
              <a:rPr lang="en-US" b="0" i="0" u="none" strike="noStrike" baseline="0" dirty="0"/>
              <a:t>When you call a function, Python must match each argument in the function call with a parameter in the function definition</a:t>
            </a:r>
          </a:p>
          <a:p>
            <a:pPr lvl="1"/>
            <a:r>
              <a:rPr lang="en-US" b="0" i="0" u="none" strike="noStrike" baseline="0" dirty="0"/>
              <a:t>The simplest way to do this is based on the order of the arguments provided</a:t>
            </a:r>
          </a:p>
          <a:p>
            <a:pPr lvl="1"/>
            <a:r>
              <a:rPr lang="en-US" b="0" i="0" u="none" strike="noStrike" baseline="0" dirty="0"/>
              <a:t>Values matched up this way are called </a:t>
            </a:r>
            <a:r>
              <a:rPr lang="en-US" b="0" i="1" u="none" strike="noStrike" baseline="0" dirty="0"/>
              <a:t>positional arguments</a:t>
            </a:r>
          </a:p>
          <a:p>
            <a:pPr marL="914400" lvl="2" indent="0">
              <a:buNone/>
            </a:pPr>
            <a:r>
              <a:rPr lang="en-US" b="1" dirty="0"/>
              <a:t>def </a:t>
            </a:r>
            <a:r>
              <a:rPr lang="en-US" b="1" dirty="0" err="1"/>
              <a:t>describe_pet</a:t>
            </a:r>
            <a:r>
              <a:rPr lang="en-US" b="1" dirty="0"/>
              <a:t>(</a:t>
            </a:r>
            <a:r>
              <a:rPr lang="en-US" b="1" dirty="0" err="1"/>
              <a:t>animal_type</a:t>
            </a:r>
            <a:r>
              <a:rPr lang="en-US" b="1" dirty="0"/>
              <a:t>, </a:t>
            </a:r>
            <a:r>
              <a:rPr lang="en-US" b="1" dirty="0" err="1"/>
              <a:t>pet_name</a:t>
            </a:r>
            <a:r>
              <a:rPr lang="en-US" b="1" dirty="0"/>
              <a:t>):</a:t>
            </a:r>
          </a:p>
          <a:p>
            <a:pPr marL="914400" lvl="2" indent="0">
              <a:buNone/>
            </a:pPr>
            <a:r>
              <a:rPr lang="en-US" b="1" dirty="0"/>
              <a:t>    """Display information about a pet."""</a:t>
            </a:r>
          </a:p>
          <a:p>
            <a:pPr marL="914400" lvl="2" indent="0">
              <a:buNone/>
            </a:pPr>
            <a:r>
              <a:rPr lang="en-US" b="1" dirty="0"/>
              <a:t>    print(f"\</a:t>
            </a:r>
            <a:r>
              <a:rPr lang="en-US" b="1" dirty="0" err="1"/>
              <a:t>nI</a:t>
            </a:r>
            <a:r>
              <a:rPr lang="en-US" b="1" dirty="0"/>
              <a:t> have a {</a:t>
            </a:r>
            <a:r>
              <a:rPr lang="en-US" b="1" dirty="0" err="1"/>
              <a:t>animal_type</a:t>
            </a:r>
            <a:r>
              <a:rPr lang="en-US" b="1" dirty="0"/>
              <a:t>}.")</a:t>
            </a:r>
          </a:p>
          <a:p>
            <a:pPr marL="914400" lvl="2" indent="0">
              <a:buNone/>
            </a:pPr>
            <a:r>
              <a:rPr lang="en-US" b="1" dirty="0"/>
              <a:t>    print(</a:t>
            </a:r>
            <a:r>
              <a:rPr lang="en-US" b="1" dirty="0" err="1"/>
              <a:t>f"My</a:t>
            </a:r>
            <a:r>
              <a:rPr lang="en-US" b="1" dirty="0"/>
              <a:t> {</a:t>
            </a:r>
            <a:r>
              <a:rPr lang="en-US" b="1" dirty="0" err="1"/>
              <a:t>animal_type</a:t>
            </a:r>
            <a:r>
              <a:rPr lang="en-US" b="1" dirty="0"/>
              <a:t>}'s name is {</a:t>
            </a:r>
            <a:r>
              <a:rPr lang="en-US" b="1" dirty="0" err="1"/>
              <a:t>pet_name.title</a:t>
            </a:r>
            <a:r>
              <a:rPr lang="en-US" b="1" dirty="0"/>
              <a:t>()}.")</a:t>
            </a:r>
          </a:p>
          <a:p>
            <a:pPr marL="914400" lvl="2" indent="0">
              <a:buNone/>
            </a:pPr>
            <a:r>
              <a:rPr lang="en-US" b="1" dirty="0" err="1"/>
              <a:t>describe_pet</a:t>
            </a:r>
            <a:r>
              <a:rPr lang="en-US" b="1" dirty="0"/>
              <a:t>('cat', '</a:t>
            </a:r>
            <a:r>
              <a:rPr lang="en-US" b="1" dirty="0" err="1"/>
              <a:t>thomas</a:t>
            </a:r>
            <a:r>
              <a:rPr lang="en-US" b="1" dirty="0"/>
              <a:t>')</a:t>
            </a:r>
            <a:endParaRPr lang="en-US" sz="1300" b="1" dirty="0"/>
          </a:p>
          <a:p>
            <a:pPr marL="457200" lvl="1" indent="0">
              <a:buNone/>
            </a:pPr>
            <a:r>
              <a:rPr lang="en-US" sz="1500" b="0" i="0" u="none" strike="noStrike" baseline="0" dirty="0"/>
              <a:t>I have a cat.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/>
              <a:t>My cat's name is Thomas.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55049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52AB-946D-1262-11C3-89890FC4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B69C-D0C8-6B05-2B87-3118A2C9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z="1800" b="1" i="0" u="none" strike="noStrike" baseline="0" dirty="0"/>
              <a:t>Multiple Function Calls</a:t>
            </a:r>
          </a:p>
          <a:p>
            <a:pPr lvl="1"/>
            <a:r>
              <a:rPr lang="en-US" b="0" i="0" u="none" strike="noStrike" baseline="0" dirty="0"/>
              <a:t>You can call a function as many times as needed. </a:t>
            </a:r>
          </a:p>
          <a:p>
            <a:pPr lvl="1"/>
            <a:r>
              <a:rPr lang="en-US" b="0" i="0" u="none" strike="noStrike" baseline="0" dirty="0"/>
              <a:t>Describing a second, different pet requires just one more call to </a:t>
            </a:r>
            <a:r>
              <a:rPr lang="en-US" b="0" i="0" u="none" strike="noStrike" baseline="0" dirty="0" err="1"/>
              <a:t>describe_pet</a:t>
            </a:r>
            <a:r>
              <a:rPr lang="en-US" b="0" i="0" u="none" strike="noStrike" baseline="0" dirty="0"/>
              <a:t>(), e.g. </a:t>
            </a:r>
          </a:p>
          <a:p>
            <a:pPr marL="914400" lvl="2" indent="0">
              <a:buNone/>
            </a:pPr>
            <a:r>
              <a:rPr lang="en-US" b="1" dirty="0" err="1"/>
              <a:t>describe_pet</a:t>
            </a:r>
            <a:r>
              <a:rPr lang="en-US" b="1" dirty="0"/>
              <a:t>('cat', '</a:t>
            </a:r>
            <a:r>
              <a:rPr lang="en-US" b="1" dirty="0" err="1"/>
              <a:t>thomas</a:t>
            </a:r>
            <a:r>
              <a:rPr lang="en-US" b="1" dirty="0"/>
              <a:t>')</a:t>
            </a:r>
            <a:endParaRPr lang="en-US" sz="1300" b="1" dirty="0"/>
          </a:p>
          <a:p>
            <a:pPr marL="914400" lvl="2" indent="0">
              <a:buNone/>
            </a:pPr>
            <a:r>
              <a:rPr lang="en-US" b="1" dirty="0" err="1"/>
              <a:t>describe_pet</a:t>
            </a:r>
            <a:r>
              <a:rPr lang="en-US" b="1" dirty="0"/>
              <a:t>(‘dog', ‘willie')</a:t>
            </a:r>
            <a:endParaRPr lang="en-US" sz="1300" b="1" dirty="0"/>
          </a:p>
          <a:p>
            <a:pPr lvl="1"/>
            <a:r>
              <a:rPr lang="en-US" dirty="0"/>
              <a:t>The output printed is as under</a:t>
            </a:r>
          </a:p>
          <a:p>
            <a:pPr marL="857250" lvl="2" indent="0">
              <a:buNone/>
            </a:pPr>
            <a:r>
              <a:rPr lang="en-US" b="0" i="0" u="none" strike="noStrike" baseline="0" dirty="0"/>
              <a:t>I have a cat.</a:t>
            </a:r>
          </a:p>
          <a:p>
            <a:pPr marL="857250" lvl="2" indent="0">
              <a:buNone/>
            </a:pPr>
            <a:r>
              <a:rPr lang="en-US" b="0" i="0" u="none" strike="noStrike" baseline="0" dirty="0"/>
              <a:t>My cat's name is Thomas.</a:t>
            </a:r>
          </a:p>
          <a:p>
            <a:pPr marL="857250" lvl="2" indent="0">
              <a:buNone/>
            </a:pPr>
            <a:r>
              <a:rPr lang="en-US" b="0" i="0" u="none" strike="noStrike" baseline="0" dirty="0"/>
              <a:t>I have a dog.</a:t>
            </a:r>
          </a:p>
          <a:p>
            <a:pPr marL="857250" lvl="2" indent="0">
              <a:buNone/>
            </a:pPr>
            <a:r>
              <a:rPr lang="en-US" b="0" i="0" u="none" strike="noStrike" baseline="0" dirty="0"/>
              <a:t>My dog's name is Willie.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8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B6B4-4A20-7DCB-8755-FAD07469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B1A1-D6CA-1444-1109-84CCB97C3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</a:rPr>
              <a:t>Order Matters in Positional Arguments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</a:rPr>
              <a:t>You can get unexpected results if you mix up the order of the arguments in a function call when using positional arguments:</a:t>
            </a:r>
          </a:p>
          <a:p>
            <a:pPr marL="800100" lvl="2" indent="0">
              <a:buNone/>
            </a:pPr>
            <a:r>
              <a:rPr lang="en-US" b="1" dirty="0">
                <a:solidFill>
                  <a:srgbClr val="000000"/>
                </a:solidFill>
              </a:rPr>
              <a:t>def </a:t>
            </a:r>
            <a:r>
              <a:rPr lang="en-US" b="1" dirty="0" err="1">
                <a:solidFill>
                  <a:srgbClr val="000000"/>
                </a:solidFill>
              </a:rPr>
              <a:t>describe_pet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animal_type</a:t>
            </a:r>
            <a:r>
              <a:rPr lang="en-US" b="1" dirty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000000"/>
                </a:solidFill>
              </a:rPr>
              <a:t>pet_name</a:t>
            </a:r>
            <a:r>
              <a:rPr lang="en-US" b="1" dirty="0">
                <a:solidFill>
                  <a:srgbClr val="000000"/>
                </a:solidFill>
              </a:rPr>
              <a:t>):</a:t>
            </a:r>
          </a:p>
          <a:p>
            <a:pPr marL="1257300" lvl="3" indent="0">
              <a:buNone/>
            </a:pPr>
            <a:r>
              <a:rPr lang="en-US" sz="1400" b="1" dirty="0">
                <a:solidFill>
                  <a:srgbClr val="000000"/>
                </a:solidFill>
              </a:rPr>
              <a:t>"""Display information about a pet."""</a:t>
            </a:r>
          </a:p>
          <a:p>
            <a:pPr marL="1257300" lvl="3" indent="0">
              <a:buNone/>
            </a:pPr>
            <a:r>
              <a:rPr lang="en-US" sz="1400" b="1" dirty="0">
                <a:solidFill>
                  <a:srgbClr val="000000"/>
                </a:solidFill>
              </a:rPr>
              <a:t>print(f"{</a:t>
            </a:r>
            <a:r>
              <a:rPr lang="en-US" sz="1400" b="1" dirty="0" err="1">
                <a:solidFill>
                  <a:srgbClr val="000000"/>
                </a:solidFill>
              </a:rPr>
              <a:t>animal_type</a:t>
            </a:r>
            <a:r>
              <a:rPr lang="en-US" sz="1400" b="1" dirty="0">
                <a:solidFill>
                  <a:srgbClr val="000000"/>
                </a:solidFill>
              </a:rPr>
              <a:t>}'s name is {</a:t>
            </a:r>
            <a:r>
              <a:rPr lang="en-US" sz="1400" b="1" dirty="0" err="1">
                <a:solidFill>
                  <a:srgbClr val="000000"/>
                </a:solidFill>
              </a:rPr>
              <a:t>pet_name.title</a:t>
            </a:r>
            <a:r>
              <a:rPr lang="en-US" sz="1400" b="1" dirty="0">
                <a:solidFill>
                  <a:srgbClr val="000000"/>
                </a:solidFill>
              </a:rPr>
              <a:t>()}.")</a:t>
            </a:r>
          </a:p>
          <a:p>
            <a:pPr marL="804863" lvl="3" indent="0">
              <a:buNone/>
            </a:pPr>
            <a:r>
              <a:rPr lang="en-US" sz="1400" b="1" dirty="0" err="1">
                <a:solidFill>
                  <a:srgbClr val="000000"/>
                </a:solidFill>
              </a:rPr>
              <a:t>describe_pet</a:t>
            </a:r>
            <a:r>
              <a:rPr lang="en-US" sz="1400" b="1" dirty="0">
                <a:solidFill>
                  <a:srgbClr val="000000"/>
                </a:solidFill>
              </a:rPr>
              <a:t>('</a:t>
            </a:r>
            <a:r>
              <a:rPr lang="en-US" sz="1400" b="1" dirty="0" err="1">
                <a:solidFill>
                  <a:srgbClr val="000000"/>
                </a:solidFill>
              </a:rPr>
              <a:t>thomas</a:t>
            </a:r>
            <a:r>
              <a:rPr lang="en-US" sz="1400" b="1" dirty="0">
                <a:solidFill>
                  <a:srgbClr val="000000"/>
                </a:solidFill>
              </a:rPr>
              <a:t>', 'cat')</a:t>
            </a:r>
          </a:p>
          <a:p>
            <a:pPr marL="800100" lvl="2" indent="0">
              <a:buNone/>
            </a:pPr>
            <a:r>
              <a:rPr lang="en-US" dirty="0" err="1"/>
              <a:t>thomas’s</a:t>
            </a:r>
            <a:r>
              <a:rPr lang="en-US" dirty="0"/>
              <a:t> name is Cat!</a:t>
            </a:r>
          </a:p>
        </p:txBody>
      </p:sp>
    </p:spTree>
    <p:extLst>
      <p:ext uri="{BB962C8B-B14F-4D97-AF65-F5344CB8AC3E}">
        <p14:creationId xmlns:p14="http://schemas.microsoft.com/office/powerpoint/2010/main" val="696291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1015</TotalTime>
  <Words>3950</Words>
  <Application>Microsoft Office PowerPoint</Application>
  <PresentationFormat>Widescreen</PresentationFormat>
  <Paragraphs>443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Calibri</vt:lpstr>
      <vt:lpstr>Century Gothic</vt:lpstr>
      <vt:lpstr>Consolas</vt:lpstr>
      <vt:lpstr>FuturaStd-CondensedBoldObl</vt:lpstr>
      <vt:lpstr>NewBaskervilleStd-Italic</vt:lpstr>
      <vt:lpstr>NewBaskervilleStd-Roman</vt:lpstr>
      <vt:lpstr>TheSansMonoCd-W5Regular</vt:lpstr>
      <vt:lpstr>TheSansMonoCd-W5RegularItalic</vt:lpstr>
      <vt:lpstr>TheSansMonoCd-W7Bold</vt:lpstr>
      <vt:lpstr>Wingdings 3</vt:lpstr>
      <vt:lpstr>Ion Boardroom</vt:lpstr>
      <vt:lpstr>Functions</vt:lpstr>
      <vt:lpstr>Functions</vt:lpstr>
      <vt:lpstr>Defining a Function</vt:lpstr>
      <vt:lpstr>Defining a Function</vt:lpstr>
      <vt:lpstr>Defining a Function</vt:lpstr>
      <vt:lpstr>Passing Arguments</vt:lpstr>
      <vt:lpstr>Passing Arguments</vt:lpstr>
      <vt:lpstr>Passing Arguments</vt:lpstr>
      <vt:lpstr>Passing Arguments</vt:lpstr>
      <vt:lpstr>Passing Arguments</vt:lpstr>
      <vt:lpstr>Passing Arguments</vt:lpstr>
      <vt:lpstr>Passing Arguments</vt:lpstr>
      <vt:lpstr>Passing Arguments</vt:lpstr>
      <vt:lpstr>Return Values</vt:lpstr>
      <vt:lpstr>Return Values</vt:lpstr>
      <vt:lpstr>Return Values</vt:lpstr>
      <vt:lpstr>Return Values</vt:lpstr>
      <vt:lpstr>Return Values</vt:lpstr>
      <vt:lpstr>Return Values</vt:lpstr>
      <vt:lpstr>Return Values</vt:lpstr>
      <vt:lpstr>Return Values</vt:lpstr>
      <vt:lpstr>Return Values</vt:lpstr>
      <vt:lpstr>Return Values</vt:lpstr>
      <vt:lpstr>Passing a List</vt:lpstr>
      <vt:lpstr>Passing a List</vt:lpstr>
      <vt:lpstr>Passing a List</vt:lpstr>
      <vt:lpstr>Passing a List</vt:lpstr>
      <vt:lpstr>Passing a List</vt:lpstr>
      <vt:lpstr>Passing a List</vt:lpstr>
      <vt:lpstr>Passing an Arbitrary Number of Arguments</vt:lpstr>
      <vt:lpstr>Passing an Arbitrary Number of Arguments</vt:lpstr>
      <vt:lpstr>Passing an Arbitrary Number of Arguments</vt:lpstr>
      <vt:lpstr>Passing an Arbitrary Number of Arguments</vt:lpstr>
      <vt:lpstr>Passing an Arbitrary Number of Arguments</vt:lpstr>
      <vt:lpstr>Passing an Arbitrary Number of Arguments</vt:lpstr>
      <vt:lpstr>Passing an Arbitrary Number of Arguments</vt:lpstr>
      <vt:lpstr>Storing Your Functions in Modules</vt:lpstr>
      <vt:lpstr>Storing Your Functions in Modules</vt:lpstr>
      <vt:lpstr>Storing Your Functions in Modules</vt:lpstr>
      <vt:lpstr>Storing Your Functions in Modules</vt:lpstr>
      <vt:lpstr>Storing Your Functions in Modules</vt:lpstr>
      <vt:lpstr>Storing Your Functions in Modules</vt:lpstr>
      <vt:lpstr>Storing Your Functions in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sabeehuddin</dc:creator>
  <cp:lastModifiedBy>sabeehuddin Hasan</cp:lastModifiedBy>
  <cp:revision>148</cp:revision>
  <dcterms:created xsi:type="dcterms:W3CDTF">2024-11-12T04:47:27Z</dcterms:created>
  <dcterms:modified xsi:type="dcterms:W3CDTF">2024-11-22T10:08:33Z</dcterms:modified>
</cp:coreProperties>
</file>