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85" r:id="rId3"/>
    <p:sldId id="294" r:id="rId4"/>
    <p:sldId id="290" r:id="rId5"/>
    <p:sldId id="291" r:id="rId6"/>
    <p:sldId id="292" r:id="rId7"/>
    <p:sldId id="293" r:id="rId8"/>
    <p:sldId id="295" r:id="rId9"/>
    <p:sldId id="296" r:id="rId10"/>
    <p:sldId id="297" r:id="rId11"/>
    <p:sldId id="298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BC8DC8-6C74-4BDE-9287-09D25257B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A74BE42-8FA9-4486-9148-664EAB54A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36E6DB-D74D-49D4-BEEB-0C3D5B40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D456B-1EBA-4D75-A4C4-7F00AE1E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1B8C45-1AA0-42BA-AE68-C6A7C49C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852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3D8833-6474-4BAF-BEB8-0C77B4D3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0791D01-8813-4E1F-BA15-4CB53288C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763D1B-0681-433F-A208-16999D69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8648C0-B741-4EF5-9030-01052B33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80E63D-2A1A-4948-8C9E-DEAD377C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81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F05FAAE-9CD1-4957-8584-7530C9CA2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B139F20-91D3-421E-9073-86CC78A14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C60444-F037-4FA8-80C2-B46D4934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9A1260-E25B-4751-AF3B-3BE193BB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AD7F59-58FA-43CD-8731-2C014430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5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52847-C8B0-4118-98CA-88647CDB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FFE85A-B458-4250-840A-726D6DEE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9E704A-8184-4391-AA0E-8AAB4E2E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F9BA88-A5A4-437F-91CA-9389052A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F19040-34CB-4E24-B170-F407DE02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41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4BB5AE-0C39-4FF8-BF7C-2A89288A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39EB38-4F2F-426B-B5B8-A68921FB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53FC9-8680-40D4-9EC0-C6C095BD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AF6CE0-6CF2-4258-9DDF-11D4E6C2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B139C4-83AA-4575-AF07-F081243B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712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2F8470-265A-4E43-9FE4-A2724D21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13C387-9B00-4F19-8952-A100182F0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A8AE612-1449-4FA8-815F-E49FABC1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A3B2EE-8DB5-4405-8B63-AA710D19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2BBD25-0CED-447D-9640-5FDBCD50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F6AB12-5C31-41CF-8BB8-6F86183C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39BEC8-9B96-41BB-A0F6-F356E5D9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9C07FE2-53D3-4988-A5B6-5D014AE37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EA9676C-FD12-45EB-A69E-8D5CF636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BDF1527-7E82-4338-BA9E-D177E1593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B5F67CB-76C6-407B-B755-D77858947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0585B28-E932-408E-8A3C-1FEF1348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03470C3-7EB1-4340-817B-5169B0D0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EC92ED7-9C2A-4529-BF91-DF087A50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139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72F2F2-1CBA-4604-A622-08060A25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4981D3C-3A81-4106-A243-2FAD12A1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3A4926C-6961-44F7-87DD-92F9E0C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3439D71-F003-4F90-B180-D2D01A1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78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EAE5C4B-BFD3-4119-A5C9-7F84897B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53C881F-1CFE-452D-8A41-071A9B13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62389B7-A086-4E3C-BAA0-C96F671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54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8F3038-86F8-4AEB-BBBB-D3293978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09BFB7-BC81-45BD-B165-6B5E2475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A6B4EF-DA7A-44B2-B476-52E66874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A467E4-FE39-44B8-817B-E80D85A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3CD3BCC-DFEE-4F6D-9C90-2A0B3007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2C8A4F-8AD1-4113-9536-919E57B4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57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D37E64-B0BC-4893-98D9-68098E14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DFB6D55-A13F-4C81-9599-8C33461B9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17038E0-7F82-4B68-AFEB-B123EB083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FB2E97-C60C-43CC-B571-7B6B85EF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C2B0D3-701A-417A-B719-286D482F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3593DE4-2934-471F-B892-FC627B13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57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CA29B8D-246E-43D2-94CB-184E3168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7A45E4-6F30-4C9B-A575-B0E7C0DA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1FA625-3AF0-46D1-811D-A9C769A58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F993-5A06-4835-886C-FFD4042E36A5}" type="datetimeFigureOut">
              <a:rPr lang="tr-TR" smtClean="0"/>
              <a:t>3.07.2020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D91996-683E-43B8-9A16-2FFA7D68C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4855FD-9292-4F83-A36A-49B1D02A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AF71-B2F7-41D3-9440-800256E1DB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99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1847528" y="389459"/>
            <a:ext cx="83529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dirty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4.1.2. İkiye Bölme Metodu ( </a:t>
            </a:r>
            <a:r>
              <a:rPr lang="en-GB" sz="2000" b="1" dirty="0">
                <a:solidFill>
                  <a:srgbClr val="66FF66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Bisection Method </a:t>
            </a:r>
            <a:r>
              <a:rPr lang="tr-TR" sz="2000" b="1" dirty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endParaRPr lang="tr-TR" sz="2000" dirty="0">
              <a:solidFill>
                <a:schemeClr val="accent2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/>
            <a:r>
              <a:rPr lang="tr-TR" sz="12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Verilen bir </a:t>
            </a:r>
            <a:r>
              <a:rPr lang="tr-TR" sz="2000" i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i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f(x)=0 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denklemi [</a:t>
            </a:r>
            <a:r>
              <a:rPr lang="tr-TR" sz="2000" b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baseline="-25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]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aralığında tanımlı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sürekli olsun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tr-TR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i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i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b="1" i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değerlerinin verilen fonksiyonda yazılması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ile elde edilen 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f(</a:t>
            </a:r>
            <a:r>
              <a:rPr lang="tr-TR" sz="2000" b="1" i="1" dirty="0" err="1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f(</a:t>
            </a:r>
            <a:r>
              <a:rPr lang="tr-TR" sz="2000" b="1" i="1" dirty="0" err="1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ters işaretli ise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, fonksiyon [</a:t>
            </a:r>
            <a:r>
              <a:rPr lang="tr-TR" sz="2000" b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baseline="-25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] aralığında </a:t>
            </a:r>
            <a:r>
              <a:rPr lang="tr-TR" sz="2000" b="1" i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i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eksenini kesiyor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 söz konusu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 aralıkta en az bir kökün vardır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628456" y="364502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Yarıya Bölme Yöntemi</a:t>
            </a:r>
            <a:r>
              <a:rPr lang="tr-TR" sz="20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 aralığı </a:t>
            </a:r>
            <a:r>
              <a:rPr lang="tr-TR" sz="20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ard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arda ikiye bölerek,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gerçek</a:t>
            </a:r>
            <a:r>
              <a:rPr lang="tr-TR" sz="20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kök değerine yaklaşma esasına dayanır. </a:t>
            </a:r>
          </a:p>
        </p:txBody>
      </p:sp>
      <p:pic>
        <p:nvPicPr>
          <p:cNvPr id="11" name="Resim 10"/>
          <p:cNvPicPr/>
          <p:nvPr/>
        </p:nvPicPr>
        <p:blipFill rotWithShape="1">
          <a:blip r:embed="rId2"/>
          <a:srcRect t="2312"/>
          <a:stretch/>
        </p:blipFill>
        <p:spPr bwMode="auto">
          <a:xfrm>
            <a:off x="1991544" y="3491012"/>
            <a:ext cx="3744416" cy="2674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648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676275"/>
            <a:ext cx="83439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8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24512" y="1153964"/>
            <a:ext cx="784887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3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1799556" y="-31159"/>
            <a:ext cx="495029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b="1" dirty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4.1.2. İkiye Bölme Metodu ( </a:t>
            </a:r>
            <a:r>
              <a:rPr lang="en-GB" b="1" dirty="0">
                <a:solidFill>
                  <a:srgbClr val="66FF66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Bisection Method </a:t>
            </a:r>
            <a:r>
              <a:rPr lang="tr-TR" b="1" dirty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endParaRPr lang="tr-TR" dirty="0">
              <a:solidFill>
                <a:schemeClr val="accent2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1973288" y="508452"/>
            <a:ext cx="7859920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dirty="0">
                <a:latin typeface="Times New Roman"/>
                <a:ea typeface="Calibri"/>
                <a:cs typeface="Times New Roman"/>
              </a:rPr>
              <a:t>Yöntemin uygulanmasında izlenecek yol aşağıdaki gibi özetlenebilir.</a:t>
            </a:r>
            <a:endParaRPr lang="tr-TR" sz="2000" b="1" dirty="0">
              <a:ea typeface="Calibri"/>
              <a:cs typeface="Times New Roman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003748" y="1340769"/>
            <a:ext cx="8412732" cy="464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r>
              <a:rPr lang="tr-TR" sz="2400" dirty="0">
                <a:latin typeface="Bell MT" pitchFamily="18" charset="0"/>
                <a:sym typeface="Wingdings" pitchFamily="2" charset="2"/>
              </a:rPr>
              <a:t>Kökün bulunduğu aralık için </a:t>
            </a:r>
            <a:r>
              <a:rPr lang="tr-TR" sz="2400" b="1" dirty="0" err="1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a</a:t>
            </a:r>
            <a:r>
              <a:rPr lang="tr-TR" sz="2400" dirty="0">
                <a:latin typeface="Bell MT" pitchFamily="18" charset="0"/>
                <a:sym typeface="Wingdings" pitchFamily="2" charset="2"/>
              </a:rPr>
              <a:t> ve </a:t>
            </a:r>
            <a:r>
              <a:rPr lang="tr-TR" sz="2400" b="1" dirty="0" err="1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ü</a:t>
            </a:r>
            <a:r>
              <a:rPr lang="tr-TR" sz="2400" baseline="-25000" dirty="0">
                <a:latin typeface="Bell MT" pitchFamily="18" charset="0"/>
                <a:sym typeface="Wingdings" pitchFamily="2" charset="2"/>
              </a:rPr>
              <a:t> </a:t>
            </a:r>
            <a:r>
              <a:rPr lang="tr-TR" sz="2400" dirty="0">
                <a:latin typeface="Bell MT" pitchFamily="18" charset="0"/>
                <a:sym typeface="Wingdings" pitchFamily="2" charset="2"/>
              </a:rPr>
              <a:t>değerleri tahmin edilir ve </a:t>
            </a:r>
            <a:r>
              <a:rPr lang="tr-TR" sz="2400" b="1" dirty="0">
                <a:solidFill>
                  <a:srgbClr val="FF3300"/>
                </a:solidFill>
                <a:latin typeface="Bell MT" pitchFamily="18" charset="0"/>
              </a:rPr>
              <a:t>f(</a:t>
            </a:r>
            <a:r>
              <a:rPr lang="tr-TR" sz="2400" b="1" dirty="0" err="1">
                <a:solidFill>
                  <a:srgbClr val="FF3300"/>
                </a:solidFill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latin typeface="Bell MT" pitchFamily="18" charset="0"/>
              </a:rPr>
              <a:t>a</a:t>
            </a:r>
            <a:r>
              <a:rPr lang="tr-TR" sz="2400" b="1" dirty="0">
                <a:solidFill>
                  <a:srgbClr val="FF3300"/>
                </a:solidFill>
                <a:latin typeface="Bell MT" pitchFamily="18" charset="0"/>
              </a:rPr>
              <a:t>). f(</a:t>
            </a:r>
            <a:r>
              <a:rPr lang="tr-TR" sz="2400" b="1" dirty="0" err="1">
                <a:solidFill>
                  <a:srgbClr val="FF3300"/>
                </a:solidFill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latin typeface="Bell MT" pitchFamily="18" charset="0"/>
              </a:rPr>
              <a:t>ü</a:t>
            </a:r>
            <a:r>
              <a:rPr lang="tr-TR" sz="2400" b="1" dirty="0">
                <a:solidFill>
                  <a:srgbClr val="FF3300"/>
                </a:solidFill>
                <a:latin typeface="Bell MT" pitchFamily="18" charset="0"/>
              </a:rPr>
              <a:t>) &lt; 0</a:t>
            </a:r>
            <a:r>
              <a:rPr lang="tr-TR" sz="2400" dirty="0">
                <a:latin typeface="Bell MT" pitchFamily="18" charset="0"/>
              </a:rPr>
              <a:t> şartı aranır.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400" dirty="0"/>
          </a:p>
          <a:p>
            <a:pPr marL="342900" indent="-342900" algn="just">
              <a:buFontTx/>
              <a:buAutoNum type="arabicParenR"/>
              <a:defRPr/>
            </a:pPr>
            <a:r>
              <a:rPr lang="tr-TR" sz="2400" dirty="0">
                <a:latin typeface="Bell MT" pitchFamily="18" charset="0"/>
              </a:rPr>
              <a:t>Üst ve alt değerlerle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orta değer</a:t>
            </a:r>
            <a:r>
              <a:rPr lang="tr-TR" sz="2400" dirty="0">
                <a:latin typeface="Bell MT" pitchFamily="18" charset="0"/>
              </a:rPr>
              <a:t> (</a:t>
            </a:r>
            <a:r>
              <a:rPr lang="tr-TR" sz="2400" b="1" dirty="0">
                <a:latin typeface="Bell MT" pitchFamily="18" charset="0"/>
              </a:rPr>
              <a:t>x</a:t>
            </a:r>
            <a:r>
              <a:rPr lang="tr-TR" sz="2400" b="1" baseline="-25000" dirty="0">
                <a:latin typeface="Bell MT" pitchFamily="18" charset="0"/>
              </a:rPr>
              <a:t>0</a:t>
            </a:r>
            <a:r>
              <a:rPr lang="tr-TR" sz="2400" dirty="0">
                <a:latin typeface="Bell MT" pitchFamily="18" charset="0"/>
              </a:rPr>
              <a:t>) hesaplanır.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rabicParenR"/>
              <a:defRPr/>
            </a:pPr>
            <a:r>
              <a:rPr lang="tr-TR" sz="2400" dirty="0">
                <a:latin typeface="Bell MT" pitchFamily="18" charset="0"/>
              </a:rPr>
              <a:t> </a:t>
            </a:r>
            <a:r>
              <a:rPr lang="tr-TR" sz="2400" b="1" dirty="0">
                <a:latin typeface="Bell MT" pitchFamily="18" charset="0"/>
              </a:rPr>
              <a:t>f(</a:t>
            </a:r>
            <a:r>
              <a:rPr lang="tr-TR" sz="2400" b="1" dirty="0" err="1">
                <a:latin typeface="Bell MT" pitchFamily="18" charset="0"/>
              </a:rPr>
              <a:t>x</a:t>
            </a:r>
            <a:r>
              <a:rPr lang="tr-TR" sz="2400" b="1" baseline="-25000" dirty="0" err="1">
                <a:latin typeface="Bell MT" pitchFamily="18" charset="0"/>
              </a:rPr>
              <a:t>o</a:t>
            </a:r>
            <a:r>
              <a:rPr lang="tr-TR" sz="2400" b="1" dirty="0">
                <a:latin typeface="Bell MT" pitchFamily="18" charset="0"/>
              </a:rPr>
              <a:t>)</a:t>
            </a:r>
            <a:r>
              <a:rPr lang="tr-TR" sz="2400" dirty="0">
                <a:latin typeface="Bell MT" pitchFamily="18" charset="0"/>
              </a:rPr>
              <a:t> değeri hesaplanır</a:t>
            </a:r>
          </a:p>
          <a:p>
            <a:pPr marL="800100" lvl="1" indent="-342900" algn="just">
              <a:lnSpc>
                <a:spcPct val="120000"/>
              </a:lnSpc>
              <a:defRPr/>
            </a:pPr>
            <a:r>
              <a:rPr lang="tr-TR" sz="2400" dirty="0">
                <a:latin typeface="Bell MT" pitchFamily="18" charset="0"/>
              </a:rPr>
              <a:t>Eğer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 =0</a:t>
            </a:r>
            <a:r>
              <a:rPr lang="tr-TR" sz="2400" dirty="0">
                <a:latin typeface="Bell MT" pitchFamily="18" charset="0"/>
              </a:rPr>
              <a:t> ise </a:t>
            </a:r>
            <a:r>
              <a:rPr lang="tr-TR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kök</a:t>
            </a:r>
            <a:r>
              <a:rPr lang="tr-TR" sz="2400" dirty="0">
                <a:latin typeface="Bell MT" pitchFamily="18" charset="0"/>
              </a:rPr>
              <a:t>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400" dirty="0">
                <a:latin typeface="Bell MT" pitchFamily="18" charset="0"/>
              </a:rPr>
              <a:t>’dır.</a:t>
            </a:r>
          </a:p>
          <a:p>
            <a:pPr marL="800100" lvl="1" indent="-342900" algn="just">
              <a:lnSpc>
                <a:spcPct val="120000"/>
              </a:lnSpc>
              <a:defRPr/>
            </a:pPr>
            <a:r>
              <a:rPr lang="tr-TR" sz="2400" dirty="0">
                <a:latin typeface="Bell MT" pitchFamily="18" charset="0"/>
              </a:rPr>
              <a:t>Eğer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≠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400" dirty="0">
                <a:latin typeface="Bell MT" pitchFamily="18" charset="0"/>
              </a:rPr>
              <a:t> ise </a:t>
            </a:r>
            <a:r>
              <a:rPr lang="tr-TR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işleme devam</a:t>
            </a:r>
            <a:r>
              <a:rPr lang="tr-TR" sz="2400" dirty="0">
                <a:latin typeface="Bell MT" pitchFamily="18" charset="0"/>
              </a:rPr>
              <a:t> edilir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defRPr/>
            </a:pPr>
            <a:r>
              <a:rPr lang="tr-TR" sz="2400" dirty="0">
                <a:latin typeface="Bell MT" pitchFamily="18" charset="0"/>
              </a:rPr>
              <a:t>4)  </a:t>
            </a:r>
            <a:r>
              <a:rPr lang="tr-TR" sz="2400" b="1" dirty="0">
                <a:latin typeface="Bell MT" pitchFamily="18" charset="0"/>
              </a:rPr>
              <a:t>f(</a:t>
            </a:r>
            <a:r>
              <a:rPr lang="tr-TR" sz="2400" b="1" dirty="0" err="1">
                <a:latin typeface="Bell MT" pitchFamily="18" charset="0"/>
              </a:rPr>
              <a:t>x</a:t>
            </a:r>
            <a:r>
              <a:rPr lang="tr-TR" sz="2400" b="1" baseline="-25000" dirty="0" err="1">
                <a:latin typeface="Bell MT" pitchFamily="18" charset="0"/>
              </a:rPr>
              <a:t>a</a:t>
            </a:r>
            <a:r>
              <a:rPr lang="tr-TR" sz="2400" b="1" dirty="0">
                <a:latin typeface="Bell MT" pitchFamily="18" charset="0"/>
              </a:rPr>
              <a:t>) </a:t>
            </a:r>
            <a:r>
              <a:rPr lang="tr-TR" sz="2400" dirty="0">
                <a:latin typeface="Bell MT" pitchFamily="18" charset="0"/>
              </a:rPr>
              <a:t>hesaplanır</a:t>
            </a:r>
          </a:p>
          <a:p>
            <a:pPr marL="342900" indent="-342900">
              <a:buFontTx/>
              <a:buAutoNum type="arabicParenR"/>
              <a:defRPr/>
            </a:pPr>
            <a:endParaRPr lang="tr-TR" sz="2400" dirty="0"/>
          </a:p>
          <a:p>
            <a:pPr marL="800100" lvl="1" indent="-342900">
              <a:defRPr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4643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799556" y="-31159"/>
            <a:ext cx="495029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b="1" dirty="0">
                <a:solidFill>
                  <a:srgbClr val="C0504D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4.1.2. İkiye Bölme Metodu ( </a:t>
            </a:r>
            <a:r>
              <a:rPr lang="en-GB" b="1" dirty="0">
                <a:solidFill>
                  <a:srgbClr val="66FF66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Bisection Method </a:t>
            </a:r>
            <a:r>
              <a:rPr lang="tr-TR" b="1" dirty="0">
                <a:solidFill>
                  <a:srgbClr val="C0504D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endParaRPr lang="tr-TR" dirty="0">
              <a:solidFill>
                <a:srgbClr val="C0504D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" name="Rectangle 79"/>
          <p:cNvSpPr>
            <a:spLocks noChangeArrowheads="1"/>
          </p:cNvSpPr>
          <p:nvPr/>
        </p:nvSpPr>
        <p:spPr bwMode="auto">
          <a:xfrm>
            <a:off x="1776861" y="692092"/>
            <a:ext cx="453548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+mj-lt"/>
              <a:buAutoNum type="arabicParenR" startAt="5"/>
              <a:defRPr/>
            </a:pPr>
            <a:r>
              <a:rPr lang="tr-TR" sz="2400" dirty="0">
                <a:latin typeface="Bell MT" pitchFamily="18" charset="0"/>
              </a:rPr>
              <a:t>.</a:t>
            </a:r>
          </a:p>
          <a:p>
            <a:pPr algn="just">
              <a:defRPr/>
            </a:pPr>
            <a:r>
              <a:rPr lang="tr-TR" sz="2400" dirty="0">
                <a:latin typeface="Bell MT" pitchFamily="18" charset="0"/>
              </a:rPr>
              <a:t>a)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a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).f(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 &gt; 0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</a:t>
            </a:r>
            <a:r>
              <a:rPr lang="tr-TR" sz="2400" dirty="0">
                <a:latin typeface="Bell MT" pitchFamily="18" charset="0"/>
              </a:rPr>
              <a:t>ise </a:t>
            </a:r>
          </a:p>
          <a:p>
            <a:pPr marL="355600" indent="-355600" algn="just">
              <a:defRPr/>
            </a:pPr>
            <a:r>
              <a:rPr lang="tr-TR" sz="2400" dirty="0">
                <a:latin typeface="Bell MT" pitchFamily="18" charset="0"/>
              </a:rPr>
              <a:t>    	</a:t>
            </a:r>
            <a:r>
              <a:rPr lang="tr-TR" sz="2400" b="1" dirty="0" err="1">
                <a:solidFill>
                  <a:srgbClr val="0000FF"/>
                </a:solidFill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0000FF"/>
                </a:solidFill>
                <a:latin typeface="Bell MT" pitchFamily="18" charset="0"/>
              </a:rPr>
              <a:t>a</a:t>
            </a:r>
            <a:r>
              <a:rPr lang="tr-TR" sz="2400" b="1" dirty="0">
                <a:solidFill>
                  <a:srgbClr val="FF3300"/>
                </a:solidFill>
                <a:latin typeface="Bell MT" pitchFamily="18" charset="0"/>
              </a:rPr>
              <a:t> </a:t>
            </a:r>
            <a:r>
              <a:rPr lang="tr-TR" sz="2400" dirty="0">
                <a:latin typeface="Bell MT" pitchFamily="18" charset="0"/>
              </a:rPr>
              <a:t>yerine </a:t>
            </a:r>
            <a:r>
              <a:rPr lang="tr-TR" sz="2400" b="1" dirty="0">
                <a:solidFill>
                  <a:srgbClr val="0000FF"/>
                </a:solidFill>
                <a:latin typeface="Bell MT" pitchFamily="18" charset="0"/>
              </a:rPr>
              <a:t>x</a:t>
            </a:r>
            <a:r>
              <a:rPr lang="tr-TR" sz="2400" b="1" baseline="-25000" dirty="0">
                <a:solidFill>
                  <a:srgbClr val="0000FF"/>
                </a:solidFill>
                <a:latin typeface="Bell MT" pitchFamily="18" charset="0"/>
              </a:rPr>
              <a:t>0</a:t>
            </a:r>
            <a:r>
              <a:rPr lang="tr-TR" sz="2400" dirty="0">
                <a:latin typeface="Bell MT" pitchFamily="18" charset="0"/>
              </a:rPr>
              <a:t> yazılarak işleme devam edilir</a:t>
            </a: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defRPr/>
            </a:pPr>
            <a:r>
              <a:rPr lang="tr-TR" sz="2400" dirty="0">
                <a:latin typeface="Bell MT" pitchFamily="18" charset="0"/>
              </a:rPr>
              <a:t>b)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a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).f(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 &lt; 0</a:t>
            </a:r>
            <a:r>
              <a:rPr lang="tr-TR" sz="2400" b="1" dirty="0">
                <a:latin typeface="Bell MT" pitchFamily="18" charset="0"/>
              </a:rPr>
              <a:t> </a:t>
            </a:r>
            <a:r>
              <a:rPr lang="tr-TR" sz="2400" dirty="0">
                <a:latin typeface="Bell MT" pitchFamily="18" charset="0"/>
              </a:rPr>
              <a:t>ise</a:t>
            </a:r>
          </a:p>
          <a:p>
            <a:pPr marL="342900" indent="-342900" algn="just">
              <a:defRPr/>
            </a:pP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	</a:t>
            </a:r>
            <a:r>
              <a:rPr lang="tr-TR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ü</a:t>
            </a:r>
            <a:r>
              <a:rPr lang="tr-TR" sz="2400" dirty="0">
                <a:latin typeface="Bell MT" pitchFamily="18" charset="0"/>
              </a:rPr>
              <a:t> yerine 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 </a:t>
            </a:r>
            <a:r>
              <a:rPr lang="tr-TR" sz="2400" dirty="0">
                <a:latin typeface="Bell MT" pitchFamily="18" charset="0"/>
              </a:rPr>
              <a:t>yazılarak işleme devam edilir. </a:t>
            </a: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6803908" y="990775"/>
            <a:ext cx="3967162" cy="2952750"/>
            <a:chOff x="676" y="1933"/>
            <a:chExt cx="2045" cy="1588"/>
          </a:xfrm>
        </p:grpSpPr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2233" y="2658"/>
              <a:ext cx="229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ü</a:t>
              </a:r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>
              <a:off x="792" y="262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793" y="1979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>
              <a:off x="975" y="263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2290" y="2273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676" y="1933"/>
              <a:ext cx="163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y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930" y="2455"/>
              <a:ext cx="244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a</a:t>
              </a:r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auto">
            <a:xfrm rot="398340">
              <a:off x="862" y="2115"/>
              <a:ext cx="1447" cy="1274"/>
            </a:xfrm>
            <a:custGeom>
              <a:avLst/>
              <a:gdLst>
                <a:gd name="T0" fmla="*/ 0 w 899"/>
                <a:gd name="T1" fmla="*/ 1274 h 934"/>
                <a:gd name="T2" fmla="*/ 256 w 899"/>
                <a:gd name="T3" fmla="*/ 934 h 934"/>
                <a:gd name="T4" fmla="*/ 840 w 899"/>
                <a:gd name="T5" fmla="*/ 625 h 934"/>
                <a:gd name="T6" fmla="*/ 1350 w 899"/>
                <a:gd name="T7" fmla="*/ 98 h 934"/>
                <a:gd name="T8" fmla="*/ 1423 w 899"/>
                <a:gd name="T9" fmla="*/ 37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Oval 63"/>
            <p:cNvSpPr>
              <a:spLocks noChangeArrowheads="1"/>
            </p:cNvSpPr>
            <p:nvPr/>
          </p:nvSpPr>
          <p:spPr bwMode="auto">
            <a:xfrm>
              <a:off x="1859" y="2591"/>
              <a:ext cx="54" cy="5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" name="Oval 64"/>
            <p:cNvSpPr>
              <a:spLocks noChangeArrowheads="1"/>
            </p:cNvSpPr>
            <p:nvPr/>
          </p:nvSpPr>
          <p:spPr bwMode="auto">
            <a:xfrm>
              <a:off x="1536" y="2581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Oval 65"/>
            <p:cNvSpPr>
              <a:spLocks noChangeArrowheads="1"/>
            </p:cNvSpPr>
            <p:nvPr/>
          </p:nvSpPr>
          <p:spPr bwMode="auto">
            <a:xfrm>
              <a:off x="952" y="2591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" name="Oval 66"/>
            <p:cNvSpPr>
              <a:spLocks noChangeArrowheads="1"/>
            </p:cNvSpPr>
            <p:nvPr/>
          </p:nvSpPr>
          <p:spPr bwMode="auto">
            <a:xfrm>
              <a:off x="2268" y="2591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5" name="Text Box 67"/>
            <p:cNvSpPr txBox="1">
              <a:spLocks noChangeArrowheads="1"/>
            </p:cNvSpPr>
            <p:nvPr/>
          </p:nvSpPr>
          <p:spPr bwMode="auto">
            <a:xfrm>
              <a:off x="1493" y="2455"/>
              <a:ext cx="230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o</a:t>
              </a:r>
            </a:p>
          </p:txBody>
        </p:sp>
        <p:sp>
          <p:nvSpPr>
            <p:cNvPr id="26" name="Text Box 68"/>
            <p:cNvSpPr txBox="1">
              <a:spLocks noChangeArrowheads="1"/>
            </p:cNvSpPr>
            <p:nvPr/>
          </p:nvSpPr>
          <p:spPr bwMode="auto">
            <a:xfrm>
              <a:off x="1777" y="2658"/>
              <a:ext cx="354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kök</a:t>
              </a:r>
              <a:endParaRPr lang="tr-TR" sz="1600" b="1" baseline="-25000" dirty="0"/>
            </a:p>
          </p:txBody>
        </p:sp>
        <p:sp>
          <p:nvSpPr>
            <p:cNvPr id="27" name="Line 70"/>
            <p:cNvSpPr>
              <a:spLocks noChangeShapeType="1"/>
            </p:cNvSpPr>
            <p:nvPr/>
          </p:nvSpPr>
          <p:spPr bwMode="auto">
            <a:xfrm>
              <a:off x="1565" y="2614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2558" y="2605"/>
              <a:ext cx="163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</a:p>
          </p:txBody>
        </p:sp>
        <p:sp>
          <p:nvSpPr>
            <p:cNvPr id="29" name="Text Box 72"/>
            <p:cNvSpPr txBox="1">
              <a:spLocks noChangeArrowheads="1"/>
            </p:cNvSpPr>
            <p:nvPr/>
          </p:nvSpPr>
          <p:spPr bwMode="auto">
            <a:xfrm>
              <a:off x="975" y="3113"/>
              <a:ext cx="227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f(x</a:t>
              </a:r>
              <a:r>
                <a:rPr lang="tr-TR" sz="1600" b="1" baseline="-25000"/>
                <a:t>a</a:t>
              </a:r>
              <a:r>
                <a:rPr lang="tr-TR" sz="1600" b="1"/>
                <a:t>)</a:t>
              </a:r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2109" y="2137"/>
              <a:ext cx="227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f(x</a:t>
              </a:r>
              <a:r>
                <a:rPr lang="tr-TR" sz="1600" b="1" baseline="-25000"/>
                <a:t>ü</a:t>
              </a:r>
              <a:r>
                <a:rPr lang="tr-TR" sz="1600" b="1"/>
                <a:t>)</a:t>
              </a:r>
            </a:p>
          </p:txBody>
        </p:sp>
      </p:grpSp>
      <p:grpSp>
        <p:nvGrpSpPr>
          <p:cNvPr id="31" name="Group 77"/>
          <p:cNvGrpSpPr>
            <a:grpSpLocks/>
          </p:cNvGrpSpPr>
          <p:nvPr/>
        </p:nvGrpSpPr>
        <p:grpSpPr bwMode="auto">
          <a:xfrm>
            <a:off x="6575511" y="3681562"/>
            <a:ext cx="3995737" cy="2771775"/>
            <a:chOff x="3175" y="1706"/>
            <a:chExt cx="2064" cy="1565"/>
          </a:xfrm>
        </p:grpSpPr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751" y="2703"/>
              <a:ext cx="22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ü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3310" y="2672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3310" y="1733"/>
              <a:ext cx="1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3556" y="2678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4804" y="2057"/>
              <a:ext cx="0" cy="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3175" y="1706"/>
              <a:ext cx="163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y</a:t>
              </a:r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3556" y="2461"/>
              <a:ext cx="244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a</a:t>
              </a:r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 rot="398340">
              <a:off x="3363" y="1902"/>
              <a:ext cx="1447" cy="1274"/>
            </a:xfrm>
            <a:custGeom>
              <a:avLst/>
              <a:gdLst>
                <a:gd name="T0" fmla="*/ 0 w 899"/>
                <a:gd name="T1" fmla="*/ 1274 h 934"/>
                <a:gd name="T2" fmla="*/ 256 w 899"/>
                <a:gd name="T3" fmla="*/ 934 h 934"/>
                <a:gd name="T4" fmla="*/ 840 w 899"/>
                <a:gd name="T5" fmla="*/ 625 h 934"/>
                <a:gd name="T6" fmla="*/ 1350 w 899"/>
                <a:gd name="T7" fmla="*/ 98 h 934"/>
                <a:gd name="T8" fmla="*/ 1423 w 899"/>
                <a:gd name="T9" fmla="*/ 37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3854" y="2637"/>
              <a:ext cx="54" cy="5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4179" y="2649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528" y="2649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4777" y="2642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4140" y="2704"/>
              <a:ext cx="2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o</a:t>
              </a:r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3772" y="2704"/>
              <a:ext cx="354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kök</a:t>
              </a:r>
              <a:endParaRPr lang="tr-TR" sz="1600" b="1" baseline="-25000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4207" y="254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5076" y="2650"/>
              <a:ext cx="163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</a:p>
          </p:txBody>
        </p:sp>
        <p:sp>
          <p:nvSpPr>
            <p:cNvPr id="48" name="Text Box 74"/>
            <p:cNvSpPr txBox="1">
              <a:spLocks noChangeArrowheads="1"/>
            </p:cNvSpPr>
            <p:nvPr/>
          </p:nvSpPr>
          <p:spPr bwMode="auto">
            <a:xfrm>
              <a:off x="3515" y="2840"/>
              <a:ext cx="22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f(x</a:t>
              </a:r>
              <a:r>
                <a:rPr lang="tr-TR" sz="1600" b="1" baseline="-25000"/>
                <a:t>a</a:t>
              </a:r>
              <a:r>
                <a:rPr lang="tr-TR" sz="1600" b="1"/>
                <a:t>)</a:t>
              </a:r>
            </a:p>
          </p:txBody>
        </p:sp>
        <p:sp>
          <p:nvSpPr>
            <p:cNvPr id="49" name="Text Box 75"/>
            <p:cNvSpPr txBox="1">
              <a:spLocks noChangeArrowheads="1"/>
            </p:cNvSpPr>
            <p:nvPr/>
          </p:nvSpPr>
          <p:spPr bwMode="auto">
            <a:xfrm>
              <a:off x="4626" y="1933"/>
              <a:ext cx="22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f(x</a:t>
              </a:r>
              <a:r>
                <a:rPr lang="tr-TR" sz="1600" b="1" baseline="-25000"/>
                <a:t>ü</a:t>
              </a:r>
              <a:r>
                <a:rPr lang="tr-TR" sz="1600" b="1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0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62140" y="1204912"/>
            <a:ext cx="3275781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İşleme son verme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tr-TR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2794001" y="4010026"/>
          <a:ext cx="66214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enklem" r:id="rId3" imgW="2920680" imgH="482400" progId="Equation.3">
                  <p:embed/>
                </p:oleObj>
              </mc:Choice>
              <mc:Fallback>
                <p:oleObj name="Denklem" r:id="rId3" imgW="2920680" imgH="482400" progId="Equation.3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1" y="4010026"/>
                        <a:ext cx="6621463" cy="109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881016" y="2044701"/>
            <a:ext cx="6887393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tr-TR" sz="2400" b="1" dirty="0">
                <a:latin typeface="Bell MT" pitchFamily="18" charset="0"/>
              </a:rPr>
              <a:t>1) 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)=0</a:t>
            </a:r>
            <a:r>
              <a:rPr lang="tr-TR" sz="2400" dirty="0">
                <a:latin typeface="Bell MT" pitchFamily="18" charset="0"/>
              </a:rPr>
              <a:t>    olunca işleme son verilir .   Kök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400" dirty="0">
                <a:latin typeface="Bell MT" pitchFamily="18" charset="0"/>
              </a:rPr>
              <a:t>’dır.</a:t>
            </a:r>
          </a:p>
          <a:p>
            <a:pPr marL="342900" indent="-342900">
              <a:spcBef>
                <a:spcPct val="30000"/>
              </a:spcBef>
              <a:defRPr/>
            </a:pPr>
            <a:r>
              <a:rPr lang="tr-TR" sz="2400" b="1" dirty="0">
                <a:latin typeface="Bell MT" pitchFamily="18" charset="0"/>
                <a:cs typeface="Arial" charset="0"/>
              </a:rPr>
              <a:t>2)  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 </a:t>
            </a:r>
            <a:r>
              <a:rPr lang="tr-TR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E</a:t>
            </a:r>
            <a:r>
              <a:rPr lang="tr-TR" sz="24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b</a:t>
            </a:r>
            <a:r>
              <a:rPr lang="tr-TR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&lt; </a:t>
            </a:r>
            <a:r>
              <a:rPr lang="el-G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ε</a:t>
            </a:r>
            <a:r>
              <a:rPr lang="tr-TR" sz="2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   </a:t>
            </a:r>
            <a:r>
              <a:rPr lang="tr-TR" sz="2400" dirty="0">
                <a:solidFill>
                  <a:prstClr val="black"/>
                </a:solidFill>
                <a:latin typeface="Bell MT" pitchFamily="18" charset="0"/>
                <a:cs typeface="Arial" charset="0"/>
              </a:rPr>
              <a:t>ise işleme son verilir</a:t>
            </a:r>
            <a:r>
              <a:rPr lang="tr-TR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.</a:t>
            </a:r>
            <a:endParaRPr lang="tr-TR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ll MT" pitchFamily="18" charset="0"/>
            </a:endParaRPr>
          </a:p>
          <a:p>
            <a:pPr>
              <a:lnSpc>
                <a:spcPct val="130000"/>
              </a:lnSpc>
              <a:defRPr/>
            </a:pPr>
            <a:endParaRPr lang="tr-TR" sz="2400" dirty="0">
              <a:latin typeface="Bell MT" pitchFamily="18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258841" y="3249613"/>
            <a:ext cx="45370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defRPr/>
            </a:pP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Bell MT" pitchFamily="18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1835771" y="404664"/>
            <a:ext cx="4950296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b="1" dirty="0">
                <a:solidFill>
                  <a:srgbClr val="C0504D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4.1.2. İkiye Bölme Metodu ( </a:t>
            </a:r>
            <a:r>
              <a:rPr lang="en-GB" b="1" dirty="0">
                <a:solidFill>
                  <a:srgbClr val="66FF66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Bisection Method </a:t>
            </a:r>
            <a:r>
              <a:rPr lang="tr-TR" b="1" dirty="0">
                <a:solidFill>
                  <a:srgbClr val="C0504D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endParaRPr lang="tr-TR" dirty="0">
              <a:solidFill>
                <a:srgbClr val="C0504D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3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" name="Dikdörtgen 2"/>
          <p:cNvSpPr/>
          <p:nvPr/>
        </p:nvSpPr>
        <p:spPr>
          <a:xfrm>
            <a:off x="1909540" y="404665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</a:p>
          <a:p>
            <a:pPr lvl="0" algn="just"/>
            <a:r>
              <a:rPr lang="tr-TR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’nın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’nün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olduğu tahmin edilen</a:t>
            </a:r>
            <a:r>
              <a:rPr lang="tr-T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f(x)=x</a:t>
            </a:r>
            <a:r>
              <a:rPr lang="tr-TR" sz="240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–6x</a:t>
            </a:r>
            <a:r>
              <a:rPr lang="tr-TR" sz="240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+13.5x-9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fonksiyonunu  kökünü </a:t>
            </a:r>
            <a:r>
              <a:rPr lang="el-G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=0.001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hassasiyetle </a:t>
            </a:r>
            <a:r>
              <a:rPr lang="tr-TR" sz="2400" b="1" dirty="0">
                <a:latin typeface="Times New Roman" pitchFamily="18" charset="0"/>
                <a:cs typeface="Times New Roman" pitchFamily="18" charset="0"/>
              </a:rPr>
              <a:t>ikiye bölme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yöntemiyle bulunuz. 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t="3798" r="7058"/>
          <a:stretch/>
        </p:blipFill>
        <p:spPr bwMode="auto">
          <a:xfrm>
            <a:off x="1853916" y="2626322"/>
            <a:ext cx="4127784" cy="279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561414" y="2399252"/>
            <a:ext cx="3844740" cy="2602217"/>
            <a:chOff x="3287" y="1379"/>
            <a:chExt cx="1868" cy="1348"/>
          </a:xfrm>
        </p:grpSpPr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87" y="2128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88" y="141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15" y="1379"/>
              <a:ext cx="16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y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430" y="2160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0.5</a:t>
              </a:r>
              <a:endParaRPr lang="tr-TR" sz="1600" b="1" baseline="-25000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 rot="398340">
              <a:off x="3328" y="1537"/>
              <a:ext cx="1268" cy="1083"/>
            </a:xfrm>
            <a:custGeom>
              <a:avLst/>
              <a:gdLst>
                <a:gd name="T0" fmla="*/ 0 w 899"/>
                <a:gd name="T1" fmla="*/ 1256 h 934"/>
                <a:gd name="T2" fmla="*/ 316 w 899"/>
                <a:gd name="T3" fmla="*/ 921 h 934"/>
                <a:gd name="T4" fmla="*/ 1038 w 899"/>
                <a:gd name="T5" fmla="*/ 616 h 934"/>
                <a:gd name="T6" fmla="*/ 1669 w 899"/>
                <a:gd name="T7" fmla="*/ 96 h 934"/>
                <a:gd name="T8" fmla="*/ 1759 w 899"/>
                <a:gd name="T9" fmla="*/ 36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079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1.5</a:t>
              </a:r>
              <a:endParaRPr lang="tr-TR" sz="1600" b="1" baseline="-25000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3719" y="2523"/>
              <a:ext cx="35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kök</a:t>
              </a:r>
              <a:endParaRPr lang="tr-TR" sz="1600" b="1" baseline="-2500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5053" y="2106"/>
              <a:ext cx="102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x</a:t>
              </a: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3515" y="209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87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4445" y="208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3725" y="2157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1.0</a:t>
              </a:r>
              <a:endParaRPr lang="tr-TR" sz="1600" b="1" baseline="-25000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4150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4374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2.0</a:t>
              </a:r>
              <a:endParaRPr lang="tr-TR" sz="1600" b="1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19441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72" y="692697"/>
            <a:ext cx="83534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71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4" y="814389"/>
            <a:ext cx="83343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01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800100"/>
            <a:ext cx="82867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74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184232" y="6453337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24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171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9" y="685800"/>
            <a:ext cx="8277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49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344</Words>
  <Application>Microsoft Office PowerPoint</Application>
  <PresentationFormat>Geniş ekran</PresentationFormat>
  <Paragraphs>70</Paragraphs>
  <Slides>11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Arial</vt:lpstr>
      <vt:lpstr>Bell MT</vt:lpstr>
      <vt:lpstr>Calibri</vt:lpstr>
      <vt:lpstr>Calibri Light</vt:lpstr>
      <vt:lpstr>Times New Roman</vt:lpstr>
      <vt:lpstr>Wingdings</vt:lpstr>
      <vt:lpstr>Office Teması</vt:lpstr>
      <vt:lpstr>Denklem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Samet Demir</dc:creator>
  <cp:lastModifiedBy>Samet Demir</cp:lastModifiedBy>
  <cp:revision>3</cp:revision>
  <dcterms:created xsi:type="dcterms:W3CDTF">2020-07-03T17:55:11Z</dcterms:created>
  <dcterms:modified xsi:type="dcterms:W3CDTF">2020-07-03T18:55:08Z</dcterms:modified>
</cp:coreProperties>
</file>