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312" r:id="rId2"/>
    <p:sldId id="313" r:id="rId3"/>
    <p:sldId id="314" r:id="rId4"/>
    <p:sldId id="315" r:id="rId5"/>
    <p:sldId id="316" r:id="rId6"/>
    <p:sldId id="317" r:id="rId7"/>
    <p:sldId id="318" r:id="rId8"/>
    <p:sldId id="319" r:id="rId9"/>
    <p:sldId id="320" r:id="rId10"/>
    <p:sldId id="270" r:id="rId11"/>
    <p:sldId id="321" r:id="rId12"/>
    <p:sldId id="266" r:id="rId13"/>
    <p:sldId id="268" r:id="rId14"/>
    <p:sldId id="279" r:id="rId15"/>
    <p:sldId id="322" r:id="rId16"/>
    <p:sldId id="323" r:id="rId17"/>
    <p:sldId id="324" r:id="rId18"/>
    <p:sldId id="258" r:id="rId19"/>
    <p:sldId id="256" r:id="rId20"/>
    <p:sldId id="257" r:id="rId21"/>
    <p:sldId id="259" r:id="rId22"/>
    <p:sldId id="260" r:id="rId23"/>
    <p:sldId id="278" r:id="rId24"/>
    <p:sldId id="261" r:id="rId25"/>
    <p:sldId id="264" r:id="rId26"/>
    <p:sldId id="271" r:id="rId27"/>
    <p:sldId id="273" r:id="rId28"/>
    <p:sldId id="275" r:id="rId29"/>
    <p:sldId id="276" r:id="rId30"/>
    <p:sldId id="280" r:id="rId31"/>
    <p:sldId id="281" r:id="rId32"/>
    <p:sldId id="282" r:id="rId33"/>
    <p:sldId id="283" r:id="rId34"/>
    <p:sldId id="284" r:id="rId35"/>
    <p:sldId id="285" r:id="rId36"/>
    <p:sldId id="286" r:id="rId37"/>
    <p:sldId id="287" r:id="rId38"/>
    <p:sldId id="265" r:id="rId39"/>
    <p:sldId id="288" r:id="rId40"/>
    <p:sldId id="289" r:id="rId41"/>
    <p:sldId id="290" r:id="rId42"/>
    <p:sldId id="291" r:id="rId43"/>
    <p:sldId id="292" r:id="rId44"/>
    <p:sldId id="293" r:id="rId45"/>
    <p:sldId id="294" r:id="rId46"/>
    <p:sldId id="295" r:id="rId47"/>
    <p:sldId id="296" r:id="rId48"/>
    <p:sldId id="297" r:id="rId49"/>
    <p:sldId id="298" r:id="rId50"/>
    <p:sldId id="301" r:id="rId51"/>
    <p:sldId id="302" r:id="rId52"/>
    <p:sldId id="303" r:id="rId53"/>
    <p:sldId id="304" r:id="rId54"/>
    <p:sldId id="305" r:id="rId55"/>
    <p:sldId id="306" r:id="rId56"/>
    <p:sldId id="307" r:id="rId57"/>
    <p:sldId id="308" r:id="rId58"/>
    <p:sldId id="309" r:id="rId59"/>
    <p:sldId id="310" r:id="rId60"/>
    <p:sldId id="262" r:id="rId61"/>
    <p:sldId id="263" r:id="rId62"/>
    <p:sldId id="311"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A79DEA-F8B8-4820-9CDA-0623F9F6CE22}" type="datetimeFigureOut">
              <a:rPr lang="en-US" smtClean="0"/>
              <a:t>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4D0433-C5B1-4B08-887B-5FAEB9D11556}" type="slidenum">
              <a:rPr lang="en-US" smtClean="0"/>
              <a:t>‹#›</a:t>
            </a:fld>
            <a:endParaRPr lang="en-US"/>
          </a:p>
        </p:txBody>
      </p:sp>
    </p:spTree>
    <p:extLst>
      <p:ext uri="{BB962C8B-B14F-4D97-AF65-F5344CB8AC3E}">
        <p14:creationId xmlns:p14="http://schemas.microsoft.com/office/powerpoint/2010/main" val="253036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EG" dirty="0"/>
          </a:p>
        </p:txBody>
      </p:sp>
      <p:sp>
        <p:nvSpPr>
          <p:cNvPr id="4" name="عنصر نائب لرقم الشريحة 3"/>
          <p:cNvSpPr>
            <a:spLocks noGrp="1"/>
          </p:cNvSpPr>
          <p:nvPr>
            <p:ph type="sldNum" sz="quarter" idx="10"/>
          </p:nvPr>
        </p:nvSpPr>
        <p:spPr/>
        <p:txBody>
          <a:bodyPr/>
          <a:lstStyle/>
          <a:p>
            <a:fld id="{4EB48A25-37D7-4AB1-A6DF-EB3AF7628992}" type="slidenum">
              <a:rPr lang="ar-EG" smtClean="0"/>
              <a:t>4</a:t>
            </a:fld>
            <a:endParaRPr lang="ar-EG"/>
          </a:p>
        </p:txBody>
      </p:sp>
    </p:spTree>
    <p:extLst>
      <p:ext uri="{BB962C8B-B14F-4D97-AF65-F5344CB8AC3E}">
        <p14:creationId xmlns:p14="http://schemas.microsoft.com/office/powerpoint/2010/main" val="2707847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B48A25-37D7-4AB1-A6DF-EB3AF7628992}" type="slidenum">
              <a:rPr lang="ar-EG" smtClean="0"/>
              <a:t>9</a:t>
            </a:fld>
            <a:endParaRPr lang="ar-EG"/>
          </a:p>
        </p:txBody>
      </p:sp>
    </p:spTree>
    <p:extLst>
      <p:ext uri="{BB962C8B-B14F-4D97-AF65-F5344CB8AC3E}">
        <p14:creationId xmlns:p14="http://schemas.microsoft.com/office/powerpoint/2010/main" val="3474406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A41F5-905D-49B0-B365-6EEE985E89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BB483E-32BA-4731-8A65-727C28CE0E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3AF566-D05E-4942-A196-2D69F4147DE4}"/>
              </a:ext>
            </a:extLst>
          </p:cNvPr>
          <p:cNvSpPr>
            <a:spLocks noGrp="1"/>
          </p:cNvSpPr>
          <p:nvPr>
            <p:ph type="dt" sz="half" idx="10"/>
          </p:nvPr>
        </p:nvSpPr>
        <p:spPr/>
        <p:txBody>
          <a:bodyPr/>
          <a:lstStyle/>
          <a:p>
            <a:fld id="{227ACDA4-231C-4D33-9E6E-E6006F49D67D}" type="datetimeFigureOut">
              <a:rPr lang="en-US" smtClean="0"/>
              <a:t>1/8/2022</a:t>
            </a:fld>
            <a:endParaRPr lang="en-US"/>
          </a:p>
        </p:txBody>
      </p:sp>
      <p:sp>
        <p:nvSpPr>
          <p:cNvPr id="5" name="Footer Placeholder 4">
            <a:extLst>
              <a:ext uri="{FF2B5EF4-FFF2-40B4-BE49-F238E27FC236}">
                <a16:creationId xmlns:a16="http://schemas.microsoft.com/office/drawing/2014/main" id="{26D2BA2E-5A8F-4FB2-B71E-124649E997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5A533-C518-4157-B6A7-DD6FB36A04FF}"/>
              </a:ext>
            </a:extLst>
          </p:cNvPr>
          <p:cNvSpPr>
            <a:spLocks noGrp="1"/>
          </p:cNvSpPr>
          <p:nvPr>
            <p:ph type="sldNum" sz="quarter" idx="12"/>
          </p:nvPr>
        </p:nvSpPr>
        <p:spPr/>
        <p:txBody>
          <a:bodyPr/>
          <a:lstStyle/>
          <a:p>
            <a:fld id="{AAC689A7-4315-4484-BAA0-D7A33F963E11}" type="slidenum">
              <a:rPr lang="en-US" smtClean="0"/>
              <a:t>‹#›</a:t>
            </a:fld>
            <a:endParaRPr lang="en-US"/>
          </a:p>
        </p:txBody>
      </p:sp>
    </p:spTree>
    <p:extLst>
      <p:ext uri="{BB962C8B-B14F-4D97-AF65-F5344CB8AC3E}">
        <p14:creationId xmlns:p14="http://schemas.microsoft.com/office/powerpoint/2010/main" val="1923384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EDEFE-20CE-4BBD-A632-183C9E35C4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94EC8A-D72B-4EDF-9BD4-4FA8FFDE13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D6C-80BA-42FF-8AD7-2730BF9AC559}"/>
              </a:ext>
            </a:extLst>
          </p:cNvPr>
          <p:cNvSpPr>
            <a:spLocks noGrp="1"/>
          </p:cNvSpPr>
          <p:nvPr>
            <p:ph type="dt" sz="half" idx="10"/>
          </p:nvPr>
        </p:nvSpPr>
        <p:spPr/>
        <p:txBody>
          <a:bodyPr/>
          <a:lstStyle/>
          <a:p>
            <a:fld id="{227ACDA4-231C-4D33-9E6E-E6006F49D67D}" type="datetimeFigureOut">
              <a:rPr lang="en-US" smtClean="0"/>
              <a:t>1/8/2022</a:t>
            </a:fld>
            <a:endParaRPr lang="en-US"/>
          </a:p>
        </p:txBody>
      </p:sp>
      <p:sp>
        <p:nvSpPr>
          <p:cNvPr id="5" name="Footer Placeholder 4">
            <a:extLst>
              <a:ext uri="{FF2B5EF4-FFF2-40B4-BE49-F238E27FC236}">
                <a16:creationId xmlns:a16="http://schemas.microsoft.com/office/drawing/2014/main" id="{0A103209-5309-40C6-831D-0E017C4B8F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BE6B48-5863-4E30-AD2A-98B415EC364B}"/>
              </a:ext>
            </a:extLst>
          </p:cNvPr>
          <p:cNvSpPr>
            <a:spLocks noGrp="1"/>
          </p:cNvSpPr>
          <p:nvPr>
            <p:ph type="sldNum" sz="quarter" idx="12"/>
          </p:nvPr>
        </p:nvSpPr>
        <p:spPr/>
        <p:txBody>
          <a:bodyPr/>
          <a:lstStyle/>
          <a:p>
            <a:fld id="{AAC689A7-4315-4484-BAA0-D7A33F963E11}" type="slidenum">
              <a:rPr lang="en-US" smtClean="0"/>
              <a:t>‹#›</a:t>
            </a:fld>
            <a:endParaRPr lang="en-US"/>
          </a:p>
        </p:txBody>
      </p:sp>
    </p:spTree>
    <p:extLst>
      <p:ext uri="{BB962C8B-B14F-4D97-AF65-F5344CB8AC3E}">
        <p14:creationId xmlns:p14="http://schemas.microsoft.com/office/powerpoint/2010/main" val="3434723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DABDA9-97CC-4635-975A-474F144E0A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CB7E45-3A3C-4A0E-BECF-08F7050AB7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B0743-0AE7-4878-8932-E754204EA080}"/>
              </a:ext>
            </a:extLst>
          </p:cNvPr>
          <p:cNvSpPr>
            <a:spLocks noGrp="1"/>
          </p:cNvSpPr>
          <p:nvPr>
            <p:ph type="dt" sz="half" idx="10"/>
          </p:nvPr>
        </p:nvSpPr>
        <p:spPr/>
        <p:txBody>
          <a:bodyPr/>
          <a:lstStyle/>
          <a:p>
            <a:fld id="{227ACDA4-231C-4D33-9E6E-E6006F49D67D}" type="datetimeFigureOut">
              <a:rPr lang="en-US" smtClean="0"/>
              <a:t>1/8/2022</a:t>
            </a:fld>
            <a:endParaRPr lang="en-US"/>
          </a:p>
        </p:txBody>
      </p:sp>
      <p:sp>
        <p:nvSpPr>
          <p:cNvPr id="5" name="Footer Placeholder 4">
            <a:extLst>
              <a:ext uri="{FF2B5EF4-FFF2-40B4-BE49-F238E27FC236}">
                <a16:creationId xmlns:a16="http://schemas.microsoft.com/office/drawing/2014/main" id="{7A0BE889-195F-4039-B4CB-9C4B90296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384C7D-F7DC-48F9-92C4-C2E53EEBF9BC}"/>
              </a:ext>
            </a:extLst>
          </p:cNvPr>
          <p:cNvSpPr>
            <a:spLocks noGrp="1"/>
          </p:cNvSpPr>
          <p:nvPr>
            <p:ph type="sldNum" sz="quarter" idx="12"/>
          </p:nvPr>
        </p:nvSpPr>
        <p:spPr/>
        <p:txBody>
          <a:bodyPr/>
          <a:lstStyle/>
          <a:p>
            <a:fld id="{AAC689A7-4315-4484-BAA0-D7A33F963E11}" type="slidenum">
              <a:rPr lang="en-US" smtClean="0"/>
              <a:t>‹#›</a:t>
            </a:fld>
            <a:endParaRPr lang="en-US"/>
          </a:p>
        </p:txBody>
      </p:sp>
    </p:spTree>
    <p:extLst>
      <p:ext uri="{BB962C8B-B14F-4D97-AF65-F5344CB8AC3E}">
        <p14:creationId xmlns:p14="http://schemas.microsoft.com/office/powerpoint/2010/main" val="1981632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9D570-2B34-46F5-AAB0-4ED8F1C0DD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1E323A-BF48-488B-9CC4-63E570A0B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258E4F-2655-4E69-838A-257B39AE2220}"/>
              </a:ext>
            </a:extLst>
          </p:cNvPr>
          <p:cNvSpPr>
            <a:spLocks noGrp="1"/>
          </p:cNvSpPr>
          <p:nvPr>
            <p:ph type="dt" sz="half" idx="10"/>
          </p:nvPr>
        </p:nvSpPr>
        <p:spPr/>
        <p:txBody>
          <a:bodyPr/>
          <a:lstStyle/>
          <a:p>
            <a:fld id="{227ACDA4-231C-4D33-9E6E-E6006F49D67D}" type="datetimeFigureOut">
              <a:rPr lang="en-US" smtClean="0"/>
              <a:t>1/8/2022</a:t>
            </a:fld>
            <a:endParaRPr lang="en-US"/>
          </a:p>
        </p:txBody>
      </p:sp>
      <p:sp>
        <p:nvSpPr>
          <p:cNvPr id="5" name="Footer Placeholder 4">
            <a:extLst>
              <a:ext uri="{FF2B5EF4-FFF2-40B4-BE49-F238E27FC236}">
                <a16:creationId xmlns:a16="http://schemas.microsoft.com/office/drawing/2014/main" id="{A6B7EB0B-98BE-46F5-BE5A-AF37921839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1BFEED-B5E1-4D3A-95BA-512AD280A588}"/>
              </a:ext>
            </a:extLst>
          </p:cNvPr>
          <p:cNvSpPr>
            <a:spLocks noGrp="1"/>
          </p:cNvSpPr>
          <p:nvPr>
            <p:ph type="sldNum" sz="quarter" idx="12"/>
          </p:nvPr>
        </p:nvSpPr>
        <p:spPr/>
        <p:txBody>
          <a:bodyPr/>
          <a:lstStyle/>
          <a:p>
            <a:fld id="{AAC689A7-4315-4484-BAA0-D7A33F963E11}" type="slidenum">
              <a:rPr lang="en-US" smtClean="0"/>
              <a:t>‹#›</a:t>
            </a:fld>
            <a:endParaRPr lang="en-US"/>
          </a:p>
        </p:txBody>
      </p:sp>
    </p:spTree>
    <p:extLst>
      <p:ext uri="{BB962C8B-B14F-4D97-AF65-F5344CB8AC3E}">
        <p14:creationId xmlns:p14="http://schemas.microsoft.com/office/powerpoint/2010/main" val="4240334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F75DF-8F9B-48A8-9F52-805D758307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AFD620-5013-441E-A848-A6115556DB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C82399-B757-4CB8-B1BE-AE43C7A83A5C}"/>
              </a:ext>
            </a:extLst>
          </p:cNvPr>
          <p:cNvSpPr>
            <a:spLocks noGrp="1"/>
          </p:cNvSpPr>
          <p:nvPr>
            <p:ph type="dt" sz="half" idx="10"/>
          </p:nvPr>
        </p:nvSpPr>
        <p:spPr/>
        <p:txBody>
          <a:bodyPr/>
          <a:lstStyle/>
          <a:p>
            <a:fld id="{227ACDA4-231C-4D33-9E6E-E6006F49D67D}" type="datetimeFigureOut">
              <a:rPr lang="en-US" smtClean="0"/>
              <a:t>1/8/2022</a:t>
            </a:fld>
            <a:endParaRPr lang="en-US"/>
          </a:p>
        </p:txBody>
      </p:sp>
      <p:sp>
        <p:nvSpPr>
          <p:cNvPr id="5" name="Footer Placeholder 4">
            <a:extLst>
              <a:ext uri="{FF2B5EF4-FFF2-40B4-BE49-F238E27FC236}">
                <a16:creationId xmlns:a16="http://schemas.microsoft.com/office/drawing/2014/main" id="{53B71398-B0AF-4FCA-99C7-3684CA7FA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D7EC94-1FD8-4753-ABCF-91F69AF9B000}"/>
              </a:ext>
            </a:extLst>
          </p:cNvPr>
          <p:cNvSpPr>
            <a:spLocks noGrp="1"/>
          </p:cNvSpPr>
          <p:nvPr>
            <p:ph type="sldNum" sz="quarter" idx="12"/>
          </p:nvPr>
        </p:nvSpPr>
        <p:spPr/>
        <p:txBody>
          <a:bodyPr/>
          <a:lstStyle/>
          <a:p>
            <a:fld id="{AAC689A7-4315-4484-BAA0-D7A33F963E11}" type="slidenum">
              <a:rPr lang="en-US" smtClean="0"/>
              <a:t>‹#›</a:t>
            </a:fld>
            <a:endParaRPr lang="en-US"/>
          </a:p>
        </p:txBody>
      </p:sp>
    </p:spTree>
    <p:extLst>
      <p:ext uri="{BB962C8B-B14F-4D97-AF65-F5344CB8AC3E}">
        <p14:creationId xmlns:p14="http://schemas.microsoft.com/office/powerpoint/2010/main" val="2329006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0300B-12D2-406D-A497-EBC3754BAC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021026-F77E-47F0-B437-DC9819A704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4CF335-A2EC-4053-8A29-E64C434DDD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CAE83B-EC09-4F2D-86EF-3922C3A371DE}"/>
              </a:ext>
            </a:extLst>
          </p:cNvPr>
          <p:cNvSpPr>
            <a:spLocks noGrp="1"/>
          </p:cNvSpPr>
          <p:nvPr>
            <p:ph type="dt" sz="half" idx="10"/>
          </p:nvPr>
        </p:nvSpPr>
        <p:spPr/>
        <p:txBody>
          <a:bodyPr/>
          <a:lstStyle/>
          <a:p>
            <a:fld id="{227ACDA4-231C-4D33-9E6E-E6006F49D67D}" type="datetimeFigureOut">
              <a:rPr lang="en-US" smtClean="0"/>
              <a:t>1/8/2022</a:t>
            </a:fld>
            <a:endParaRPr lang="en-US"/>
          </a:p>
        </p:txBody>
      </p:sp>
      <p:sp>
        <p:nvSpPr>
          <p:cNvPr id="6" name="Footer Placeholder 5">
            <a:extLst>
              <a:ext uri="{FF2B5EF4-FFF2-40B4-BE49-F238E27FC236}">
                <a16:creationId xmlns:a16="http://schemas.microsoft.com/office/drawing/2014/main" id="{A1E4497D-8C42-40E8-9A0E-4F15DB6BFE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B13959-B5E3-493E-9787-DC08FECF3D33}"/>
              </a:ext>
            </a:extLst>
          </p:cNvPr>
          <p:cNvSpPr>
            <a:spLocks noGrp="1"/>
          </p:cNvSpPr>
          <p:nvPr>
            <p:ph type="sldNum" sz="quarter" idx="12"/>
          </p:nvPr>
        </p:nvSpPr>
        <p:spPr/>
        <p:txBody>
          <a:bodyPr/>
          <a:lstStyle/>
          <a:p>
            <a:fld id="{AAC689A7-4315-4484-BAA0-D7A33F963E11}" type="slidenum">
              <a:rPr lang="en-US" smtClean="0"/>
              <a:t>‹#›</a:t>
            </a:fld>
            <a:endParaRPr lang="en-US"/>
          </a:p>
        </p:txBody>
      </p:sp>
    </p:spTree>
    <p:extLst>
      <p:ext uri="{BB962C8B-B14F-4D97-AF65-F5344CB8AC3E}">
        <p14:creationId xmlns:p14="http://schemas.microsoft.com/office/powerpoint/2010/main" val="1390229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B1F1-37E6-45DD-AD0A-6BBFFA33FD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BE5674-0029-4ECB-8D5E-E607265678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847E16-9FEB-4A84-88A0-A9C89AC4FC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5BA2DE-A7C9-4384-9F0B-F55A12315E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A3625B-7CCA-4052-9B41-983EC9471B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C8E479-8DA8-483E-B013-EB386CA959BD}"/>
              </a:ext>
            </a:extLst>
          </p:cNvPr>
          <p:cNvSpPr>
            <a:spLocks noGrp="1"/>
          </p:cNvSpPr>
          <p:nvPr>
            <p:ph type="dt" sz="half" idx="10"/>
          </p:nvPr>
        </p:nvSpPr>
        <p:spPr/>
        <p:txBody>
          <a:bodyPr/>
          <a:lstStyle/>
          <a:p>
            <a:fld id="{227ACDA4-231C-4D33-9E6E-E6006F49D67D}" type="datetimeFigureOut">
              <a:rPr lang="en-US" smtClean="0"/>
              <a:t>1/8/2022</a:t>
            </a:fld>
            <a:endParaRPr lang="en-US"/>
          </a:p>
        </p:txBody>
      </p:sp>
      <p:sp>
        <p:nvSpPr>
          <p:cNvPr id="8" name="Footer Placeholder 7">
            <a:extLst>
              <a:ext uri="{FF2B5EF4-FFF2-40B4-BE49-F238E27FC236}">
                <a16:creationId xmlns:a16="http://schemas.microsoft.com/office/drawing/2014/main" id="{61DB31AD-8A38-4560-9A60-8D55EDD034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D08FAD-A319-4B6D-AF51-590B9AE9747C}"/>
              </a:ext>
            </a:extLst>
          </p:cNvPr>
          <p:cNvSpPr>
            <a:spLocks noGrp="1"/>
          </p:cNvSpPr>
          <p:nvPr>
            <p:ph type="sldNum" sz="quarter" idx="12"/>
          </p:nvPr>
        </p:nvSpPr>
        <p:spPr/>
        <p:txBody>
          <a:bodyPr/>
          <a:lstStyle/>
          <a:p>
            <a:fld id="{AAC689A7-4315-4484-BAA0-D7A33F963E11}" type="slidenum">
              <a:rPr lang="en-US" smtClean="0"/>
              <a:t>‹#›</a:t>
            </a:fld>
            <a:endParaRPr lang="en-US"/>
          </a:p>
        </p:txBody>
      </p:sp>
    </p:spTree>
    <p:extLst>
      <p:ext uri="{BB962C8B-B14F-4D97-AF65-F5344CB8AC3E}">
        <p14:creationId xmlns:p14="http://schemas.microsoft.com/office/powerpoint/2010/main" val="845343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324F3-5D27-4000-8F48-6E8B155C64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1D3155-DFB8-4496-9F53-ACDDD8207267}"/>
              </a:ext>
            </a:extLst>
          </p:cNvPr>
          <p:cNvSpPr>
            <a:spLocks noGrp="1"/>
          </p:cNvSpPr>
          <p:nvPr>
            <p:ph type="dt" sz="half" idx="10"/>
          </p:nvPr>
        </p:nvSpPr>
        <p:spPr/>
        <p:txBody>
          <a:bodyPr/>
          <a:lstStyle/>
          <a:p>
            <a:fld id="{227ACDA4-231C-4D33-9E6E-E6006F49D67D}" type="datetimeFigureOut">
              <a:rPr lang="en-US" smtClean="0"/>
              <a:t>1/8/2022</a:t>
            </a:fld>
            <a:endParaRPr lang="en-US"/>
          </a:p>
        </p:txBody>
      </p:sp>
      <p:sp>
        <p:nvSpPr>
          <p:cNvPr id="4" name="Footer Placeholder 3">
            <a:extLst>
              <a:ext uri="{FF2B5EF4-FFF2-40B4-BE49-F238E27FC236}">
                <a16:creationId xmlns:a16="http://schemas.microsoft.com/office/drawing/2014/main" id="{A0B13985-A988-4D02-B817-39467F7AF2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F8401D-BE83-4F99-B0DD-4D62343274AA}"/>
              </a:ext>
            </a:extLst>
          </p:cNvPr>
          <p:cNvSpPr>
            <a:spLocks noGrp="1"/>
          </p:cNvSpPr>
          <p:nvPr>
            <p:ph type="sldNum" sz="quarter" idx="12"/>
          </p:nvPr>
        </p:nvSpPr>
        <p:spPr/>
        <p:txBody>
          <a:bodyPr/>
          <a:lstStyle/>
          <a:p>
            <a:fld id="{AAC689A7-4315-4484-BAA0-D7A33F963E11}" type="slidenum">
              <a:rPr lang="en-US" smtClean="0"/>
              <a:t>‹#›</a:t>
            </a:fld>
            <a:endParaRPr lang="en-US"/>
          </a:p>
        </p:txBody>
      </p:sp>
    </p:spTree>
    <p:extLst>
      <p:ext uri="{BB962C8B-B14F-4D97-AF65-F5344CB8AC3E}">
        <p14:creationId xmlns:p14="http://schemas.microsoft.com/office/powerpoint/2010/main" val="3536324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CC1D8D-B42A-4437-963D-F5628E8DC0FE}"/>
              </a:ext>
            </a:extLst>
          </p:cNvPr>
          <p:cNvSpPr>
            <a:spLocks noGrp="1"/>
          </p:cNvSpPr>
          <p:nvPr>
            <p:ph type="dt" sz="half" idx="10"/>
          </p:nvPr>
        </p:nvSpPr>
        <p:spPr/>
        <p:txBody>
          <a:bodyPr/>
          <a:lstStyle/>
          <a:p>
            <a:fld id="{227ACDA4-231C-4D33-9E6E-E6006F49D67D}" type="datetimeFigureOut">
              <a:rPr lang="en-US" smtClean="0"/>
              <a:t>1/8/2022</a:t>
            </a:fld>
            <a:endParaRPr lang="en-US"/>
          </a:p>
        </p:txBody>
      </p:sp>
      <p:sp>
        <p:nvSpPr>
          <p:cNvPr id="3" name="Footer Placeholder 2">
            <a:extLst>
              <a:ext uri="{FF2B5EF4-FFF2-40B4-BE49-F238E27FC236}">
                <a16:creationId xmlns:a16="http://schemas.microsoft.com/office/drawing/2014/main" id="{EB96B0D5-2C90-4C49-BCA8-8DDC3B5FC6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006784-4B37-489E-BC5C-C3D3D958ED36}"/>
              </a:ext>
            </a:extLst>
          </p:cNvPr>
          <p:cNvSpPr>
            <a:spLocks noGrp="1"/>
          </p:cNvSpPr>
          <p:nvPr>
            <p:ph type="sldNum" sz="quarter" idx="12"/>
          </p:nvPr>
        </p:nvSpPr>
        <p:spPr/>
        <p:txBody>
          <a:bodyPr/>
          <a:lstStyle/>
          <a:p>
            <a:fld id="{AAC689A7-4315-4484-BAA0-D7A33F963E11}" type="slidenum">
              <a:rPr lang="en-US" smtClean="0"/>
              <a:t>‹#›</a:t>
            </a:fld>
            <a:endParaRPr lang="en-US"/>
          </a:p>
        </p:txBody>
      </p:sp>
    </p:spTree>
    <p:extLst>
      <p:ext uri="{BB962C8B-B14F-4D97-AF65-F5344CB8AC3E}">
        <p14:creationId xmlns:p14="http://schemas.microsoft.com/office/powerpoint/2010/main" val="530837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244D-C192-45F6-AB65-70B512AFE7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23605D-9279-4181-ACAF-3D8BD5559C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DEC308-FF67-4A5E-8F53-FC91092B1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497539-EDDE-49B4-B5E8-2E3B8055017E}"/>
              </a:ext>
            </a:extLst>
          </p:cNvPr>
          <p:cNvSpPr>
            <a:spLocks noGrp="1"/>
          </p:cNvSpPr>
          <p:nvPr>
            <p:ph type="dt" sz="half" idx="10"/>
          </p:nvPr>
        </p:nvSpPr>
        <p:spPr/>
        <p:txBody>
          <a:bodyPr/>
          <a:lstStyle/>
          <a:p>
            <a:fld id="{227ACDA4-231C-4D33-9E6E-E6006F49D67D}" type="datetimeFigureOut">
              <a:rPr lang="en-US" smtClean="0"/>
              <a:t>1/8/2022</a:t>
            </a:fld>
            <a:endParaRPr lang="en-US"/>
          </a:p>
        </p:txBody>
      </p:sp>
      <p:sp>
        <p:nvSpPr>
          <p:cNvPr id="6" name="Footer Placeholder 5">
            <a:extLst>
              <a:ext uri="{FF2B5EF4-FFF2-40B4-BE49-F238E27FC236}">
                <a16:creationId xmlns:a16="http://schemas.microsoft.com/office/drawing/2014/main" id="{0B01B7D6-6EC9-466C-BC7A-7131C2EC7B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F8C587-8DC2-4C95-9E6A-9355F16E3969}"/>
              </a:ext>
            </a:extLst>
          </p:cNvPr>
          <p:cNvSpPr>
            <a:spLocks noGrp="1"/>
          </p:cNvSpPr>
          <p:nvPr>
            <p:ph type="sldNum" sz="quarter" idx="12"/>
          </p:nvPr>
        </p:nvSpPr>
        <p:spPr/>
        <p:txBody>
          <a:bodyPr/>
          <a:lstStyle/>
          <a:p>
            <a:fld id="{AAC689A7-4315-4484-BAA0-D7A33F963E11}" type="slidenum">
              <a:rPr lang="en-US" smtClean="0"/>
              <a:t>‹#›</a:t>
            </a:fld>
            <a:endParaRPr lang="en-US"/>
          </a:p>
        </p:txBody>
      </p:sp>
    </p:spTree>
    <p:extLst>
      <p:ext uri="{BB962C8B-B14F-4D97-AF65-F5344CB8AC3E}">
        <p14:creationId xmlns:p14="http://schemas.microsoft.com/office/powerpoint/2010/main" val="1323908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CDC85-05FF-4D34-8BED-7D0253283B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0FB41C-F674-4057-AB37-19B2ABDFCA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7A79B1-EDC9-465E-88D9-758397A92F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11257-226B-4433-A611-53414F358A09}"/>
              </a:ext>
            </a:extLst>
          </p:cNvPr>
          <p:cNvSpPr>
            <a:spLocks noGrp="1"/>
          </p:cNvSpPr>
          <p:nvPr>
            <p:ph type="dt" sz="half" idx="10"/>
          </p:nvPr>
        </p:nvSpPr>
        <p:spPr/>
        <p:txBody>
          <a:bodyPr/>
          <a:lstStyle/>
          <a:p>
            <a:fld id="{227ACDA4-231C-4D33-9E6E-E6006F49D67D}" type="datetimeFigureOut">
              <a:rPr lang="en-US" smtClean="0"/>
              <a:t>1/8/2022</a:t>
            </a:fld>
            <a:endParaRPr lang="en-US"/>
          </a:p>
        </p:txBody>
      </p:sp>
      <p:sp>
        <p:nvSpPr>
          <p:cNvPr id="6" name="Footer Placeholder 5">
            <a:extLst>
              <a:ext uri="{FF2B5EF4-FFF2-40B4-BE49-F238E27FC236}">
                <a16:creationId xmlns:a16="http://schemas.microsoft.com/office/drawing/2014/main" id="{7357FC32-2531-488A-AAC5-3FC32C8EE0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E82BA7-C08E-42D3-ADD7-7D0741AFD71E}"/>
              </a:ext>
            </a:extLst>
          </p:cNvPr>
          <p:cNvSpPr>
            <a:spLocks noGrp="1"/>
          </p:cNvSpPr>
          <p:nvPr>
            <p:ph type="sldNum" sz="quarter" idx="12"/>
          </p:nvPr>
        </p:nvSpPr>
        <p:spPr/>
        <p:txBody>
          <a:bodyPr/>
          <a:lstStyle/>
          <a:p>
            <a:fld id="{AAC689A7-4315-4484-BAA0-D7A33F963E11}" type="slidenum">
              <a:rPr lang="en-US" smtClean="0"/>
              <a:t>‹#›</a:t>
            </a:fld>
            <a:endParaRPr lang="en-US"/>
          </a:p>
        </p:txBody>
      </p:sp>
    </p:spTree>
    <p:extLst>
      <p:ext uri="{BB962C8B-B14F-4D97-AF65-F5344CB8AC3E}">
        <p14:creationId xmlns:p14="http://schemas.microsoft.com/office/powerpoint/2010/main" val="2106926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2FBFF9-703B-426E-8F63-99CB98A835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72CD5C-2B70-471F-BCF9-B210C0E9DB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9FE6BB-601D-4859-9675-9E23300D4C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7ACDA4-231C-4D33-9E6E-E6006F49D67D}" type="datetimeFigureOut">
              <a:rPr lang="en-US" smtClean="0"/>
              <a:t>1/8/2022</a:t>
            </a:fld>
            <a:endParaRPr lang="en-US"/>
          </a:p>
        </p:txBody>
      </p:sp>
      <p:sp>
        <p:nvSpPr>
          <p:cNvPr id="5" name="Footer Placeholder 4">
            <a:extLst>
              <a:ext uri="{FF2B5EF4-FFF2-40B4-BE49-F238E27FC236}">
                <a16:creationId xmlns:a16="http://schemas.microsoft.com/office/drawing/2014/main" id="{EA8BF3AE-8E84-4633-A964-78CC47266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6708C4-3488-4916-BCE2-D3B5492A6D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C689A7-4315-4484-BAA0-D7A33F963E11}" type="slidenum">
              <a:rPr lang="en-US" smtClean="0"/>
              <a:t>‹#›</a:t>
            </a:fld>
            <a:endParaRPr lang="en-US"/>
          </a:p>
        </p:txBody>
      </p:sp>
    </p:spTree>
    <p:extLst>
      <p:ext uri="{BB962C8B-B14F-4D97-AF65-F5344CB8AC3E}">
        <p14:creationId xmlns:p14="http://schemas.microsoft.com/office/powerpoint/2010/main" val="1231998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2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2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جدول 3"/>
          <p:cNvGraphicFramePr>
            <a:graphicFrameLocks noGrp="1"/>
          </p:cNvGraphicFramePr>
          <p:nvPr/>
        </p:nvGraphicFramePr>
        <p:xfrm>
          <a:off x="3071664" y="2276872"/>
          <a:ext cx="6076950" cy="4511040"/>
        </p:xfrm>
        <a:graphic>
          <a:graphicData uri="http://schemas.openxmlformats.org/drawingml/2006/table">
            <a:tbl>
              <a:tblPr/>
              <a:tblGrid>
                <a:gridCol w="523875">
                  <a:extLst>
                    <a:ext uri="{9D8B030D-6E8A-4147-A177-3AD203B41FA5}">
                      <a16:colId xmlns:a16="http://schemas.microsoft.com/office/drawing/2014/main" val="20000"/>
                    </a:ext>
                  </a:extLst>
                </a:gridCol>
                <a:gridCol w="4610100">
                  <a:extLst>
                    <a:ext uri="{9D8B030D-6E8A-4147-A177-3AD203B41FA5}">
                      <a16:colId xmlns:a16="http://schemas.microsoft.com/office/drawing/2014/main" val="20001"/>
                    </a:ext>
                  </a:extLst>
                </a:gridCol>
                <a:gridCol w="942975">
                  <a:extLst>
                    <a:ext uri="{9D8B030D-6E8A-4147-A177-3AD203B41FA5}">
                      <a16:colId xmlns:a16="http://schemas.microsoft.com/office/drawing/2014/main" val="20002"/>
                    </a:ext>
                  </a:extLst>
                </a:gridCol>
              </a:tblGrid>
              <a:tr h="0">
                <a:tc>
                  <a:txBody>
                    <a:bodyPr/>
                    <a:lstStyle/>
                    <a:p>
                      <a:pPr algn="ctr" rtl="0" fontAlgn="t">
                        <a:spcBef>
                          <a:spcPts val="0"/>
                        </a:spcBef>
                        <a:spcAft>
                          <a:spcPts val="0"/>
                        </a:spcAft>
                      </a:pPr>
                      <a:r>
                        <a:rPr lang="en-US" sz="1800" b="1" i="0" u="none" strike="noStrike" dirty="0">
                          <a:solidFill>
                            <a:srgbClr val="000000"/>
                          </a:solidFill>
                          <a:effectLst/>
                          <a:latin typeface="Calibri"/>
                        </a:rPr>
                        <a:t>No.</a:t>
                      </a:r>
                      <a:endParaRPr lang="en-US" sz="1800" b="1" dirty="0">
                        <a:effectLst/>
                      </a:endParaRPr>
                    </a:p>
                  </a:txBody>
                  <a:tcPr marL="68580" marR="6858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1" i="0" u="none" strike="noStrike">
                          <a:solidFill>
                            <a:srgbClr val="000000"/>
                          </a:solidFill>
                          <a:effectLst/>
                          <a:latin typeface="Calibri"/>
                        </a:rPr>
                        <a:t>Name</a:t>
                      </a:r>
                      <a:endParaRPr lang="en-US" sz="1800" b="1">
                        <a:effectLst/>
                      </a:endParaRPr>
                    </a:p>
                  </a:txBody>
                  <a:tcPr marL="68580" marR="6858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1" i="0" u="none" strike="noStrike">
                          <a:solidFill>
                            <a:srgbClr val="000000"/>
                          </a:solidFill>
                          <a:effectLst/>
                          <a:latin typeface="Calibri"/>
                        </a:rPr>
                        <a:t>Section</a:t>
                      </a:r>
                      <a:endParaRPr lang="en-US" sz="1800" b="1">
                        <a:effectLst/>
                      </a:endParaRPr>
                    </a:p>
                  </a:txBody>
                  <a:tcPr marL="68580" marR="6858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320">
                <a:tc>
                  <a:txBody>
                    <a:bodyPr/>
                    <a:lstStyle/>
                    <a:p>
                      <a:pPr algn="ctr" rtl="0" fontAlgn="t">
                        <a:spcBef>
                          <a:spcPts val="0"/>
                        </a:spcBef>
                        <a:spcAft>
                          <a:spcPts val="0"/>
                        </a:spcAft>
                      </a:pPr>
                      <a:r>
                        <a:rPr lang="ar-EG" sz="1800" b="1" i="0" u="none" strike="noStrike">
                          <a:solidFill>
                            <a:srgbClr val="000000"/>
                          </a:solidFill>
                          <a:effectLst/>
                          <a:latin typeface="Calibri"/>
                        </a:rPr>
                        <a:t>1</a:t>
                      </a:r>
                      <a:endParaRPr lang="ar-EG" sz="1800" b="1">
                        <a:effectLst/>
                      </a:endParaRPr>
                    </a:p>
                  </a:txBody>
                  <a:tcPr marL="68580" marR="6858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fontAlgn="t"/>
                      <a:r>
                        <a:rPr lang="ar-EG" sz="2000" b="1" dirty="0">
                          <a:solidFill>
                            <a:schemeClr val="accent1">
                              <a:lumMod val="50000"/>
                            </a:schemeClr>
                          </a:solidFill>
                          <a:effectLst/>
                        </a:rPr>
                        <a:t>سامح</a:t>
                      </a:r>
                      <a:r>
                        <a:rPr lang="ar-EG" sz="2000" b="1" baseline="0" dirty="0">
                          <a:solidFill>
                            <a:schemeClr val="accent1">
                              <a:lumMod val="50000"/>
                            </a:schemeClr>
                          </a:solidFill>
                          <a:effectLst/>
                        </a:rPr>
                        <a:t> طارق محمد محمود غنيم </a:t>
                      </a:r>
                      <a:br>
                        <a:rPr lang="ar-EG" sz="2000" b="1" dirty="0">
                          <a:solidFill>
                            <a:schemeClr val="accent1">
                              <a:lumMod val="50000"/>
                            </a:schemeClr>
                          </a:solidFill>
                          <a:effectLst/>
                        </a:rPr>
                      </a:br>
                      <a:endParaRPr lang="ar-EG" sz="2000" b="1" dirty="0">
                        <a:solidFill>
                          <a:schemeClr val="accent1">
                            <a:lumMod val="50000"/>
                          </a:schemeClr>
                        </a:solidFill>
                        <a:effectLst/>
                      </a:endParaRPr>
                    </a:p>
                  </a:txBody>
                  <a:tcPr marL="68580" marR="6858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fontAlgn="t"/>
                      <a:r>
                        <a:rPr lang="en-US" sz="2000" b="1" dirty="0">
                          <a:effectLst/>
                        </a:rPr>
                        <a:t>8</a:t>
                      </a:r>
                      <a:br>
                        <a:rPr lang="ar-EG" sz="2000" b="1" dirty="0">
                          <a:effectLst/>
                        </a:rPr>
                      </a:br>
                      <a:endParaRPr lang="ar-EG" sz="2000" b="1" dirty="0">
                        <a:effectLst/>
                      </a:endParaRPr>
                    </a:p>
                  </a:txBody>
                  <a:tcPr marL="68580" marR="6858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320">
                <a:tc>
                  <a:txBody>
                    <a:bodyPr/>
                    <a:lstStyle/>
                    <a:p>
                      <a:pPr algn="ctr" rtl="0" fontAlgn="t">
                        <a:spcBef>
                          <a:spcPts val="0"/>
                        </a:spcBef>
                        <a:spcAft>
                          <a:spcPts val="0"/>
                        </a:spcAft>
                      </a:pPr>
                      <a:r>
                        <a:rPr lang="ar-EG" sz="1800" b="1" i="0" u="none" strike="noStrike">
                          <a:solidFill>
                            <a:srgbClr val="000000"/>
                          </a:solidFill>
                          <a:effectLst/>
                          <a:latin typeface="Calibri"/>
                        </a:rPr>
                        <a:t>2</a:t>
                      </a:r>
                      <a:endParaRPr lang="ar-EG" sz="1800" b="1">
                        <a:effectLst/>
                      </a:endParaRPr>
                    </a:p>
                  </a:txBody>
                  <a:tcPr marL="68580" marR="6858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fontAlgn="t"/>
                      <a:r>
                        <a:rPr lang="ar-EG" sz="2000" b="1" dirty="0">
                          <a:solidFill>
                            <a:schemeClr val="accent1">
                              <a:lumMod val="50000"/>
                            </a:schemeClr>
                          </a:solidFill>
                          <a:effectLst/>
                        </a:rPr>
                        <a:t>زياد</a:t>
                      </a:r>
                      <a:r>
                        <a:rPr lang="ar-EG" sz="2000" b="1" baseline="0" dirty="0">
                          <a:solidFill>
                            <a:schemeClr val="accent1">
                              <a:lumMod val="50000"/>
                            </a:schemeClr>
                          </a:solidFill>
                          <a:effectLst/>
                        </a:rPr>
                        <a:t> عبدالمنعم جابر أبو عجيزة </a:t>
                      </a:r>
                      <a:br>
                        <a:rPr lang="ar-EG" sz="2000" b="1" dirty="0">
                          <a:solidFill>
                            <a:schemeClr val="accent1">
                              <a:lumMod val="50000"/>
                            </a:schemeClr>
                          </a:solidFill>
                          <a:effectLst/>
                        </a:rPr>
                      </a:br>
                      <a:endParaRPr lang="ar-EG" sz="2000" b="1" dirty="0">
                        <a:solidFill>
                          <a:schemeClr val="accent1">
                            <a:lumMod val="50000"/>
                          </a:schemeClr>
                        </a:solidFill>
                        <a:effectLst/>
                      </a:endParaRPr>
                    </a:p>
                  </a:txBody>
                  <a:tcPr marL="68580" marR="6858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fontAlgn="t"/>
                      <a:r>
                        <a:rPr lang="en-US" sz="2000" b="1" dirty="0">
                          <a:effectLst/>
                        </a:rPr>
                        <a:t>8</a:t>
                      </a:r>
                      <a:br>
                        <a:rPr lang="ar-EG" sz="2000" b="1" dirty="0">
                          <a:effectLst/>
                        </a:rPr>
                      </a:br>
                      <a:endParaRPr lang="ar-EG" sz="2000" b="1" dirty="0">
                        <a:effectLst/>
                      </a:endParaRPr>
                    </a:p>
                  </a:txBody>
                  <a:tcPr marL="68580" marR="6858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320">
                <a:tc>
                  <a:txBody>
                    <a:bodyPr/>
                    <a:lstStyle/>
                    <a:p>
                      <a:pPr algn="ctr" rtl="0" fontAlgn="t">
                        <a:spcBef>
                          <a:spcPts val="0"/>
                        </a:spcBef>
                        <a:spcAft>
                          <a:spcPts val="0"/>
                        </a:spcAft>
                      </a:pPr>
                      <a:r>
                        <a:rPr lang="ar-EG" sz="1800" b="1" i="0" u="none" strike="noStrike">
                          <a:solidFill>
                            <a:srgbClr val="000000"/>
                          </a:solidFill>
                          <a:effectLst/>
                          <a:latin typeface="Calibri"/>
                        </a:rPr>
                        <a:t>3</a:t>
                      </a:r>
                      <a:endParaRPr lang="ar-EG" sz="1800" b="1">
                        <a:effectLst/>
                      </a:endParaRPr>
                    </a:p>
                  </a:txBody>
                  <a:tcPr marL="68580" marR="6858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fontAlgn="t"/>
                      <a:r>
                        <a:rPr lang="ar-EG" sz="2000" b="1" dirty="0">
                          <a:solidFill>
                            <a:schemeClr val="accent1">
                              <a:lumMod val="50000"/>
                            </a:schemeClr>
                          </a:solidFill>
                          <a:effectLst/>
                        </a:rPr>
                        <a:t>زياد ناصف زهران مبروك </a:t>
                      </a:r>
                      <a:br>
                        <a:rPr lang="ar-EG" sz="2000" b="1" dirty="0">
                          <a:solidFill>
                            <a:schemeClr val="accent1">
                              <a:lumMod val="50000"/>
                            </a:schemeClr>
                          </a:solidFill>
                          <a:effectLst/>
                        </a:rPr>
                      </a:br>
                      <a:endParaRPr lang="ar-EG" sz="2000" b="1" dirty="0">
                        <a:solidFill>
                          <a:schemeClr val="accent1">
                            <a:lumMod val="50000"/>
                          </a:schemeClr>
                        </a:solidFill>
                        <a:effectLst/>
                      </a:endParaRPr>
                    </a:p>
                  </a:txBody>
                  <a:tcPr marL="68580" marR="6858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fontAlgn="t"/>
                      <a:r>
                        <a:rPr lang="en-US" sz="2000" b="1" dirty="0">
                          <a:effectLst/>
                        </a:rPr>
                        <a:t>8</a:t>
                      </a:r>
                      <a:br>
                        <a:rPr lang="ar-EG" sz="2000" b="1" dirty="0">
                          <a:effectLst/>
                        </a:rPr>
                      </a:br>
                      <a:endParaRPr lang="ar-EG" sz="2000" b="1" dirty="0">
                        <a:effectLst/>
                      </a:endParaRPr>
                    </a:p>
                  </a:txBody>
                  <a:tcPr marL="68580" marR="6858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320">
                <a:tc>
                  <a:txBody>
                    <a:bodyPr/>
                    <a:lstStyle/>
                    <a:p>
                      <a:pPr algn="ctr" rtl="0" fontAlgn="t">
                        <a:spcBef>
                          <a:spcPts val="0"/>
                        </a:spcBef>
                        <a:spcAft>
                          <a:spcPts val="0"/>
                        </a:spcAft>
                      </a:pPr>
                      <a:r>
                        <a:rPr lang="ar-EG" sz="1800" b="1" i="0" u="none" strike="noStrike">
                          <a:solidFill>
                            <a:srgbClr val="000000"/>
                          </a:solidFill>
                          <a:effectLst/>
                          <a:latin typeface="Calibri"/>
                        </a:rPr>
                        <a:t>4</a:t>
                      </a:r>
                      <a:endParaRPr lang="ar-EG" sz="1800" b="1">
                        <a:effectLst/>
                      </a:endParaRPr>
                    </a:p>
                  </a:txBody>
                  <a:tcPr marL="68580" marR="6858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fontAlgn="t"/>
                      <a:r>
                        <a:rPr lang="ar-EG" sz="2000" b="1" dirty="0">
                          <a:solidFill>
                            <a:schemeClr val="accent1">
                              <a:lumMod val="50000"/>
                            </a:schemeClr>
                          </a:solidFill>
                          <a:effectLst/>
                        </a:rPr>
                        <a:t>سلمي</a:t>
                      </a:r>
                      <a:r>
                        <a:rPr lang="ar-EG" sz="2000" b="1" baseline="0" dirty="0">
                          <a:solidFill>
                            <a:schemeClr val="accent1">
                              <a:lumMod val="50000"/>
                            </a:schemeClr>
                          </a:solidFill>
                          <a:effectLst/>
                        </a:rPr>
                        <a:t> أحمد عبد الشهيد محمد </a:t>
                      </a:r>
                      <a:br>
                        <a:rPr lang="ar-EG" sz="2000" b="1" dirty="0">
                          <a:solidFill>
                            <a:schemeClr val="accent1">
                              <a:lumMod val="50000"/>
                            </a:schemeClr>
                          </a:solidFill>
                          <a:effectLst/>
                        </a:rPr>
                      </a:br>
                      <a:endParaRPr lang="ar-EG" sz="2000" b="1" dirty="0">
                        <a:solidFill>
                          <a:schemeClr val="accent1">
                            <a:lumMod val="50000"/>
                          </a:schemeClr>
                        </a:solidFill>
                        <a:effectLst/>
                      </a:endParaRPr>
                    </a:p>
                  </a:txBody>
                  <a:tcPr marL="68580" marR="6858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fontAlgn="t"/>
                      <a:r>
                        <a:rPr lang="en-US" sz="2000" b="1" dirty="0">
                          <a:effectLst/>
                        </a:rPr>
                        <a:t>8</a:t>
                      </a:r>
                      <a:br>
                        <a:rPr lang="ar-EG" sz="2000" b="1" dirty="0">
                          <a:effectLst/>
                        </a:rPr>
                      </a:br>
                      <a:endParaRPr lang="ar-EG" sz="2000" b="1" dirty="0">
                        <a:effectLst/>
                      </a:endParaRPr>
                    </a:p>
                  </a:txBody>
                  <a:tcPr marL="68580" marR="6858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4320">
                <a:tc>
                  <a:txBody>
                    <a:bodyPr/>
                    <a:lstStyle/>
                    <a:p>
                      <a:pPr algn="ctr" rtl="0" fontAlgn="t">
                        <a:spcBef>
                          <a:spcPts val="0"/>
                        </a:spcBef>
                        <a:spcAft>
                          <a:spcPts val="0"/>
                        </a:spcAft>
                      </a:pPr>
                      <a:r>
                        <a:rPr lang="ar-EG" sz="1800" b="1" i="0" u="none" strike="noStrike">
                          <a:solidFill>
                            <a:srgbClr val="000000"/>
                          </a:solidFill>
                          <a:effectLst/>
                          <a:latin typeface="Calibri"/>
                        </a:rPr>
                        <a:t>5</a:t>
                      </a:r>
                      <a:endParaRPr lang="ar-EG" sz="1800" b="1">
                        <a:effectLst/>
                      </a:endParaRPr>
                    </a:p>
                  </a:txBody>
                  <a:tcPr marL="68580" marR="6858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fontAlgn="t"/>
                      <a:br>
                        <a:rPr lang="ar-EG" sz="2000" b="1" dirty="0">
                          <a:solidFill>
                            <a:schemeClr val="accent1">
                              <a:lumMod val="50000"/>
                            </a:schemeClr>
                          </a:solidFill>
                          <a:effectLst/>
                        </a:rPr>
                      </a:br>
                      <a:endParaRPr lang="ar-EG" sz="2000" b="1" dirty="0">
                        <a:solidFill>
                          <a:schemeClr val="accent1">
                            <a:lumMod val="50000"/>
                          </a:schemeClr>
                        </a:solidFill>
                        <a:effectLst/>
                      </a:endParaRPr>
                    </a:p>
                  </a:txBody>
                  <a:tcPr marL="68580" marR="6858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fontAlgn="t"/>
                      <a:br>
                        <a:rPr lang="ar-EG" sz="2000" b="1" dirty="0">
                          <a:effectLst/>
                        </a:rPr>
                      </a:br>
                      <a:endParaRPr lang="ar-EG" sz="2000" b="1" dirty="0">
                        <a:effectLst/>
                      </a:endParaRPr>
                    </a:p>
                  </a:txBody>
                  <a:tcPr marL="68580" marR="6858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93089">
                <a:tc>
                  <a:txBody>
                    <a:bodyPr/>
                    <a:lstStyle/>
                    <a:p>
                      <a:pPr algn="ctr" rtl="0" fontAlgn="t">
                        <a:spcBef>
                          <a:spcPts val="0"/>
                        </a:spcBef>
                        <a:spcAft>
                          <a:spcPts val="0"/>
                        </a:spcAft>
                      </a:pPr>
                      <a:r>
                        <a:rPr lang="ar-EG" sz="1800" b="1" i="0" u="none" strike="noStrike">
                          <a:solidFill>
                            <a:srgbClr val="000000"/>
                          </a:solidFill>
                          <a:effectLst/>
                          <a:latin typeface="Calibri"/>
                        </a:rPr>
                        <a:t>6</a:t>
                      </a:r>
                      <a:endParaRPr lang="ar-EG" sz="1800" b="1">
                        <a:effectLst/>
                      </a:endParaRPr>
                    </a:p>
                  </a:txBody>
                  <a:tcPr marL="68580" marR="6858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fontAlgn="t"/>
                      <a:br>
                        <a:rPr lang="ar-EG" sz="1800" b="1">
                          <a:effectLst/>
                        </a:rPr>
                      </a:br>
                      <a:endParaRPr lang="ar-EG" sz="1800" b="1">
                        <a:effectLst/>
                      </a:endParaRPr>
                    </a:p>
                  </a:txBody>
                  <a:tcPr marL="68580" marR="6858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fontAlgn="t"/>
                      <a:endParaRPr lang="ar-EG" sz="1800" b="1" dirty="0">
                        <a:effectLst/>
                      </a:endParaRPr>
                    </a:p>
                  </a:txBody>
                  <a:tcPr marL="68580" marR="6858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Rectangle 1"/>
          <p:cNvSpPr>
            <a:spLocks noChangeArrowheads="1"/>
          </p:cNvSpPr>
          <p:nvPr/>
        </p:nvSpPr>
        <p:spPr bwMode="auto">
          <a:xfrm>
            <a:off x="4431353" y="-43132"/>
            <a:ext cx="3565913"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rtl="1" fontAlgn="base">
              <a:spcBef>
                <a:spcPct val="0"/>
              </a:spcBef>
              <a:spcAft>
                <a:spcPct val="0"/>
              </a:spcAft>
            </a:pPr>
            <a:r>
              <a:rPr lang="ar-SA" sz="1600" b="1" dirty="0">
                <a:solidFill>
                  <a:srgbClr val="000000"/>
                </a:solidFill>
                <a:latin typeface="Calibri" pitchFamily="34" charset="0"/>
                <a:cs typeface="Arial" pitchFamily="34" charset="0"/>
              </a:rPr>
              <a:t>جامعة المنوفية</a:t>
            </a:r>
            <a:endParaRPr lang="en-US" sz="1600" b="1" dirty="0">
              <a:latin typeface="Arial" pitchFamily="34" charset="0"/>
              <a:cs typeface="Arial" pitchFamily="34" charset="0"/>
            </a:endParaRPr>
          </a:p>
          <a:p>
            <a:pPr algn="ctr" rtl="1" fontAlgn="base">
              <a:spcBef>
                <a:spcPct val="0"/>
              </a:spcBef>
              <a:spcAft>
                <a:spcPct val="0"/>
              </a:spcAft>
            </a:pPr>
            <a:r>
              <a:rPr lang="ar-SA" sz="2800" b="1" dirty="0">
                <a:solidFill>
                  <a:srgbClr val="000000"/>
                </a:solidFill>
                <a:latin typeface="Arial Narrow" pitchFamily="34" charset="0"/>
                <a:cs typeface="Arial" pitchFamily="34" charset="0"/>
              </a:rPr>
              <a:t>كلية الحاسبات والمعلومات </a:t>
            </a:r>
            <a:r>
              <a:rPr lang="ar-SA" sz="1600" b="1" dirty="0">
                <a:solidFill>
                  <a:srgbClr val="000000"/>
                </a:solidFill>
                <a:latin typeface="Arial Narrow" pitchFamily="34" charset="0"/>
                <a:cs typeface="Arial" pitchFamily="34" charset="0"/>
              </a:rPr>
              <a:t>  </a:t>
            </a:r>
            <a:r>
              <a:rPr lang="ar-SA" sz="1600" b="1" dirty="0">
                <a:solidFill>
                  <a:srgbClr val="000000"/>
                </a:solidFill>
                <a:latin typeface="Arial"/>
                <a:cs typeface="Arial" pitchFamily="34" charset="0"/>
              </a:rPr>
              <a:t> </a:t>
            </a:r>
            <a:endParaRPr lang="ar-SA" sz="1600" b="1" dirty="0">
              <a:latin typeface="Arial" pitchFamily="34" charset="0"/>
              <a:cs typeface="Arial" pitchFamily="34" charset="0"/>
            </a:endParaRPr>
          </a:p>
          <a:p>
            <a:pPr algn="ctr" eaLnBrk="0" fontAlgn="base" hangingPunct="0">
              <a:spcBef>
                <a:spcPct val="0"/>
              </a:spcBef>
              <a:spcAft>
                <a:spcPct val="0"/>
              </a:spcAft>
            </a:pPr>
            <a:r>
              <a:rPr lang="ar-SA" sz="1600" b="1" dirty="0">
                <a:solidFill>
                  <a:srgbClr val="000000"/>
                </a:solidFill>
                <a:latin typeface="Book Antiqua" pitchFamily="18" charset="0"/>
                <a:cs typeface="Arial" pitchFamily="34" charset="0"/>
              </a:rPr>
              <a:t>2021-2022</a:t>
            </a:r>
            <a:endParaRPr lang="ar-SA" sz="1600" b="1" dirty="0">
              <a:latin typeface="Arial" pitchFamily="34" charset="0"/>
              <a:cs typeface="Arial" pitchFamily="34" charset="0"/>
            </a:endParaRPr>
          </a:p>
          <a:p>
            <a:pPr algn="ctr" eaLnBrk="0" fontAlgn="base" hangingPunct="0">
              <a:spcBef>
                <a:spcPct val="0"/>
              </a:spcBef>
              <a:spcAft>
                <a:spcPct val="0"/>
              </a:spcAft>
            </a:pPr>
            <a:r>
              <a:rPr lang="en-US" sz="1600" b="1" dirty="0">
                <a:solidFill>
                  <a:srgbClr val="000000"/>
                </a:solidFill>
                <a:latin typeface="Times New Roman" pitchFamily="18" charset="0"/>
                <a:cs typeface="Times New Roman" pitchFamily="18" charset="0"/>
              </a:rPr>
              <a:t>MENOUFIA UNIVERSITY</a:t>
            </a:r>
            <a:endParaRPr lang="ar-SA" sz="1600" b="1" dirty="0">
              <a:latin typeface="Arial" pitchFamily="34" charset="0"/>
              <a:cs typeface="Arial" pitchFamily="34" charset="0"/>
            </a:endParaRPr>
          </a:p>
          <a:p>
            <a:pPr algn="ctr" eaLnBrk="0" fontAlgn="base" hangingPunct="0">
              <a:spcBef>
                <a:spcPct val="0"/>
              </a:spcBef>
              <a:spcAft>
                <a:spcPct val="0"/>
              </a:spcAft>
            </a:pPr>
            <a:r>
              <a:rPr lang="ar-SA" sz="1600" b="1" dirty="0">
                <a:solidFill>
                  <a:srgbClr val="000000"/>
                </a:solidFill>
                <a:latin typeface="Arial"/>
                <a:cs typeface="Arial" pitchFamily="34" charset="0"/>
              </a:rPr>
              <a:t> </a:t>
            </a:r>
            <a:r>
              <a:rPr lang="en-US" sz="1600" b="1" dirty="0">
                <a:solidFill>
                  <a:srgbClr val="000000"/>
                </a:solidFill>
                <a:latin typeface="Arial Narrow" pitchFamily="34" charset="0"/>
                <a:cs typeface="Arial" pitchFamily="34" charset="0"/>
              </a:rPr>
              <a:t>SYSTEM ANALYSIS &amp; DESIGN PROJECT</a:t>
            </a:r>
            <a:endParaRPr lang="ar-SA" sz="1600" b="1" dirty="0">
              <a:latin typeface="Arial" pitchFamily="34" charset="0"/>
              <a:cs typeface="Arial" pitchFamily="34" charset="0"/>
            </a:endParaRPr>
          </a:p>
          <a:p>
            <a:pPr algn="ctr" eaLnBrk="0" fontAlgn="base" hangingPunct="0">
              <a:spcBef>
                <a:spcPct val="0"/>
              </a:spcBef>
              <a:spcAft>
                <a:spcPct val="0"/>
              </a:spcAft>
            </a:pPr>
            <a:r>
              <a:rPr lang="en-US" sz="1600" b="1" dirty="0">
                <a:solidFill>
                  <a:srgbClr val="000000"/>
                </a:solidFill>
                <a:latin typeface="Arial Narrow" pitchFamily="34" charset="0"/>
                <a:cs typeface="Arial" pitchFamily="34" charset="0"/>
              </a:rPr>
              <a:t>SECOND YEAR</a:t>
            </a:r>
            <a:r>
              <a:rPr lang="ar-SA" sz="1600" b="1" dirty="0">
                <a:solidFill>
                  <a:srgbClr val="000000"/>
                </a:solidFill>
                <a:latin typeface="Arial"/>
                <a:cs typeface="Arial" pitchFamily="34" charset="0"/>
              </a:rPr>
              <a:t> </a:t>
            </a:r>
            <a:endParaRPr lang="ar-SA" sz="1600" b="1" dirty="0">
              <a:latin typeface="Arial" pitchFamily="34" charset="0"/>
              <a:cs typeface="Arial" pitchFamily="34" charset="0"/>
            </a:endParaRPr>
          </a:p>
          <a:p>
            <a:pPr algn="ctr" eaLnBrk="0" fontAlgn="base" hangingPunct="0">
              <a:spcBef>
                <a:spcPct val="0"/>
              </a:spcBef>
              <a:spcAft>
                <a:spcPct val="0"/>
              </a:spcAft>
            </a:pPr>
            <a:r>
              <a:rPr lang="ar-SA" sz="1600" b="1" dirty="0">
                <a:solidFill>
                  <a:srgbClr val="000000"/>
                </a:solidFill>
                <a:latin typeface="Arial Narrow" pitchFamily="34" charset="0"/>
                <a:cs typeface="Arial" pitchFamily="34" charset="0"/>
              </a:rPr>
              <a:t>2021-2022</a:t>
            </a:r>
            <a:endParaRPr lang="ar-SA" sz="1600" b="1" dirty="0">
              <a:latin typeface="Arial" pitchFamily="34" charset="0"/>
              <a:cs typeface="Arial" pitchFamily="34" charset="0"/>
            </a:endParaRPr>
          </a:p>
          <a:p>
            <a:pPr eaLnBrk="0" fontAlgn="base" hangingPunct="0">
              <a:spcBef>
                <a:spcPct val="0"/>
              </a:spcBef>
              <a:spcAft>
                <a:spcPct val="0"/>
              </a:spcAft>
            </a:pPr>
            <a:br>
              <a:rPr lang="ar-SA" dirty="0">
                <a:latin typeface="Arial" pitchFamily="34" charset="0"/>
                <a:cs typeface="Arial" pitchFamily="34" charset="0"/>
              </a:rPr>
            </a:br>
            <a:r>
              <a:rPr lang="ar-SA" dirty="0">
                <a:latin typeface="Arial" pitchFamily="34" charset="0"/>
                <a:cs typeface="Arial" pitchFamily="34" charset="0"/>
              </a:rPr>
              <a:t>  </a:t>
            </a:r>
            <a:br>
              <a:rPr lang="ar-SA" sz="6400" dirty="0">
                <a:latin typeface="Arial" pitchFamily="34" charset="0"/>
                <a:cs typeface="Arial" pitchFamily="34" charset="0"/>
              </a:rPr>
            </a:br>
            <a:br>
              <a:rPr lang="ar-SA" dirty="0">
                <a:latin typeface="Arial" pitchFamily="34" charset="0"/>
                <a:cs typeface="Arial" pitchFamily="34" charset="0"/>
              </a:rPr>
            </a:br>
            <a:endParaRPr lang="ar-SA" dirty="0">
              <a:latin typeface="Arial" pitchFamily="34" charset="0"/>
              <a:cs typeface="Arial" pitchFamily="34" charset="0"/>
            </a:endParaRPr>
          </a:p>
          <a:p>
            <a:pPr eaLnBrk="0" fontAlgn="base" hangingPunct="0">
              <a:spcBef>
                <a:spcPct val="0"/>
              </a:spcBef>
              <a:spcAft>
                <a:spcPct val="0"/>
              </a:spcAft>
            </a:pPr>
            <a:endParaRPr lang="ar-SA" dirty="0">
              <a:latin typeface="Arial" pitchFamily="34" charset="0"/>
              <a:cs typeface="Arial" pitchFamily="34" charset="0"/>
            </a:endParaRPr>
          </a:p>
        </p:txBody>
      </p:sp>
      <p:pic>
        <p:nvPicPr>
          <p:cNvPr id="1026" name="Picture 2" descr="https://lh3.googleusercontent.com/4ZudeyjbmK1u_AHo9ZZPfvN0bzWiLVArsR-X6wd08tGVlgNaW1hn08QMoriNInpTMvu2KuoUb9bgFhwRTVZ8y22DnOZsFbSUqy3Y46CCGbIXxKYHQnQ01jSQeZswOylOXUrxFq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8378" y="1115131"/>
            <a:ext cx="942975" cy="102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107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0" y="44624"/>
          <a:ext cx="6096000" cy="3053080"/>
        </p:xfrm>
        <a:graphic>
          <a:graphicData uri="http://schemas.openxmlformats.org/drawingml/2006/table">
            <a:tbl>
              <a:tblPr firstRow="1" bandRow="1">
                <a:tableStyleId>{00A15C55-8517-42AA-B614-E9B94910E393}</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57200">
                <a:tc>
                  <a:txBody>
                    <a:bodyPr/>
                    <a:lstStyle/>
                    <a:p>
                      <a:pPr algn="ctr"/>
                      <a:r>
                        <a:rPr lang="en-US" sz="1800" b="1" i="0" u="none" strike="noStrike" kern="1200" dirty="0">
                          <a:solidFill>
                            <a:schemeClr val="lt1"/>
                          </a:solidFill>
                          <a:effectLst/>
                          <a:latin typeface="+mn-lt"/>
                          <a:ea typeface="+mn-ea"/>
                          <a:cs typeface="+mn-cs"/>
                        </a:rPr>
                        <a:t>Name of Task</a:t>
                      </a:r>
                      <a:endParaRPr lang="en-US" dirty="0"/>
                    </a:p>
                  </a:txBody>
                  <a:tcPr/>
                </a:tc>
                <a:tc>
                  <a:txBody>
                    <a:bodyPr/>
                    <a:lstStyle/>
                    <a:p>
                      <a:pPr algn="ctr"/>
                      <a:r>
                        <a:rPr lang="en-US" sz="1800" b="1" i="0" u="none" strike="noStrike" kern="1200" dirty="0">
                          <a:solidFill>
                            <a:schemeClr val="lt1"/>
                          </a:solidFill>
                          <a:effectLst/>
                          <a:latin typeface="+mn-lt"/>
                          <a:ea typeface="+mn-ea"/>
                          <a:cs typeface="+mn-cs"/>
                        </a:rPr>
                        <a:t>Time Estimation (C)</a:t>
                      </a:r>
                      <a:endParaRPr lang="en-US" dirty="0"/>
                    </a:p>
                  </a:txBody>
                  <a:tcPr/>
                </a:tc>
                <a:extLst>
                  <a:ext uri="{0D108BD9-81ED-4DB2-BD59-A6C34878D82A}">
                    <a16:rowId xmlns:a16="http://schemas.microsoft.com/office/drawing/2014/main" val="10000"/>
                  </a:ext>
                </a:extLst>
              </a:tr>
              <a:tr h="370840">
                <a:tc>
                  <a:txBody>
                    <a:bodyPr/>
                    <a:lstStyle/>
                    <a:p>
                      <a:pPr algn="ctr"/>
                      <a:r>
                        <a:rPr lang="en-US" sz="1800" b="0" i="0" u="none" strike="noStrike" kern="1200" dirty="0">
                          <a:solidFill>
                            <a:schemeClr val="dk1"/>
                          </a:solidFill>
                          <a:effectLst/>
                          <a:latin typeface="+mn-lt"/>
                          <a:ea typeface="+mn-ea"/>
                          <a:cs typeface="+mn-cs"/>
                        </a:rPr>
                        <a:t>Start Date</a:t>
                      </a:r>
                      <a:endParaRPr lang="en-US" dirty="0"/>
                    </a:p>
                  </a:txBody>
                  <a:tcPr/>
                </a:tc>
                <a:tc>
                  <a:txBody>
                    <a:bodyPr/>
                    <a:lstStyle/>
                    <a:p>
                      <a:pPr algn="ctr"/>
                      <a:r>
                        <a:rPr lang="en-US" dirty="0"/>
                        <a:t>7-11-2021</a:t>
                      </a:r>
                    </a:p>
                  </a:txBody>
                  <a:tcPr/>
                </a:tc>
                <a:extLst>
                  <a:ext uri="{0D108BD9-81ED-4DB2-BD59-A6C34878D82A}">
                    <a16:rowId xmlns:a16="http://schemas.microsoft.com/office/drawing/2014/main" val="10001"/>
                  </a:ext>
                </a:extLst>
              </a:tr>
              <a:tr h="370840">
                <a:tc>
                  <a:txBody>
                    <a:bodyPr/>
                    <a:lstStyle/>
                    <a:p>
                      <a:pPr algn="ctr"/>
                      <a:r>
                        <a:rPr lang="en-US" sz="1800" b="0" i="0" u="none" strike="noStrike" kern="1200" dirty="0">
                          <a:solidFill>
                            <a:schemeClr val="dk1"/>
                          </a:solidFill>
                          <a:effectLst/>
                          <a:latin typeface="+mn-lt"/>
                          <a:ea typeface="+mn-ea"/>
                          <a:cs typeface="+mn-cs"/>
                        </a:rPr>
                        <a:t>End Date</a:t>
                      </a:r>
                      <a:endParaRPr lang="en-US" dirty="0"/>
                    </a:p>
                  </a:txBody>
                  <a:tcPr/>
                </a:tc>
                <a:tc>
                  <a:txBody>
                    <a:bodyPr/>
                    <a:lstStyle/>
                    <a:p>
                      <a:pPr algn="ctr"/>
                      <a:r>
                        <a:rPr lang="en-US" dirty="0"/>
                        <a:t>8-11-2021</a:t>
                      </a:r>
                    </a:p>
                  </a:txBody>
                  <a:tcPr/>
                </a:tc>
                <a:extLst>
                  <a:ext uri="{0D108BD9-81ED-4DB2-BD59-A6C34878D82A}">
                    <a16:rowId xmlns:a16="http://schemas.microsoft.com/office/drawing/2014/main" val="10002"/>
                  </a:ext>
                </a:extLst>
              </a:tr>
              <a:tr h="370840">
                <a:tc>
                  <a:txBody>
                    <a:bodyPr/>
                    <a:lstStyle/>
                    <a:p>
                      <a:pPr algn="ctr"/>
                      <a:r>
                        <a:rPr lang="en-US" sz="1800" b="0" i="0" u="none" strike="noStrike" kern="1200" dirty="0">
                          <a:solidFill>
                            <a:schemeClr val="dk1"/>
                          </a:solidFill>
                          <a:effectLst/>
                          <a:latin typeface="+mn-lt"/>
                          <a:ea typeface="+mn-ea"/>
                          <a:cs typeface="+mn-cs"/>
                        </a:rPr>
                        <a:t>Person assigned to task</a:t>
                      </a:r>
                      <a:endParaRPr lang="en-US" dirty="0"/>
                    </a:p>
                  </a:txBody>
                  <a:tcPr/>
                </a:tc>
                <a:tc>
                  <a:txBody>
                    <a:bodyPr/>
                    <a:lstStyle/>
                    <a:p>
                      <a:pPr algn="ctr"/>
                      <a:r>
                        <a:rPr lang="en-US" baseline="0" dirty="0"/>
                        <a:t>Salma</a:t>
                      </a:r>
                      <a:endParaRPr lang="en-US" dirty="0"/>
                    </a:p>
                  </a:txBody>
                  <a:tcPr/>
                </a:tc>
                <a:extLst>
                  <a:ext uri="{0D108BD9-81ED-4DB2-BD59-A6C34878D82A}">
                    <a16:rowId xmlns:a16="http://schemas.microsoft.com/office/drawing/2014/main" val="10003"/>
                  </a:ext>
                </a:extLst>
              </a:tr>
              <a:tr h="370840">
                <a:tc>
                  <a:txBody>
                    <a:bodyPr/>
                    <a:lstStyle/>
                    <a:p>
                      <a:pPr algn="ctr"/>
                      <a:r>
                        <a:rPr lang="en-US" sz="1800" b="0" i="0" u="none" strike="noStrike" kern="1200" dirty="0">
                          <a:solidFill>
                            <a:schemeClr val="dk1"/>
                          </a:solidFill>
                          <a:effectLst/>
                          <a:latin typeface="+mn-lt"/>
                          <a:ea typeface="+mn-ea"/>
                          <a:cs typeface="+mn-cs"/>
                        </a:rPr>
                        <a:t>Priority</a:t>
                      </a:r>
                      <a:endParaRPr lang="en-US" dirty="0"/>
                    </a:p>
                  </a:txBody>
                  <a:tcPr/>
                </a:tc>
                <a:tc>
                  <a:txBody>
                    <a:bodyPr/>
                    <a:lstStyle/>
                    <a:p>
                      <a:pPr algn="ctr"/>
                      <a:r>
                        <a:rPr lang="en-US" dirty="0"/>
                        <a:t>Low</a:t>
                      </a:r>
                    </a:p>
                  </a:txBody>
                  <a:tcPr/>
                </a:tc>
                <a:extLst>
                  <a:ext uri="{0D108BD9-81ED-4DB2-BD59-A6C34878D82A}">
                    <a16:rowId xmlns:a16="http://schemas.microsoft.com/office/drawing/2014/main" val="10004"/>
                  </a:ext>
                </a:extLst>
              </a:tr>
              <a:tr h="370840">
                <a:tc>
                  <a:txBody>
                    <a:bodyPr/>
                    <a:lstStyle/>
                    <a:p>
                      <a:pPr algn="ctr"/>
                      <a:r>
                        <a:rPr lang="en-US" sz="1800" b="0" i="0" u="none" strike="noStrike" kern="1200" dirty="0">
                          <a:solidFill>
                            <a:schemeClr val="dk1"/>
                          </a:solidFill>
                          <a:effectLst/>
                          <a:latin typeface="+mn-lt"/>
                          <a:ea typeface="+mn-ea"/>
                          <a:cs typeface="+mn-cs"/>
                        </a:rPr>
                        <a:t>Resources Needed</a:t>
                      </a:r>
                      <a:endParaRPr lang="en-US" dirty="0"/>
                    </a:p>
                  </a:txBody>
                  <a:tcPr/>
                </a:tc>
                <a:tc>
                  <a:txBody>
                    <a:bodyPr/>
                    <a:lstStyle/>
                    <a:p>
                      <a:pPr marL="285750" marR="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kern="1200" dirty="0">
                          <a:solidFill>
                            <a:schemeClr val="dk1"/>
                          </a:solidFill>
                          <a:effectLst/>
                          <a:latin typeface="+mn-lt"/>
                          <a:ea typeface="+mn-ea"/>
                          <a:cs typeface="+mn-cs"/>
                        </a:rPr>
                        <a:t>Microsoft</a:t>
                      </a:r>
                      <a:r>
                        <a:rPr lang="en-US" sz="1800" b="0" i="0" u="none" strike="noStrike" kern="1200" baseline="0" dirty="0">
                          <a:solidFill>
                            <a:schemeClr val="dk1"/>
                          </a:solidFill>
                          <a:effectLst/>
                          <a:latin typeface="+mn-lt"/>
                          <a:ea typeface="+mn-ea"/>
                          <a:cs typeface="+mn-cs"/>
                        </a:rPr>
                        <a:t> PowerPoint</a:t>
                      </a:r>
                    </a:p>
                  </a:txBody>
                  <a:tcPr/>
                </a:tc>
                <a:extLst>
                  <a:ext uri="{0D108BD9-81ED-4DB2-BD59-A6C34878D82A}">
                    <a16:rowId xmlns:a16="http://schemas.microsoft.com/office/drawing/2014/main" val="10005"/>
                  </a:ext>
                </a:extLst>
              </a:tr>
              <a:tr h="370840">
                <a:tc>
                  <a:txBody>
                    <a:bodyPr/>
                    <a:lstStyle/>
                    <a:p>
                      <a:pPr algn="ctr"/>
                      <a:r>
                        <a:rPr lang="en-US" sz="1800" b="0" i="0" u="none" strike="noStrike" kern="1200" dirty="0">
                          <a:solidFill>
                            <a:schemeClr val="dk1"/>
                          </a:solidFill>
                          <a:effectLst/>
                          <a:latin typeface="+mn-lt"/>
                          <a:ea typeface="+mn-ea"/>
                          <a:cs typeface="+mn-cs"/>
                        </a:rPr>
                        <a:t>Estimated Time</a:t>
                      </a:r>
                      <a:endParaRPr lang="en-US" dirty="0"/>
                    </a:p>
                  </a:txBody>
                  <a:tcPr/>
                </a:tc>
                <a:tc>
                  <a:txBody>
                    <a:bodyPr/>
                    <a:lstStyle/>
                    <a:p>
                      <a:pPr algn="ctr"/>
                      <a:r>
                        <a:rPr lang="en-US" dirty="0"/>
                        <a:t>2 Hours</a:t>
                      </a:r>
                    </a:p>
                  </a:txBody>
                  <a:tcPr/>
                </a:tc>
                <a:extLst>
                  <a:ext uri="{0D108BD9-81ED-4DB2-BD59-A6C34878D82A}">
                    <a16:rowId xmlns:a16="http://schemas.microsoft.com/office/drawing/2014/main" val="10006"/>
                  </a:ext>
                </a:extLst>
              </a:tr>
              <a:tr h="370840">
                <a:tc>
                  <a:txBody>
                    <a:bodyPr/>
                    <a:lstStyle/>
                    <a:p>
                      <a:pPr algn="ctr"/>
                      <a:r>
                        <a:rPr lang="en-US" sz="1800" b="0" i="0" u="none" strike="noStrike" kern="1200" dirty="0">
                          <a:solidFill>
                            <a:schemeClr val="dk1"/>
                          </a:solidFill>
                          <a:effectLst/>
                          <a:latin typeface="+mn-lt"/>
                          <a:ea typeface="+mn-ea"/>
                          <a:cs typeface="+mn-cs"/>
                        </a:rPr>
                        <a:t>Actual Time</a:t>
                      </a:r>
                      <a:endParaRPr lang="en-US" dirty="0"/>
                    </a:p>
                  </a:txBody>
                  <a:tcPr/>
                </a:tc>
                <a:tc>
                  <a:txBody>
                    <a:bodyPr/>
                    <a:lstStyle/>
                    <a:p>
                      <a:pPr algn="ctr"/>
                      <a:r>
                        <a:rPr lang="en-US" dirty="0"/>
                        <a:t>3 Hours</a:t>
                      </a:r>
                    </a:p>
                  </a:txBody>
                  <a:tcPr/>
                </a:tc>
                <a:extLst>
                  <a:ext uri="{0D108BD9-81ED-4DB2-BD59-A6C34878D82A}">
                    <a16:rowId xmlns:a16="http://schemas.microsoft.com/office/drawing/2014/main" val="10007"/>
                  </a:ext>
                </a:extLst>
              </a:tr>
            </a:tbl>
          </a:graphicData>
        </a:graphic>
      </p:graphicFrame>
      <p:graphicFrame>
        <p:nvGraphicFramePr>
          <p:cNvPr id="3" name="Table 2">
            <a:extLst>
              <a:ext uri="{FF2B5EF4-FFF2-40B4-BE49-F238E27FC236}">
                <a16:creationId xmlns:a16="http://schemas.microsoft.com/office/drawing/2014/main" id="{874AAE18-648C-4ED0-BD99-726EBA883B88}"/>
              </a:ext>
            </a:extLst>
          </p:cNvPr>
          <p:cNvGraphicFramePr>
            <a:graphicFrameLocks noGrp="1"/>
          </p:cNvGraphicFramePr>
          <p:nvPr/>
        </p:nvGraphicFramePr>
        <p:xfrm>
          <a:off x="2999656" y="3284984"/>
          <a:ext cx="6096000" cy="3053080"/>
        </p:xfrm>
        <a:graphic>
          <a:graphicData uri="http://schemas.openxmlformats.org/drawingml/2006/table">
            <a:tbl>
              <a:tblPr firstRow="1" bandRow="1">
                <a:tableStyleId>{00A15C55-8517-42AA-B614-E9B94910E393}</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57200">
                <a:tc>
                  <a:txBody>
                    <a:bodyPr/>
                    <a:lstStyle/>
                    <a:p>
                      <a:pPr algn="ctr"/>
                      <a:r>
                        <a:rPr lang="en-US" sz="1800" b="1" i="0" u="none" strike="noStrike" kern="1200" dirty="0">
                          <a:solidFill>
                            <a:schemeClr val="lt1"/>
                          </a:solidFill>
                          <a:effectLst/>
                          <a:latin typeface="+mn-lt"/>
                          <a:ea typeface="+mn-ea"/>
                          <a:cs typeface="+mn-cs"/>
                        </a:rPr>
                        <a:t>Name of Task</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lt1"/>
                          </a:solidFill>
                          <a:effectLst/>
                          <a:latin typeface="+mn-lt"/>
                          <a:ea typeface="+mn-ea"/>
                          <a:cs typeface="+mn-cs"/>
                        </a:rPr>
                        <a:t>Task Identification (D)</a:t>
                      </a:r>
                    </a:p>
                  </a:txBody>
                  <a:tcPr/>
                </a:tc>
                <a:extLst>
                  <a:ext uri="{0D108BD9-81ED-4DB2-BD59-A6C34878D82A}">
                    <a16:rowId xmlns:a16="http://schemas.microsoft.com/office/drawing/2014/main" val="10000"/>
                  </a:ext>
                </a:extLst>
              </a:tr>
              <a:tr h="370840">
                <a:tc>
                  <a:txBody>
                    <a:bodyPr/>
                    <a:lstStyle/>
                    <a:p>
                      <a:pPr algn="ctr"/>
                      <a:r>
                        <a:rPr lang="en-US" sz="1800" b="0" i="0" u="none" strike="noStrike" kern="1200" dirty="0">
                          <a:solidFill>
                            <a:schemeClr val="dk1"/>
                          </a:solidFill>
                          <a:effectLst/>
                          <a:latin typeface="+mn-lt"/>
                          <a:ea typeface="+mn-ea"/>
                          <a:cs typeface="+mn-cs"/>
                        </a:rPr>
                        <a:t>Start Date</a:t>
                      </a:r>
                      <a:endParaRPr lang="en-US" dirty="0"/>
                    </a:p>
                  </a:txBody>
                  <a:tcPr/>
                </a:tc>
                <a:tc>
                  <a:txBody>
                    <a:bodyPr/>
                    <a:lstStyle/>
                    <a:p>
                      <a:pPr algn="ctr"/>
                      <a:r>
                        <a:rPr lang="en-US" dirty="0"/>
                        <a:t>7-11-2021</a:t>
                      </a:r>
                    </a:p>
                  </a:txBody>
                  <a:tcPr/>
                </a:tc>
                <a:extLst>
                  <a:ext uri="{0D108BD9-81ED-4DB2-BD59-A6C34878D82A}">
                    <a16:rowId xmlns:a16="http://schemas.microsoft.com/office/drawing/2014/main" val="10001"/>
                  </a:ext>
                </a:extLst>
              </a:tr>
              <a:tr h="370840">
                <a:tc>
                  <a:txBody>
                    <a:bodyPr/>
                    <a:lstStyle/>
                    <a:p>
                      <a:pPr algn="ctr"/>
                      <a:r>
                        <a:rPr lang="en-US" sz="1800" b="0" i="0" u="none" strike="noStrike" kern="1200" dirty="0">
                          <a:solidFill>
                            <a:schemeClr val="dk1"/>
                          </a:solidFill>
                          <a:effectLst/>
                          <a:latin typeface="+mn-lt"/>
                          <a:ea typeface="+mn-ea"/>
                          <a:cs typeface="+mn-cs"/>
                        </a:rPr>
                        <a:t>End Date</a:t>
                      </a:r>
                      <a:endParaRPr lang="en-US" dirty="0"/>
                    </a:p>
                  </a:txBody>
                  <a:tcPr/>
                </a:tc>
                <a:tc>
                  <a:txBody>
                    <a:bodyPr/>
                    <a:lstStyle/>
                    <a:p>
                      <a:pPr algn="ctr"/>
                      <a:r>
                        <a:rPr lang="en-US" dirty="0"/>
                        <a:t>10-11-2021</a:t>
                      </a:r>
                    </a:p>
                  </a:txBody>
                  <a:tcPr/>
                </a:tc>
                <a:extLst>
                  <a:ext uri="{0D108BD9-81ED-4DB2-BD59-A6C34878D82A}">
                    <a16:rowId xmlns:a16="http://schemas.microsoft.com/office/drawing/2014/main" val="10002"/>
                  </a:ext>
                </a:extLst>
              </a:tr>
              <a:tr h="370840">
                <a:tc>
                  <a:txBody>
                    <a:bodyPr/>
                    <a:lstStyle/>
                    <a:p>
                      <a:pPr algn="ctr"/>
                      <a:r>
                        <a:rPr lang="en-US" sz="1800" b="0" i="0" u="none" strike="noStrike" kern="1200" dirty="0">
                          <a:solidFill>
                            <a:schemeClr val="dk1"/>
                          </a:solidFill>
                          <a:effectLst/>
                          <a:latin typeface="+mn-lt"/>
                          <a:ea typeface="+mn-ea"/>
                          <a:cs typeface="+mn-cs"/>
                        </a:rPr>
                        <a:t>Person assigned to task</a:t>
                      </a:r>
                      <a:endParaRPr lang="en-US" dirty="0"/>
                    </a:p>
                  </a:txBody>
                  <a:tcPr/>
                </a:tc>
                <a:tc>
                  <a:txBody>
                    <a:bodyPr/>
                    <a:lstStyle/>
                    <a:p>
                      <a:pPr algn="ctr"/>
                      <a:r>
                        <a:rPr lang="en-US" baseline="0" dirty="0"/>
                        <a:t>Salma</a:t>
                      </a:r>
                      <a:endParaRPr lang="en-US" dirty="0"/>
                    </a:p>
                  </a:txBody>
                  <a:tcPr/>
                </a:tc>
                <a:extLst>
                  <a:ext uri="{0D108BD9-81ED-4DB2-BD59-A6C34878D82A}">
                    <a16:rowId xmlns:a16="http://schemas.microsoft.com/office/drawing/2014/main" val="10003"/>
                  </a:ext>
                </a:extLst>
              </a:tr>
              <a:tr h="370840">
                <a:tc>
                  <a:txBody>
                    <a:bodyPr/>
                    <a:lstStyle/>
                    <a:p>
                      <a:pPr algn="ctr"/>
                      <a:r>
                        <a:rPr lang="en-US" sz="1800" b="0" i="0" u="none" strike="noStrike" kern="1200" dirty="0">
                          <a:solidFill>
                            <a:schemeClr val="dk1"/>
                          </a:solidFill>
                          <a:effectLst/>
                          <a:latin typeface="+mn-lt"/>
                          <a:ea typeface="+mn-ea"/>
                          <a:cs typeface="+mn-cs"/>
                        </a:rPr>
                        <a:t>Priority</a:t>
                      </a:r>
                      <a:endParaRPr lang="en-US" dirty="0"/>
                    </a:p>
                  </a:txBody>
                  <a:tcPr/>
                </a:tc>
                <a:tc>
                  <a:txBody>
                    <a:bodyPr/>
                    <a:lstStyle/>
                    <a:p>
                      <a:pPr algn="ctr"/>
                      <a:r>
                        <a:rPr lang="en-US" dirty="0"/>
                        <a:t>Medium</a:t>
                      </a:r>
                    </a:p>
                  </a:txBody>
                  <a:tcPr/>
                </a:tc>
                <a:extLst>
                  <a:ext uri="{0D108BD9-81ED-4DB2-BD59-A6C34878D82A}">
                    <a16:rowId xmlns:a16="http://schemas.microsoft.com/office/drawing/2014/main" val="10004"/>
                  </a:ext>
                </a:extLst>
              </a:tr>
              <a:tr h="370840">
                <a:tc>
                  <a:txBody>
                    <a:bodyPr/>
                    <a:lstStyle/>
                    <a:p>
                      <a:pPr algn="ctr"/>
                      <a:r>
                        <a:rPr lang="en-US" sz="1800" b="0" i="0" u="none" strike="noStrike" kern="1200" dirty="0">
                          <a:solidFill>
                            <a:schemeClr val="dk1"/>
                          </a:solidFill>
                          <a:effectLst/>
                          <a:latin typeface="+mn-lt"/>
                          <a:ea typeface="+mn-ea"/>
                          <a:cs typeface="+mn-cs"/>
                        </a:rPr>
                        <a:t>Resources Needed</a:t>
                      </a:r>
                      <a:endParaRPr lang="en-US" dirty="0"/>
                    </a:p>
                  </a:txBody>
                  <a:tcPr/>
                </a:tc>
                <a:tc>
                  <a:txBody>
                    <a:bodyPr/>
                    <a:lstStyle/>
                    <a:p>
                      <a:pPr marL="285750" marR="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kern="1200" dirty="0">
                          <a:solidFill>
                            <a:schemeClr val="dk1"/>
                          </a:solidFill>
                          <a:effectLst/>
                          <a:latin typeface="+mn-lt"/>
                          <a:ea typeface="+mn-ea"/>
                          <a:cs typeface="+mn-cs"/>
                        </a:rPr>
                        <a:t>Microsoft</a:t>
                      </a:r>
                      <a:r>
                        <a:rPr lang="en-US" sz="1800" b="0" i="0" u="none" strike="noStrike" kern="1200" baseline="0" dirty="0">
                          <a:solidFill>
                            <a:schemeClr val="dk1"/>
                          </a:solidFill>
                          <a:effectLst/>
                          <a:latin typeface="+mn-lt"/>
                          <a:ea typeface="+mn-ea"/>
                          <a:cs typeface="+mn-cs"/>
                        </a:rPr>
                        <a:t> PowerPoint</a:t>
                      </a:r>
                    </a:p>
                  </a:txBody>
                  <a:tcPr/>
                </a:tc>
                <a:extLst>
                  <a:ext uri="{0D108BD9-81ED-4DB2-BD59-A6C34878D82A}">
                    <a16:rowId xmlns:a16="http://schemas.microsoft.com/office/drawing/2014/main" val="10005"/>
                  </a:ext>
                </a:extLst>
              </a:tr>
              <a:tr h="370840">
                <a:tc>
                  <a:txBody>
                    <a:bodyPr/>
                    <a:lstStyle/>
                    <a:p>
                      <a:pPr algn="ctr"/>
                      <a:r>
                        <a:rPr lang="en-US" sz="1800" b="0" i="0" u="none" strike="noStrike" kern="1200" dirty="0">
                          <a:solidFill>
                            <a:schemeClr val="dk1"/>
                          </a:solidFill>
                          <a:effectLst/>
                          <a:latin typeface="+mn-lt"/>
                          <a:ea typeface="+mn-ea"/>
                          <a:cs typeface="+mn-cs"/>
                        </a:rPr>
                        <a:t>Estimated Time</a:t>
                      </a:r>
                      <a:endParaRPr lang="en-US" dirty="0"/>
                    </a:p>
                  </a:txBody>
                  <a:tcPr/>
                </a:tc>
                <a:tc>
                  <a:txBody>
                    <a:bodyPr/>
                    <a:lstStyle/>
                    <a:p>
                      <a:pPr algn="ctr"/>
                      <a:r>
                        <a:rPr lang="en-US" dirty="0"/>
                        <a:t>9 Hours</a:t>
                      </a:r>
                    </a:p>
                  </a:txBody>
                  <a:tcPr/>
                </a:tc>
                <a:extLst>
                  <a:ext uri="{0D108BD9-81ED-4DB2-BD59-A6C34878D82A}">
                    <a16:rowId xmlns:a16="http://schemas.microsoft.com/office/drawing/2014/main" val="10006"/>
                  </a:ext>
                </a:extLst>
              </a:tr>
              <a:tr h="370840">
                <a:tc>
                  <a:txBody>
                    <a:bodyPr/>
                    <a:lstStyle/>
                    <a:p>
                      <a:pPr algn="ctr"/>
                      <a:r>
                        <a:rPr lang="en-US" sz="1800" b="0" i="0" u="none" strike="noStrike" kern="1200" dirty="0">
                          <a:solidFill>
                            <a:schemeClr val="dk1"/>
                          </a:solidFill>
                          <a:effectLst/>
                          <a:latin typeface="+mn-lt"/>
                          <a:ea typeface="+mn-ea"/>
                          <a:cs typeface="+mn-cs"/>
                        </a:rPr>
                        <a:t>Actual Time</a:t>
                      </a:r>
                      <a:endParaRPr lang="en-US" dirty="0"/>
                    </a:p>
                  </a:txBody>
                  <a:tcPr/>
                </a:tc>
                <a:tc>
                  <a:txBody>
                    <a:bodyPr/>
                    <a:lstStyle/>
                    <a:p>
                      <a:pPr algn="ctr"/>
                      <a:r>
                        <a:rPr lang="en-US" dirty="0"/>
                        <a:t>10 Hours</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89776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0" y="44624"/>
          <a:ext cx="6096000" cy="3053080"/>
        </p:xfrm>
        <a:graphic>
          <a:graphicData uri="http://schemas.openxmlformats.org/drawingml/2006/table">
            <a:tbl>
              <a:tblPr firstRow="1" bandRow="1">
                <a:tableStyleId>{00A15C55-8517-42AA-B614-E9B94910E393}</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57200">
                <a:tc>
                  <a:txBody>
                    <a:bodyPr/>
                    <a:lstStyle/>
                    <a:p>
                      <a:pPr algn="ctr"/>
                      <a:r>
                        <a:rPr lang="en-US" sz="1800" b="1" i="0" u="none" strike="noStrike" kern="1200" dirty="0">
                          <a:solidFill>
                            <a:schemeClr val="lt1"/>
                          </a:solidFill>
                          <a:effectLst/>
                          <a:latin typeface="+mn-lt"/>
                          <a:ea typeface="+mn-ea"/>
                          <a:cs typeface="+mn-cs"/>
                        </a:rPr>
                        <a:t>Name of Task</a:t>
                      </a:r>
                      <a:endParaRPr lang="en-US" dirty="0"/>
                    </a:p>
                  </a:txBody>
                  <a:tcPr/>
                </a:tc>
                <a:tc>
                  <a:txBody>
                    <a:bodyPr/>
                    <a:lstStyle/>
                    <a:p>
                      <a:pPr algn="ctr"/>
                      <a:r>
                        <a:rPr lang="en-US" sz="1800" b="1" i="0" u="none" strike="noStrike" kern="1200" dirty="0">
                          <a:solidFill>
                            <a:schemeClr val="lt1"/>
                          </a:solidFill>
                          <a:effectLst/>
                          <a:latin typeface="+mn-lt"/>
                          <a:ea typeface="+mn-ea"/>
                          <a:cs typeface="+mn-cs"/>
                        </a:rPr>
                        <a:t>Interview (E)</a:t>
                      </a:r>
                      <a:endParaRPr lang="en-US" dirty="0"/>
                    </a:p>
                  </a:txBody>
                  <a:tcPr/>
                </a:tc>
                <a:extLst>
                  <a:ext uri="{0D108BD9-81ED-4DB2-BD59-A6C34878D82A}">
                    <a16:rowId xmlns:a16="http://schemas.microsoft.com/office/drawing/2014/main" val="10000"/>
                  </a:ext>
                </a:extLst>
              </a:tr>
              <a:tr h="370840">
                <a:tc>
                  <a:txBody>
                    <a:bodyPr/>
                    <a:lstStyle/>
                    <a:p>
                      <a:pPr algn="ctr"/>
                      <a:r>
                        <a:rPr lang="en-US" sz="1800" b="0" i="0" u="none" strike="noStrike" kern="1200" dirty="0">
                          <a:solidFill>
                            <a:schemeClr val="dk1"/>
                          </a:solidFill>
                          <a:effectLst/>
                          <a:latin typeface="+mn-lt"/>
                          <a:ea typeface="+mn-ea"/>
                          <a:cs typeface="+mn-cs"/>
                        </a:rPr>
                        <a:t>Start Date</a:t>
                      </a:r>
                      <a:endParaRPr lang="en-US" dirty="0"/>
                    </a:p>
                  </a:txBody>
                  <a:tcPr/>
                </a:tc>
                <a:tc>
                  <a:txBody>
                    <a:bodyPr/>
                    <a:lstStyle/>
                    <a:p>
                      <a:pPr algn="ctr"/>
                      <a:r>
                        <a:rPr lang="en-US" dirty="0"/>
                        <a:t>15-11-2021</a:t>
                      </a:r>
                    </a:p>
                  </a:txBody>
                  <a:tcPr/>
                </a:tc>
                <a:extLst>
                  <a:ext uri="{0D108BD9-81ED-4DB2-BD59-A6C34878D82A}">
                    <a16:rowId xmlns:a16="http://schemas.microsoft.com/office/drawing/2014/main" val="10001"/>
                  </a:ext>
                </a:extLst>
              </a:tr>
              <a:tr h="370840">
                <a:tc>
                  <a:txBody>
                    <a:bodyPr/>
                    <a:lstStyle/>
                    <a:p>
                      <a:pPr algn="ctr"/>
                      <a:r>
                        <a:rPr lang="en-US" sz="1800" b="0" i="0" u="none" strike="noStrike" kern="1200" dirty="0">
                          <a:solidFill>
                            <a:schemeClr val="dk1"/>
                          </a:solidFill>
                          <a:effectLst/>
                          <a:latin typeface="+mn-lt"/>
                          <a:ea typeface="+mn-ea"/>
                          <a:cs typeface="+mn-cs"/>
                        </a:rPr>
                        <a:t>End Date</a:t>
                      </a:r>
                      <a:endParaRPr lang="en-US" dirty="0"/>
                    </a:p>
                  </a:txBody>
                  <a:tcPr/>
                </a:tc>
                <a:tc>
                  <a:txBody>
                    <a:bodyPr/>
                    <a:lstStyle/>
                    <a:p>
                      <a:pPr algn="ctr"/>
                      <a:r>
                        <a:rPr lang="en-US" dirty="0"/>
                        <a:t>16-11-2021</a:t>
                      </a:r>
                    </a:p>
                  </a:txBody>
                  <a:tcPr/>
                </a:tc>
                <a:extLst>
                  <a:ext uri="{0D108BD9-81ED-4DB2-BD59-A6C34878D82A}">
                    <a16:rowId xmlns:a16="http://schemas.microsoft.com/office/drawing/2014/main" val="10002"/>
                  </a:ext>
                </a:extLst>
              </a:tr>
              <a:tr h="370840">
                <a:tc>
                  <a:txBody>
                    <a:bodyPr/>
                    <a:lstStyle/>
                    <a:p>
                      <a:pPr algn="ctr"/>
                      <a:r>
                        <a:rPr lang="en-US" sz="1800" b="0" i="0" u="none" strike="noStrike" kern="1200" dirty="0">
                          <a:solidFill>
                            <a:schemeClr val="dk1"/>
                          </a:solidFill>
                          <a:effectLst/>
                          <a:latin typeface="+mn-lt"/>
                          <a:ea typeface="+mn-ea"/>
                          <a:cs typeface="+mn-cs"/>
                        </a:rPr>
                        <a:t>Person assigned to task</a:t>
                      </a:r>
                      <a:endParaRPr lang="en-US" dirty="0"/>
                    </a:p>
                  </a:txBody>
                  <a:tcPr/>
                </a:tc>
                <a:tc>
                  <a:txBody>
                    <a:bodyPr/>
                    <a:lstStyle/>
                    <a:p>
                      <a:pPr algn="ctr"/>
                      <a:r>
                        <a:rPr lang="en-US" baseline="0" dirty="0" err="1"/>
                        <a:t>Sameh</a:t>
                      </a:r>
                      <a:endParaRPr lang="en-US" dirty="0"/>
                    </a:p>
                  </a:txBody>
                  <a:tcPr/>
                </a:tc>
                <a:extLst>
                  <a:ext uri="{0D108BD9-81ED-4DB2-BD59-A6C34878D82A}">
                    <a16:rowId xmlns:a16="http://schemas.microsoft.com/office/drawing/2014/main" val="10003"/>
                  </a:ext>
                </a:extLst>
              </a:tr>
              <a:tr h="370840">
                <a:tc>
                  <a:txBody>
                    <a:bodyPr/>
                    <a:lstStyle/>
                    <a:p>
                      <a:pPr algn="ctr"/>
                      <a:r>
                        <a:rPr lang="en-US" sz="1800" b="0" i="0" u="none" strike="noStrike" kern="1200" dirty="0">
                          <a:solidFill>
                            <a:schemeClr val="dk1"/>
                          </a:solidFill>
                          <a:effectLst/>
                          <a:latin typeface="+mn-lt"/>
                          <a:ea typeface="+mn-ea"/>
                          <a:cs typeface="+mn-cs"/>
                        </a:rPr>
                        <a:t>Priority</a:t>
                      </a:r>
                      <a:endParaRPr lang="en-US" dirty="0"/>
                    </a:p>
                  </a:txBody>
                  <a:tcPr/>
                </a:tc>
                <a:tc>
                  <a:txBody>
                    <a:bodyPr/>
                    <a:lstStyle/>
                    <a:p>
                      <a:pPr algn="ctr"/>
                      <a:r>
                        <a:rPr lang="en-US" dirty="0"/>
                        <a:t>medium</a:t>
                      </a:r>
                    </a:p>
                  </a:txBody>
                  <a:tcPr/>
                </a:tc>
                <a:extLst>
                  <a:ext uri="{0D108BD9-81ED-4DB2-BD59-A6C34878D82A}">
                    <a16:rowId xmlns:a16="http://schemas.microsoft.com/office/drawing/2014/main" val="10004"/>
                  </a:ext>
                </a:extLst>
              </a:tr>
              <a:tr h="370840">
                <a:tc>
                  <a:txBody>
                    <a:bodyPr/>
                    <a:lstStyle/>
                    <a:p>
                      <a:pPr algn="ctr"/>
                      <a:r>
                        <a:rPr lang="en-US" sz="1800" b="0" i="0" u="none" strike="noStrike" kern="1200" dirty="0">
                          <a:solidFill>
                            <a:schemeClr val="dk1"/>
                          </a:solidFill>
                          <a:effectLst/>
                          <a:latin typeface="+mn-lt"/>
                          <a:ea typeface="+mn-ea"/>
                          <a:cs typeface="+mn-cs"/>
                        </a:rPr>
                        <a:t>Resources Needed</a:t>
                      </a:r>
                      <a:endParaRPr lang="en-US" dirty="0"/>
                    </a:p>
                  </a:txBody>
                  <a:tcPr/>
                </a:tc>
                <a:tc>
                  <a:txBody>
                    <a:bodyPr/>
                    <a:lstStyle/>
                    <a:p>
                      <a:pPr marL="285750" marR="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kern="1200" dirty="0">
                          <a:solidFill>
                            <a:schemeClr val="dk1"/>
                          </a:solidFill>
                          <a:effectLst/>
                          <a:latin typeface="+mn-lt"/>
                          <a:ea typeface="+mn-ea"/>
                          <a:cs typeface="+mn-cs"/>
                        </a:rPr>
                        <a:t>Microsoft</a:t>
                      </a:r>
                      <a:r>
                        <a:rPr lang="en-US" sz="1800" b="0" i="0" u="none" strike="noStrike" kern="1200" baseline="0" dirty="0">
                          <a:solidFill>
                            <a:schemeClr val="dk1"/>
                          </a:solidFill>
                          <a:effectLst/>
                          <a:latin typeface="+mn-lt"/>
                          <a:ea typeface="+mn-ea"/>
                          <a:cs typeface="+mn-cs"/>
                        </a:rPr>
                        <a:t> PowerPoint</a:t>
                      </a:r>
                    </a:p>
                  </a:txBody>
                  <a:tcPr/>
                </a:tc>
                <a:extLst>
                  <a:ext uri="{0D108BD9-81ED-4DB2-BD59-A6C34878D82A}">
                    <a16:rowId xmlns:a16="http://schemas.microsoft.com/office/drawing/2014/main" val="10005"/>
                  </a:ext>
                </a:extLst>
              </a:tr>
              <a:tr h="370840">
                <a:tc>
                  <a:txBody>
                    <a:bodyPr/>
                    <a:lstStyle/>
                    <a:p>
                      <a:pPr algn="ctr"/>
                      <a:r>
                        <a:rPr lang="en-US" sz="1800" b="0" i="0" u="none" strike="noStrike" kern="1200" dirty="0">
                          <a:solidFill>
                            <a:schemeClr val="dk1"/>
                          </a:solidFill>
                          <a:effectLst/>
                          <a:latin typeface="+mn-lt"/>
                          <a:ea typeface="+mn-ea"/>
                          <a:cs typeface="+mn-cs"/>
                        </a:rPr>
                        <a:t>Estimated Time</a:t>
                      </a:r>
                      <a:endParaRPr lang="en-US" dirty="0"/>
                    </a:p>
                  </a:txBody>
                  <a:tcPr/>
                </a:tc>
                <a:tc>
                  <a:txBody>
                    <a:bodyPr/>
                    <a:lstStyle/>
                    <a:p>
                      <a:pPr algn="ctr"/>
                      <a:r>
                        <a:rPr lang="en-US" dirty="0"/>
                        <a:t>6 Hours</a:t>
                      </a:r>
                    </a:p>
                  </a:txBody>
                  <a:tcPr/>
                </a:tc>
                <a:extLst>
                  <a:ext uri="{0D108BD9-81ED-4DB2-BD59-A6C34878D82A}">
                    <a16:rowId xmlns:a16="http://schemas.microsoft.com/office/drawing/2014/main" val="10006"/>
                  </a:ext>
                </a:extLst>
              </a:tr>
              <a:tr h="370840">
                <a:tc>
                  <a:txBody>
                    <a:bodyPr/>
                    <a:lstStyle/>
                    <a:p>
                      <a:pPr algn="ctr"/>
                      <a:r>
                        <a:rPr lang="en-US" sz="1800" b="0" i="0" u="none" strike="noStrike" kern="1200" dirty="0">
                          <a:solidFill>
                            <a:schemeClr val="dk1"/>
                          </a:solidFill>
                          <a:effectLst/>
                          <a:latin typeface="+mn-lt"/>
                          <a:ea typeface="+mn-ea"/>
                          <a:cs typeface="+mn-cs"/>
                        </a:rPr>
                        <a:t>Actual Time</a:t>
                      </a:r>
                      <a:endParaRPr lang="en-US" dirty="0"/>
                    </a:p>
                  </a:txBody>
                  <a:tcPr/>
                </a:tc>
                <a:tc>
                  <a:txBody>
                    <a:bodyPr/>
                    <a:lstStyle/>
                    <a:p>
                      <a:pPr algn="ctr"/>
                      <a:r>
                        <a:rPr lang="en-US" dirty="0"/>
                        <a:t>6 Hours</a:t>
                      </a:r>
                    </a:p>
                  </a:txBody>
                  <a:tcPr/>
                </a:tc>
                <a:extLst>
                  <a:ext uri="{0D108BD9-81ED-4DB2-BD59-A6C34878D82A}">
                    <a16:rowId xmlns:a16="http://schemas.microsoft.com/office/drawing/2014/main" val="10007"/>
                  </a:ext>
                </a:extLst>
              </a:tr>
            </a:tbl>
          </a:graphicData>
        </a:graphic>
      </p:graphicFrame>
      <p:graphicFrame>
        <p:nvGraphicFramePr>
          <p:cNvPr id="3" name="Table 2">
            <a:extLst>
              <a:ext uri="{FF2B5EF4-FFF2-40B4-BE49-F238E27FC236}">
                <a16:creationId xmlns:a16="http://schemas.microsoft.com/office/drawing/2014/main" id="{874AAE18-648C-4ED0-BD99-726EBA883B88}"/>
              </a:ext>
            </a:extLst>
          </p:cNvPr>
          <p:cNvGraphicFramePr>
            <a:graphicFrameLocks noGrp="1"/>
          </p:cNvGraphicFramePr>
          <p:nvPr/>
        </p:nvGraphicFramePr>
        <p:xfrm>
          <a:off x="2999656" y="3284984"/>
          <a:ext cx="6096000" cy="3053080"/>
        </p:xfrm>
        <a:graphic>
          <a:graphicData uri="http://schemas.openxmlformats.org/drawingml/2006/table">
            <a:tbl>
              <a:tblPr firstRow="1" bandRow="1">
                <a:tableStyleId>{00A15C55-8517-42AA-B614-E9B94910E393}</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57200">
                <a:tc>
                  <a:txBody>
                    <a:bodyPr/>
                    <a:lstStyle/>
                    <a:p>
                      <a:pPr algn="ctr"/>
                      <a:r>
                        <a:rPr lang="en-US" sz="1800" b="1" i="0" u="none" strike="noStrike" kern="1200" dirty="0">
                          <a:solidFill>
                            <a:schemeClr val="lt1"/>
                          </a:solidFill>
                          <a:effectLst/>
                          <a:latin typeface="+mn-lt"/>
                          <a:ea typeface="+mn-ea"/>
                          <a:cs typeface="+mn-cs"/>
                        </a:rPr>
                        <a:t>Name of Task</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lt1"/>
                          </a:solidFill>
                          <a:effectLst/>
                          <a:latin typeface="+mn-lt"/>
                          <a:ea typeface="+mn-ea"/>
                          <a:cs typeface="+mn-cs"/>
                        </a:rPr>
                        <a:t>Questionnaire (F)</a:t>
                      </a:r>
                    </a:p>
                  </a:txBody>
                  <a:tcPr/>
                </a:tc>
                <a:extLst>
                  <a:ext uri="{0D108BD9-81ED-4DB2-BD59-A6C34878D82A}">
                    <a16:rowId xmlns:a16="http://schemas.microsoft.com/office/drawing/2014/main" val="10000"/>
                  </a:ext>
                </a:extLst>
              </a:tr>
              <a:tr h="370840">
                <a:tc>
                  <a:txBody>
                    <a:bodyPr/>
                    <a:lstStyle/>
                    <a:p>
                      <a:pPr algn="ctr"/>
                      <a:r>
                        <a:rPr lang="en-US" sz="1800" b="0" i="0" u="none" strike="noStrike" kern="1200" dirty="0">
                          <a:solidFill>
                            <a:schemeClr val="dk1"/>
                          </a:solidFill>
                          <a:effectLst/>
                          <a:latin typeface="+mn-lt"/>
                          <a:ea typeface="+mn-ea"/>
                          <a:cs typeface="+mn-cs"/>
                        </a:rPr>
                        <a:t>Start Date</a:t>
                      </a:r>
                      <a:endParaRPr lang="en-US" dirty="0"/>
                    </a:p>
                  </a:txBody>
                  <a:tcPr/>
                </a:tc>
                <a:tc>
                  <a:txBody>
                    <a:bodyPr/>
                    <a:lstStyle/>
                    <a:p>
                      <a:pPr algn="ctr"/>
                      <a:r>
                        <a:rPr lang="en-US" dirty="0"/>
                        <a:t>16-11-2021</a:t>
                      </a:r>
                    </a:p>
                  </a:txBody>
                  <a:tcPr/>
                </a:tc>
                <a:extLst>
                  <a:ext uri="{0D108BD9-81ED-4DB2-BD59-A6C34878D82A}">
                    <a16:rowId xmlns:a16="http://schemas.microsoft.com/office/drawing/2014/main" val="10001"/>
                  </a:ext>
                </a:extLst>
              </a:tr>
              <a:tr h="370840">
                <a:tc>
                  <a:txBody>
                    <a:bodyPr/>
                    <a:lstStyle/>
                    <a:p>
                      <a:pPr algn="ctr"/>
                      <a:r>
                        <a:rPr lang="en-US" sz="1800" b="0" i="0" u="none" strike="noStrike" kern="1200" dirty="0">
                          <a:solidFill>
                            <a:schemeClr val="dk1"/>
                          </a:solidFill>
                          <a:effectLst/>
                          <a:latin typeface="+mn-lt"/>
                          <a:ea typeface="+mn-ea"/>
                          <a:cs typeface="+mn-cs"/>
                        </a:rPr>
                        <a:t>End Date</a:t>
                      </a:r>
                      <a:endParaRPr lang="en-US" dirty="0"/>
                    </a:p>
                  </a:txBody>
                  <a:tcPr/>
                </a:tc>
                <a:tc>
                  <a:txBody>
                    <a:bodyPr/>
                    <a:lstStyle/>
                    <a:p>
                      <a:pPr algn="ctr"/>
                      <a:r>
                        <a:rPr lang="en-US" dirty="0"/>
                        <a:t>17-11-2021</a:t>
                      </a:r>
                    </a:p>
                  </a:txBody>
                  <a:tcPr/>
                </a:tc>
                <a:extLst>
                  <a:ext uri="{0D108BD9-81ED-4DB2-BD59-A6C34878D82A}">
                    <a16:rowId xmlns:a16="http://schemas.microsoft.com/office/drawing/2014/main" val="10002"/>
                  </a:ext>
                </a:extLst>
              </a:tr>
              <a:tr h="370840">
                <a:tc>
                  <a:txBody>
                    <a:bodyPr/>
                    <a:lstStyle/>
                    <a:p>
                      <a:pPr algn="ctr"/>
                      <a:r>
                        <a:rPr lang="en-US" sz="1800" b="0" i="0" u="none" strike="noStrike" kern="1200" dirty="0">
                          <a:solidFill>
                            <a:schemeClr val="dk1"/>
                          </a:solidFill>
                          <a:effectLst/>
                          <a:latin typeface="+mn-lt"/>
                          <a:ea typeface="+mn-ea"/>
                          <a:cs typeface="+mn-cs"/>
                        </a:rPr>
                        <a:t>Person assigned to task</a:t>
                      </a:r>
                      <a:endParaRPr lang="en-US" dirty="0"/>
                    </a:p>
                  </a:txBody>
                  <a:tcPr/>
                </a:tc>
                <a:tc>
                  <a:txBody>
                    <a:bodyPr/>
                    <a:lstStyle/>
                    <a:p>
                      <a:pPr algn="ctr"/>
                      <a:r>
                        <a:rPr lang="en-US" baseline="0" dirty="0" err="1"/>
                        <a:t>Zeyad</a:t>
                      </a:r>
                      <a:r>
                        <a:rPr lang="en-US" baseline="0" dirty="0"/>
                        <a:t> </a:t>
                      </a:r>
                      <a:r>
                        <a:rPr lang="en-US" baseline="0" dirty="0" err="1"/>
                        <a:t>nasef</a:t>
                      </a:r>
                      <a:endParaRPr lang="en-US" dirty="0"/>
                    </a:p>
                  </a:txBody>
                  <a:tcPr/>
                </a:tc>
                <a:extLst>
                  <a:ext uri="{0D108BD9-81ED-4DB2-BD59-A6C34878D82A}">
                    <a16:rowId xmlns:a16="http://schemas.microsoft.com/office/drawing/2014/main" val="10003"/>
                  </a:ext>
                </a:extLst>
              </a:tr>
              <a:tr h="370840">
                <a:tc>
                  <a:txBody>
                    <a:bodyPr/>
                    <a:lstStyle/>
                    <a:p>
                      <a:pPr algn="ctr"/>
                      <a:r>
                        <a:rPr lang="en-US" sz="1800" b="0" i="0" u="none" strike="noStrike" kern="1200" dirty="0">
                          <a:solidFill>
                            <a:schemeClr val="dk1"/>
                          </a:solidFill>
                          <a:effectLst/>
                          <a:latin typeface="+mn-lt"/>
                          <a:ea typeface="+mn-ea"/>
                          <a:cs typeface="+mn-cs"/>
                        </a:rPr>
                        <a:t>Priority</a:t>
                      </a:r>
                      <a:endParaRPr lang="en-US" dirty="0"/>
                    </a:p>
                  </a:txBody>
                  <a:tcPr/>
                </a:tc>
                <a:tc>
                  <a:txBody>
                    <a:bodyPr/>
                    <a:lstStyle/>
                    <a:p>
                      <a:pPr algn="ctr"/>
                      <a:r>
                        <a:rPr lang="en-US" dirty="0"/>
                        <a:t>Medium</a:t>
                      </a:r>
                    </a:p>
                  </a:txBody>
                  <a:tcPr/>
                </a:tc>
                <a:extLst>
                  <a:ext uri="{0D108BD9-81ED-4DB2-BD59-A6C34878D82A}">
                    <a16:rowId xmlns:a16="http://schemas.microsoft.com/office/drawing/2014/main" val="10004"/>
                  </a:ext>
                </a:extLst>
              </a:tr>
              <a:tr h="370840">
                <a:tc>
                  <a:txBody>
                    <a:bodyPr/>
                    <a:lstStyle/>
                    <a:p>
                      <a:pPr algn="ctr"/>
                      <a:r>
                        <a:rPr lang="en-US" sz="1800" b="0" i="0" u="none" strike="noStrike" kern="1200" dirty="0">
                          <a:solidFill>
                            <a:schemeClr val="dk1"/>
                          </a:solidFill>
                          <a:effectLst/>
                          <a:latin typeface="+mn-lt"/>
                          <a:ea typeface="+mn-ea"/>
                          <a:cs typeface="+mn-cs"/>
                        </a:rPr>
                        <a:t>Resources Needed</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0" i="0" u="none" strike="noStrike" kern="1200" dirty="0">
                          <a:solidFill>
                            <a:schemeClr val="dk1"/>
                          </a:solidFill>
                          <a:effectLst/>
                          <a:latin typeface="+mn-lt"/>
                          <a:ea typeface="+mn-ea"/>
                          <a:cs typeface="+mn-cs"/>
                        </a:rPr>
                        <a:t>Google </a:t>
                      </a:r>
                      <a:endParaRPr lang="en-US" sz="1800" b="0" i="0" u="none" strike="noStrike" kern="1200" baseline="0" dirty="0">
                        <a:solidFill>
                          <a:schemeClr val="dk1"/>
                        </a:solidFill>
                        <a:effectLst/>
                        <a:latin typeface="+mn-lt"/>
                        <a:ea typeface="+mn-ea"/>
                        <a:cs typeface="+mn-cs"/>
                      </a:endParaRPr>
                    </a:p>
                  </a:txBody>
                  <a:tcPr/>
                </a:tc>
                <a:extLst>
                  <a:ext uri="{0D108BD9-81ED-4DB2-BD59-A6C34878D82A}">
                    <a16:rowId xmlns:a16="http://schemas.microsoft.com/office/drawing/2014/main" val="10005"/>
                  </a:ext>
                </a:extLst>
              </a:tr>
              <a:tr h="370840">
                <a:tc>
                  <a:txBody>
                    <a:bodyPr/>
                    <a:lstStyle/>
                    <a:p>
                      <a:pPr algn="ctr"/>
                      <a:r>
                        <a:rPr lang="en-US" sz="1800" b="0" i="0" u="none" strike="noStrike" kern="1200" dirty="0">
                          <a:solidFill>
                            <a:schemeClr val="dk1"/>
                          </a:solidFill>
                          <a:effectLst/>
                          <a:latin typeface="+mn-lt"/>
                          <a:ea typeface="+mn-ea"/>
                          <a:cs typeface="+mn-cs"/>
                        </a:rPr>
                        <a:t>Estimated Time</a:t>
                      </a:r>
                      <a:endParaRPr lang="en-US" dirty="0"/>
                    </a:p>
                  </a:txBody>
                  <a:tcPr/>
                </a:tc>
                <a:tc>
                  <a:txBody>
                    <a:bodyPr/>
                    <a:lstStyle/>
                    <a:p>
                      <a:pPr algn="ctr"/>
                      <a:r>
                        <a:rPr lang="en-US" dirty="0"/>
                        <a:t>4 Hours</a:t>
                      </a:r>
                    </a:p>
                  </a:txBody>
                  <a:tcPr/>
                </a:tc>
                <a:extLst>
                  <a:ext uri="{0D108BD9-81ED-4DB2-BD59-A6C34878D82A}">
                    <a16:rowId xmlns:a16="http://schemas.microsoft.com/office/drawing/2014/main" val="10006"/>
                  </a:ext>
                </a:extLst>
              </a:tr>
              <a:tr h="370840">
                <a:tc>
                  <a:txBody>
                    <a:bodyPr/>
                    <a:lstStyle/>
                    <a:p>
                      <a:pPr algn="ctr"/>
                      <a:r>
                        <a:rPr lang="en-US" sz="1800" b="0" i="0" u="none" strike="noStrike" kern="1200" dirty="0">
                          <a:solidFill>
                            <a:schemeClr val="dk1"/>
                          </a:solidFill>
                          <a:effectLst/>
                          <a:latin typeface="+mn-lt"/>
                          <a:ea typeface="+mn-ea"/>
                          <a:cs typeface="+mn-cs"/>
                        </a:rPr>
                        <a:t>Actual Time</a:t>
                      </a:r>
                      <a:endParaRPr lang="en-US" dirty="0"/>
                    </a:p>
                  </a:txBody>
                  <a:tcPr/>
                </a:tc>
                <a:tc>
                  <a:txBody>
                    <a:bodyPr/>
                    <a:lstStyle/>
                    <a:p>
                      <a:pPr algn="ctr"/>
                      <a:r>
                        <a:rPr lang="en-US" dirty="0"/>
                        <a:t>5 Hours</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31967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0" y="44624"/>
          <a:ext cx="6096000" cy="3053080"/>
        </p:xfrm>
        <a:graphic>
          <a:graphicData uri="http://schemas.openxmlformats.org/drawingml/2006/table">
            <a:tbl>
              <a:tblPr firstRow="1" bandRow="1">
                <a:tableStyleId>{00A15C55-8517-42AA-B614-E9B94910E393}</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57200">
                <a:tc>
                  <a:txBody>
                    <a:bodyPr/>
                    <a:lstStyle/>
                    <a:p>
                      <a:pPr algn="ctr"/>
                      <a:r>
                        <a:rPr lang="en-US" sz="1800" b="1" i="0" u="none" strike="noStrike" kern="1200" dirty="0">
                          <a:solidFill>
                            <a:schemeClr val="lt1"/>
                          </a:solidFill>
                          <a:effectLst/>
                          <a:latin typeface="+mn-lt"/>
                          <a:ea typeface="+mn-ea"/>
                          <a:cs typeface="+mn-cs"/>
                        </a:rPr>
                        <a:t>Name of Task</a:t>
                      </a:r>
                      <a:endParaRPr lang="en-US" dirty="0"/>
                    </a:p>
                  </a:txBody>
                  <a:tcPr/>
                </a:tc>
                <a:tc>
                  <a:txBody>
                    <a:bodyPr/>
                    <a:lstStyle/>
                    <a:p>
                      <a:pPr algn="ctr"/>
                      <a:r>
                        <a:rPr lang="en-US" sz="1800" b="1" i="0" u="none" strike="noStrike" kern="1200" dirty="0">
                          <a:solidFill>
                            <a:schemeClr val="lt1"/>
                          </a:solidFill>
                          <a:effectLst/>
                          <a:latin typeface="+mn-lt"/>
                          <a:ea typeface="+mn-ea"/>
                          <a:cs typeface="+mn-cs"/>
                        </a:rPr>
                        <a:t>Data Flow Diagram (G)</a:t>
                      </a:r>
                      <a:endParaRPr lang="en-US" dirty="0"/>
                    </a:p>
                  </a:txBody>
                  <a:tcPr/>
                </a:tc>
                <a:extLst>
                  <a:ext uri="{0D108BD9-81ED-4DB2-BD59-A6C34878D82A}">
                    <a16:rowId xmlns:a16="http://schemas.microsoft.com/office/drawing/2014/main" val="10000"/>
                  </a:ext>
                </a:extLst>
              </a:tr>
              <a:tr h="370840">
                <a:tc>
                  <a:txBody>
                    <a:bodyPr/>
                    <a:lstStyle/>
                    <a:p>
                      <a:pPr algn="ctr"/>
                      <a:r>
                        <a:rPr lang="en-US" sz="1800" b="0" i="0" u="none" strike="noStrike" kern="1200" dirty="0">
                          <a:solidFill>
                            <a:schemeClr val="dk1"/>
                          </a:solidFill>
                          <a:effectLst/>
                          <a:latin typeface="+mn-lt"/>
                          <a:ea typeface="+mn-ea"/>
                          <a:cs typeface="+mn-cs"/>
                        </a:rPr>
                        <a:t>Start Date</a:t>
                      </a:r>
                      <a:endParaRPr lang="en-US" dirty="0"/>
                    </a:p>
                  </a:txBody>
                  <a:tcPr/>
                </a:tc>
                <a:tc>
                  <a:txBody>
                    <a:bodyPr/>
                    <a:lstStyle/>
                    <a:p>
                      <a:pPr algn="ctr"/>
                      <a:r>
                        <a:rPr lang="en-US" dirty="0"/>
                        <a:t>15-11-2021</a:t>
                      </a:r>
                    </a:p>
                  </a:txBody>
                  <a:tcPr/>
                </a:tc>
                <a:extLst>
                  <a:ext uri="{0D108BD9-81ED-4DB2-BD59-A6C34878D82A}">
                    <a16:rowId xmlns:a16="http://schemas.microsoft.com/office/drawing/2014/main" val="10001"/>
                  </a:ext>
                </a:extLst>
              </a:tr>
              <a:tr h="370840">
                <a:tc>
                  <a:txBody>
                    <a:bodyPr/>
                    <a:lstStyle/>
                    <a:p>
                      <a:pPr algn="ctr"/>
                      <a:r>
                        <a:rPr lang="en-US" sz="1800" b="0" i="0" u="none" strike="noStrike" kern="1200" dirty="0">
                          <a:solidFill>
                            <a:schemeClr val="dk1"/>
                          </a:solidFill>
                          <a:effectLst/>
                          <a:latin typeface="+mn-lt"/>
                          <a:ea typeface="+mn-ea"/>
                          <a:cs typeface="+mn-cs"/>
                        </a:rPr>
                        <a:t>End Date</a:t>
                      </a:r>
                      <a:endParaRPr lang="en-US" dirty="0"/>
                    </a:p>
                  </a:txBody>
                  <a:tcPr/>
                </a:tc>
                <a:tc>
                  <a:txBody>
                    <a:bodyPr/>
                    <a:lstStyle/>
                    <a:p>
                      <a:pPr algn="ctr"/>
                      <a:r>
                        <a:rPr lang="en-US" dirty="0"/>
                        <a:t>17-11-2021</a:t>
                      </a:r>
                    </a:p>
                  </a:txBody>
                  <a:tcPr/>
                </a:tc>
                <a:extLst>
                  <a:ext uri="{0D108BD9-81ED-4DB2-BD59-A6C34878D82A}">
                    <a16:rowId xmlns:a16="http://schemas.microsoft.com/office/drawing/2014/main" val="10002"/>
                  </a:ext>
                </a:extLst>
              </a:tr>
              <a:tr h="370840">
                <a:tc>
                  <a:txBody>
                    <a:bodyPr/>
                    <a:lstStyle/>
                    <a:p>
                      <a:pPr algn="ctr"/>
                      <a:r>
                        <a:rPr lang="en-US" sz="1800" b="0" i="0" u="none" strike="noStrike" kern="1200" dirty="0">
                          <a:solidFill>
                            <a:schemeClr val="dk1"/>
                          </a:solidFill>
                          <a:effectLst/>
                          <a:latin typeface="+mn-lt"/>
                          <a:ea typeface="+mn-ea"/>
                          <a:cs typeface="+mn-cs"/>
                        </a:rPr>
                        <a:t>Person assigned to task</a:t>
                      </a:r>
                      <a:endParaRPr lang="en-US" dirty="0"/>
                    </a:p>
                  </a:txBody>
                  <a:tcPr/>
                </a:tc>
                <a:tc>
                  <a:txBody>
                    <a:bodyPr/>
                    <a:lstStyle/>
                    <a:p>
                      <a:pPr algn="ctr"/>
                      <a:r>
                        <a:rPr lang="en-US" baseline="0" dirty="0"/>
                        <a:t>Salma</a:t>
                      </a:r>
                      <a:endParaRPr lang="en-US" dirty="0"/>
                    </a:p>
                  </a:txBody>
                  <a:tcPr/>
                </a:tc>
                <a:extLst>
                  <a:ext uri="{0D108BD9-81ED-4DB2-BD59-A6C34878D82A}">
                    <a16:rowId xmlns:a16="http://schemas.microsoft.com/office/drawing/2014/main" val="10003"/>
                  </a:ext>
                </a:extLst>
              </a:tr>
              <a:tr h="370840">
                <a:tc>
                  <a:txBody>
                    <a:bodyPr/>
                    <a:lstStyle/>
                    <a:p>
                      <a:pPr algn="ctr"/>
                      <a:r>
                        <a:rPr lang="en-US" sz="1800" b="0" i="0" u="none" strike="noStrike" kern="1200" dirty="0">
                          <a:solidFill>
                            <a:schemeClr val="dk1"/>
                          </a:solidFill>
                          <a:effectLst/>
                          <a:latin typeface="+mn-lt"/>
                          <a:ea typeface="+mn-ea"/>
                          <a:cs typeface="+mn-cs"/>
                        </a:rPr>
                        <a:t>Priority</a:t>
                      </a:r>
                      <a:endParaRPr lang="en-US" dirty="0"/>
                    </a:p>
                  </a:txBody>
                  <a:tcPr/>
                </a:tc>
                <a:tc>
                  <a:txBody>
                    <a:bodyPr/>
                    <a:lstStyle/>
                    <a:p>
                      <a:pPr algn="ctr"/>
                      <a:r>
                        <a:rPr lang="en-US" dirty="0"/>
                        <a:t>High</a:t>
                      </a:r>
                    </a:p>
                  </a:txBody>
                  <a:tcPr/>
                </a:tc>
                <a:extLst>
                  <a:ext uri="{0D108BD9-81ED-4DB2-BD59-A6C34878D82A}">
                    <a16:rowId xmlns:a16="http://schemas.microsoft.com/office/drawing/2014/main" val="10004"/>
                  </a:ext>
                </a:extLst>
              </a:tr>
              <a:tr h="370840">
                <a:tc>
                  <a:txBody>
                    <a:bodyPr/>
                    <a:lstStyle/>
                    <a:p>
                      <a:pPr algn="ctr"/>
                      <a:r>
                        <a:rPr lang="en-US" sz="1800" b="0" i="0" u="none" strike="noStrike" kern="1200" dirty="0">
                          <a:solidFill>
                            <a:schemeClr val="dk1"/>
                          </a:solidFill>
                          <a:effectLst/>
                          <a:latin typeface="+mn-lt"/>
                          <a:ea typeface="+mn-ea"/>
                          <a:cs typeface="+mn-cs"/>
                        </a:rPr>
                        <a:t>Resources Needed</a:t>
                      </a:r>
                      <a:endParaRPr lang="en-US" dirty="0"/>
                    </a:p>
                  </a:txBody>
                  <a:tcPr/>
                </a:tc>
                <a:tc>
                  <a:txBody>
                    <a:bodyPr/>
                    <a:lstStyle/>
                    <a:p>
                      <a:pPr marL="285750" marR="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kern="1200" dirty="0">
                          <a:solidFill>
                            <a:schemeClr val="dk1"/>
                          </a:solidFill>
                          <a:effectLst/>
                          <a:latin typeface="+mn-lt"/>
                          <a:ea typeface="+mn-ea"/>
                          <a:cs typeface="+mn-cs"/>
                        </a:rPr>
                        <a:t>Microsoft</a:t>
                      </a:r>
                      <a:r>
                        <a:rPr lang="en-US" sz="1800" b="0" i="0" u="none" strike="noStrike" kern="1200" baseline="0" dirty="0">
                          <a:solidFill>
                            <a:schemeClr val="dk1"/>
                          </a:solidFill>
                          <a:effectLst/>
                          <a:latin typeface="+mn-lt"/>
                          <a:ea typeface="+mn-ea"/>
                          <a:cs typeface="+mn-cs"/>
                        </a:rPr>
                        <a:t> PowerPoint</a:t>
                      </a:r>
                    </a:p>
                  </a:txBody>
                  <a:tcPr/>
                </a:tc>
                <a:extLst>
                  <a:ext uri="{0D108BD9-81ED-4DB2-BD59-A6C34878D82A}">
                    <a16:rowId xmlns:a16="http://schemas.microsoft.com/office/drawing/2014/main" val="10005"/>
                  </a:ext>
                </a:extLst>
              </a:tr>
              <a:tr h="370840">
                <a:tc>
                  <a:txBody>
                    <a:bodyPr/>
                    <a:lstStyle/>
                    <a:p>
                      <a:pPr algn="ctr"/>
                      <a:r>
                        <a:rPr lang="en-US" sz="1800" b="0" i="0" u="none" strike="noStrike" kern="1200" dirty="0">
                          <a:solidFill>
                            <a:schemeClr val="dk1"/>
                          </a:solidFill>
                          <a:effectLst/>
                          <a:latin typeface="+mn-lt"/>
                          <a:ea typeface="+mn-ea"/>
                          <a:cs typeface="+mn-cs"/>
                        </a:rPr>
                        <a:t>Estimated Time</a:t>
                      </a:r>
                      <a:endParaRPr lang="en-US" dirty="0"/>
                    </a:p>
                  </a:txBody>
                  <a:tcPr/>
                </a:tc>
                <a:tc>
                  <a:txBody>
                    <a:bodyPr/>
                    <a:lstStyle/>
                    <a:p>
                      <a:pPr algn="ctr"/>
                      <a:r>
                        <a:rPr lang="en-US" dirty="0"/>
                        <a:t>6 Hours</a:t>
                      </a:r>
                    </a:p>
                  </a:txBody>
                  <a:tcPr/>
                </a:tc>
                <a:extLst>
                  <a:ext uri="{0D108BD9-81ED-4DB2-BD59-A6C34878D82A}">
                    <a16:rowId xmlns:a16="http://schemas.microsoft.com/office/drawing/2014/main" val="10006"/>
                  </a:ext>
                </a:extLst>
              </a:tr>
              <a:tr h="370840">
                <a:tc>
                  <a:txBody>
                    <a:bodyPr/>
                    <a:lstStyle/>
                    <a:p>
                      <a:pPr algn="ctr"/>
                      <a:r>
                        <a:rPr lang="en-US" sz="1800" b="0" i="0" u="none" strike="noStrike" kern="1200" dirty="0">
                          <a:solidFill>
                            <a:schemeClr val="dk1"/>
                          </a:solidFill>
                          <a:effectLst/>
                          <a:latin typeface="+mn-lt"/>
                          <a:ea typeface="+mn-ea"/>
                          <a:cs typeface="+mn-cs"/>
                        </a:rPr>
                        <a:t>Actual Time</a:t>
                      </a:r>
                      <a:endParaRPr lang="en-US" dirty="0"/>
                    </a:p>
                  </a:txBody>
                  <a:tcPr/>
                </a:tc>
                <a:tc>
                  <a:txBody>
                    <a:bodyPr/>
                    <a:lstStyle/>
                    <a:p>
                      <a:pPr algn="ctr"/>
                      <a:r>
                        <a:rPr lang="en-US" dirty="0"/>
                        <a:t>8 Hours</a:t>
                      </a:r>
                    </a:p>
                  </a:txBody>
                  <a:tcPr/>
                </a:tc>
                <a:extLst>
                  <a:ext uri="{0D108BD9-81ED-4DB2-BD59-A6C34878D82A}">
                    <a16:rowId xmlns:a16="http://schemas.microsoft.com/office/drawing/2014/main" val="10007"/>
                  </a:ext>
                </a:extLst>
              </a:tr>
            </a:tbl>
          </a:graphicData>
        </a:graphic>
      </p:graphicFrame>
      <p:graphicFrame>
        <p:nvGraphicFramePr>
          <p:cNvPr id="6" name="Table 5">
            <a:extLst>
              <a:ext uri="{FF2B5EF4-FFF2-40B4-BE49-F238E27FC236}">
                <a16:creationId xmlns:a16="http://schemas.microsoft.com/office/drawing/2014/main" id="{874AAE18-648C-4ED0-BD99-726EBA883B88}"/>
              </a:ext>
            </a:extLst>
          </p:cNvPr>
          <p:cNvGraphicFramePr>
            <a:graphicFrameLocks noGrp="1"/>
          </p:cNvGraphicFramePr>
          <p:nvPr/>
        </p:nvGraphicFramePr>
        <p:xfrm>
          <a:off x="2999656" y="3284984"/>
          <a:ext cx="6096000" cy="3053080"/>
        </p:xfrm>
        <a:graphic>
          <a:graphicData uri="http://schemas.openxmlformats.org/drawingml/2006/table">
            <a:tbl>
              <a:tblPr firstRow="1" bandRow="1">
                <a:tableStyleId>{00A15C55-8517-42AA-B614-E9B94910E393}</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57200">
                <a:tc>
                  <a:txBody>
                    <a:bodyPr/>
                    <a:lstStyle/>
                    <a:p>
                      <a:pPr algn="ctr"/>
                      <a:r>
                        <a:rPr lang="en-US" sz="1800" b="1" i="0" u="none" strike="noStrike" kern="1200" dirty="0">
                          <a:solidFill>
                            <a:schemeClr val="lt1"/>
                          </a:solidFill>
                          <a:effectLst/>
                          <a:latin typeface="+mn-lt"/>
                          <a:ea typeface="+mn-ea"/>
                          <a:cs typeface="+mn-cs"/>
                        </a:rPr>
                        <a:t>Name of Task</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lt1"/>
                          </a:solidFill>
                          <a:effectLst/>
                          <a:latin typeface="+mn-lt"/>
                          <a:ea typeface="+mn-ea"/>
                          <a:cs typeface="+mn-cs"/>
                        </a:rPr>
                        <a:t>Data</a:t>
                      </a:r>
                      <a:r>
                        <a:rPr lang="en-US" sz="1800" b="1" i="0" u="none" strike="noStrike" kern="1200" baseline="0" dirty="0">
                          <a:solidFill>
                            <a:schemeClr val="lt1"/>
                          </a:solidFill>
                          <a:effectLst/>
                          <a:latin typeface="+mn-lt"/>
                          <a:ea typeface="+mn-ea"/>
                          <a:cs typeface="+mn-cs"/>
                        </a:rPr>
                        <a:t> Dictionary </a:t>
                      </a:r>
                      <a:r>
                        <a:rPr lang="en-US" sz="1800" b="1" i="0" u="none" strike="noStrike" kern="1200" dirty="0">
                          <a:solidFill>
                            <a:schemeClr val="lt1"/>
                          </a:solidFill>
                          <a:effectLst/>
                          <a:latin typeface="+mn-lt"/>
                          <a:ea typeface="+mn-ea"/>
                          <a:cs typeface="+mn-cs"/>
                        </a:rPr>
                        <a:t>(H)</a:t>
                      </a:r>
                    </a:p>
                  </a:txBody>
                  <a:tcPr/>
                </a:tc>
                <a:extLst>
                  <a:ext uri="{0D108BD9-81ED-4DB2-BD59-A6C34878D82A}">
                    <a16:rowId xmlns:a16="http://schemas.microsoft.com/office/drawing/2014/main" val="10000"/>
                  </a:ext>
                </a:extLst>
              </a:tr>
              <a:tr h="370840">
                <a:tc>
                  <a:txBody>
                    <a:bodyPr/>
                    <a:lstStyle/>
                    <a:p>
                      <a:pPr algn="ctr"/>
                      <a:r>
                        <a:rPr lang="en-US" sz="1800" b="0" i="0" u="none" strike="noStrike" kern="1200" dirty="0">
                          <a:solidFill>
                            <a:schemeClr val="dk1"/>
                          </a:solidFill>
                          <a:effectLst/>
                          <a:latin typeface="+mn-lt"/>
                          <a:ea typeface="+mn-ea"/>
                          <a:cs typeface="+mn-cs"/>
                        </a:rPr>
                        <a:t>Start Date</a:t>
                      </a:r>
                      <a:endParaRPr lang="en-US" dirty="0"/>
                    </a:p>
                  </a:txBody>
                  <a:tcPr/>
                </a:tc>
                <a:tc>
                  <a:txBody>
                    <a:bodyPr/>
                    <a:lstStyle/>
                    <a:p>
                      <a:pPr algn="ctr"/>
                      <a:r>
                        <a:rPr lang="en-US" dirty="0"/>
                        <a:t>28-12-2021</a:t>
                      </a:r>
                    </a:p>
                  </a:txBody>
                  <a:tcPr/>
                </a:tc>
                <a:extLst>
                  <a:ext uri="{0D108BD9-81ED-4DB2-BD59-A6C34878D82A}">
                    <a16:rowId xmlns:a16="http://schemas.microsoft.com/office/drawing/2014/main" val="10001"/>
                  </a:ext>
                </a:extLst>
              </a:tr>
              <a:tr h="370840">
                <a:tc>
                  <a:txBody>
                    <a:bodyPr/>
                    <a:lstStyle/>
                    <a:p>
                      <a:pPr algn="ctr"/>
                      <a:r>
                        <a:rPr lang="en-US" sz="1800" b="0" i="0" u="none" strike="noStrike" kern="1200" dirty="0">
                          <a:solidFill>
                            <a:schemeClr val="dk1"/>
                          </a:solidFill>
                          <a:effectLst/>
                          <a:latin typeface="+mn-lt"/>
                          <a:ea typeface="+mn-ea"/>
                          <a:cs typeface="+mn-cs"/>
                        </a:rPr>
                        <a:t>End Date</a:t>
                      </a:r>
                      <a:endParaRPr lang="en-US" dirty="0"/>
                    </a:p>
                  </a:txBody>
                  <a:tcPr/>
                </a:tc>
                <a:tc>
                  <a:txBody>
                    <a:bodyPr/>
                    <a:lstStyle/>
                    <a:p>
                      <a:pPr algn="ctr"/>
                      <a:r>
                        <a:rPr lang="en-US" dirty="0"/>
                        <a:t>30-12-2021</a:t>
                      </a:r>
                    </a:p>
                  </a:txBody>
                  <a:tcPr/>
                </a:tc>
                <a:extLst>
                  <a:ext uri="{0D108BD9-81ED-4DB2-BD59-A6C34878D82A}">
                    <a16:rowId xmlns:a16="http://schemas.microsoft.com/office/drawing/2014/main" val="10002"/>
                  </a:ext>
                </a:extLst>
              </a:tr>
              <a:tr h="370840">
                <a:tc>
                  <a:txBody>
                    <a:bodyPr/>
                    <a:lstStyle/>
                    <a:p>
                      <a:pPr algn="ctr"/>
                      <a:r>
                        <a:rPr lang="en-US" sz="1800" b="0" i="0" u="none" strike="noStrike" kern="1200" dirty="0">
                          <a:solidFill>
                            <a:schemeClr val="dk1"/>
                          </a:solidFill>
                          <a:effectLst/>
                          <a:latin typeface="+mn-lt"/>
                          <a:ea typeface="+mn-ea"/>
                          <a:cs typeface="+mn-cs"/>
                        </a:rPr>
                        <a:t>Person assigned to task</a:t>
                      </a:r>
                      <a:endParaRPr lang="en-US" dirty="0"/>
                    </a:p>
                  </a:txBody>
                  <a:tcPr/>
                </a:tc>
                <a:tc>
                  <a:txBody>
                    <a:bodyPr/>
                    <a:lstStyle/>
                    <a:p>
                      <a:pPr algn="ctr"/>
                      <a:r>
                        <a:rPr lang="en-US" baseline="0" dirty="0" err="1"/>
                        <a:t>Zeyad</a:t>
                      </a:r>
                      <a:r>
                        <a:rPr lang="en-US" baseline="0" dirty="0"/>
                        <a:t> </a:t>
                      </a:r>
                      <a:r>
                        <a:rPr lang="en-US" baseline="0" dirty="0" err="1"/>
                        <a:t>Aboageza</a:t>
                      </a:r>
                      <a:endParaRPr lang="en-US" dirty="0"/>
                    </a:p>
                  </a:txBody>
                  <a:tcPr/>
                </a:tc>
                <a:extLst>
                  <a:ext uri="{0D108BD9-81ED-4DB2-BD59-A6C34878D82A}">
                    <a16:rowId xmlns:a16="http://schemas.microsoft.com/office/drawing/2014/main" val="10003"/>
                  </a:ext>
                </a:extLst>
              </a:tr>
              <a:tr h="370840">
                <a:tc>
                  <a:txBody>
                    <a:bodyPr/>
                    <a:lstStyle/>
                    <a:p>
                      <a:pPr algn="ctr"/>
                      <a:r>
                        <a:rPr lang="en-US" sz="1800" b="0" i="0" u="none" strike="noStrike" kern="1200" dirty="0">
                          <a:solidFill>
                            <a:schemeClr val="dk1"/>
                          </a:solidFill>
                          <a:effectLst/>
                          <a:latin typeface="+mn-lt"/>
                          <a:ea typeface="+mn-ea"/>
                          <a:cs typeface="+mn-cs"/>
                        </a:rPr>
                        <a:t>Priority</a:t>
                      </a:r>
                      <a:endParaRPr lang="en-US" dirty="0"/>
                    </a:p>
                  </a:txBody>
                  <a:tcPr/>
                </a:tc>
                <a:tc>
                  <a:txBody>
                    <a:bodyPr/>
                    <a:lstStyle/>
                    <a:p>
                      <a:pPr algn="ctr"/>
                      <a:r>
                        <a:rPr lang="en-US" dirty="0" err="1"/>
                        <a:t>Meduim</a:t>
                      </a:r>
                      <a:endParaRPr lang="en-US" dirty="0"/>
                    </a:p>
                  </a:txBody>
                  <a:tcPr/>
                </a:tc>
                <a:extLst>
                  <a:ext uri="{0D108BD9-81ED-4DB2-BD59-A6C34878D82A}">
                    <a16:rowId xmlns:a16="http://schemas.microsoft.com/office/drawing/2014/main" val="10004"/>
                  </a:ext>
                </a:extLst>
              </a:tr>
              <a:tr h="370840">
                <a:tc>
                  <a:txBody>
                    <a:bodyPr/>
                    <a:lstStyle/>
                    <a:p>
                      <a:pPr algn="ctr"/>
                      <a:r>
                        <a:rPr lang="en-US" sz="1800" b="0" i="0" u="none" strike="noStrike" kern="1200" dirty="0">
                          <a:solidFill>
                            <a:schemeClr val="dk1"/>
                          </a:solidFill>
                          <a:effectLst/>
                          <a:latin typeface="+mn-lt"/>
                          <a:ea typeface="+mn-ea"/>
                          <a:cs typeface="+mn-cs"/>
                        </a:rPr>
                        <a:t>Resources Needed</a:t>
                      </a:r>
                      <a:endParaRPr lang="en-US" dirty="0"/>
                    </a:p>
                  </a:txBody>
                  <a:tcPr/>
                </a:tc>
                <a:tc>
                  <a:txBody>
                    <a:bodyPr/>
                    <a:lstStyle/>
                    <a:p>
                      <a:pPr marL="285750" marR="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kern="1200" dirty="0">
                          <a:solidFill>
                            <a:schemeClr val="dk1"/>
                          </a:solidFill>
                          <a:effectLst/>
                          <a:latin typeface="+mn-lt"/>
                          <a:ea typeface="+mn-ea"/>
                          <a:cs typeface="+mn-cs"/>
                        </a:rPr>
                        <a:t>Microsoft</a:t>
                      </a:r>
                      <a:r>
                        <a:rPr lang="en-US" sz="1800" b="0" i="0" u="none" strike="noStrike" kern="1200" baseline="0" dirty="0">
                          <a:solidFill>
                            <a:schemeClr val="dk1"/>
                          </a:solidFill>
                          <a:effectLst/>
                          <a:latin typeface="+mn-lt"/>
                          <a:ea typeface="+mn-ea"/>
                          <a:cs typeface="+mn-cs"/>
                        </a:rPr>
                        <a:t> PowerPoint</a:t>
                      </a:r>
                    </a:p>
                  </a:txBody>
                  <a:tcPr/>
                </a:tc>
                <a:extLst>
                  <a:ext uri="{0D108BD9-81ED-4DB2-BD59-A6C34878D82A}">
                    <a16:rowId xmlns:a16="http://schemas.microsoft.com/office/drawing/2014/main" val="10005"/>
                  </a:ext>
                </a:extLst>
              </a:tr>
              <a:tr h="370840">
                <a:tc>
                  <a:txBody>
                    <a:bodyPr/>
                    <a:lstStyle/>
                    <a:p>
                      <a:pPr algn="ctr"/>
                      <a:r>
                        <a:rPr lang="en-US" sz="1800" b="0" i="0" u="none" strike="noStrike" kern="1200" dirty="0">
                          <a:solidFill>
                            <a:schemeClr val="dk1"/>
                          </a:solidFill>
                          <a:effectLst/>
                          <a:latin typeface="+mn-lt"/>
                          <a:ea typeface="+mn-ea"/>
                          <a:cs typeface="+mn-cs"/>
                        </a:rPr>
                        <a:t>Estimated Time</a:t>
                      </a:r>
                      <a:endParaRPr lang="en-US" dirty="0"/>
                    </a:p>
                  </a:txBody>
                  <a:tcPr/>
                </a:tc>
                <a:tc>
                  <a:txBody>
                    <a:bodyPr/>
                    <a:lstStyle/>
                    <a:p>
                      <a:pPr algn="ctr"/>
                      <a:r>
                        <a:rPr lang="en-US" dirty="0"/>
                        <a:t>10 Hours</a:t>
                      </a:r>
                    </a:p>
                  </a:txBody>
                  <a:tcPr/>
                </a:tc>
                <a:extLst>
                  <a:ext uri="{0D108BD9-81ED-4DB2-BD59-A6C34878D82A}">
                    <a16:rowId xmlns:a16="http://schemas.microsoft.com/office/drawing/2014/main" val="10006"/>
                  </a:ext>
                </a:extLst>
              </a:tr>
              <a:tr h="370840">
                <a:tc>
                  <a:txBody>
                    <a:bodyPr/>
                    <a:lstStyle/>
                    <a:p>
                      <a:pPr algn="ctr"/>
                      <a:r>
                        <a:rPr lang="en-US" sz="1800" b="0" i="0" u="none" strike="noStrike" kern="1200" dirty="0">
                          <a:solidFill>
                            <a:schemeClr val="dk1"/>
                          </a:solidFill>
                          <a:effectLst/>
                          <a:latin typeface="+mn-lt"/>
                          <a:ea typeface="+mn-ea"/>
                          <a:cs typeface="+mn-cs"/>
                        </a:rPr>
                        <a:t>Actual Time</a:t>
                      </a:r>
                      <a:endParaRPr lang="en-US" dirty="0"/>
                    </a:p>
                  </a:txBody>
                  <a:tcPr/>
                </a:tc>
                <a:tc>
                  <a:txBody>
                    <a:bodyPr/>
                    <a:lstStyle/>
                    <a:p>
                      <a:pPr algn="ctr"/>
                      <a:r>
                        <a:rPr lang="en-US" dirty="0"/>
                        <a:t>15 Hours</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3501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74AAE18-648C-4ED0-BD99-726EBA883B88}"/>
              </a:ext>
            </a:extLst>
          </p:cNvPr>
          <p:cNvGraphicFramePr>
            <a:graphicFrameLocks noGrp="1"/>
          </p:cNvGraphicFramePr>
          <p:nvPr/>
        </p:nvGraphicFramePr>
        <p:xfrm>
          <a:off x="2999656" y="116632"/>
          <a:ext cx="6096000" cy="3053080"/>
        </p:xfrm>
        <a:graphic>
          <a:graphicData uri="http://schemas.openxmlformats.org/drawingml/2006/table">
            <a:tbl>
              <a:tblPr firstRow="1" bandRow="1">
                <a:tableStyleId>{00A15C55-8517-42AA-B614-E9B94910E393}</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57200">
                <a:tc>
                  <a:txBody>
                    <a:bodyPr/>
                    <a:lstStyle/>
                    <a:p>
                      <a:pPr algn="ctr"/>
                      <a:r>
                        <a:rPr lang="en-US" sz="1800" b="1" i="0" u="none" strike="noStrike" kern="1200" dirty="0">
                          <a:solidFill>
                            <a:schemeClr val="lt1"/>
                          </a:solidFill>
                          <a:effectLst/>
                          <a:latin typeface="+mn-lt"/>
                          <a:ea typeface="+mn-ea"/>
                          <a:cs typeface="+mn-cs"/>
                        </a:rPr>
                        <a:t>Name of Task</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lt1"/>
                          </a:solidFill>
                          <a:effectLst/>
                          <a:latin typeface="+mn-lt"/>
                          <a:ea typeface="+mn-ea"/>
                          <a:cs typeface="+mn-cs"/>
                        </a:rPr>
                        <a:t>Process Specification (I)</a:t>
                      </a:r>
                    </a:p>
                  </a:txBody>
                  <a:tcPr/>
                </a:tc>
                <a:extLst>
                  <a:ext uri="{0D108BD9-81ED-4DB2-BD59-A6C34878D82A}">
                    <a16:rowId xmlns:a16="http://schemas.microsoft.com/office/drawing/2014/main" val="10000"/>
                  </a:ext>
                </a:extLst>
              </a:tr>
              <a:tr h="370840">
                <a:tc>
                  <a:txBody>
                    <a:bodyPr/>
                    <a:lstStyle/>
                    <a:p>
                      <a:pPr algn="ctr"/>
                      <a:r>
                        <a:rPr lang="en-US" sz="1800" b="0" i="0" u="none" strike="noStrike" kern="1200" dirty="0">
                          <a:solidFill>
                            <a:schemeClr val="dk1"/>
                          </a:solidFill>
                          <a:effectLst/>
                          <a:latin typeface="+mn-lt"/>
                          <a:ea typeface="+mn-ea"/>
                          <a:cs typeface="+mn-cs"/>
                        </a:rPr>
                        <a:t>Start Date</a:t>
                      </a:r>
                      <a:endParaRPr lang="en-US"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a:t>28-12-2021</a:t>
                      </a:r>
                    </a:p>
                  </a:txBody>
                  <a:tcPr/>
                </a:tc>
                <a:extLst>
                  <a:ext uri="{0D108BD9-81ED-4DB2-BD59-A6C34878D82A}">
                    <a16:rowId xmlns:a16="http://schemas.microsoft.com/office/drawing/2014/main" val="10001"/>
                  </a:ext>
                </a:extLst>
              </a:tr>
              <a:tr h="370840">
                <a:tc>
                  <a:txBody>
                    <a:bodyPr/>
                    <a:lstStyle/>
                    <a:p>
                      <a:pPr algn="ctr"/>
                      <a:r>
                        <a:rPr lang="en-US" sz="1800" b="0" i="0" u="none" strike="noStrike" kern="1200" dirty="0">
                          <a:solidFill>
                            <a:schemeClr val="dk1"/>
                          </a:solidFill>
                          <a:effectLst/>
                          <a:latin typeface="+mn-lt"/>
                          <a:ea typeface="+mn-ea"/>
                          <a:cs typeface="+mn-cs"/>
                        </a:rPr>
                        <a:t>End Date</a:t>
                      </a:r>
                      <a:endParaRPr lang="en-US"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a:t>30-12-2021</a:t>
                      </a:r>
                    </a:p>
                  </a:txBody>
                  <a:tcPr/>
                </a:tc>
                <a:extLst>
                  <a:ext uri="{0D108BD9-81ED-4DB2-BD59-A6C34878D82A}">
                    <a16:rowId xmlns:a16="http://schemas.microsoft.com/office/drawing/2014/main" val="10002"/>
                  </a:ext>
                </a:extLst>
              </a:tr>
              <a:tr h="370840">
                <a:tc>
                  <a:txBody>
                    <a:bodyPr/>
                    <a:lstStyle/>
                    <a:p>
                      <a:pPr algn="ctr"/>
                      <a:r>
                        <a:rPr lang="en-US" sz="1800" b="0" i="0" u="none" strike="noStrike" kern="1200" dirty="0">
                          <a:solidFill>
                            <a:schemeClr val="dk1"/>
                          </a:solidFill>
                          <a:effectLst/>
                          <a:latin typeface="+mn-lt"/>
                          <a:ea typeface="+mn-ea"/>
                          <a:cs typeface="+mn-cs"/>
                        </a:rPr>
                        <a:t>Person assigned to task</a:t>
                      </a:r>
                      <a:endParaRPr lang="en-US" dirty="0"/>
                    </a:p>
                  </a:txBody>
                  <a:tcPr/>
                </a:tc>
                <a:tc>
                  <a:txBody>
                    <a:bodyPr/>
                    <a:lstStyle/>
                    <a:p>
                      <a:pPr algn="ctr"/>
                      <a:r>
                        <a:rPr lang="en-US" baseline="0" dirty="0" err="1"/>
                        <a:t>Zeyad</a:t>
                      </a:r>
                      <a:r>
                        <a:rPr lang="en-US" baseline="0" dirty="0"/>
                        <a:t> </a:t>
                      </a:r>
                      <a:r>
                        <a:rPr lang="en-US" baseline="0" dirty="0" err="1"/>
                        <a:t>nasef</a:t>
                      </a:r>
                      <a:endParaRPr lang="en-US" dirty="0"/>
                    </a:p>
                  </a:txBody>
                  <a:tcPr/>
                </a:tc>
                <a:extLst>
                  <a:ext uri="{0D108BD9-81ED-4DB2-BD59-A6C34878D82A}">
                    <a16:rowId xmlns:a16="http://schemas.microsoft.com/office/drawing/2014/main" val="10003"/>
                  </a:ext>
                </a:extLst>
              </a:tr>
              <a:tr h="370840">
                <a:tc>
                  <a:txBody>
                    <a:bodyPr/>
                    <a:lstStyle/>
                    <a:p>
                      <a:pPr algn="ctr"/>
                      <a:r>
                        <a:rPr lang="en-US" sz="1800" b="0" i="0" u="none" strike="noStrike" kern="1200" dirty="0">
                          <a:solidFill>
                            <a:schemeClr val="dk1"/>
                          </a:solidFill>
                          <a:effectLst/>
                          <a:latin typeface="+mn-lt"/>
                          <a:ea typeface="+mn-ea"/>
                          <a:cs typeface="+mn-cs"/>
                        </a:rPr>
                        <a:t>Priority</a:t>
                      </a:r>
                      <a:endParaRPr lang="en-US" dirty="0"/>
                    </a:p>
                  </a:txBody>
                  <a:tcPr/>
                </a:tc>
                <a:tc>
                  <a:txBody>
                    <a:bodyPr/>
                    <a:lstStyle/>
                    <a:p>
                      <a:pPr algn="ctr"/>
                      <a:r>
                        <a:rPr lang="en-US" dirty="0"/>
                        <a:t>high</a:t>
                      </a:r>
                    </a:p>
                  </a:txBody>
                  <a:tcPr/>
                </a:tc>
                <a:extLst>
                  <a:ext uri="{0D108BD9-81ED-4DB2-BD59-A6C34878D82A}">
                    <a16:rowId xmlns:a16="http://schemas.microsoft.com/office/drawing/2014/main" val="10004"/>
                  </a:ext>
                </a:extLst>
              </a:tr>
              <a:tr h="370840">
                <a:tc>
                  <a:txBody>
                    <a:bodyPr/>
                    <a:lstStyle/>
                    <a:p>
                      <a:pPr algn="ctr"/>
                      <a:r>
                        <a:rPr lang="en-US" sz="1800" b="0" i="0" u="none" strike="noStrike" kern="1200" dirty="0">
                          <a:solidFill>
                            <a:schemeClr val="dk1"/>
                          </a:solidFill>
                          <a:effectLst/>
                          <a:latin typeface="+mn-lt"/>
                          <a:ea typeface="+mn-ea"/>
                          <a:cs typeface="+mn-cs"/>
                        </a:rPr>
                        <a:t>Resources Needed</a:t>
                      </a:r>
                      <a:endParaRPr lang="en-US" dirty="0"/>
                    </a:p>
                  </a:txBody>
                  <a:tcPr/>
                </a:tc>
                <a:tc>
                  <a:txBody>
                    <a:bodyPr/>
                    <a:lstStyle/>
                    <a:p>
                      <a:pPr marL="285750" marR="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kern="1200" dirty="0">
                          <a:solidFill>
                            <a:schemeClr val="dk1"/>
                          </a:solidFill>
                          <a:effectLst/>
                          <a:latin typeface="+mn-lt"/>
                          <a:ea typeface="+mn-ea"/>
                          <a:cs typeface="+mn-cs"/>
                        </a:rPr>
                        <a:t>Microsoft</a:t>
                      </a:r>
                      <a:r>
                        <a:rPr lang="en-US" sz="1800" b="0" i="0" u="none" strike="noStrike" kern="1200" baseline="0" dirty="0">
                          <a:solidFill>
                            <a:schemeClr val="dk1"/>
                          </a:solidFill>
                          <a:effectLst/>
                          <a:latin typeface="+mn-lt"/>
                          <a:ea typeface="+mn-ea"/>
                          <a:cs typeface="+mn-cs"/>
                        </a:rPr>
                        <a:t> PowerPoint</a:t>
                      </a:r>
                    </a:p>
                  </a:txBody>
                  <a:tcPr/>
                </a:tc>
                <a:extLst>
                  <a:ext uri="{0D108BD9-81ED-4DB2-BD59-A6C34878D82A}">
                    <a16:rowId xmlns:a16="http://schemas.microsoft.com/office/drawing/2014/main" val="10005"/>
                  </a:ext>
                </a:extLst>
              </a:tr>
              <a:tr h="370840">
                <a:tc>
                  <a:txBody>
                    <a:bodyPr/>
                    <a:lstStyle/>
                    <a:p>
                      <a:pPr algn="ctr"/>
                      <a:r>
                        <a:rPr lang="en-US" sz="1800" b="0" i="0" u="none" strike="noStrike" kern="1200" dirty="0">
                          <a:solidFill>
                            <a:schemeClr val="dk1"/>
                          </a:solidFill>
                          <a:effectLst/>
                          <a:latin typeface="+mn-lt"/>
                          <a:ea typeface="+mn-ea"/>
                          <a:cs typeface="+mn-cs"/>
                        </a:rPr>
                        <a:t>Estimated Time</a:t>
                      </a:r>
                      <a:endParaRPr lang="en-US" dirty="0"/>
                    </a:p>
                  </a:txBody>
                  <a:tcPr/>
                </a:tc>
                <a:tc>
                  <a:txBody>
                    <a:bodyPr/>
                    <a:lstStyle/>
                    <a:p>
                      <a:pPr algn="ctr"/>
                      <a:r>
                        <a:rPr lang="en-US" dirty="0"/>
                        <a:t>9 Hours</a:t>
                      </a:r>
                    </a:p>
                  </a:txBody>
                  <a:tcPr/>
                </a:tc>
                <a:extLst>
                  <a:ext uri="{0D108BD9-81ED-4DB2-BD59-A6C34878D82A}">
                    <a16:rowId xmlns:a16="http://schemas.microsoft.com/office/drawing/2014/main" val="10006"/>
                  </a:ext>
                </a:extLst>
              </a:tr>
              <a:tr h="370840">
                <a:tc>
                  <a:txBody>
                    <a:bodyPr/>
                    <a:lstStyle/>
                    <a:p>
                      <a:pPr algn="ctr"/>
                      <a:r>
                        <a:rPr lang="en-US" sz="1800" b="0" i="0" u="none" strike="noStrike" kern="1200" dirty="0">
                          <a:solidFill>
                            <a:schemeClr val="dk1"/>
                          </a:solidFill>
                          <a:effectLst/>
                          <a:latin typeface="+mn-lt"/>
                          <a:ea typeface="+mn-ea"/>
                          <a:cs typeface="+mn-cs"/>
                        </a:rPr>
                        <a:t>Actual Time</a:t>
                      </a:r>
                      <a:endParaRPr lang="en-US" dirty="0"/>
                    </a:p>
                  </a:txBody>
                  <a:tcPr/>
                </a:tc>
                <a:tc>
                  <a:txBody>
                    <a:bodyPr/>
                    <a:lstStyle/>
                    <a:p>
                      <a:pPr algn="ctr"/>
                      <a:r>
                        <a:rPr lang="en-US" dirty="0"/>
                        <a:t>10 Hours</a:t>
                      </a:r>
                    </a:p>
                  </a:txBody>
                  <a:tcPr/>
                </a:tc>
                <a:extLst>
                  <a:ext uri="{0D108BD9-81ED-4DB2-BD59-A6C34878D82A}">
                    <a16:rowId xmlns:a16="http://schemas.microsoft.com/office/drawing/2014/main" val="10007"/>
                  </a:ext>
                </a:extLst>
              </a:tr>
            </a:tbl>
          </a:graphicData>
        </a:graphic>
      </p:graphicFrame>
      <p:graphicFrame>
        <p:nvGraphicFramePr>
          <p:cNvPr id="4" name="Table 3">
            <a:extLst>
              <a:ext uri="{FF2B5EF4-FFF2-40B4-BE49-F238E27FC236}">
                <a16:creationId xmlns:a16="http://schemas.microsoft.com/office/drawing/2014/main" id="{874AAE18-648C-4ED0-BD99-726EBA883B88}"/>
              </a:ext>
            </a:extLst>
          </p:cNvPr>
          <p:cNvGraphicFramePr>
            <a:graphicFrameLocks noGrp="1"/>
          </p:cNvGraphicFramePr>
          <p:nvPr/>
        </p:nvGraphicFramePr>
        <p:xfrm>
          <a:off x="2999656" y="3284984"/>
          <a:ext cx="6096000" cy="3053080"/>
        </p:xfrm>
        <a:graphic>
          <a:graphicData uri="http://schemas.openxmlformats.org/drawingml/2006/table">
            <a:tbl>
              <a:tblPr firstRow="1" bandRow="1">
                <a:tableStyleId>{00A15C55-8517-42AA-B614-E9B94910E393}</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57200">
                <a:tc>
                  <a:txBody>
                    <a:bodyPr/>
                    <a:lstStyle/>
                    <a:p>
                      <a:pPr algn="ctr"/>
                      <a:r>
                        <a:rPr lang="en-US" sz="1800" b="1" i="0" u="none" strike="noStrike" kern="1200" dirty="0">
                          <a:solidFill>
                            <a:schemeClr val="lt1"/>
                          </a:solidFill>
                          <a:effectLst/>
                          <a:latin typeface="+mn-lt"/>
                          <a:ea typeface="+mn-ea"/>
                          <a:cs typeface="+mn-cs"/>
                        </a:rPr>
                        <a:t>Name of Task</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lt1"/>
                          </a:solidFill>
                          <a:effectLst/>
                          <a:latin typeface="+mn-lt"/>
                          <a:ea typeface="+mn-ea"/>
                          <a:cs typeface="+mn-cs"/>
                        </a:rPr>
                        <a:t>Entity Relationship (J)</a:t>
                      </a:r>
                    </a:p>
                  </a:txBody>
                  <a:tcPr/>
                </a:tc>
                <a:extLst>
                  <a:ext uri="{0D108BD9-81ED-4DB2-BD59-A6C34878D82A}">
                    <a16:rowId xmlns:a16="http://schemas.microsoft.com/office/drawing/2014/main" val="10000"/>
                  </a:ext>
                </a:extLst>
              </a:tr>
              <a:tr h="370840">
                <a:tc>
                  <a:txBody>
                    <a:bodyPr/>
                    <a:lstStyle/>
                    <a:p>
                      <a:pPr algn="ctr"/>
                      <a:r>
                        <a:rPr lang="en-US" sz="1800" b="0" i="0" u="none" strike="noStrike" kern="1200" dirty="0">
                          <a:solidFill>
                            <a:schemeClr val="dk1"/>
                          </a:solidFill>
                          <a:effectLst/>
                          <a:latin typeface="+mn-lt"/>
                          <a:ea typeface="+mn-ea"/>
                          <a:cs typeface="+mn-cs"/>
                        </a:rPr>
                        <a:t>Start Date</a:t>
                      </a:r>
                      <a:endParaRPr lang="en-US" dirty="0"/>
                    </a:p>
                  </a:txBody>
                  <a:tcPr/>
                </a:tc>
                <a:tc>
                  <a:txBody>
                    <a:bodyPr/>
                    <a:lstStyle/>
                    <a:p>
                      <a:pPr algn="ctr"/>
                      <a:r>
                        <a:rPr lang="en-US" dirty="0"/>
                        <a:t>1-12-2021</a:t>
                      </a:r>
                    </a:p>
                  </a:txBody>
                  <a:tcPr/>
                </a:tc>
                <a:extLst>
                  <a:ext uri="{0D108BD9-81ED-4DB2-BD59-A6C34878D82A}">
                    <a16:rowId xmlns:a16="http://schemas.microsoft.com/office/drawing/2014/main" val="10001"/>
                  </a:ext>
                </a:extLst>
              </a:tr>
              <a:tr h="370840">
                <a:tc>
                  <a:txBody>
                    <a:bodyPr/>
                    <a:lstStyle/>
                    <a:p>
                      <a:pPr algn="ctr"/>
                      <a:r>
                        <a:rPr lang="en-US" sz="1800" b="0" i="0" u="none" strike="noStrike" kern="1200" dirty="0">
                          <a:solidFill>
                            <a:schemeClr val="dk1"/>
                          </a:solidFill>
                          <a:effectLst/>
                          <a:latin typeface="+mn-lt"/>
                          <a:ea typeface="+mn-ea"/>
                          <a:cs typeface="+mn-cs"/>
                        </a:rPr>
                        <a:t>End Date</a:t>
                      </a:r>
                      <a:endParaRPr lang="en-US" dirty="0"/>
                    </a:p>
                  </a:txBody>
                  <a:tcPr/>
                </a:tc>
                <a:tc>
                  <a:txBody>
                    <a:bodyPr/>
                    <a:lstStyle/>
                    <a:p>
                      <a:pPr algn="ctr"/>
                      <a:r>
                        <a:rPr lang="en-US" dirty="0"/>
                        <a:t>3-12-2021</a:t>
                      </a:r>
                    </a:p>
                  </a:txBody>
                  <a:tcPr/>
                </a:tc>
                <a:extLst>
                  <a:ext uri="{0D108BD9-81ED-4DB2-BD59-A6C34878D82A}">
                    <a16:rowId xmlns:a16="http://schemas.microsoft.com/office/drawing/2014/main" val="10002"/>
                  </a:ext>
                </a:extLst>
              </a:tr>
              <a:tr h="370840">
                <a:tc>
                  <a:txBody>
                    <a:bodyPr/>
                    <a:lstStyle/>
                    <a:p>
                      <a:pPr algn="ctr"/>
                      <a:r>
                        <a:rPr lang="en-US" sz="1800" b="0" i="0" u="none" strike="noStrike" kern="1200" dirty="0">
                          <a:solidFill>
                            <a:schemeClr val="dk1"/>
                          </a:solidFill>
                          <a:effectLst/>
                          <a:latin typeface="+mn-lt"/>
                          <a:ea typeface="+mn-ea"/>
                          <a:cs typeface="+mn-cs"/>
                        </a:rPr>
                        <a:t>Person assigned to task</a:t>
                      </a:r>
                      <a:endParaRPr lang="en-US" dirty="0"/>
                    </a:p>
                  </a:txBody>
                  <a:tcPr/>
                </a:tc>
                <a:tc>
                  <a:txBody>
                    <a:bodyPr/>
                    <a:lstStyle/>
                    <a:p>
                      <a:pPr algn="ctr"/>
                      <a:r>
                        <a:rPr lang="en-US" baseline="0" dirty="0"/>
                        <a:t>Salma</a:t>
                      </a:r>
                      <a:endParaRPr lang="en-US" dirty="0"/>
                    </a:p>
                  </a:txBody>
                  <a:tcPr/>
                </a:tc>
                <a:extLst>
                  <a:ext uri="{0D108BD9-81ED-4DB2-BD59-A6C34878D82A}">
                    <a16:rowId xmlns:a16="http://schemas.microsoft.com/office/drawing/2014/main" val="10003"/>
                  </a:ext>
                </a:extLst>
              </a:tr>
              <a:tr h="370840">
                <a:tc>
                  <a:txBody>
                    <a:bodyPr/>
                    <a:lstStyle/>
                    <a:p>
                      <a:pPr algn="ctr"/>
                      <a:r>
                        <a:rPr lang="en-US" sz="1800" b="0" i="0" u="none" strike="noStrike" kern="1200" dirty="0">
                          <a:solidFill>
                            <a:schemeClr val="dk1"/>
                          </a:solidFill>
                          <a:effectLst/>
                          <a:latin typeface="+mn-lt"/>
                          <a:ea typeface="+mn-ea"/>
                          <a:cs typeface="+mn-cs"/>
                        </a:rPr>
                        <a:t>Priority</a:t>
                      </a:r>
                      <a:endParaRPr lang="en-US" dirty="0"/>
                    </a:p>
                  </a:txBody>
                  <a:tcPr/>
                </a:tc>
                <a:tc>
                  <a:txBody>
                    <a:bodyPr/>
                    <a:lstStyle/>
                    <a:p>
                      <a:pPr algn="ctr"/>
                      <a:r>
                        <a:rPr lang="en-US" dirty="0"/>
                        <a:t>high</a:t>
                      </a:r>
                    </a:p>
                  </a:txBody>
                  <a:tcPr/>
                </a:tc>
                <a:extLst>
                  <a:ext uri="{0D108BD9-81ED-4DB2-BD59-A6C34878D82A}">
                    <a16:rowId xmlns:a16="http://schemas.microsoft.com/office/drawing/2014/main" val="10004"/>
                  </a:ext>
                </a:extLst>
              </a:tr>
              <a:tr h="370840">
                <a:tc>
                  <a:txBody>
                    <a:bodyPr/>
                    <a:lstStyle/>
                    <a:p>
                      <a:pPr algn="ctr"/>
                      <a:r>
                        <a:rPr lang="en-US" sz="1800" b="0" i="0" u="none" strike="noStrike" kern="1200" dirty="0">
                          <a:solidFill>
                            <a:schemeClr val="dk1"/>
                          </a:solidFill>
                          <a:effectLst/>
                          <a:latin typeface="+mn-lt"/>
                          <a:ea typeface="+mn-ea"/>
                          <a:cs typeface="+mn-cs"/>
                        </a:rPr>
                        <a:t>Resources Needed</a:t>
                      </a:r>
                      <a:endParaRPr lang="en-US" dirty="0"/>
                    </a:p>
                  </a:txBody>
                  <a:tcPr/>
                </a:tc>
                <a:tc>
                  <a:txBody>
                    <a:bodyPr/>
                    <a:lstStyle/>
                    <a:p>
                      <a:pPr marL="285750" marR="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kern="1200" dirty="0">
                          <a:solidFill>
                            <a:schemeClr val="dk1"/>
                          </a:solidFill>
                          <a:effectLst/>
                          <a:latin typeface="+mn-lt"/>
                          <a:ea typeface="+mn-ea"/>
                          <a:cs typeface="+mn-cs"/>
                        </a:rPr>
                        <a:t>Microsoft</a:t>
                      </a:r>
                      <a:r>
                        <a:rPr lang="en-US" sz="1800" b="0" i="0" u="none" strike="noStrike" kern="1200" baseline="0" dirty="0">
                          <a:solidFill>
                            <a:schemeClr val="dk1"/>
                          </a:solidFill>
                          <a:effectLst/>
                          <a:latin typeface="+mn-lt"/>
                          <a:ea typeface="+mn-ea"/>
                          <a:cs typeface="+mn-cs"/>
                        </a:rPr>
                        <a:t> PowerPoint</a:t>
                      </a:r>
                    </a:p>
                  </a:txBody>
                  <a:tcPr/>
                </a:tc>
                <a:extLst>
                  <a:ext uri="{0D108BD9-81ED-4DB2-BD59-A6C34878D82A}">
                    <a16:rowId xmlns:a16="http://schemas.microsoft.com/office/drawing/2014/main" val="10005"/>
                  </a:ext>
                </a:extLst>
              </a:tr>
              <a:tr h="370840">
                <a:tc>
                  <a:txBody>
                    <a:bodyPr/>
                    <a:lstStyle/>
                    <a:p>
                      <a:pPr algn="ctr"/>
                      <a:r>
                        <a:rPr lang="en-US" sz="1800" b="0" i="0" u="none" strike="noStrike" kern="1200" dirty="0">
                          <a:solidFill>
                            <a:schemeClr val="dk1"/>
                          </a:solidFill>
                          <a:effectLst/>
                          <a:latin typeface="+mn-lt"/>
                          <a:ea typeface="+mn-ea"/>
                          <a:cs typeface="+mn-cs"/>
                        </a:rPr>
                        <a:t>Estimated Time</a:t>
                      </a:r>
                      <a:endParaRPr lang="en-US" dirty="0"/>
                    </a:p>
                  </a:txBody>
                  <a:tcPr/>
                </a:tc>
                <a:tc>
                  <a:txBody>
                    <a:bodyPr/>
                    <a:lstStyle/>
                    <a:p>
                      <a:pPr algn="ctr"/>
                      <a:r>
                        <a:rPr lang="en-US" baseline="0" dirty="0"/>
                        <a:t>5 </a:t>
                      </a:r>
                      <a:r>
                        <a:rPr lang="en-US" dirty="0"/>
                        <a:t>Hours</a:t>
                      </a:r>
                    </a:p>
                  </a:txBody>
                  <a:tcPr/>
                </a:tc>
                <a:extLst>
                  <a:ext uri="{0D108BD9-81ED-4DB2-BD59-A6C34878D82A}">
                    <a16:rowId xmlns:a16="http://schemas.microsoft.com/office/drawing/2014/main" val="10006"/>
                  </a:ext>
                </a:extLst>
              </a:tr>
              <a:tr h="370840">
                <a:tc>
                  <a:txBody>
                    <a:bodyPr/>
                    <a:lstStyle/>
                    <a:p>
                      <a:pPr algn="ctr"/>
                      <a:r>
                        <a:rPr lang="en-US" sz="1800" b="0" i="0" u="none" strike="noStrike" kern="1200" dirty="0">
                          <a:solidFill>
                            <a:schemeClr val="dk1"/>
                          </a:solidFill>
                          <a:effectLst/>
                          <a:latin typeface="+mn-lt"/>
                          <a:ea typeface="+mn-ea"/>
                          <a:cs typeface="+mn-cs"/>
                        </a:rPr>
                        <a:t>Actual Time</a:t>
                      </a:r>
                      <a:endParaRPr lang="en-US" dirty="0"/>
                    </a:p>
                  </a:txBody>
                  <a:tcPr/>
                </a:tc>
                <a:tc>
                  <a:txBody>
                    <a:bodyPr/>
                    <a:lstStyle/>
                    <a:p>
                      <a:pPr algn="ctr"/>
                      <a:r>
                        <a:rPr lang="en-US" dirty="0"/>
                        <a:t>8 Hours</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48588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74AAE18-648C-4ED0-BD99-726EBA883B88}"/>
              </a:ext>
            </a:extLst>
          </p:cNvPr>
          <p:cNvGraphicFramePr>
            <a:graphicFrameLocks noGrp="1"/>
          </p:cNvGraphicFramePr>
          <p:nvPr/>
        </p:nvGraphicFramePr>
        <p:xfrm>
          <a:off x="3071664" y="2276872"/>
          <a:ext cx="6096000" cy="3053080"/>
        </p:xfrm>
        <a:graphic>
          <a:graphicData uri="http://schemas.openxmlformats.org/drawingml/2006/table">
            <a:tbl>
              <a:tblPr firstRow="1" bandRow="1">
                <a:tableStyleId>{00A15C55-8517-42AA-B614-E9B94910E393}</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57200">
                <a:tc>
                  <a:txBody>
                    <a:bodyPr/>
                    <a:lstStyle/>
                    <a:p>
                      <a:pPr algn="ctr"/>
                      <a:r>
                        <a:rPr lang="en-US" sz="1800" b="1" i="0" u="none" strike="noStrike" kern="1200" dirty="0">
                          <a:solidFill>
                            <a:schemeClr val="lt1"/>
                          </a:solidFill>
                          <a:effectLst/>
                          <a:latin typeface="+mn-lt"/>
                          <a:ea typeface="+mn-ea"/>
                          <a:cs typeface="+mn-cs"/>
                        </a:rPr>
                        <a:t>Name of Task</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lt1"/>
                          </a:solidFill>
                          <a:effectLst/>
                          <a:latin typeface="+mn-lt"/>
                          <a:ea typeface="+mn-ea"/>
                          <a:cs typeface="+mn-cs"/>
                        </a:rPr>
                        <a:t>Normalization (K)</a:t>
                      </a:r>
                    </a:p>
                  </a:txBody>
                  <a:tcPr/>
                </a:tc>
                <a:extLst>
                  <a:ext uri="{0D108BD9-81ED-4DB2-BD59-A6C34878D82A}">
                    <a16:rowId xmlns:a16="http://schemas.microsoft.com/office/drawing/2014/main" val="10000"/>
                  </a:ext>
                </a:extLst>
              </a:tr>
              <a:tr h="370840">
                <a:tc>
                  <a:txBody>
                    <a:bodyPr/>
                    <a:lstStyle/>
                    <a:p>
                      <a:pPr algn="ctr"/>
                      <a:r>
                        <a:rPr lang="en-US" sz="1800" b="0" i="0" u="none" strike="noStrike" kern="1200" dirty="0">
                          <a:solidFill>
                            <a:schemeClr val="dk1"/>
                          </a:solidFill>
                          <a:effectLst/>
                          <a:latin typeface="+mn-lt"/>
                          <a:ea typeface="+mn-ea"/>
                          <a:cs typeface="+mn-cs"/>
                        </a:rPr>
                        <a:t>Start Date</a:t>
                      </a:r>
                      <a:endParaRPr lang="en-US" dirty="0"/>
                    </a:p>
                  </a:txBody>
                  <a:tcPr/>
                </a:tc>
                <a:tc>
                  <a:txBody>
                    <a:bodyPr/>
                    <a:lstStyle/>
                    <a:p>
                      <a:pPr algn="ctr"/>
                      <a:r>
                        <a:rPr lang="en-US" dirty="0"/>
                        <a:t>3-12-2021</a:t>
                      </a:r>
                    </a:p>
                  </a:txBody>
                  <a:tcPr/>
                </a:tc>
                <a:extLst>
                  <a:ext uri="{0D108BD9-81ED-4DB2-BD59-A6C34878D82A}">
                    <a16:rowId xmlns:a16="http://schemas.microsoft.com/office/drawing/2014/main" val="10001"/>
                  </a:ext>
                </a:extLst>
              </a:tr>
              <a:tr h="370840">
                <a:tc>
                  <a:txBody>
                    <a:bodyPr/>
                    <a:lstStyle/>
                    <a:p>
                      <a:pPr algn="ctr"/>
                      <a:r>
                        <a:rPr lang="en-US" sz="1800" b="0" i="0" u="none" strike="noStrike" kern="1200" dirty="0">
                          <a:solidFill>
                            <a:schemeClr val="dk1"/>
                          </a:solidFill>
                          <a:effectLst/>
                          <a:latin typeface="+mn-lt"/>
                          <a:ea typeface="+mn-ea"/>
                          <a:cs typeface="+mn-cs"/>
                        </a:rPr>
                        <a:t>End Date</a:t>
                      </a:r>
                      <a:endParaRPr lang="en-US" dirty="0"/>
                    </a:p>
                  </a:txBody>
                  <a:tcPr/>
                </a:tc>
                <a:tc>
                  <a:txBody>
                    <a:bodyPr/>
                    <a:lstStyle/>
                    <a:p>
                      <a:pPr algn="ctr"/>
                      <a:r>
                        <a:rPr lang="en-US" dirty="0"/>
                        <a:t>4-12-2021</a:t>
                      </a:r>
                    </a:p>
                  </a:txBody>
                  <a:tcPr/>
                </a:tc>
                <a:extLst>
                  <a:ext uri="{0D108BD9-81ED-4DB2-BD59-A6C34878D82A}">
                    <a16:rowId xmlns:a16="http://schemas.microsoft.com/office/drawing/2014/main" val="10002"/>
                  </a:ext>
                </a:extLst>
              </a:tr>
              <a:tr h="370840">
                <a:tc>
                  <a:txBody>
                    <a:bodyPr/>
                    <a:lstStyle/>
                    <a:p>
                      <a:pPr algn="ctr"/>
                      <a:r>
                        <a:rPr lang="en-US" sz="1800" b="0" i="0" u="none" strike="noStrike" kern="1200" dirty="0">
                          <a:solidFill>
                            <a:schemeClr val="dk1"/>
                          </a:solidFill>
                          <a:effectLst/>
                          <a:latin typeface="+mn-lt"/>
                          <a:ea typeface="+mn-ea"/>
                          <a:cs typeface="+mn-cs"/>
                        </a:rPr>
                        <a:t>Person assigned to task</a:t>
                      </a:r>
                      <a:endParaRPr lang="en-US" dirty="0"/>
                    </a:p>
                  </a:txBody>
                  <a:tcPr/>
                </a:tc>
                <a:tc>
                  <a:txBody>
                    <a:bodyPr/>
                    <a:lstStyle/>
                    <a:p>
                      <a:pPr algn="ctr"/>
                      <a:r>
                        <a:rPr lang="en-US" baseline="0" dirty="0"/>
                        <a:t>Salma</a:t>
                      </a:r>
                      <a:endParaRPr lang="en-US" dirty="0"/>
                    </a:p>
                  </a:txBody>
                  <a:tcPr/>
                </a:tc>
                <a:extLst>
                  <a:ext uri="{0D108BD9-81ED-4DB2-BD59-A6C34878D82A}">
                    <a16:rowId xmlns:a16="http://schemas.microsoft.com/office/drawing/2014/main" val="10003"/>
                  </a:ext>
                </a:extLst>
              </a:tr>
              <a:tr h="370840">
                <a:tc>
                  <a:txBody>
                    <a:bodyPr/>
                    <a:lstStyle/>
                    <a:p>
                      <a:pPr algn="ctr"/>
                      <a:r>
                        <a:rPr lang="en-US" sz="1800" b="0" i="0" u="none" strike="noStrike" kern="1200" dirty="0">
                          <a:solidFill>
                            <a:schemeClr val="dk1"/>
                          </a:solidFill>
                          <a:effectLst/>
                          <a:latin typeface="+mn-lt"/>
                          <a:ea typeface="+mn-ea"/>
                          <a:cs typeface="+mn-cs"/>
                        </a:rPr>
                        <a:t>Priority</a:t>
                      </a:r>
                      <a:endParaRPr lang="en-US" dirty="0"/>
                    </a:p>
                  </a:txBody>
                  <a:tcPr/>
                </a:tc>
                <a:tc>
                  <a:txBody>
                    <a:bodyPr/>
                    <a:lstStyle/>
                    <a:p>
                      <a:pPr algn="ctr"/>
                      <a:r>
                        <a:rPr lang="en-US" dirty="0"/>
                        <a:t>high</a:t>
                      </a:r>
                    </a:p>
                  </a:txBody>
                  <a:tcPr/>
                </a:tc>
                <a:extLst>
                  <a:ext uri="{0D108BD9-81ED-4DB2-BD59-A6C34878D82A}">
                    <a16:rowId xmlns:a16="http://schemas.microsoft.com/office/drawing/2014/main" val="10004"/>
                  </a:ext>
                </a:extLst>
              </a:tr>
              <a:tr h="370840">
                <a:tc>
                  <a:txBody>
                    <a:bodyPr/>
                    <a:lstStyle/>
                    <a:p>
                      <a:pPr algn="ctr"/>
                      <a:r>
                        <a:rPr lang="en-US" sz="1800" b="0" i="0" u="none" strike="noStrike" kern="1200" dirty="0">
                          <a:solidFill>
                            <a:schemeClr val="dk1"/>
                          </a:solidFill>
                          <a:effectLst/>
                          <a:latin typeface="+mn-lt"/>
                          <a:ea typeface="+mn-ea"/>
                          <a:cs typeface="+mn-cs"/>
                        </a:rPr>
                        <a:t>Resources Needed</a:t>
                      </a:r>
                      <a:endParaRPr lang="en-US" dirty="0"/>
                    </a:p>
                  </a:txBody>
                  <a:tcPr/>
                </a:tc>
                <a:tc>
                  <a:txBody>
                    <a:bodyPr/>
                    <a:lstStyle/>
                    <a:p>
                      <a:pPr marL="285750" marR="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kern="1200" dirty="0">
                          <a:solidFill>
                            <a:schemeClr val="dk1"/>
                          </a:solidFill>
                          <a:effectLst/>
                          <a:latin typeface="+mn-lt"/>
                          <a:ea typeface="+mn-ea"/>
                          <a:cs typeface="+mn-cs"/>
                        </a:rPr>
                        <a:t>Microsoft</a:t>
                      </a:r>
                      <a:r>
                        <a:rPr lang="en-US" sz="1800" b="0" i="0" u="none" strike="noStrike" kern="1200" baseline="0" dirty="0">
                          <a:solidFill>
                            <a:schemeClr val="dk1"/>
                          </a:solidFill>
                          <a:effectLst/>
                          <a:latin typeface="+mn-lt"/>
                          <a:ea typeface="+mn-ea"/>
                          <a:cs typeface="+mn-cs"/>
                        </a:rPr>
                        <a:t> PowerPoint</a:t>
                      </a:r>
                    </a:p>
                  </a:txBody>
                  <a:tcPr/>
                </a:tc>
                <a:extLst>
                  <a:ext uri="{0D108BD9-81ED-4DB2-BD59-A6C34878D82A}">
                    <a16:rowId xmlns:a16="http://schemas.microsoft.com/office/drawing/2014/main" val="10005"/>
                  </a:ext>
                </a:extLst>
              </a:tr>
              <a:tr h="370840">
                <a:tc>
                  <a:txBody>
                    <a:bodyPr/>
                    <a:lstStyle/>
                    <a:p>
                      <a:pPr algn="ctr"/>
                      <a:r>
                        <a:rPr lang="en-US" sz="1800" b="0" i="0" u="none" strike="noStrike" kern="1200" dirty="0">
                          <a:solidFill>
                            <a:schemeClr val="dk1"/>
                          </a:solidFill>
                          <a:effectLst/>
                          <a:latin typeface="+mn-lt"/>
                          <a:ea typeface="+mn-ea"/>
                          <a:cs typeface="+mn-cs"/>
                        </a:rPr>
                        <a:t>Estimated Time</a:t>
                      </a:r>
                      <a:endParaRPr lang="en-US" dirty="0"/>
                    </a:p>
                  </a:txBody>
                  <a:tcPr/>
                </a:tc>
                <a:tc>
                  <a:txBody>
                    <a:bodyPr/>
                    <a:lstStyle/>
                    <a:p>
                      <a:pPr algn="ctr"/>
                      <a:r>
                        <a:rPr lang="en-US" baseline="0" dirty="0"/>
                        <a:t>5 </a:t>
                      </a:r>
                      <a:r>
                        <a:rPr lang="en-US" dirty="0"/>
                        <a:t>Hours</a:t>
                      </a:r>
                    </a:p>
                  </a:txBody>
                  <a:tcPr/>
                </a:tc>
                <a:extLst>
                  <a:ext uri="{0D108BD9-81ED-4DB2-BD59-A6C34878D82A}">
                    <a16:rowId xmlns:a16="http://schemas.microsoft.com/office/drawing/2014/main" val="10006"/>
                  </a:ext>
                </a:extLst>
              </a:tr>
              <a:tr h="370840">
                <a:tc>
                  <a:txBody>
                    <a:bodyPr/>
                    <a:lstStyle/>
                    <a:p>
                      <a:pPr algn="ctr"/>
                      <a:r>
                        <a:rPr lang="en-US" sz="1800" b="0" i="0" u="none" strike="noStrike" kern="1200" dirty="0">
                          <a:solidFill>
                            <a:schemeClr val="dk1"/>
                          </a:solidFill>
                          <a:effectLst/>
                          <a:latin typeface="+mn-lt"/>
                          <a:ea typeface="+mn-ea"/>
                          <a:cs typeface="+mn-cs"/>
                        </a:rPr>
                        <a:t>Actual Time</a:t>
                      </a:r>
                      <a:endParaRPr lang="en-US" dirty="0"/>
                    </a:p>
                  </a:txBody>
                  <a:tcPr/>
                </a:tc>
                <a:tc>
                  <a:txBody>
                    <a:bodyPr/>
                    <a:lstStyle/>
                    <a:p>
                      <a:pPr algn="ctr"/>
                      <a:r>
                        <a:rPr lang="en-US" dirty="0"/>
                        <a:t>7 Hours</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591268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31725" y="692696"/>
          <a:ext cx="9143998" cy="5364356"/>
        </p:xfrm>
        <a:graphic>
          <a:graphicData uri="http://schemas.openxmlformats.org/drawingml/2006/table">
            <a:tbl>
              <a:tblPr firstRow="1" bandRow="1">
                <a:tableStyleId>{5C22544A-7EE6-4342-B048-85BDC9FD1C3A}</a:tableStyleId>
              </a:tblPr>
              <a:tblGrid>
                <a:gridCol w="467544">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874616">
                  <a:extLst>
                    <a:ext uri="{9D8B030D-6E8A-4147-A177-3AD203B41FA5}">
                      <a16:colId xmlns:a16="http://schemas.microsoft.com/office/drawing/2014/main" val="20002"/>
                    </a:ext>
                  </a:extLst>
                </a:gridCol>
                <a:gridCol w="85357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gridCol w="936104">
                  <a:extLst>
                    <a:ext uri="{9D8B030D-6E8A-4147-A177-3AD203B41FA5}">
                      <a16:colId xmlns:a16="http://schemas.microsoft.com/office/drawing/2014/main" val="20005"/>
                    </a:ext>
                  </a:extLst>
                </a:gridCol>
                <a:gridCol w="730824">
                  <a:extLst>
                    <a:ext uri="{9D8B030D-6E8A-4147-A177-3AD203B41FA5}">
                      <a16:colId xmlns:a16="http://schemas.microsoft.com/office/drawing/2014/main" val="20006"/>
                    </a:ext>
                  </a:extLst>
                </a:gridCol>
                <a:gridCol w="853352">
                  <a:extLst>
                    <a:ext uri="{9D8B030D-6E8A-4147-A177-3AD203B41FA5}">
                      <a16:colId xmlns:a16="http://schemas.microsoft.com/office/drawing/2014/main" val="20007"/>
                    </a:ext>
                  </a:extLst>
                </a:gridCol>
                <a:gridCol w="936104">
                  <a:extLst>
                    <a:ext uri="{9D8B030D-6E8A-4147-A177-3AD203B41FA5}">
                      <a16:colId xmlns:a16="http://schemas.microsoft.com/office/drawing/2014/main" val="20008"/>
                    </a:ext>
                  </a:extLst>
                </a:gridCol>
                <a:gridCol w="609032">
                  <a:extLst>
                    <a:ext uri="{9D8B030D-6E8A-4147-A177-3AD203B41FA5}">
                      <a16:colId xmlns:a16="http://schemas.microsoft.com/office/drawing/2014/main" val="20009"/>
                    </a:ext>
                  </a:extLst>
                </a:gridCol>
                <a:gridCol w="650598">
                  <a:extLst>
                    <a:ext uri="{9D8B030D-6E8A-4147-A177-3AD203B41FA5}">
                      <a16:colId xmlns:a16="http://schemas.microsoft.com/office/drawing/2014/main" val="20010"/>
                    </a:ext>
                  </a:extLst>
                </a:gridCol>
              </a:tblGrid>
              <a:tr h="333668">
                <a:tc rowSpan="2">
                  <a:txBody>
                    <a:bodyPr/>
                    <a:lstStyle/>
                    <a:p>
                      <a:pPr algn="ctr"/>
                      <a:r>
                        <a:rPr lang="en-US" sz="1200" b="1" dirty="0"/>
                        <a:t>Task ID</a:t>
                      </a:r>
                    </a:p>
                  </a:txBody>
                  <a:tcPr/>
                </a:tc>
                <a:tc rowSpan="2">
                  <a:txBody>
                    <a:bodyPr/>
                    <a:lstStyle/>
                    <a:p>
                      <a:pPr algn="ctr"/>
                      <a:r>
                        <a:rPr lang="en-US" sz="1200" b="1" dirty="0"/>
                        <a:t>Task Name</a:t>
                      </a:r>
                    </a:p>
                  </a:txBody>
                  <a:tcPr/>
                </a:tc>
                <a:tc rowSpan="2">
                  <a:txBody>
                    <a:bodyPr/>
                    <a:lstStyle/>
                    <a:p>
                      <a:pPr algn="ctr"/>
                      <a:r>
                        <a:rPr lang="en-US" sz="1200" b="1" dirty="0"/>
                        <a:t>Assigned to</a:t>
                      </a:r>
                    </a:p>
                  </a:txBody>
                  <a:tcPr/>
                </a:tc>
                <a:tc gridSpan="3">
                  <a:txBody>
                    <a:bodyPr/>
                    <a:lstStyle/>
                    <a:p>
                      <a:pPr algn="ctr"/>
                      <a:r>
                        <a:rPr lang="en-US" sz="1200" b="1" dirty="0"/>
                        <a:t>Estimated</a:t>
                      </a:r>
                    </a:p>
                  </a:txBody>
                  <a:tcP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a:r>
                        <a:rPr lang="en-US" sz="1200" b="1" dirty="0"/>
                        <a:t>Actual</a:t>
                      </a:r>
                    </a:p>
                  </a:txBody>
                  <a:tcP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algn="ctr"/>
                      <a:r>
                        <a:rPr lang="en-US" sz="1200" b="1" dirty="0"/>
                        <a:t>Dependency</a:t>
                      </a:r>
                    </a:p>
                  </a:txBody>
                  <a:tcPr/>
                </a:tc>
                <a:tc rowSpan="2">
                  <a:txBody>
                    <a:bodyPr/>
                    <a:lstStyle/>
                    <a:p>
                      <a:pPr algn="ctr"/>
                      <a:r>
                        <a:rPr lang="en-US" sz="1200" b="1" dirty="0"/>
                        <a:t>Status</a:t>
                      </a:r>
                    </a:p>
                  </a:txBody>
                  <a:tcPr/>
                </a:tc>
                <a:extLst>
                  <a:ext uri="{0D108BD9-81ED-4DB2-BD59-A6C34878D82A}">
                    <a16:rowId xmlns:a16="http://schemas.microsoft.com/office/drawing/2014/main" val="10000"/>
                  </a:ext>
                </a:extLst>
              </a:tr>
              <a:tr h="45842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200" b="1" dirty="0"/>
                        <a:t>Duration (Hours)</a:t>
                      </a:r>
                    </a:p>
                  </a:txBody>
                  <a:tcPr>
                    <a:lnL w="381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40000"/>
                        <a:lumOff val="60000"/>
                      </a:schemeClr>
                    </a:solidFill>
                  </a:tcPr>
                </a:tc>
                <a:tc>
                  <a:txBody>
                    <a:bodyPr/>
                    <a:lstStyle/>
                    <a:p>
                      <a:pPr algn="ctr"/>
                      <a:r>
                        <a:rPr lang="en-US" sz="1200" b="1" dirty="0"/>
                        <a:t>Start</a:t>
                      </a:r>
                      <a:r>
                        <a:rPr lang="en-US" sz="1200" b="1" baseline="0" dirty="0"/>
                        <a:t> Date</a:t>
                      </a:r>
                      <a:endParaRPr lang="en-US" sz="12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40000"/>
                        <a:lumOff val="60000"/>
                      </a:schemeClr>
                    </a:solidFill>
                  </a:tcPr>
                </a:tc>
                <a:tc>
                  <a:txBody>
                    <a:bodyPr/>
                    <a:lstStyle/>
                    <a:p>
                      <a:pPr algn="ctr"/>
                      <a:r>
                        <a:rPr lang="en-US" sz="1200" b="1" dirty="0"/>
                        <a:t>Finish Date</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40000"/>
                        <a:lumOff val="60000"/>
                      </a:schemeClr>
                    </a:solidFill>
                  </a:tcPr>
                </a:tc>
                <a:tc>
                  <a:txBody>
                    <a:bodyPr/>
                    <a:lstStyle/>
                    <a:p>
                      <a:pPr algn="ctr"/>
                      <a:r>
                        <a:rPr lang="en-US" sz="1200" b="1" dirty="0"/>
                        <a:t>Duration(Hours)</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t>Start</a:t>
                      </a:r>
                      <a:r>
                        <a:rPr lang="en-US" sz="1200" b="1" baseline="0" dirty="0"/>
                        <a:t> Date</a:t>
                      </a:r>
                      <a:endParaRPr lang="en-US" sz="12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t>Finish Date</a:t>
                      </a:r>
                    </a:p>
                  </a:txBody>
                  <a:tcPr>
                    <a:lnL w="12700" cap="flat" cmpd="sng" algn="ctr">
                      <a:noFill/>
                      <a:prstDash val="solid"/>
                      <a:round/>
                      <a:headEnd type="none" w="med" len="med"/>
                      <a:tailEnd type="none" w="med" len="med"/>
                    </a:lnL>
                    <a:lnR w="381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40000"/>
                        <a:lumOff val="60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360040">
                <a:tc>
                  <a:txBody>
                    <a:bodyPr/>
                    <a:lstStyle/>
                    <a:p>
                      <a:pPr algn="ctr"/>
                      <a:r>
                        <a:rPr lang="en-US" sz="1200" b="1" dirty="0"/>
                        <a:t>A</a:t>
                      </a:r>
                    </a:p>
                  </a:txBody>
                  <a:tcPr>
                    <a:lnB w="12700" cap="flat" cmpd="sng" algn="ctr">
                      <a:solidFill>
                        <a:schemeClr val="tx1"/>
                      </a:solidFill>
                      <a:prstDash val="solid"/>
                      <a:round/>
                      <a:headEnd type="none" w="med" len="med"/>
                      <a:tailEnd type="none" w="med" len="med"/>
                    </a:lnB>
                  </a:tcPr>
                </a:tc>
                <a:tc>
                  <a:txBody>
                    <a:bodyPr/>
                    <a:lstStyle/>
                    <a:p>
                      <a:pPr algn="ctr"/>
                      <a:r>
                        <a:rPr lang="en-US" sz="1200" b="1" dirty="0"/>
                        <a:t>System Request</a:t>
                      </a:r>
                    </a:p>
                  </a:txBody>
                  <a:tcPr>
                    <a:lnB w="12700" cap="flat" cmpd="sng" algn="ctr">
                      <a:solidFill>
                        <a:schemeClr val="tx1"/>
                      </a:solidFill>
                      <a:prstDash val="solid"/>
                      <a:round/>
                      <a:headEnd type="none" w="med" len="med"/>
                      <a:tailEnd type="none" w="med" len="med"/>
                    </a:lnB>
                  </a:tcPr>
                </a:tc>
                <a:tc>
                  <a:txBody>
                    <a:bodyPr/>
                    <a:lstStyle/>
                    <a:p>
                      <a:pPr algn="ctr"/>
                      <a:r>
                        <a:rPr lang="en-US" sz="1200" b="1" dirty="0"/>
                        <a:t>Ziad </a:t>
                      </a:r>
                      <a:r>
                        <a:rPr lang="en-US" sz="1200" b="1" dirty="0" err="1"/>
                        <a:t>Nasef</a:t>
                      </a:r>
                      <a:endParaRPr lang="en-US" sz="1200" b="1" dirty="0"/>
                    </a:p>
                  </a:txBody>
                  <a:tcPr>
                    <a:lnB w="12700" cap="flat" cmpd="sng" algn="ctr">
                      <a:solidFill>
                        <a:schemeClr val="tx1"/>
                      </a:solidFill>
                      <a:prstDash val="solid"/>
                      <a:round/>
                      <a:headEnd type="none" w="med" len="med"/>
                      <a:tailEnd type="none" w="med" len="med"/>
                    </a:lnB>
                  </a:tcPr>
                </a:tc>
                <a:tc>
                  <a:txBody>
                    <a:bodyPr/>
                    <a:lstStyle/>
                    <a:p>
                      <a:pPr algn="ctr"/>
                      <a:r>
                        <a:rPr lang="en-US" sz="1200" b="1" dirty="0"/>
                        <a:t>5</a:t>
                      </a:r>
                    </a:p>
                  </a:txBody>
                  <a:tcPr>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tcPr>
                </a:tc>
                <a:tc>
                  <a:txBody>
                    <a:bodyPr/>
                    <a:lstStyle/>
                    <a:p>
                      <a:pPr algn="ctr"/>
                      <a:r>
                        <a:rPr lang="en-US" sz="1200" b="1" dirty="0"/>
                        <a:t>2-11-2021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t>3-11-2021</a:t>
                      </a:r>
                    </a:p>
                  </a:txBody>
                  <a:tcPr>
                    <a:lnL w="12700" cap="flat" cmpd="sng" algn="ctr">
                      <a:solidFill>
                        <a:schemeClr val="tx1"/>
                      </a:solidFill>
                      <a:prstDash val="solid"/>
                      <a:round/>
                      <a:headEnd type="none" w="med" len="med"/>
                      <a:tailEnd type="none" w="med" len="med"/>
                    </a:lnL>
                    <a:lnT w="12700" cmpd="sng">
                      <a:noFill/>
                    </a:lnT>
                    <a:lnB w="12700" cap="flat" cmpd="sng" algn="ctr">
                      <a:solidFill>
                        <a:schemeClr val="tx1"/>
                      </a:solidFill>
                      <a:prstDash val="solid"/>
                      <a:round/>
                      <a:headEnd type="none" w="med" len="med"/>
                      <a:tailEnd type="none" w="med" len="med"/>
                    </a:lnB>
                  </a:tcPr>
                </a:tc>
                <a:tc>
                  <a:txBody>
                    <a:bodyPr/>
                    <a:lstStyle/>
                    <a:p>
                      <a:pPr algn="ctr"/>
                      <a:r>
                        <a:rPr lang="en-US" sz="1200" b="1" dirty="0"/>
                        <a:t>4</a:t>
                      </a:r>
                    </a:p>
                  </a:txBody>
                  <a:tcPr>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t>2-11-2021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t>3-11-2021</a:t>
                      </a:r>
                    </a:p>
                  </a:txBody>
                  <a:tcPr>
                    <a:lnL w="12700" cap="flat" cmpd="sng" algn="ctr">
                      <a:solidFill>
                        <a:schemeClr val="tx1"/>
                      </a:solidFill>
                      <a:prstDash val="solid"/>
                      <a:round/>
                      <a:headEnd type="none" w="med" len="med"/>
                      <a:tailEnd type="none" w="med" len="med"/>
                    </a:lnL>
                    <a:lnT w="12700" cmpd="sng">
                      <a:noFill/>
                    </a:lnT>
                    <a:lnB w="12700" cap="flat" cmpd="sng" algn="ctr">
                      <a:solidFill>
                        <a:schemeClr val="tx1"/>
                      </a:solidFill>
                      <a:prstDash val="solid"/>
                      <a:round/>
                      <a:headEnd type="none" w="med" len="med"/>
                      <a:tailEnd type="none" w="med" len="med"/>
                    </a:lnB>
                  </a:tcPr>
                </a:tc>
                <a:tc>
                  <a:txBody>
                    <a:bodyPr/>
                    <a:lstStyle/>
                    <a:p>
                      <a:pPr algn="ctr"/>
                      <a:r>
                        <a:rPr lang="en-US" sz="1200" b="1" dirty="0"/>
                        <a:t>-</a:t>
                      </a:r>
                    </a:p>
                  </a:txBody>
                  <a:tcPr>
                    <a:lnB w="12700" cap="flat" cmpd="sng" algn="ctr">
                      <a:solidFill>
                        <a:schemeClr val="tx1"/>
                      </a:solidFill>
                      <a:prstDash val="solid"/>
                      <a:round/>
                      <a:headEnd type="none" w="med" len="med"/>
                      <a:tailEnd type="none" w="med" len="med"/>
                    </a:lnB>
                  </a:tcPr>
                </a:tc>
                <a:tc>
                  <a:txBody>
                    <a:bodyPr/>
                    <a:lstStyle/>
                    <a:p>
                      <a:pPr algn="ctr"/>
                      <a:r>
                        <a:rPr lang="en-US" sz="1200" b="1" dirty="0"/>
                        <a:t>Open</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6896">
                <a:tc>
                  <a:txBody>
                    <a:bodyPr/>
                    <a:lstStyle/>
                    <a:p>
                      <a:pPr algn="ctr"/>
                      <a:r>
                        <a:rPr lang="en-US" sz="1200" b="1" dirty="0"/>
                        <a:t>B</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u="none" baseline="0" dirty="0">
                          <a:effectLst/>
                        </a:rPr>
                        <a:t>Feasibility Study</a:t>
                      </a:r>
                      <a:endParaRPr lang="en-US" sz="1200" b="1" u="none" dirty="0">
                        <a:effectLs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err="1"/>
                        <a:t>Ziad</a:t>
                      </a:r>
                      <a:r>
                        <a:rPr lang="en-US" sz="1200" b="1" dirty="0"/>
                        <a:t> </a:t>
                      </a:r>
                      <a:r>
                        <a:rPr lang="en-US" sz="1200" b="1" dirty="0" err="1"/>
                        <a:t>Nasef</a:t>
                      </a:r>
                      <a:endParaRPr lang="en-US" sz="12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15</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t>3-11-2021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6-11-2021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20</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t>3-11-2021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6-11-2021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Open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5192">
                <a:tc>
                  <a:txBody>
                    <a:bodyPr/>
                    <a:lstStyle/>
                    <a:p>
                      <a:pPr algn="ctr"/>
                      <a:r>
                        <a:rPr lang="en-US" sz="1200" b="1" dirty="0"/>
                        <a:t>C</a:t>
                      </a:r>
                    </a:p>
                  </a:txBody>
                  <a:tcPr>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Time Estimation</a:t>
                      </a:r>
                      <a:endParaRPr lang="en-US" sz="1200" b="1"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1200" b="1" dirty="0"/>
                        <a:t>Salma</a:t>
                      </a:r>
                    </a:p>
                  </a:txBody>
                  <a:tcPr>
                    <a:lnT w="12700" cap="flat" cmpd="sng" algn="ctr">
                      <a:solidFill>
                        <a:schemeClr val="tx1"/>
                      </a:solidFill>
                      <a:prstDash val="solid"/>
                      <a:round/>
                      <a:headEnd type="none" w="med" len="med"/>
                      <a:tailEnd type="none" w="med" len="med"/>
                    </a:lnT>
                  </a:tcPr>
                </a:tc>
                <a:tc>
                  <a:txBody>
                    <a:bodyPr/>
                    <a:lstStyle/>
                    <a:p>
                      <a:pPr algn="ctr"/>
                      <a:r>
                        <a:rPr lang="en-US" sz="1200" b="1" dirty="0"/>
                        <a:t>2</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b="1" dirty="0"/>
                        <a:t>7-11-2021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t>8-11-2021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b="1" dirty="0"/>
                        <a:t>3</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t>7-11-2021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t>8-11-2021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b="1" dirty="0"/>
                        <a:t>A ,B</a:t>
                      </a:r>
                    </a:p>
                  </a:txBody>
                  <a:tcPr>
                    <a:lnT w="12700" cap="flat" cmpd="sng" algn="ctr">
                      <a:solidFill>
                        <a:schemeClr val="tx1"/>
                      </a:solidFill>
                      <a:prstDash val="solid"/>
                      <a:round/>
                      <a:headEnd type="none" w="med" len="med"/>
                      <a:tailEnd type="none" w="med" len="med"/>
                    </a:lnT>
                  </a:tcPr>
                </a:tc>
                <a:tc>
                  <a:txBody>
                    <a:bodyPr/>
                    <a:lstStyle/>
                    <a:p>
                      <a:pPr algn="ctr"/>
                      <a:r>
                        <a:rPr lang="en-US" sz="1200" b="1" dirty="0"/>
                        <a:t>Open</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60040">
                <a:tc>
                  <a:txBody>
                    <a:bodyPr/>
                    <a:lstStyle/>
                    <a:p>
                      <a:pPr algn="ctr"/>
                      <a:r>
                        <a:rPr lang="en-US" sz="1200" b="1" dirty="0"/>
                        <a:t>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Task Identification</a:t>
                      </a:r>
                    </a:p>
                  </a:txBody>
                  <a:tcPr/>
                </a:tc>
                <a:tc>
                  <a:txBody>
                    <a:bodyPr/>
                    <a:lstStyle/>
                    <a:p>
                      <a:pPr algn="ctr"/>
                      <a:r>
                        <a:rPr lang="en-US" sz="1200" b="1" dirty="0"/>
                        <a:t>Salma</a:t>
                      </a:r>
                    </a:p>
                  </a:txBody>
                  <a:tcPr/>
                </a:tc>
                <a:tc>
                  <a:txBody>
                    <a:bodyPr/>
                    <a:lstStyle/>
                    <a:p>
                      <a:pPr algn="ctr"/>
                      <a:r>
                        <a:rPr lang="en-US" sz="1200" b="1" dirty="0"/>
                        <a:t>9</a:t>
                      </a:r>
                    </a:p>
                  </a:txBody>
                  <a:tcPr>
                    <a:lnR w="12700" cap="flat" cmpd="sng" algn="ctr">
                      <a:solidFill>
                        <a:schemeClr val="tx1"/>
                      </a:solidFill>
                      <a:prstDash val="solid"/>
                      <a:round/>
                      <a:headEnd type="none" w="med" len="med"/>
                      <a:tailEnd type="none" w="med" len="med"/>
                    </a:lnR>
                  </a:tcPr>
                </a:tc>
                <a:tc>
                  <a:txBody>
                    <a:bodyPr/>
                    <a:lstStyle/>
                    <a:p>
                      <a:pPr algn="ctr"/>
                      <a:r>
                        <a:rPr lang="en-US" sz="1200" b="1" dirty="0"/>
                        <a:t>7-11-2021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t>10-11-2021</a:t>
                      </a:r>
                    </a:p>
                  </a:txBody>
                  <a:tcPr>
                    <a:lnL w="12700" cap="flat" cmpd="sng" algn="ctr">
                      <a:solidFill>
                        <a:schemeClr val="tx1"/>
                      </a:solidFill>
                      <a:prstDash val="solid"/>
                      <a:round/>
                      <a:headEnd type="none" w="med" len="med"/>
                      <a:tailEnd type="none" w="med" len="med"/>
                    </a:lnL>
                  </a:tcPr>
                </a:tc>
                <a:tc>
                  <a:txBody>
                    <a:bodyPr/>
                    <a:lstStyle/>
                    <a:p>
                      <a:pPr algn="ctr"/>
                      <a:r>
                        <a:rPr lang="en-US" sz="1200" b="1" dirty="0"/>
                        <a:t>10 </a:t>
                      </a:r>
                    </a:p>
                  </a:txBody>
                  <a:tcPr>
                    <a:lnR w="12700" cap="flat" cmpd="sng" algn="ctr">
                      <a:solidFill>
                        <a:schemeClr val="tx1"/>
                      </a:solidFill>
                      <a:prstDash val="solid"/>
                      <a:round/>
                      <a:headEnd type="none" w="med" len="med"/>
                      <a:tailEnd type="none" w="med" len="med"/>
                    </a:lnR>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200" b="1" dirty="0"/>
                        <a:t>7-11-2021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t>10-11-2021</a:t>
                      </a:r>
                    </a:p>
                  </a:txBody>
                  <a:tcPr>
                    <a:lnL w="12700" cap="flat" cmpd="sng" algn="ctr">
                      <a:solidFill>
                        <a:schemeClr val="tx1"/>
                      </a:solidFill>
                      <a:prstDash val="solid"/>
                      <a:round/>
                      <a:headEnd type="none" w="med" len="med"/>
                      <a:tailEnd type="none" w="med" len="med"/>
                    </a:lnL>
                  </a:tcPr>
                </a:tc>
                <a:tc>
                  <a:txBody>
                    <a:bodyPr/>
                    <a:lstStyle/>
                    <a:p>
                      <a:pPr algn="ctr"/>
                      <a:r>
                        <a:rPr lang="en-US" sz="1200" b="1" dirty="0"/>
                        <a:t>C</a:t>
                      </a:r>
                    </a:p>
                  </a:txBody>
                  <a:tcPr/>
                </a:tc>
                <a:tc>
                  <a:txBody>
                    <a:bodyPr/>
                    <a:lstStyle/>
                    <a:p>
                      <a:pPr algn="ctr"/>
                      <a:r>
                        <a:rPr lang="en-US" sz="1200" b="1" dirty="0"/>
                        <a:t>Open</a:t>
                      </a:r>
                    </a:p>
                  </a:txBody>
                  <a:tcPr/>
                </a:tc>
                <a:extLst>
                  <a:ext uri="{0D108BD9-81ED-4DB2-BD59-A6C34878D82A}">
                    <a16:rowId xmlns:a16="http://schemas.microsoft.com/office/drawing/2014/main" val="10005"/>
                  </a:ext>
                </a:extLst>
              </a:tr>
              <a:tr h="288032">
                <a:tc>
                  <a:txBody>
                    <a:bodyPr/>
                    <a:lstStyle/>
                    <a:p>
                      <a:pPr algn="ctr"/>
                      <a:r>
                        <a:rPr lang="en-US" sz="1200" b="1" dirty="0"/>
                        <a:t>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i="0" u="none" strike="noStrike" kern="1200" dirty="0">
                          <a:solidFill>
                            <a:schemeClr val="tx1"/>
                          </a:solidFill>
                          <a:effectLst/>
                          <a:latin typeface="+mn-lt"/>
                          <a:ea typeface="+mn-ea"/>
                          <a:cs typeface="+mn-cs"/>
                        </a:rPr>
                        <a:t>Interview </a:t>
                      </a:r>
                      <a:endParaRPr lang="en-US" sz="1200" b="1" dirty="0">
                        <a:solidFill>
                          <a:schemeClr val="tx1"/>
                        </a:solidFill>
                      </a:endParaRPr>
                    </a:p>
                  </a:txBody>
                  <a:tcPr/>
                </a:tc>
                <a:tc>
                  <a:txBody>
                    <a:bodyPr/>
                    <a:lstStyle/>
                    <a:p>
                      <a:pPr algn="ctr"/>
                      <a:r>
                        <a:rPr lang="en-US" sz="1200" b="1" dirty="0" err="1"/>
                        <a:t>Sameh</a:t>
                      </a:r>
                      <a:endParaRPr lang="en-US" sz="1200" b="1" dirty="0"/>
                    </a:p>
                  </a:txBody>
                  <a:tcPr/>
                </a:tc>
                <a:tc>
                  <a:txBody>
                    <a:bodyPr/>
                    <a:lstStyle/>
                    <a:p>
                      <a:pPr algn="ctr"/>
                      <a:r>
                        <a:rPr lang="en-US" sz="1200" b="1" dirty="0"/>
                        <a:t>6</a:t>
                      </a:r>
                    </a:p>
                  </a:txBody>
                  <a:tcPr>
                    <a:lnR w="12700" cap="flat" cmpd="sng" algn="ctr">
                      <a:solidFill>
                        <a:schemeClr val="tx1"/>
                      </a:solidFill>
                      <a:prstDash val="solid"/>
                      <a:round/>
                      <a:headEnd type="none" w="med" len="med"/>
                      <a:tailEnd type="none" w="med" len="med"/>
                    </a:lnR>
                  </a:tcPr>
                </a:tc>
                <a:tc>
                  <a:txBody>
                    <a:bodyPr/>
                    <a:lstStyle/>
                    <a:p>
                      <a:pPr algn="ctr"/>
                      <a:r>
                        <a:rPr lang="en-US" sz="1100" b="1" dirty="0"/>
                        <a:t>15-11-2021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b="1" dirty="0"/>
                        <a:t>16-11-2021</a:t>
                      </a:r>
                    </a:p>
                  </a:txBody>
                  <a:tcPr>
                    <a:lnL w="12700" cap="flat" cmpd="sng" algn="ctr">
                      <a:solidFill>
                        <a:schemeClr val="tx1"/>
                      </a:solidFill>
                      <a:prstDash val="solid"/>
                      <a:round/>
                      <a:headEnd type="none" w="med" len="med"/>
                      <a:tailEnd type="none" w="med" len="med"/>
                    </a:lnL>
                  </a:tcPr>
                </a:tc>
                <a:tc>
                  <a:txBody>
                    <a:bodyPr/>
                    <a:lstStyle/>
                    <a:p>
                      <a:pPr algn="ctr"/>
                      <a:r>
                        <a:rPr lang="en-US" sz="1200" b="1" dirty="0"/>
                        <a:t>6</a:t>
                      </a:r>
                    </a:p>
                  </a:txBody>
                  <a:tcPr>
                    <a:lnR w="12700" cap="flat" cmpd="sng" algn="ctr">
                      <a:solidFill>
                        <a:schemeClr val="tx1"/>
                      </a:solidFill>
                      <a:prstDash val="solid"/>
                      <a:round/>
                      <a:headEnd type="none" w="med" len="med"/>
                      <a:tailEnd type="none" w="med" len="med"/>
                    </a:lnR>
                  </a:tcPr>
                </a:tc>
                <a:tc>
                  <a:txBody>
                    <a:bodyPr/>
                    <a:lstStyle/>
                    <a:p>
                      <a:pPr algn="ctr"/>
                      <a:r>
                        <a:rPr lang="en-US" sz="1100" b="1" dirty="0"/>
                        <a:t>15-11-2021</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b="1" dirty="0"/>
                        <a:t>16-11-2021</a:t>
                      </a:r>
                    </a:p>
                  </a:txBody>
                  <a:tcPr>
                    <a:lnL w="12700" cap="flat" cmpd="sng" algn="ctr">
                      <a:solidFill>
                        <a:schemeClr val="tx1"/>
                      </a:solidFill>
                      <a:prstDash val="solid"/>
                      <a:round/>
                      <a:headEnd type="none" w="med" len="med"/>
                      <a:tailEnd type="none" w="med" len="med"/>
                    </a:lnL>
                  </a:tcPr>
                </a:tc>
                <a:tc>
                  <a:txBody>
                    <a:bodyPr/>
                    <a:lstStyle/>
                    <a:p>
                      <a:pPr algn="ctr"/>
                      <a:r>
                        <a:rPr lang="en-US" b="1" dirty="0"/>
                        <a:t>A</a:t>
                      </a:r>
                      <a:endParaRPr lang="ar-EG" b="1" dirty="0"/>
                    </a:p>
                  </a:txBody>
                  <a:tcPr/>
                </a:tc>
                <a:tc>
                  <a:txBody>
                    <a:bodyPr/>
                    <a:lstStyle/>
                    <a:p>
                      <a:pPr algn="ctr"/>
                      <a:r>
                        <a:rPr lang="en-US" sz="1200" b="1" dirty="0"/>
                        <a:t>Open</a:t>
                      </a:r>
                    </a:p>
                  </a:txBody>
                  <a:tcPr/>
                </a:tc>
                <a:extLst>
                  <a:ext uri="{0D108BD9-81ED-4DB2-BD59-A6C34878D82A}">
                    <a16:rowId xmlns:a16="http://schemas.microsoft.com/office/drawing/2014/main" val="10006"/>
                  </a:ext>
                </a:extLst>
              </a:tr>
              <a:tr h="354320">
                <a:tc>
                  <a:txBody>
                    <a:bodyPr/>
                    <a:lstStyle/>
                    <a:p>
                      <a:pPr algn="ctr"/>
                      <a:r>
                        <a:rPr lang="en-US" sz="1200" b="1" dirty="0"/>
                        <a:t>F</a:t>
                      </a:r>
                    </a:p>
                  </a:txBody>
                  <a:tcPr/>
                </a:tc>
                <a:tc>
                  <a:txBody>
                    <a:bodyPr/>
                    <a:lstStyle/>
                    <a:p>
                      <a:pPr algn="ctr"/>
                      <a:r>
                        <a:rPr lang="en-US" sz="1200" b="1" i="0" u="none" strike="noStrike" kern="1200" dirty="0">
                          <a:solidFill>
                            <a:schemeClr val="tx1"/>
                          </a:solidFill>
                          <a:effectLst/>
                          <a:latin typeface="+mn-lt"/>
                          <a:ea typeface="+mn-ea"/>
                          <a:cs typeface="+mn-cs"/>
                        </a:rPr>
                        <a:t>Questionnaire </a:t>
                      </a:r>
                      <a:endParaRPr lang="ar-EG" sz="1200" b="1" dirty="0">
                        <a:solidFill>
                          <a:schemeClr val="tx1"/>
                        </a:solidFill>
                      </a:endParaRPr>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200" b="1" dirty="0" err="1"/>
                        <a:t>Ziad</a:t>
                      </a:r>
                      <a:r>
                        <a:rPr lang="en-US" sz="1200" b="1" dirty="0"/>
                        <a:t> </a:t>
                      </a:r>
                      <a:r>
                        <a:rPr lang="en-US" sz="1200" b="1" dirty="0" err="1"/>
                        <a:t>Nasef</a:t>
                      </a:r>
                      <a:endParaRPr lang="en-US" sz="1200" b="1" dirty="0"/>
                    </a:p>
                  </a:txBody>
                  <a:tcPr/>
                </a:tc>
                <a:tc>
                  <a:txBody>
                    <a:bodyPr/>
                    <a:lstStyle/>
                    <a:p>
                      <a:pPr algn="ctr"/>
                      <a:r>
                        <a:rPr lang="en-US" sz="1200" b="1" dirty="0"/>
                        <a:t>4</a:t>
                      </a:r>
                      <a:endParaRPr lang="ar-EG" sz="1200" b="1" dirty="0"/>
                    </a:p>
                  </a:txBody>
                  <a:tcPr>
                    <a:lnR w="12700" cap="flat" cmpd="sng" algn="ctr">
                      <a:solidFill>
                        <a:schemeClr val="tx1"/>
                      </a:solidFill>
                      <a:prstDash val="solid"/>
                      <a:round/>
                      <a:headEnd type="none" w="med" len="med"/>
                      <a:tailEnd type="none" w="med" len="med"/>
                    </a:lnR>
                  </a:tcPr>
                </a:tc>
                <a:tc>
                  <a:txBody>
                    <a:bodyPr/>
                    <a:lstStyle/>
                    <a:p>
                      <a:r>
                        <a:rPr lang="en-US" sz="1100" b="1" dirty="0"/>
                        <a:t>16-11-2021</a:t>
                      </a:r>
                      <a:endParaRPr lang="ar-EG"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200" b="1" dirty="0"/>
                        <a:t>17-11-2021</a:t>
                      </a:r>
                      <a:endParaRPr lang="ar-EG" sz="1200" b="1" dirty="0"/>
                    </a:p>
                  </a:txBody>
                  <a:tcPr>
                    <a:lnL w="12700" cap="flat" cmpd="sng" algn="ctr">
                      <a:solidFill>
                        <a:schemeClr val="tx1"/>
                      </a:solidFill>
                      <a:prstDash val="solid"/>
                      <a:round/>
                      <a:headEnd type="none" w="med" len="med"/>
                      <a:tailEnd type="none" w="med" len="med"/>
                    </a:lnL>
                  </a:tcPr>
                </a:tc>
                <a:tc>
                  <a:txBody>
                    <a:bodyPr/>
                    <a:lstStyle/>
                    <a:p>
                      <a:pPr algn="ctr"/>
                      <a:r>
                        <a:rPr lang="en-US" sz="1200" b="1" dirty="0"/>
                        <a:t>5</a:t>
                      </a:r>
                      <a:endParaRPr lang="ar-EG" sz="1200" b="1" dirty="0"/>
                    </a:p>
                  </a:txBody>
                  <a:tcPr>
                    <a:lnR w="12700" cap="flat" cmpd="sng" algn="ctr">
                      <a:solidFill>
                        <a:schemeClr val="tx1"/>
                      </a:solidFill>
                      <a:prstDash val="solid"/>
                      <a:round/>
                      <a:headEnd type="none" w="med" len="med"/>
                      <a:tailEnd type="none" w="med" len="med"/>
                    </a:lnR>
                  </a:tcPr>
                </a:tc>
                <a:tc>
                  <a:txBody>
                    <a:bodyPr/>
                    <a:lstStyle/>
                    <a:p>
                      <a:pPr algn="ctr"/>
                      <a:r>
                        <a:rPr lang="en-US" sz="1100" b="1" dirty="0"/>
                        <a:t>16-11-2021</a:t>
                      </a:r>
                      <a:endParaRPr lang="ar-EG"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200" b="1" dirty="0"/>
                        <a:t>17-11-2021</a:t>
                      </a:r>
                      <a:endParaRPr lang="ar-EG" sz="1200" b="1" dirty="0"/>
                    </a:p>
                  </a:txBody>
                  <a:tcPr>
                    <a:lnL w="12700" cap="flat" cmpd="sng" algn="ctr">
                      <a:solidFill>
                        <a:schemeClr val="tx1"/>
                      </a:solidFill>
                      <a:prstDash val="solid"/>
                      <a:round/>
                      <a:headEnd type="none" w="med" len="med"/>
                      <a:tailEnd type="none" w="med" len="med"/>
                    </a:lnL>
                  </a:tcPr>
                </a:tc>
                <a:tc>
                  <a:txBody>
                    <a:bodyPr/>
                    <a:lstStyle/>
                    <a:p>
                      <a:pPr algn="ctr"/>
                      <a:r>
                        <a:rPr lang="en-US" sz="1200" b="1" dirty="0"/>
                        <a:t>E   </a:t>
                      </a:r>
                      <a:endParaRPr lang="ar-EG" sz="1200" b="1" dirty="0"/>
                    </a:p>
                  </a:txBody>
                  <a:tcPr/>
                </a:tc>
                <a:tc>
                  <a:txBody>
                    <a:bodyPr/>
                    <a:lstStyle/>
                    <a:p>
                      <a:pPr algn="ctr"/>
                      <a:r>
                        <a:rPr lang="en-US" sz="1200" b="1" dirty="0"/>
                        <a:t>Open</a:t>
                      </a:r>
                    </a:p>
                  </a:txBody>
                  <a:tcPr/>
                </a:tc>
                <a:extLst>
                  <a:ext uri="{0D108BD9-81ED-4DB2-BD59-A6C34878D82A}">
                    <a16:rowId xmlns:a16="http://schemas.microsoft.com/office/drawing/2014/main" val="10007"/>
                  </a:ext>
                </a:extLst>
              </a:tr>
              <a:tr h="425152">
                <a:tc>
                  <a:txBody>
                    <a:bodyPr/>
                    <a:lstStyle/>
                    <a:p>
                      <a:pPr algn="ctr"/>
                      <a:r>
                        <a:rPr lang="en-US" sz="1200" b="1" dirty="0"/>
                        <a:t>G</a:t>
                      </a:r>
                    </a:p>
                  </a:txBody>
                  <a:tcPr>
                    <a:lnB w="12700" cap="flat" cmpd="sng" algn="ctr">
                      <a:solidFill>
                        <a:schemeClr val="tx1"/>
                      </a:solidFill>
                      <a:prstDash val="solid"/>
                      <a:round/>
                      <a:headEnd type="none" w="med" len="med"/>
                      <a:tailEnd type="none" w="med" len="med"/>
                    </a:lnB>
                  </a:tcPr>
                </a:tc>
                <a:tc>
                  <a:txBody>
                    <a:bodyPr/>
                    <a:lstStyle/>
                    <a:p>
                      <a:pPr algn="ctr"/>
                      <a:r>
                        <a:rPr lang="en-US" sz="1200" b="1" i="0" u="none" strike="noStrike" kern="1200" dirty="0">
                          <a:solidFill>
                            <a:schemeClr val="tx1"/>
                          </a:solidFill>
                          <a:effectLst/>
                          <a:latin typeface="+mn-lt"/>
                          <a:ea typeface="+mn-ea"/>
                          <a:cs typeface="+mn-cs"/>
                        </a:rPr>
                        <a:t>Data Flow Diagram </a:t>
                      </a:r>
                      <a:endParaRPr lang="ar-EG" sz="1200" b="1"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1200" b="1" dirty="0"/>
                        <a:t>Salma</a:t>
                      </a:r>
                      <a:endParaRPr lang="ar-EG" sz="1200" b="1" dirty="0"/>
                    </a:p>
                  </a:txBody>
                  <a:tcPr>
                    <a:lnB w="12700" cap="flat" cmpd="sng" algn="ctr">
                      <a:solidFill>
                        <a:schemeClr val="tx1"/>
                      </a:solidFill>
                      <a:prstDash val="solid"/>
                      <a:round/>
                      <a:headEnd type="none" w="med" len="med"/>
                      <a:tailEnd type="none" w="med" len="med"/>
                    </a:lnB>
                  </a:tcPr>
                </a:tc>
                <a:tc>
                  <a:txBody>
                    <a:bodyPr/>
                    <a:lstStyle/>
                    <a:p>
                      <a:pPr algn="ctr"/>
                      <a:r>
                        <a:rPr lang="en-US" sz="1200" b="1" dirty="0"/>
                        <a:t>6</a:t>
                      </a:r>
                      <a:endParaRPr lang="ar-EG" sz="1200" b="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100" b="1" dirty="0"/>
                        <a:t>15-11-2021</a:t>
                      </a:r>
                      <a:endParaRPr lang="ar-EG" sz="11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b="1" dirty="0"/>
                        <a:t>17-11-2021</a:t>
                      </a:r>
                      <a:endParaRPr lang="ar-EG" sz="1200"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b="1" dirty="0"/>
                        <a:t>8</a:t>
                      </a:r>
                      <a:endParaRPr lang="ar-EG" sz="1200" b="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100" b="1" dirty="0"/>
                        <a:t>15-11-2021</a:t>
                      </a:r>
                      <a:endParaRPr lang="ar-EG" sz="11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b="1" dirty="0"/>
                        <a:t>17-11-2021</a:t>
                      </a:r>
                      <a:endParaRPr lang="ar-EG" sz="1200"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b="1" dirty="0"/>
                        <a:t>F</a:t>
                      </a:r>
                      <a:endParaRPr lang="ar-EG" sz="1200" b="1" dirty="0"/>
                    </a:p>
                  </a:txBody>
                  <a:tcPr>
                    <a:lnB w="12700" cap="flat" cmpd="sng" algn="ctr">
                      <a:solidFill>
                        <a:schemeClr val="tx1"/>
                      </a:solidFill>
                      <a:prstDash val="solid"/>
                      <a:round/>
                      <a:headEnd type="none" w="med" len="med"/>
                      <a:tailEnd type="none" w="med" len="med"/>
                    </a:lnB>
                  </a:tcPr>
                </a:tc>
                <a:tc>
                  <a:txBody>
                    <a:bodyPr/>
                    <a:lstStyle/>
                    <a:p>
                      <a:pPr algn="ctr"/>
                      <a:r>
                        <a:rPr lang="en-US" sz="1200" b="1" dirty="0"/>
                        <a:t>Open</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400000">
                <a:tc>
                  <a:txBody>
                    <a:bodyPr/>
                    <a:lstStyle/>
                    <a:p>
                      <a:pPr algn="ctr"/>
                      <a:r>
                        <a:rPr lang="en-US" sz="1200" b="1" dirty="0"/>
                        <a:t>H</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Data</a:t>
                      </a:r>
                      <a:r>
                        <a:rPr lang="en-US" sz="1200" b="1" i="0" u="none" strike="noStrike" kern="1200" baseline="0" dirty="0">
                          <a:solidFill>
                            <a:schemeClr val="tx1"/>
                          </a:solidFill>
                          <a:effectLst/>
                          <a:latin typeface="+mn-lt"/>
                          <a:ea typeface="+mn-ea"/>
                          <a:cs typeface="+mn-cs"/>
                        </a:rPr>
                        <a:t> Dictionary </a:t>
                      </a:r>
                      <a:endParaRPr lang="en-US" sz="1200" b="1" i="0" u="none" strike="noStrike" kern="1200" dirty="0">
                        <a:solidFill>
                          <a:schemeClr val="tx1"/>
                        </a:solidFill>
                        <a:effectLst/>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200" b="1" baseline="0" dirty="0" err="1"/>
                        <a:t>Zeyad</a:t>
                      </a:r>
                      <a:r>
                        <a:rPr lang="en-US" sz="1200" b="1" baseline="0" dirty="0"/>
                        <a:t> </a:t>
                      </a:r>
                      <a:r>
                        <a:rPr lang="en-US" sz="1200" b="1" baseline="0" dirty="0" err="1"/>
                        <a:t>Aboageza</a:t>
                      </a:r>
                      <a:endParaRPr lang="en-US" sz="1200" b="1"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200" b="1" dirty="0"/>
                        <a:t>10</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t>28-12-2021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t>30-12-2021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15</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t>28-12-2021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t>30-12-2021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Open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41784">
                <a:tc>
                  <a:txBody>
                    <a:bodyPr/>
                    <a:lstStyle/>
                    <a:p>
                      <a:pPr algn="ctr"/>
                      <a:r>
                        <a:rPr lang="en-US" sz="1200" b="1" dirty="0"/>
                        <a:t>I</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i="0" u="none" strike="noStrike" kern="1200" dirty="0">
                          <a:solidFill>
                            <a:schemeClr val="tx1"/>
                          </a:solidFill>
                          <a:effectLst/>
                          <a:latin typeface="+mn-lt"/>
                          <a:ea typeface="+mn-ea"/>
                          <a:cs typeface="+mn-cs"/>
                        </a:rPr>
                        <a:t>Process Specification </a:t>
                      </a:r>
                    </a:p>
                  </a:txBody>
                  <a:tcPr>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200" b="1" dirty="0" err="1"/>
                        <a:t>Ziad</a:t>
                      </a:r>
                      <a:r>
                        <a:rPr lang="en-US" sz="1200" b="1" dirty="0"/>
                        <a:t> </a:t>
                      </a:r>
                      <a:r>
                        <a:rPr lang="en-US" sz="1200" b="1" dirty="0" err="1"/>
                        <a:t>Nasef</a:t>
                      </a:r>
                      <a:endParaRPr lang="en-US" sz="1200" b="1"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9</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t>28-12-2021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30-12-2021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10</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t>28-12-2021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t>30-12-2021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Open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60040">
                <a:tc>
                  <a:txBody>
                    <a:bodyPr/>
                    <a:lstStyle/>
                    <a:p>
                      <a:pPr algn="ctr"/>
                      <a:r>
                        <a:rPr lang="en-US" sz="1200" b="1" dirty="0"/>
                        <a:t>J</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Entity Relationship </a:t>
                      </a:r>
                    </a:p>
                  </a:txBody>
                  <a:tcPr>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Salma</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5</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t>1-12-2021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3-12-2021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8</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t>1-12-2021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t>3-12-2021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200" b="1" dirty="0"/>
                        <a:t>Open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60040">
                <a:tc>
                  <a:txBody>
                    <a:bodyPr/>
                    <a:lstStyle/>
                    <a:p>
                      <a:pPr algn="ctr"/>
                      <a:r>
                        <a:rPr lang="en-US" sz="1200" b="1" dirty="0"/>
                        <a:t>K</a:t>
                      </a:r>
                    </a:p>
                  </a:txBody>
                  <a:tcPr>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Normalization </a:t>
                      </a:r>
                    </a:p>
                  </a:txBody>
                  <a:tcPr>
                    <a:lnR w="12700" cmpd="sng">
                      <a:noFill/>
                    </a:lnR>
                    <a:lnT w="12700" cap="flat" cmpd="sng" algn="ctr">
                      <a:solidFill>
                        <a:schemeClr val="tx1"/>
                      </a:solidFill>
                      <a:prstDash val="solid"/>
                      <a:round/>
                      <a:headEnd type="none" w="med" len="med"/>
                      <a:tailEnd type="none" w="med" len="med"/>
                    </a:lnT>
                  </a:tcPr>
                </a:tc>
                <a:tc>
                  <a:txBody>
                    <a:bodyPr/>
                    <a:lstStyle/>
                    <a:p>
                      <a:pPr algn="ctr"/>
                      <a:r>
                        <a:rPr lang="en-US" sz="1200" b="1" dirty="0"/>
                        <a:t>Salma</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200" b="1" dirty="0"/>
                        <a:t>5</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100" b="1" dirty="0"/>
                        <a:t>3-12-2021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4-12-2021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b="1" dirty="0"/>
                        <a:t>7</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100" b="1" dirty="0"/>
                        <a:t>3-12-2021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t>4-12-2021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b="1" dirty="0"/>
                        <a:t>J</a:t>
                      </a:r>
                    </a:p>
                  </a:txBody>
                  <a:tcPr>
                    <a:lnT w="12700" cap="flat" cmpd="sng" algn="ctr">
                      <a:solidFill>
                        <a:schemeClr val="tx1"/>
                      </a:solidFill>
                      <a:prstDash val="solid"/>
                      <a:round/>
                      <a:headEnd type="none" w="med" len="med"/>
                      <a:tailEnd type="none" w="med" len="med"/>
                    </a:lnT>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200" b="1" dirty="0"/>
                        <a:t>Open</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236982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AF59B4-A105-4560-AD73-F0668372E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609" y="798990"/>
            <a:ext cx="10191564" cy="4690139"/>
          </a:xfrm>
          <a:prstGeom prst="rect">
            <a:avLst/>
          </a:prstGeom>
        </p:spPr>
      </p:pic>
    </p:spTree>
    <p:extLst>
      <p:ext uri="{BB962C8B-B14F-4D97-AF65-F5344CB8AC3E}">
        <p14:creationId xmlns:p14="http://schemas.microsoft.com/office/powerpoint/2010/main" val="3216986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471385-2D63-44C3-A84D-063568FB0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868" y="745724"/>
            <a:ext cx="9860132" cy="5299969"/>
          </a:xfrm>
          <a:prstGeom prst="rect">
            <a:avLst/>
          </a:prstGeom>
        </p:spPr>
      </p:pic>
    </p:spTree>
    <p:extLst>
      <p:ext uri="{BB962C8B-B14F-4D97-AF65-F5344CB8AC3E}">
        <p14:creationId xmlns:p14="http://schemas.microsoft.com/office/powerpoint/2010/main" val="655348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DA84C6-3530-4639-9D87-2D790E3316B5}"/>
              </a:ext>
            </a:extLst>
          </p:cNvPr>
          <p:cNvSpPr txBox="1"/>
          <p:nvPr/>
        </p:nvSpPr>
        <p:spPr>
          <a:xfrm>
            <a:off x="3506680" y="3036164"/>
            <a:ext cx="4687410" cy="1107996"/>
          </a:xfrm>
          <a:prstGeom prst="rect">
            <a:avLst/>
          </a:prstGeom>
          <a:noFill/>
        </p:spPr>
        <p:txBody>
          <a:bodyPr wrap="square" rtlCol="0">
            <a:spAutoFit/>
          </a:bodyPr>
          <a:lstStyle/>
          <a:p>
            <a:r>
              <a:rPr lang="en-US" sz="6600" b="1" dirty="0"/>
              <a:t>Interview :</a:t>
            </a:r>
          </a:p>
        </p:txBody>
      </p:sp>
    </p:spTree>
    <p:extLst>
      <p:ext uri="{BB962C8B-B14F-4D97-AF65-F5344CB8AC3E}">
        <p14:creationId xmlns:p14="http://schemas.microsoft.com/office/powerpoint/2010/main" val="342986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5BC236-29AB-4517-916C-1A43404FA442}"/>
              </a:ext>
            </a:extLst>
          </p:cNvPr>
          <p:cNvSpPr txBox="1"/>
          <p:nvPr/>
        </p:nvSpPr>
        <p:spPr>
          <a:xfrm>
            <a:off x="772358" y="0"/>
            <a:ext cx="9026370" cy="6832640"/>
          </a:xfrm>
          <a:prstGeom prst="rect">
            <a:avLst/>
          </a:prstGeom>
          <a:noFill/>
        </p:spPr>
        <p:txBody>
          <a:bodyPr wrap="square">
            <a:spAutoFit/>
          </a:bodyPr>
          <a:lstStyle/>
          <a:p>
            <a:r>
              <a:rPr lang="en-US" sz="2000" b="1" dirty="0"/>
              <a:t>1- What do you think of the current state of your system?</a:t>
            </a:r>
          </a:p>
          <a:p>
            <a:r>
              <a:rPr lang="en-US" dirty="0"/>
              <a:t>-It's not good enough.</a:t>
            </a:r>
          </a:p>
          <a:p>
            <a:endParaRPr lang="en-US" sz="2000" b="1" dirty="0"/>
          </a:p>
          <a:p>
            <a:r>
              <a:rPr lang="en-US" sz="2000" b="1" dirty="0"/>
              <a:t>2- What are the common errors in your current system?</a:t>
            </a:r>
          </a:p>
          <a:p>
            <a:r>
              <a:rPr lang="ar-EG" dirty="0"/>
              <a:t>-</a:t>
            </a:r>
            <a:r>
              <a:rPr lang="en-US" dirty="0"/>
              <a:t>Not having enough information about each product within the online store.</a:t>
            </a:r>
          </a:p>
          <a:p>
            <a:r>
              <a:rPr lang="ar-EG" dirty="0"/>
              <a:t>-</a:t>
            </a:r>
            <a:r>
              <a:rPr lang="en-US" dirty="0"/>
              <a:t>Difficulty of requests</a:t>
            </a:r>
            <a:r>
              <a:rPr lang="ar-EG" dirty="0"/>
              <a:t> </a:t>
            </a:r>
            <a:r>
              <a:rPr lang="en-US" dirty="0"/>
              <a:t>.</a:t>
            </a:r>
            <a:endParaRPr lang="ar-EG" dirty="0"/>
          </a:p>
          <a:p>
            <a:r>
              <a:rPr lang="ar-EG" dirty="0"/>
              <a:t>-</a:t>
            </a:r>
            <a:r>
              <a:rPr lang="en-US" dirty="0"/>
              <a:t>The website is not optimized internally for search engines.</a:t>
            </a:r>
          </a:p>
          <a:p>
            <a:r>
              <a:rPr lang="ar-EG" dirty="0"/>
              <a:t>-</a:t>
            </a:r>
            <a:r>
              <a:rPr lang="en-US" dirty="0"/>
              <a:t>Absence of related products.</a:t>
            </a:r>
          </a:p>
          <a:p>
            <a:r>
              <a:rPr lang="en-US" dirty="0"/>
              <a:t>-Do not display home policy.</a:t>
            </a:r>
          </a:p>
          <a:p>
            <a:r>
              <a:rPr lang="ar-EG" dirty="0"/>
              <a:t>-</a:t>
            </a:r>
            <a:r>
              <a:rPr lang="en-US" dirty="0"/>
              <a:t>Not paying attention to a simple and convenient website design.</a:t>
            </a:r>
          </a:p>
          <a:p>
            <a:r>
              <a:rPr lang="ar-EG" dirty="0"/>
              <a:t>-</a:t>
            </a:r>
            <a:r>
              <a:rPr lang="en-US" dirty="0"/>
              <a:t>Ease of obtaining orders.</a:t>
            </a:r>
          </a:p>
          <a:p>
            <a:endParaRPr lang="en-US" dirty="0"/>
          </a:p>
          <a:p>
            <a:r>
              <a:rPr lang="en-US" sz="2000" b="1" dirty="0"/>
              <a:t>3- What do you want in your new system?</a:t>
            </a:r>
          </a:p>
          <a:p>
            <a:r>
              <a:rPr lang="ar-EG" dirty="0"/>
              <a:t>-</a:t>
            </a:r>
            <a:r>
              <a:rPr lang="en-US" dirty="0"/>
              <a:t>Using powerful hosts that provide much better layers of protection than shared hosting.</a:t>
            </a:r>
          </a:p>
          <a:p>
            <a:r>
              <a:rPr lang="ar-EG" dirty="0"/>
              <a:t>-</a:t>
            </a:r>
            <a:r>
              <a:rPr lang="en-US" dirty="0"/>
              <a:t>Establish clear usage and privacy policies.</a:t>
            </a:r>
          </a:p>
          <a:p>
            <a:r>
              <a:rPr lang="ar-EG" dirty="0"/>
              <a:t>-</a:t>
            </a:r>
            <a:r>
              <a:rPr lang="en-US" dirty="0"/>
              <a:t>Set clear rules of how to deal and explain how to protect user rights.</a:t>
            </a:r>
          </a:p>
          <a:p>
            <a:r>
              <a:rPr lang="ar-EG" dirty="0"/>
              <a:t>-</a:t>
            </a:r>
            <a:r>
              <a:rPr lang="en-US" dirty="0"/>
              <a:t>Contact information must be included, such as a phone number, e-mail, and land address</a:t>
            </a:r>
          </a:p>
          <a:p>
            <a:r>
              <a:rPr lang="ar-EG" dirty="0"/>
              <a:t>-</a:t>
            </a:r>
            <a:r>
              <a:rPr lang="en-US" dirty="0"/>
              <a:t>It is also preferable to establish a special section for technical support to respond to visitors' inquiries.</a:t>
            </a:r>
          </a:p>
          <a:p>
            <a:r>
              <a:rPr lang="ar-EG" dirty="0"/>
              <a:t>-</a:t>
            </a:r>
            <a:r>
              <a:rPr lang="en-US" dirty="0"/>
              <a:t>It is preferable to make the online store to display products only, while the payment methods are external, such as dependent</a:t>
            </a:r>
          </a:p>
          <a:p>
            <a:r>
              <a:rPr lang="en-US" dirty="0"/>
              <a:t>On </a:t>
            </a:r>
            <a:r>
              <a:rPr lang="en-US" dirty="0" err="1"/>
              <a:t>paypal</a:t>
            </a:r>
            <a:r>
              <a:rPr lang="en-US" dirty="0"/>
              <a:t> in the purchase process or other popular sites, buyers use such safe means</a:t>
            </a:r>
          </a:p>
          <a:p>
            <a:r>
              <a:rPr lang="en-US" dirty="0"/>
              <a:t>In paying it makes them make the purchase with more confidence.</a:t>
            </a:r>
          </a:p>
          <a:p>
            <a:r>
              <a:rPr lang="en-US" dirty="0"/>
              <a:t>– Use https instead of http .</a:t>
            </a:r>
          </a:p>
        </p:txBody>
      </p:sp>
    </p:spTree>
    <p:extLst>
      <p:ext uri="{BB962C8B-B14F-4D97-AF65-F5344CB8AC3E}">
        <p14:creationId xmlns:p14="http://schemas.microsoft.com/office/powerpoint/2010/main" val="2942579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lh3.googleusercontent.com/4ZudeyjbmK1u_AHo9ZZPfvN0bzWiLVArsR-X6wd08tGVlgNaW1hn08QMoriNInpTMvu2KuoUb9bgFhwRTVZ8y22DnOZsFbSUqy3Y46CCGbIXxKYHQnQ01jSQeZswOylOXUrxFqU"/>
          <p:cNvSpPr>
            <a:spLocks noChangeAspect="1" noChangeArrowheads="1"/>
          </p:cNvSpPr>
          <p:nvPr/>
        </p:nvSpPr>
        <p:spPr bwMode="auto">
          <a:xfrm>
            <a:off x="3338513" y="980728"/>
            <a:ext cx="942975" cy="1028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ar-EG"/>
          </a:p>
        </p:txBody>
      </p:sp>
      <p:sp>
        <p:nvSpPr>
          <p:cNvPr id="5" name="مستطيل 4"/>
          <p:cNvSpPr/>
          <p:nvPr/>
        </p:nvSpPr>
        <p:spPr>
          <a:xfrm>
            <a:off x="1490844" y="116632"/>
            <a:ext cx="9069652" cy="10033516"/>
          </a:xfrm>
          <a:prstGeom prst="rect">
            <a:avLst/>
          </a:prstGeom>
        </p:spPr>
        <p:txBody>
          <a:bodyPr wrap="square">
            <a:spAutoFit/>
          </a:bodyPr>
          <a:lstStyle/>
          <a:p>
            <a:pPr algn="l" rtl="0"/>
            <a:r>
              <a:rPr lang="en-US" b="1" dirty="0"/>
              <a:t>                                                                        </a:t>
            </a:r>
            <a:br>
              <a:rPr lang="en-US" dirty="0"/>
            </a:br>
            <a:br>
              <a:rPr lang="en-US" dirty="0"/>
            </a:br>
            <a:r>
              <a:rPr lang="en-US" sz="2400" dirty="0"/>
              <a:t>Project Identification</a:t>
            </a:r>
          </a:p>
          <a:p>
            <a:pPr algn="l" rtl="0"/>
            <a:endParaRPr lang="en-US" sz="2400" dirty="0"/>
          </a:p>
          <a:p>
            <a:pPr algn="l" rtl="0"/>
            <a:r>
              <a:rPr lang="en-US" sz="2400" u="sng" dirty="0"/>
              <a:t>Project Name:</a:t>
            </a:r>
            <a:endParaRPr lang="en-US" sz="2400" dirty="0"/>
          </a:p>
          <a:p>
            <a:pPr algn="l" rtl="0"/>
            <a:r>
              <a:rPr lang="en-US" sz="2400" dirty="0">
                <a:solidFill>
                  <a:schemeClr val="accent1">
                    <a:lumMod val="50000"/>
                  </a:schemeClr>
                </a:solidFill>
              </a:rPr>
              <a:t>Souq.com system</a:t>
            </a:r>
            <a:br>
              <a:rPr lang="en-US" sz="2400" dirty="0"/>
            </a:br>
            <a:r>
              <a:rPr lang="en-US" sz="2400" u="sng" dirty="0"/>
              <a:t>Current Problem:</a:t>
            </a:r>
            <a:endParaRPr lang="ar-EG" sz="2400" u="sng" dirty="0"/>
          </a:p>
          <a:p>
            <a:pPr algn="l" rtl="0"/>
            <a:r>
              <a:rPr lang="en-US" sz="1600" b="1" dirty="0">
                <a:solidFill>
                  <a:schemeClr val="accent1">
                    <a:lumMod val="50000"/>
                  </a:schemeClr>
                </a:solidFill>
              </a:rPr>
              <a:t>There is a big need to provide an E-commerce system in the middle-east as there is much </a:t>
            </a:r>
          </a:p>
          <a:p>
            <a:pPr algn="l" rtl="0"/>
            <a:r>
              <a:rPr lang="en-US" sz="1600" b="1" dirty="0">
                <a:solidFill>
                  <a:schemeClr val="accent1">
                    <a:lumMod val="50000"/>
                  </a:schemeClr>
                </a:solidFill>
              </a:rPr>
              <a:t>Product that customer can’t find and don’t know how to get it. </a:t>
            </a:r>
          </a:p>
          <a:p>
            <a:pPr algn="l" rtl="0"/>
            <a:r>
              <a:rPr lang="en-US" sz="1600" b="1" dirty="0">
                <a:solidFill>
                  <a:schemeClr val="accent1">
                    <a:lumMod val="50000"/>
                  </a:schemeClr>
                </a:solidFill>
              </a:rPr>
              <a:t>So we plan to create an E-commerce system for </a:t>
            </a:r>
            <a:r>
              <a:rPr lang="en-US" sz="1600" b="1" dirty="0" err="1">
                <a:solidFill>
                  <a:schemeClr val="accent1">
                    <a:lumMod val="50000"/>
                  </a:schemeClr>
                </a:solidFill>
              </a:rPr>
              <a:t>souq</a:t>
            </a:r>
            <a:r>
              <a:rPr lang="en-US" sz="1600" b="1" dirty="0">
                <a:solidFill>
                  <a:schemeClr val="accent1">
                    <a:lumMod val="50000"/>
                  </a:schemeClr>
                </a:solidFill>
              </a:rPr>
              <a:t> company that will make it easy </a:t>
            </a:r>
          </a:p>
          <a:p>
            <a:pPr algn="l" rtl="0"/>
            <a:r>
              <a:rPr lang="en-US" sz="1600" b="1" dirty="0">
                <a:solidFill>
                  <a:schemeClr val="accent1">
                    <a:lumMod val="50000"/>
                  </a:schemeClr>
                </a:solidFill>
              </a:rPr>
              <a:t>to reach the product you look for and easy way to deliver it to the customer.</a:t>
            </a:r>
            <a:br>
              <a:rPr lang="ar-EG" sz="2400" b="1" dirty="0"/>
            </a:br>
            <a:r>
              <a:rPr lang="en-US" sz="2000" b="1" u="sng" dirty="0"/>
              <a:t>Description about project:</a:t>
            </a:r>
          </a:p>
          <a:p>
            <a:pPr algn="l" rtl="0"/>
            <a:endParaRPr lang="en-US" sz="2000" b="1" dirty="0"/>
          </a:p>
          <a:p>
            <a:pPr algn="l" fontAlgn="t">
              <a:defRPr/>
            </a:pPr>
            <a:r>
              <a:rPr lang="en-US" sz="1600" b="1" dirty="0">
                <a:solidFill>
                  <a:schemeClr val="accent1">
                    <a:lumMod val="50000"/>
                  </a:schemeClr>
                </a:solidFill>
              </a:rPr>
              <a:t>we aim to make it easy to purchase online, make it easy to find product you look for and have an efficient way to deliver the product in short </a:t>
            </a:r>
            <a:endParaRPr lang="ar-EG" sz="1600" b="1" dirty="0">
              <a:solidFill>
                <a:schemeClr val="accent1">
                  <a:lumMod val="50000"/>
                </a:schemeClr>
              </a:solidFill>
            </a:endParaRPr>
          </a:p>
          <a:p>
            <a:pPr algn="l" fontAlgn="t">
              <a:defRPr/>
            </a:pPr>
            <a:r>
              <a:rPr lang="en-US" sz="1600" b="1" dirty="0">
                <a:solidFill>
                  <a:schemeClr val="accent1">
                    <a:lumMod val="50000"/>
                  </a:schemeClr>
                </a:solidFill>
              </a:rPr>
              <a:t>time so we should provide :</a:t>
            </a:r>
          </a:p>
          <a:p>
            <a:pPr lvl="0" algn="l" rtl="0"/>
            <a:r>
              <a:rPr lang="en-US" sz="1600" b="1" dirty="0">
                <a:solidFill>
                  <a:schemeClr val="accent1">
                    <a:lumMod val="50000"/>
                  </a:schemeClr>
                </a:solidFill>
              </a:rPr>
              <a:t> 1-Efficient drivers to deliver the products</a:t>
            </a:r>
          </a:p>
          <a:p>
            <a:pPr lvl="0" algn="l"/>
            <a:r>
              <a:rPr lang="en-US" sz="1600" b="1" dirty="0">
                <a:solidFill>
                  <a:schemeClr val="accent1">
                    <a:lumMod val="50000"/>
                  </a:schemeClr>
                </a:solidFill>
              </a:rPr>
              <a:t>2- web page that provide reservation and purchase online</a:t>
            </a:r>
          </a:p>
          <a:p>
            <a:pPr lvl="0" algn="l"/>
            <a:r>
              <a:rPr lang="en-US" sz="1600" b="1" dirty="0">
                <a:solidFill>
                  <a:schemeClr val="accent1">
                    <a:lumMod val="50000"/>
                  </a:schemeClr>
                </a:solidFill>
              </a:rPr>
              <a:t>3- help center to help the client if he has a problem</a:t>
            </a:r>
          </a:p>
          <a:p>
            <a:pPr lvl="0" algn="l"/>
            <a:r>
              <a:rPr lang="en-US" sz="1600" b="1" dirty="0">
                <a:solidFill>
                  <a:schemeClr val="accent1">
                    <a:lumMod val="50000"/>
                  </a:schemeClr>
                </a:solidFill>
              </a:rPr>
              <a:t>4-Provide many outlets for sale in the country</a:t>
            </a:r>
          </a:p>
          <a:p>
            <a:pPr algn="l" fontAlgn="t">
              <a:defRPr/>
            </a:pPr>
            <a:endParaRPr lang="en-US" sz="1600" b="1" dirty="0">
              <a:solidFill>
                <a:schemeClr val="accent1">
                  <a:lumMod val="50000"/>
                </a:schemeClr>
              </a:solidFill>
            </a:endParaRPr>
          </a:p>
          <a:p>
            <a:pPr algn="l" fontAlgn="t">
              <a:defRPr/>
            </a:pPr>
            <a:endParaRPr lang="en-US" sz="2400" b="1" dirty="0">
              <a:solidFill>
                <a:schemeClr val="accent1">
                  <a:lumMod val="50000"/>
                </a:schemeClr>
              </a:solidFill>
            </a:endParaRPr>
          </a:p>
          <a:p>
            <a:pPr algn="l" fontAlgn="t">
              <a:defRPr/>
            </a:pPr>
            <a:endParaRPr lang="en-US" sz="2400" dirty="0"/>
          </a:p>
          <a:p>
            <a:pPr algn="l" rtl="0"/>
            <a:br>
              <a:rPr lang="en-US" sz="2400" dirty="0"/>
            </a:br>
            <a:br>
              <a:rPr lang="en-US" sz="2400" dirty="0"/>
            </a:br>
            <a:br>
              <a:rPr lang="en-US" sz="2400" dirty="0"/>
            </a:br>
            <a:br>
              <a:rPr lang="en-US" sz="2400" dirty="0"/>
            </a:br>
            <a:br>
              <a:rPr lang="en-US" dirty="0"/>
            </a:br>
            <a:br>
              <a:rPr lang="en-US" dirty="0"/>
            </a:br>
            <a:br>
              <a:rPr lang="en-US" dirty="0"/>
            </a:br>
            <a:br>
              <a:rPr lang="en-US" dirty="0"/>
            </a:br>
            <a:endParaRPr lang="ar-EG" dirty="0"/>
          </a:p>
        </p:txBody>
      </p:sp>
      <p:sp>
        <p:nvSpPr>
          <p:cNvPr id="6" name="مربع نص 5"/>
          <p:cNvSpPr txBox="1"/>
          <p:nvPr/>
        </p:nvSpPr>
        <p:spPr>
          <a:xfrm>
            <a:off x="5060399" y="289285"/>
            <a:ext cx="1292341" cy="461665"/>
          </a:xfrm>
          <a:prstGeom prst="rect">
            <a:avLst/>
          </a:prstGeom>
          <a:noFill/>
        </p:spPr>
        <p:txBody>
          <a:bodyPr wrap="none" rtlCol="1">
            <a:spAutoFit/>
          </a:bodyPr>
          <a:lstStyle/>
          <a:p>
            <a:r>
              <a:rPr lang="en-US" sz="2400" b="1" dirty="0"/>
              <a:t>Planning</a:t>
            </a:r>
            <a:endParaRPr lang="ar-EG" sz="2400" b="1" dirty="0"/>
          </a:p>
        </p:txBody>
      </p:sp>
    </p:spTree>
    <p:extLst>
      <p:ext uri="{BB962C8B-B14F-4D97-AF65-F5344CB8AC3E}">
        <p14:creationId xmlns:p14="http://schemas.microsoft.com/office/powerpoint/2010/main" val="1459262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EB178B-47B8-4971-A03B-4908E2EC5977}"/>
              </a:ext>
            </a:extLst>
          </p:cNvPr>
          <p:cNvSpPr txBox="1"/>
          <p:nvPr/>
        </p:nvSpPr>
        <p:spPr>
          <a:xfrm>
            <a:off x="506027" y="426127"/>
            <a:ext cx="8930936" cy="6001643"/>
          </a:xfrm>
          <a:prstGeom prst="rect">
            <a:avLst/>
          </a:prstGeom>
          <a:noFill/>
        </p:spPr>
        <p:txBody>
          <a:bodyPr wrap="square">
            <a:spAutoFit/>
          </a:bodyPr>
          <a:lstStyle/>
          <a:p>
            <a:r>
              <a:rPr lang="en-US" sz="2000" b="1" dirty="0"/>
              <a:t>4- How do you feel about the next year in your system?</a:t>
            </a:r>
          </a:p>
          <a:p>
            <a:r>
              <a:rPr lang="en-US" dirty="0"/>
              <a:t>- It will be good from the previous system, and it will become popular with users.</a:t>
            </a:r>
          </a:p>
          <a:p>
            <a:r>
              <a:rPr lang="en-US" dirty="0"/>
              <a:t>Profit will increase.</a:t>
            </a:r>
          </a:p>
          <a:p>
            <a:endParaRPr lang="en-US" dirty="0"/>
          </a:p>
          <a:p>
            <a:r>
              <a:rPr lang="en-US" sz="2000" b="1" dirty="0"/>
              <a:t>5- What is the most valuable source of information for you?</a:t>
            </a:r>
          </a:p>
          <a:p>
            <a:r>
              <a:rPr lang="ar-EG" dirty="0"/>
              <a:t>-</a:t>
            </a:r>
            <a:r>
              <a:rPr lang="en-US" dirty="0"/>
              <a:t>Primary sources allow researchers to get as close as possible to original ideas.</a:t>
            </a:r>
          </a:p>
          <a:p>
            <a:r>
              <a:rPr lang="ar-EG" dirty="0"/>
              <a:t>-</a:t>
            </a:r>
            <a:r>
              <a:rPr lang="en-US" dirty="0"/>
              <a:t>Secondary sources analyze, review, or summarize information in primary or other secondary sources.</a:t>
            </a:r>
          </a:p>
          <a:p>
            <a:r>
              <a:rPr lang="en-US" dirty="0"/>
              <a:t>Higher education resources provide overviews of topics by compiling information collected from other sources. </a:t>
            </a:r>
            <a:endParaRPr lang="ar-EG" dirty="0"/>
          </a:p>
          <a:p>
            <a:r>
              <a:rPr lang="ar-EG" dirty="0"/>
              <a:t>-</a:t>
            </a:r>
            <a:r>
              <a:rPr lang="en-US" dirty="0"/>
              <a:t>Third-order resources often provide data in an appropriate form or provide information with a context in which to interpret it.</a:t>
            </a:r>
          </a:p>
          <a:p>
            <a:endParaRPr lang="en-US" dirty="0"/>
          </a:p>
          <a:p>
            <a:r>
              <a:rPr lang="en-US" sz="2000" b="1" dirty="0"/>
              <a:t>6- What are the critical goals of your company?</a:t>
            </a:r>
          </a:p>
          <a:p>
            <a:r>
              <a:rPr lang="en-US" dirty="0"/>
              <a:t>- Reaching a prestigious position among other companies.</a:t>
            </a:r>
          </a:p>
          <a:p>
            <a:r>
              <a:rPr lang="ar-EG" dirty="0"/>
              <a:t>-</a:t>
            </a:r>
            <a:r>
              <a:rPr lang="en-US" dirty="0"/>
              <a:t>High profit.</a:t>
            </a:r>
          </a:p>
          <a:p>
            <a:r>
              <a:rPr lang="en-US" dirty="0"/>
              <a:t>- To be the best company in the Arab world.</a:t>
            </a:r>
          </a:p>
          <a:p>
            <a:endParaRPr lang="en-US" dirty="0"/>
          </a:p>
          <a:p>
            <a:r>
              <a:rPr lang="en-US" dirty="0"/>
              <a:t>7- What technologies are you using now in your current system?</a:t>
            </a:r>
          </a:p>
          <a:p>
            <a:r>
              <a:rPr lang="en-US" dirty="0"/>
              <a:t>- Only one website page.</a:t>
            </a:r>
          </a:p>
          <a:p>
            <a:r>
              <a:rPr lang="en-US" dirty="0"/>
              <a:t>- Low security system.</a:t>
            </a:r>
          </a:p>
        </p:txBody>
      </p:sp>
    </p:spTree>
    <p:extLst>
      <p:ext uri="{BB962C8B-B14F-4D97-AF65-F5344CB8AC3E}">
        <p14:creationId xmlns:p14="http://schemas.microsoft.com/office/powerpoint/2010/main" val="269987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AE413B-FCD6-46EF-8D42-DEA246DC9911}"/>
              </a:ext>
            </a:extLst>
          </p:cNvPr>
          <p:cNvSpPr txBox="1"/>
          <p:nvPr/>
        </p:nvSpPr>
        <p:spPr>
          <a:xfrm>
            <a:off x="623656" y="348811"/>
            <a:ext cx="10624352" cy="5816977"/>
          </a:xfrm>
          <a:prstGeom prst="rect">
            <a:avLst/>
          </a:prstGeom>
          <a:noFill/>
        </p:spPr>
        <p:txBody>
          <a:bodyPr wrap="square">
            <a:spAutoFit/>
          </a:bodyPr>
          <a:lstStyle/>
          <a:p>
            <a:r>
              <a:rPr lang="en-US" sz="2000" b="1" dirty="0"/>
              <a:t>8- What technologies do you want to include in the new system?</a:t>
            </a:r>
          </a:p>
          <a:p>
            <a:r>
              <a:rPr lang="en-US" dirty="0"/>
              <a:t>- Mobile app design for easy access.</a:t>
            </a:r>
          </a:p>
          <a:p>
            <a:r>
              <a:rPr lang="en-US" dirty="0"/>
              <a:t>- Get new website pages for easy access for users.</a:t>
            </a:r>
          </a:p>
          <a:p>
            <a:r>
              <a:rPr lang="en-US" dirty="0"/>
              <a:t>- Phone answering system.</a:t>
            </a:r>
          </a:p>
          <a:p>
            <a:r>
              <a:rPr lang="en-US" dirty="0"/>
              <a:t>- Special services for people with special needs.</a:t>
            </a:r>
          </a:p>
          <a:p>
            <a:r>
              <a:rPr lang="en-US" dirty="0"/>
              <a:t>- Cash register, credit card collection and check processing.</a:t>
            </a:r>
          </a:p>
          <a:p>
            <a:endParaRPr lang="en-US" dirty="0"/>
          </a:p>
          <a:p>
            <a:r>
              <a:rPr lang="en-US" sz="2000" b="1" dirty="0"/>
              <a:t>9. Do you have anything else to add?</a:t>
            </a:r>
          </a:p>
          <a:p>
            <a:r>
              <a:rPr lang="en-US" dirty="0"/>
              <a:t>-no thanks.</a:t>
            </a:r>
          </a:p>
          <a:p>
            <a:endParaRPr lang="en-US" dirty="0"/>
          </a:p>
          <a:p>
            <a:r>
              <a:rPr lang="en-US" sz="2000" b="1" dirty="0"/>
              <a:t>10- I think that it will be a wonderful system and I wish you all the best and success, God willing, in what is to come.</a:t>
            </a:r>
          </a:p>
          <a:p>
            <a:endParaRPr lang="en-US" dirty="0"/>
          </a:p>
          <a:p>
            <a:r>
              <a:rPr lang="en-US" sz="2000" b="1" dirty="0"/>
              <a:t>11- Who should I talk to next?</a:t>
            </a:r>
          </a:p>
          <a:p>
            <a:r>
              <a:rPr lang="en-US" dirty="0"/>
              <a:t>-Company Director.</a:t>
            </a:r>
          </a:p>
          <a:p>
            <a:endParaRPr lang="en-US" dirty="0"/>
          </a:p>
          <a:p>
            <a:r>
              <a:rPr lang="en-US" sz="2000" b="1" dirty="0"/>
              <a:t>12- When will I meet him, God willing?</a:t>
            </a:r>
          </a:p>
          <a:p>
            <a:r>
              <a:rPr lang="en-US" dirty="0"/>
              <a:t>- In two weeks, God willing.</a:t>
            </a:r>
          </a:p>
          <a:p>
            <a:endParaRPr lang="en-US" dirty="0"/>
          </a:p>
          <a:p>
            <a:pPr algn="ctr"/>
            <a:r>
              <a:rPr lang="en-US" sz="2000" b="1" dirty="0"/>
              <a:t> Thank you for your time and let me shake hands with you and good luck, God willing.</a:t>
            </a:r>
          </a:p>
        </p:txBody>
      </p:sp>
    </p:spTree>
    <p:extLst>
      <p:ext uri="{BB962C8B-B14F-4D97-AF65-F5344CB8AC3E}">
        <p14:creationId xmlns:p14="http://schemas.microsoft.com/office/powerpoint/2010/main" val="2418380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0CDBF6D-B5D7-4EFC-8AE5-6AD52D94255F}"/>
              </a:ext>
            </a:extLst>
          </p:cNvPr>
          <p:cNvGraphicFramePr>
            <a:graphicFrameLocks noGrp="1"/>
          </p:cNvGraphicFramePr>
          <p:nvPr>
            <p:extLst>
              <p:ext uri="{D42A27DB-BD31-4B8C-83A1-F6EECF244321}">
                <p14:modId xmlns:p14="http://schemas.microsoft.com/office/powerpoint/2010/main" val="1905306093"/>
              </p:ext>
            </p:extLst>
          </p:nvPr>
        </p:nvGraphicFramePr>
        <p:xfrm>
          <a:off x="355108" y="0"/>
          <a:ext cx="11026066" cy="6865612"/>
        </p:xfrm>
        <a:graphic>
          <a:graphicData uri="http://schemas.openxmlformats.org/drawingml/2006/table">
            <a:tbl>
              <a:tblPr/>
              <a:tblGrid>
                <a:gridCol w="11026066">
                  <a:extLst>
                    <a:ext uri="{9D8B030D-6E8A-4147-A177-3AD203B41FA5}">
                      <a16:colId xmlns:a16="http://schemas.microsoft.com/office/drawing/2014/main" val="258685191"/>
                    </a:ext>
                  </a:extLst>
                </a:gridCol>
              </a:tblGrid>
              <a:tr h="249436">
                <a:tc>
                  <a:txBody>
                    <a:bodyPr/>
                    <a:lstStyle/>
                    <a:p>
                      <a:pPr algn="ctr" rtl="0" fontAlgn="t">
                        <a:spcBef>
                          <a:spcPts val="0"/>
                        </a:spcBef>
                        <a:spcAft>
                          <a:spcPts val="0"/>
                        </a:spcAft>
                      </a:pPr>
                      <a:r>
                        <a:rPr lang="en-US" sz="1400" b="1" i="0" u="none" strike="noStrike" dirty="0">
                          <a:solidFill>
                            <a:srgbClr val="FFFFFF"/>
                          </a:solidFill>
                          <a:effectLst/>
                          <a:latin typeface="Calibri" panose="020F0502020204030204" pitchFamily="34" charset="0"/>
                        </a:rPr>
                        <a:t>Interview  Report</a:t>
                      </a:r>
                      <a:endParaRPr lang="en-US" sz="1400" b="1" dirty="0">
                        <a:effectLst/>
                      </a:endParaRPr>
                    </a:p>
                  </a:txBody>
                  <a:tcPr marL="43688" marR="43688" marT="21844" marB="21844">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3048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26710918"/>
                  </a:ext>
                </a:extLst>
              </a:tr>
              <a:tr h="6608564">
                <a:tc>
                  <a:txBody>
                    <a:bodyPr/>
                    <a:lstStyle/>
                    <a:p>
                      <a:pPr rtl="0" fontAlgn="t">
                        <a:spcBef>
                          <a:spcPts val="0"/>
                        </a:spcBef>
                        <a:spcAft>
                          <a:spcPts val="0"/>
                        </a:spcAft>
                      </a:pPr>
                      <a:r>
                        <a:rPr lang="en-US" sz="1600" b="1" i="0" u="none" strike="noStrike" dirty="0">
                          <a:solidFill>
                            <a:srgbClr val="000000"/>
                          </a:solidFill>
                          <a:effectLst/>
                          <a:latin typeface="Calibri" panose="020F0502020204030204" pitchFamily="34" charset="0"/>
                        </a:rPr>
                        <a:t>Person Interviewed: </a:t>
                      </a:r>
                      <a:r>
                        <a:rPr lang="en-US" sz="1400" b="1" i="0" u="none" strike="noStrike" dirty="0">
                          <a:solidFill>
                            <a:srgbClr val="000000"/>
                          </a:solidFill>
                          <a:effectLst/>
                          <a:latin typeface="Calibri" panose="020F0502020204030204" pitchFamily="34" charset="0"/>
                        </a:rPr>
                        <a:t>Ahmed</a:t>
                      </a:r>
                      <a:r>
                        <a:rPr lang="ar-EG" sz="1400" b="1" i="0" u="none" strike="noStrike" dirty="0">
                          <a:solidFill>
                            <a:srgbClr val="000000"/>
                          </a:solidFill>
                          <a:effectLst/>
                          <a:latin typeface="Calibri" panose="020F0502020204030204" pitchFamily="34" charset="0"/>
                        </a:rPr>
                        <a:t> </a:t>
                      </a:r>
                      <a:r>
                        <a:rPr lang="en-US" sz="1400" b="1" i="0" u="none" strike="noStrike" dirty="0">
                          <a:solidFill>
                            <a:srgbClr val="000000"/>
                          </a:solidFill>
                          <a:effectLst/>
                          <a:latin typeface="Calibri" panose="020F0502020204030204" pitchFamily="34" charset="0"/>
                        </a:rPr>
                        <a:t>, He works at Souq.com company </a:t>
                      </a:r>
                      <a:r>
                        <a:rPr lang="ar-EG" sz="1400" b="1" i="0" u="none" strike="noStrike" dirty="0">
                          <a:solidFill>
                            <a:srgbClr val="000000"/>
                          </a:solidFill>
                          <a:effectLst/>
                          <a:latin typeface="Calibri" panose="020F0502020204030204" pitchFamily="34" charset="0"/>
                        </a:rPr>
                        <a:t>.</a:t>
                      </a:r>
                      <a:endParaRPr lang="en-US" sz="1400" b="1" dirty="0">
                        <a:effectLst/>
                      </a:endParaRPr>
                    </a:p>
                    <a:p>
                      <a:pPr rtl="0" fontAlgn="t">
                        <a:spcBef>
                          <a:spcPts val="0"/>
                        </a:spcBef>
                        <a:spcAft>
                          <a:spcPts val="0"/>
                        </a:spcAft>
                      </a:pPr>
                      <a:endParaRPr lang="en-US" sz="1600" b="1" i="0" u="none" strike="noStrike" dirty="0">
                        <a:solidFill>
                          <a:srgbClr val="000000"/>
                        </a:solidFill>
                        <a:effectLst/>
                        <a:latin typeface="Calibri" panose="020F0502020204030204" pitchFamily="34" charset="0"/>
                      </a:endParaRPr>
                    </a:p>
                    <a:p>
                      <a:pPr rtl="0" fontAlgn="t">
                        <a:spcBef>
                          <a:spcPts val="0"/>
                        </a:spcBef>
                        <a:spcAft>
                          <a:spcPts val="0"/>
                        </a:spcAft>
                      </a:pPr>
                      <a:r>
                        <a:rPr lang="en-US" sz="1600" b="1" i="0" u="none" strike="noStrike" dirty="0">
                          <a:solidFill>
                            <a:srgbClr val="000000"/>
                          </a:solidFill>
                          <a:effectLst/>
                          <a:latin typeface="Calibri" panose="020F0502020204030204" pitchFamily="34" charset="0"/>
                        </a:rPr>
                        <a:t>Interviewer: </a:t>
                      </a:r>
                      <a:r>
                        <a:rPr lang="en-US" sz="1400" b="1" i="0" u="none" strike="noStrike" dirty="0">
                          <a:solidFill>
                            <a:srgbClr val="000000"/>
                          </a:solidFill>
                          <a:effectLst/>
                          <a:latin typeface="Calibri" panose="020F0502020204030204" pitchFamily="34" charset="0"/>
                        </a:rPr>
                        <a:t>Sameh Tarek.</a:t>
                      </a:r>
                      <a:endParaRPr lang="en-US" sz="1400" b="1" dirty="0">
                        <a:effectLst/>
                      </a:endParaRPr>
                    </a:p>
                    <a:p>
                      <a:pPr rtl="0" fontAlgn="t">
                        <a:spcBef>
                          <a:spcPts val="0"/>
                        </a:spcBef>
                        <a:spcAft>
                          <a:spcPts val="0"/>
                        </a:spcAft>
                      </a:pPr>
                      <a:endParaRPr lang="ar-EG" sz="1400" b="1" i="0" u="none" strike="noStrike" dirty="0">
                        <a:solidFill>
                          <a:srgbClr val="000000"/>
                        </a:solidFill>
                        <a:effectLst/>
                        <a:latin typeface="Calibri" panose="020F0502020204030204" pitchFamily="34" charset="0"/>
                      </a:endParaRPr>
                    </a:p>
                    <a:p>
                      <a:pPr rtl="0" fontAlgn="t">
                        <a:spcBef>
                          <a:spcPts val="0"/>
                        </a:spcBef>
                        <a:spcAft>
                          <a:spcPts val="0"/>
                        </a:spcAft>
                      </a:pPr>
                      <a:r>
                        <a:rPr lang="en-US" sz="1600" b="1" i="0" u="none" strike="noStrike" dirty="0">
                          <a:solidFill>
                            <a:srgbClr val="000000"/>
                          </a:solidFill>
                          <a:effectLst/>
                          <a:latin typeface="Calibri" panose="020F0502020204030204" pitchFamily="34" charset="0"/>
                        </a:rPr>
                        <a:t>Purpose of Interview:</a:t>
                      </a:r>
                      <a:endParaRPr lang="ar-EG" sz="1600" b="1" i="0" u="none" strike="noStrike" dirty="0">
                        <a:solidFill>
                          <a:schemeClr val="tx1"/>
                        </a:solidFill>
                        <a:effectLst/>
                        <a:latin typeface="+mn-lt"/>
                      </a:endParaRPr>
                    </a:p>
                    <a:p>
                      <a:pPr rtl="0" fontAlgn="t">
                        <a:spcBef>
                          <a:spcPts val="0"/>
                        </a:spcBef>
                        <a:spcAft>
                          <a:spcPts val="0"/>
                        </a:spcAft>
                      </a:pPr>
                      <a:r>
                        <a:rPr lang="ar-EG" sz="1400" b="1" i="0" u="none" strike="noStrike" dirty="0">
                          <a:solidFill>
                            <a:srgbClr val="000000"/>
                          </a:solidFill>
                          <a:effectLst/>
                          <a:latin typeface="Calibri" panose="020F0502020204030204" pitchFamily="34" charset="0"/>
                        </a:rPr>
                        <a:t>-1</a:t>
                      </a:r>
                      <a:r>
                        <a:rPr lang="en-US" sz="1400" b="1" i="0" u="none" strike="noStrike" dirty="0">
                          <a:solidFill>
                            <a:srgbClr val="000000"/>
                          </a:solidFill>
                          <a:effectLst/>
                          <a:latin typeface="Calibri" panose="020F0502020204030204" pitchFamily="34" charset="0"/>
                        </a:rPr>
                        <a:t>Knowing the problems of the current system in the online market.</a:t>
                      </a:r>
                      <a:r>
                        <a:rPr lang="ar-EG" sz="1400" b="1" i="0" u="none" strike="noStrike" dirty="0">
                          <a:solidFill>
                            <a:srgbClr val="000000"/>
                          </a:solidFill>
                          <a:effectLst/>
                          <a:latin typeface="Calibri" panose="020F0502020204030204" pitchFamily="34" charset="0"/>
                        </a:rPr>
                        <a:t> </a:t>
                      </a:r>
                    </a:p>
                    <a:p>
                      <a:pPr rtl="0" fontAlgn="t">
                        <a:spcBef>
                          <a:spcPts val="0"/>
                        </a:spcBef>
                        <a:spcAft>
                          <a:spcPts val="0"/>
                        </a:spcAft>
                      </a:pPr>
                      <a:r>
                        <a:rPr lang="ar-EG" sz="1400" b="1" i="0" u="none" strike="noStrike" dirty="0">
                          <a:solidFill>
                            <a:srgbClr val="000000"/>
                          </a:solidFill>
                          <a:effectLst/>
                          <a:latin typeface="Calibri" panose="020F0502020204030204" pitchFamily="34" charset="0"/>
                        </a:rPr>
                        <a:t>-2</a:t>
                      </a:r>
                      <a:r>
                        <a:rPr lang="en-US" sz="1400" b="1" i="0" u="none" strike="noStrike" dirty="0">
                          <a:solidFill>
                            <a:srgbClr val="000000"/>
                          </a:solidFill>
                          <a:effectLst/>
                          <a:latin typeface="Calibri" panose="020F0502020204030204" pitchFamily="34" charset="0"/>
                        </a:rPr>
                        <a:t>New system requirements.</a:t>
                      </a:r>
                      <a:endParaRPr lang="ar-EG" sz="1400" b="1" i="0" u="none" strike="noStrike" dirty="0">
                        <a:solidFill>
                          <a:srgbClr val="000000"/>
                        </a:solidFill>
                        <a:effectLst/>
                        <a:latin typeface="Calibri" panose="020F0502020204030204" pitchFamily="34" charset="0"/>
                      </a:endParaRPr>
                    </a:p>
                    <a:p>
                      <a:pPr rtl="0" fontAlgn="t">
                        <a:spcBef>
                          <a:spcPts val="0"/>
                        </a:spcBef>
                        <a:spcAft>
                          <a:spcPts val="0"/>
                        </a:spcAft>
                      </a:pPr>
                      <a:endParaRPr lang="ar-EG" sz="1400" b="1" i="0" u="none" strike="noStrike" dirty="0">
                        <a:solidFill>
                          <a:srgbClr val="000000"/>
                        </a:solidFill>
                        <a:effectLst/>
                        <a:latin typeface="Calibri" panose="020F0502020204030204" pitchFamily="34" charset="0"/>
                      </a:endParaRPr>
                    </a:p>
                    <a:p>
                      <a:pPr rtl="0" fontAlgn="t">
                        <a:spcBef>
                          <a:spcPts val="0"/>
                        </a:spcBef>
                        <a:spcAft>
                          <a:spcPts val="0"/>
                        </a:spcAft>
                      </a:pPr>
                      <a:r>
                        <a:rPr lang="en-US" sz="1600" b="1" i="0" u="none" strike="noStrike" dirty="0">
                          <a:solidFill>
                            <a:srgbClr val="000000"/>
                          </a:solidFill>
                          <a:effectLst/>
                          <a:latin typeface="Calibri" panose="020F0502020204030204" pitchFamily="34" charset="0"/>
                        </a:rPr>
                        <a:t>Summary of Interview:</a:t>
                      </a:r>
                      <a:endParaRPr lang="ar-EG" sz="1600" b="1" i="0" u="none" strike="noStrike" dirty="0">
                        <a:solidFill>
                          <a:schemeClr val="tx1"/>
                        </a:solidFill>
                        <a:effectLst/>
                        <a:latin typeface="+mn-lt"/>
                      </a:endParaRPr>
                    </a:p>
                    <a:p>
                      <a:pPr rtl="0" fontAlgn="t">
                        <a:spcBef>
                          <a:spcPts val="0"/>
                        </a:spcBef>
                        <a:spcAft>
                          <a:spcPts val="0"/>
                        </a:spcAft>
                      </a:pPr>
                      <a:r>
                        <a:rPr lang="ar-EG" sz="1400" b="1" i="0" u="none" strike="noStrike" dirty="0">
                          <a:solidFill>
                            <a:srgbClr val="000000"/>
                          </a:solidFill>
                          <a:effectLst/>
                          <a:latin typeface="Calibri" panose="020F0502020204030204" pitchFamily="34" charset="0"/>
                        </a:rPr>
                        <a:t>*</a:t>
                      </a:r>
                      <a:r>
                        <a:rPr lang="en-US" sz="1400" b="1" dirty="0"/>
                        <a:t>At first he told me the system wasn't good enough and then he told me his problems were</a:t>
                      </a:r>
                      <a:r>
                        <a:rPr lang="ar-EG" sz="1400" b="1" dirty="0"/>
                        <a:t>:</a:t>
                      </a:r>
                      <a:endParaRPr lang="ar-EG" sz="1400" b="1" i="0" u="none" strike="noStrike" dirty="0">
                        <a:solidFill>
                          <a:srgbClr val="000000"/>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ar-EG" sz="1400" b="1" i="0" u="none" strike="noStrike" dirty="0">
                          <a:solidFill>
                            <a:srgbClr val="000000"/>
                          </a:solidFill>
                          <a:effectLst/>
                          <a:latin typeface="Calibri" panose="020F0502020204030204" pitchFamily="34" charset="0"/>
                        </a:rPr>
                        <a:t>-</a:t>
                      </a:r>
                      <a:r>
                        <a:rPr lang="en-US" sz="1400" b="1" dirty="0"/>
                        <a:t>Not having enough information about each product within the online store.</a:t>
                      </a:r>
                      <a:r>
                        <a:rPr lang="ar-EG" sz="1400" b="1" dirty="0"/>
                        <a:t> - </a:t>
                      </a:r>
                      <a:r>
                        <a:rPr lang="en-US" sz="1400" b="1" dirty="0"/>
                        <a:t>Difficulty of requests</a:t>
                      </a:r>
                      <a:r>
                        <a:rPr lang="ar-EG" sz="1400" b="1" dirty="0"/>
                        <a:t> </a:t>
                      </a:r>
                      <a:endParaRPr lang="en-US" sz="1400" b="1" dirty="0"/>
                    </a:p>
                    <a:p>
                      <a:r>
                        <a:rPr lang="ar-EG" sz="1400" b="1" dirty="0"/>
                        <a:t>-</a:t>
                      </a:r>
                      <a:r>
                        <a:rPr lang="en-US" sz="1400" b="1" dirty="0"/>
                        <a:t>The website is not optimized internally for search engines.</a:t>
                      </a:r>
                    </a:p>
                    <a:p>
                      <a:r>
                        <a:rPr lang="ar-EG" sz="1400" b="1" dirty="0"/>
                        <a:t>-</a:t>
                      </a:r>
                      <a:r>
                        <a:rPr lang="en-US" sz="1400" b="1" dirty="0"/>
                        <a:t>Absence of related products.</a:t>
                      </a:r>
                    </a:p>
                    <a:p>
                      <a:r>
                        <a:rPr lang="en-US" sz="1400" b="1" dirty="0"/>
                        <a:t>-Do not display home policy.</a:t>
                      </a:r>
                    </a:p>
                    <a:p>
                      <a:r>
                        <a:rPr lang="ar-EG" sz="1400" b="1" dirty="0"/>
                        <a:t>-</a:t>
                      </a:r>
                      <a:r>
                        <a:rPr lang="en-US" sz="1400" b="1" dirty="0"/>
                        <a:t>Not paying attention to a simple and convenient website design.</a:t>
                      </a:r>
                    </a:p>
                    <a:p>
                      <a:r>
                        <a:rPr lang="ar-EG" sz="1400" b="1" dirty="0"/>
                        <a:t>-</a:t>
                      </a:r>
                      <a:r>
                        <a:rPr lang="en-US" sz="1400" b="1" dirty="0"/>
                        <a:t>Ease of obtaining orders.</a:t>
                      </a:r>
                      <a:endParaRPr lang="ar-EG" sz="1400" b="1" dirty="0"/>
                    </a:p>
                    <a:p>
                      <a:r>
                        <a:rPr lang="ar-EG" sz="1400" b="1" dirty="0"/>
                        <a:t>*</a:t>
                      </a:r>
                      <a:r>
                        <a:rPr lang="en-US" sz="1400" b="1" dirty="0"/>
                        <a:t>Then he told me about the technologies he wanted in his new system, which is</a:t>
                      </a:r>
                      <a:r>
                        <a:rPr lang="ar-EG" sz="1400" b="1" dirty="0"/>
                        <a:t>:</a:t>
                      </a:r>
                    </a:p>
                    <a:p>
                      <a:r>
                        <a:rPr lang="ar-EG" sz="1400" b="1" dirty="0"/>
                        <a:t>-</a:t>
                      </a:r>
                      <a:r>
                        <a:rPr lang="en-US" sz="1400" b="1" dirty="0"/>
                        <a:t>Using powerful hosts that provide much better layers of protection than shared hosting.</a:t>
                      </a:r>
                    </a:p>
                    <a:p>
                      <a:r>
                        <a:rPr lang="ar-EG" sz="1400" b="1" dirty="0"/>
                        <a:t>-</a:t>
                      </a:r>
                      <a:r>
                        <a:rPr lang="en-US" sz="1400" b="1" dirty="0"/>
                        <a:t>Establish clear usage and privacy policies.</a:t>
                      </a:r>
                    </a:p>
                    <a:p>
                      <a:r>
                        <a:rPr lang="ar-EG" sz="1400" b="1" dirty="0"/>
                        <a:t>-</a:t>
                      </a:r>
                      <a:r>
                        <a:rPr lang="en-US" sz="1400" b="1" dirty="0"/>
                        <a:t>Set clear rules of how to deal and explain how to protect user rights.</a:t>
                      </a:r>
                    </a:p>
                    <a:p>
                      <a:r>
                        <a:rPr lang="ar-EG" sz="1400" b="1" dirty="0"/>
                        <a:t>-</a:t>
                      </a:r>
                      <a:r>
                        <a:rPr lang="en-US" sz="1400" b="1" dirty="0"/>
                        <a:t>Contact information must be included, such as a phone number, e-mail, and land address</a:t>
                      </a:r>
                    </a:p>
                    <a:p>
                      <a:r>
                        <a:rPr lang="ar-EG" sz="1400" b="1" dirty="0"/>
                        <a:t>-</a:t>
                      </a:r>
                      <a:r>
                        <a:rPr lang="en-US" sz="1400" b="1" dirty="0"/>
                        <a:t>It is also preferable to establish a special section for technical support to respond to visitors' inquiries.</a:t>
                      </a:r>
                    </a:p>
                    <a:p>
                      <a:r>
                        <a:rPr lang="ar-EG" sz="1400" b="1" dirty="0"/>
                        <a:t>-</a:t>
                      </a:r>
                      <a:r>
                        <a:rPr lang="en-US" sz="1400" b="1" dirty="0"/>
                        <a:t>It is preferable to make the online store to display products only, while the payment methods are external, such as dependent</a:t>
                      </a:r>
                    </a:p>
                    <a:p>
                      <a:r>
                        <a:rPr lang="en-US" sz="1400" b="1" dirty="0"/>
                        <a:t>On </a:t>
                      </a:r>
                      <a:r>
                        <a:rPr lang="en-US" sz="1400" b="1" dirty="0" err="1"/>
                        <a:t>paypal</a:t>
                      </a:r>
                      <a:r>
                        <a:rPr lang="en-US" sz="1400" b="1" dirty="0"/>
                        <a:t> in the purchase process or other popular sites, buyers use such safe means</a:t>
                      </a:r>
                    </a:p>
                    <a:p>
                      <a:r>
                        <a:rPr lang="en-US" sz="1400" b="1" dirty="0"/>
                        <a:t>In paying it makes them make the purchase with more confidence.</a:t>
                      </a:r>
                    </a:p>
                    <a:p>
                      <a:r>
                        <a:rPr lang="en-US" sz="1400" b="1" dirty="0"/>
                        <a:t>– Use https instead of http .</a:t>
                      </a:r>
                      <a:endParaRPr lang="ar-EG" sz="14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a:solidFill>
                            <a:srgbClr val="000000"/>
                          </a:solidFill>
                          <a:effectLst/>
                          <a:latin typeface="Calibri" panose="020F0502020204030204" pitchFamily="34" charset="0"/>
                        </a:rPr>
                        <a:t>And tell me what technology he wants</a:t>
                      </a:r>
                      <a:r>
                        <a:rPr lang="ar-EG" sz="1400" b="1" i="0" u="none" strike="noStrike" dirty="0">
                          <a:solidFill>
                            <a:srgbClr val="000000"/>
                          </a:solidFill>
                          <a:effectLst/>
                          <a:latin typeface="Calibri" panose="020F0502020204030204" pitchFamily="34" charset="0"/>
                        </a:rPr>
                        <a:t>:</a:t>
                      </a:r>
                      <a:r>
                        <a:rPr lang="en-US" sz="1400" b="1" dirty="0"/>
                        <a:t> </a:t>
                      </a:r>
                      <a:r>
                        <a:rPr lang="ar-EG" sz="1400" b="1" dirty="0"/>
                        <a:t>- </a:t>
                      </a:r>
                      <a:r>
                        <a:rPr lang="en-US" sz="1400" b="1" dirty="0"/>
                        <a:t>Mobile app design for easy access</a:t>
                      </a:r>
                      <a:r>
                        <a:rPr lang="ar-EG" sz="1400" b="1" dirty="0"/>
                        <a:t>- </a:t>
                      </a:r>
                      <a:r>
                        <a:rPr lang="en-US" sz="1400" b="1" dirty="0"/>
                        <a:t>Get new website pages for easy access for users.</a:t>
                      </a:r>
                    </a:p>
                    <a:p>
                      <a:pPr marL="0" marR="0" lvl="0" indent="0" algn="l" defTabSz="914400" rtl="0" eaLnBrk="1" fontAlgn="auto" latinLnBrk="0" hangingPunct="1">
                        <a:lnSpc>
                          <a:spcPct val="100000"/>
                        </a:lnSpc>
                        <a:spcBef>
                          <a:spcPts val="0"/>
                        </a:spcBef>
                        <a:spcAft>
                          <a:spcPts val="0"/>
                        </a:spcAft>
                        <a:buClrTx/>
                        <a:buSzTx/>
                        <a:buFontTx/>
                        <a:buNone/>
                        <a:tabLst/>
                        <a:defRPr/>
                      </a:pPr>
                      <a:r>
                        <a:rPr lang="ar-EG" sz="1400" b="1" dirty="0"/>
                        <a:t>-</a:t>
                      </a:r>
                      <a:r>
                        <a:rPr lang="en-US" sz="1400" b="1" dirty="0"/>
                        <a:t>Phone answering system. </a:t>
                      </a:r>
                      <a:r>
                        <a:rPr lang="ar-EG" sz="1400" b="1" dirty="0"/>
                        <a:t>-</a:t>
                      </a:r>
                      <a:r>
                        <a:rPr lang="en-US" sz="1400" b="1" dirty="0"/>
                        <a:t> Special services for people with special needs</a:t>
                      </a:r>
                      <a:r>
                        <a:rPr lang="ar-EG" sz="1400" b="1" dirty="0"/>
                        <a:t>- </a:t>
                      </a:r>
                      <a:r>
                        <a:rPr lang="en-US" sz="1400" b="1" dirty="0"/>
                        <a:t>Cash register, credit card collection and check processing.</a:t>
                      </a:r>
                      <a:endParaRPr lang="ar-EG" sz="14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ar-EG" sz="1400" b="1" dirty="0"/>
                        <a:t>***</a:t>
                      </a:r>
                      <a:r>
                        <a:rPr lang="en-US" sz="1400" b="1" dirty="0"/>
                        <a:t>And in the end I knew from him who I would meet next time and when. Then I shook hands with him and wished him success and excellence.</a:t>
                      </a:r>
                      <a:endParaRPr lang="ar-EG" sz="1400" b="1"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US" sz="1400" b="1" dirty="0"/>
                    </a:p>
                  </a:txBody>
                  <a:tcPr marL="43688" marR="43688" marT="21844" marB="21844">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3048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2193678093"/>
                  </a:ext>
                </a:extLst>
              </a:tr>
            </a:tbl>
          </a:graphicData>
        </a:graphic>
      </p:graphicFrame>
    </p:spTree>
    <p:extLst>
      <p:ext uri="{BB962C8B-B14F-4D97-AF65-F5344CB8AC3E}">
        <p14:creationId xmlns:p14="http://schemas.microsoft.com/office/powerpoint/2010/main" val="2136131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EEE208-3229-464C-AA7A-6F4DB3CC92C7}"/>
              </a:ext>
            </a:extLst>
          </p:cNvPr>
          <p:cNvSpPr txBox="1"/>
          <p:nvPr/>
        </p:nvSpPr>
        <p:spPr>
          <a:xfrm>
            <a:off x="4358936" y="3265243"/>
            <a:ext cx="6347534" cy="646331"/>
          </a:xfrm>
          <a:prstGeom prst="rect">
            <a:avLst/>
          </a:prstGeom>
          <a:noFill/>
        </p:spPr>
        <p:txBody>
          <a:bodyPr wrap="square" rtlCol="0">
            <a:spAutoFit/>
          </a:bodyPr>
          <a:lstStyle/>
          <a:p>
            <a:r>
              <a:rPr lang="en-US" sz="3600" b="1" dirty="0"/>
              <a:t>Questionnaire :</a:t>
            </a:r>
          </a:p>
        </p:txBody>
      </p:sp>
    </p:spTree>
    <p:extLst>
      <p:ext uri="{BB962C8B-B14F-4D97-AF65-F5344CB8AC3E}">
        <p14:creationId xmlns:p14="http://schemas.microsoft.com/office/powerpoint/2010/main" val="46555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Graphical user interface, application, Teams&#10;&#10;Description automatically generated">
            <a:extLst>
              <a:ext uri="{FF2B5EF4-FFF2-40B4-BE49-F238E27FC236}">
                <a16:creationId xmlns:a16="http://schemas.microsoft.com/office/drawing/2014/main" id="{A84A3AFD-B1CB-4F49-8FC7-9AF71A3C7BCF}"/>
              </a:ext>
            </a:extLst>
          </p:cNvPr>
          <p:cNvPicPr>
            <a:picLocks noChangeAspect="1"/>
          </p:cNvPicPr>
          <p:nvPr/>
        </p:nvPicPr>
        <p:blipFill rotWithShape="1">
          <a:blip r:embed="rId2">
            <a:extLst>
              <a:ext uri="{28A0092B-C50C-407E-A947-70E740481C1C}">
                <a14:useLocalDpi xmlns:a14="http://schemas.microsoft.com/office/drawing/2010/main" val="0"/>
              </a:ext>
            </a:extLst>
          </a:blip>
          <a:srcRect l="-1034" t="4299" b="11237"/>
          <a:stretch/>
        </p:blipFill>
        <p:spPr>
          <a:xfrm>
            <a:off x="3508694" y="121372"/>
            <a:ext cx="3474082" cy="6454066"/>
          </a:xfrm>
          <a:prstGeom prst="rect">
            <a:avLst/>
          </a:prstGeom>
        </p:spPr>
      </p:pic>
      <p:pic>
        <p:nvPicPr>
          <p:cNvPr id="3" name="Picture 2" descr="Chart, pie chart&#10;&#10;Description automatically generated">
            <a:extLst>
              <a:ext uri="{FF2B5EF4-FFF2-40B4-BE49-F238E27FC236}">
                <a16:creationId xmlns:a16="http://schemas.microsoft.com/office/drawing/2014/main" id="{BC423B26-EBD9-4445-AA29-94EA80F51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673" y="308683"/>
            <a:ext cx="2644616" cy="5876925"/>
          </a:xfrm>
          <a:prstGeom prst="rect">
            <a:avLst/>
          </a:prstGeom>
        </p:spPr>
      </p:pic>
      <p:pic>
        <p:nvPicPr>
          <p:cNvPr id="4" name="Picture 3" descr="Chart&#10;&#10;Description automatically generated">
            <a:extLst>
              <a:ext uri="{FF2B5EF4-FFF2-40B4-BE49-F238E27FC236}">
                <a16:creationId xmlns:a16="http://schemas.microsoft.com/office/drawing/2014/main" id="{17FA610B-6AF5-44C0-AE82-C6358F9EC8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5700" y="88914"/>
            <a:ext cx="2842408" cy="6316462"/>
          </a:xfrm>
          <a:prstGeom prst="rect">
            <a:avLst/>
          </a:prstGeom>
        </p:spPr>
      </p:pic>
    </p:spTree>
    <p:extLst>
      <p:ext uri="{BB962C8B-B14F-4D97-AF65-F5344CB8AC3E}">
        <p14:creationId xmlns:p14="http://schemas.microsoft.com/office/powerpoint/2010/main" val="2034975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pie chart&#10;&#10;Description automatically generated">
            <a:extLst>
              <a:ext uri="{FF2B5EF4-FFF2-40B4-BE49-F238E27FC236}">
                <a16:creationId xmlns:a16="http://schemas.microsoft.com/office/drawing/2014/main" id="{1E917020-AB0B-4D7F-9DD3-087A9BCB5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15" y="0"/>
            <a:ext cx="3086100" cy="6858000"/>
          </a:xfrm>
          <a:prstGeom prst="rect">
            <a:avLst/>
          </a:prstGeom>
        </p:spPr>
      </p:pic>
      <p:pic>
        <p:nvPicPr>
          <p:cNvPr id="4" name="Picture 3" descr="Graphical user interface, application&#10;&#10;Description automatically generated">
            <a:extLst>
              <a:ext uri="{FF2B5EF4-FFF2-40B4-BE49-F238E27FC236}">
                <a16:creationId xmlns:a16="http://schemas.microsoft.com/office/drawing/2014/main" id="{CC166E96-2CF0-42C8-B6FB-8CC9435F31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7832" y="0"/>
            <a:ext cx="3086100" cy="6858000"/>
          </a:xfrm>
          <a:prstGeom prst="rect">
            <a:avLst/>
          </a:prstGeom>
        </p:spPr>
      </p:pic>
      <p:pic>
        <p:nvPicPr>
          <p:cNvPr id="5" name="Picture 4" descr="Graphical user interface&#10;&#10;Description automatically generated with medium confidence">
            <a:extLst>
              <a:ext uri="{FF2B5EF4-FFF2-40B4-BE49-F238E27FC236}">
                <a16:creationId xmlns:a16="http://schemas.microsoft.com/office/drawing/2014/main" id="{4087391E-59D2-4806-89C6-8D9DBC8782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1549" y="0"/>
            <a:ext cx="3086100" cy="6858000"/>
          </a:xfrm>
          <a:prstGeom prst="rect">
            <a:avLst/>
          </a:prstGeom>
        </p:spPr>
      </p:pic>
    </p:spTree>
    <p:extLst>
      <p:ext uri="{BB962C8B-B14F-4D97-AF65-F5344CB8AC3E}">
        <p14:creationId xmlns:p14="http://schemas.microsoft.com/office/powerpoint/2010/main" val="4140171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9E7BCC30-BF02-4989-A8E3-5DFC3459B0B7}"/>
              </a:ext>
            </a:extLst>
          </p:cNvPr>
          <p:cNvPicPr>
            <a:picLocks noChangeAspect="1"/>
          </p:cNvPicPr>
          <p:nvPr/>
        </p:nvPicPr>
        <p:blipFill rotWithShape="1">
          <a:blip r:embed="rId2">
            <a:extLst>
              <a:ext uri="{28A0092B-C50C-407E-A947-70E740481C1C}">
                <a14:useLocalDpi xmlns:a14="http://schemas.microsoft.com/office/drawing/2010/main" val="0"/>
              </a:ext>
            </a:extLst>
          </a:blip>
          <a:srcRect l="12" t="18672" r="-651" b="5616"/>
          <a:stretch/>
        </p:blipFill>
        <p:spPr>
          <a:xfrm>
            <a:off x="3604333" y="213065"/>
            <a:ext cx="3448763" cy="5557421"/>
          </a:xfrm>
          <a:prstGeom prst="rect">
            <a:avLst/>
          </a:prstGeom>
        </p:spPr>
      </p:pic>
      <p:pic>
        <p:nvPicPr>
          <p:cNvPr id="4" name="Picture 3" descr="Chart, pie chart&#10;&#10;Description automatically generated">
            <a:extLst>
              <a:ext uri="{FF2B5EF4-FFF2-40B4-BE49-F238E27FC236}">
                <a16:creationId xmlns:a16="http://schemas.microsoft.com/office/drawing/2014/main" id="{52DB6C33-D751-4272-99E2-3E527745CB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883" y="0"/>
            <a:ext cx="3086100" cy="6858000"/>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BB5A91A6-E618-40B4-8428-425E1FEE21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2446" y="79899"/>
            <a:ext cx="3086100" cy="6858000"/>
          </a:xfrm>
          <a:prstGeom prst="rect">
            <a:avLst/>
          </a:prstGeom>
        </p:spPr>
      </p:pic>
    </p:spTree>
    <p:extLst>
      <p:ext uri="{BB962C8B-B14F-4D97-AF65-F5344CB8AC3E}">
        <p14:creationId xmlns:p14="http://schemas.microsoft.com/office/powerpoint/2010/main" val="4170427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F3FEB3E5-39A2-426F-92F6-22DCC5D3EE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6" y="0"/>
            <a:ext cx="3086100" cy="6858000"/>
          </a:xfrm>
          <a:prstGeom prst="rect">
            <a:avLst/>
          </a:prstGeom>
        </p:spPr>
      </p:pic>
      <p:pic>
        <p:nvPicPr>
          <p:cNvPr id="4" name="Picture 3" descr="Graphical user interface, text, application&#10;&#10;Description automatically generated">
            <a:extLst>
              <a:ext uri="{FF2B5EF4-FFF2-40B4-BE49-F238E27FC236}">
                <a16:creationId xmlns:a16="http://schemas.microsoft.com/office/drawing/2014/main" id="{EC8A8D7D-D198-4C66-971F-F851AA80F5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5842" y="-26633"/>
            <a:ext cx="3086100" cy="6858000"/>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781909AC-FAE7-49D7-B606-16EDF23C81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2058" y="26633"/>
            <a:ext cx="3086100" cy="6858000"/>
          </a:xfrm>
          <a:prstGeom prst="rect">
            <a:avLst/>
          </a:prstGeom>
        </p:spPr>
      </p:pic>
    </p:spTree>
    <p:extLst>
      <p:ext uri="{BB962C8B-B14F-4D97-AF65-F5344CB8AC3E}">
        <p14:creationId xmlns:p14="http://schemas.microsoft.com/office/powerpoint/2010/main" val="1659221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FB466BF1-AA2A-4D3A-9D65-AAF54554F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696" y="-71021"/>
            <a:ext cx="3086100" cy="6858000"/>
          </a:xfrm>
          <a:prstGeom prst="rect">
            <a:avLst/>
          </a:prstGeom>
        </p:spPr>
      </p:pic>
      <p:pic>
        <p:nvPicPr>
          <p:cNvPr id="4" name="Picture 3" descr="Graphical user interface, application&#10;&#10;Description automatically generated">
            <a:extLst>
              <a:ext uri="{FF2B5EF4-FFF2-40B4-BE49-F238E27FC236}">
                <a16:creationId xmlns:a16="http://schemas.microsoft.com/office/drawing/2014/main" id="{FC70F932-DC39-4A19-AA4C-01C4398539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7594" y="81378"/>
            <a:ext cx="3086100" cy="6858000"/>
          </a:xfrm>
          <a:prstGeom prst="rect">
            <a:avLst/>
          </a:prstGeom>
        </p:spPr>
      </p:pic>
    </p:spTree>
    <p:extLst>
      <p:ext uri="{BB962C8B-B14F-4D97-AF65-F5344CB8AC3E}">
        <p14:creationId xmlns:p14="http://schemas.microsoft.com/office/powerpoint/2010/main" val="636513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6">
            <a:extLst>
              <a:ext uri="{FF2B5EF4-FFF2-40B4-BE49-F238E27FC236}">
                <a16:creationId xmlns:a16="http://schemas.microsoft.com/office/drawing/2014/main" id="{B7626DE8-1F57-4726-9F89-E737AA62EE80}"/>
              </a:ext>
            </a:extLst>
          </p:cNvPr>
          <p:cNvSpPr/>
          <p:nvPr/>
        </p:nvSpPr>
        <p:spPr>
          <a:xfrm>
            <a:off x="4727848" y="444254"/>
            <a:ext cx="1368152" cy="830996"/>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b="1" dirty="0"/>
          </a:p>
        </p:txBody>
      </p:sp>
      <p:cxnSp>
        <p:nvCxnSpPr>
          <p:cNvPr id="3" name="Straight Connector 2">
            <a:extLst>
              <a:ext uri="{FF2B5EF4-FFF2-40B4-BE49-F238E27FC236}">
                <a16:creationId xmlns:a16="http://schemas.microsoft.com/office/drawing/2014/main" id="{3D4C8D14-BF7B-4DC6-99A8-A2295F67AB44}"/>
              </a:ext>
            </a:extLst>
          </p:cNvPr>
          <p:cNvCxnSpPr>
            <a:cxnSpLocks/>
          </p:cNvCxnSpPr>
          <p:nvPr/>
        </p:nvCxnSpPr>
        <p:spPr>
          <a:xfrm>
            <a:off x="4727848" y="696282"/>
            <a:ext cx="1368152" cy="1"/>
          </a:xfrm>
          <a:prstGeom prst="line">
            <a:avLst/>
          </a:prstGeom>
          <a:ln w="28575"/>
        </p:spPr>
        <p:style>
          <a:lnRef idx="1">
            <a:schemeClr val="dk1"/>
          </a:lnRef>
          <a:fillRef idx="0">
            <a:schemeClr val="dk1"/>
          </a:fillRef>
          <a:effectRef idx="0">
            <a:schemeClr val="dk1"/>
          </a:effectRef>
          <a:fontRef idx="minor">
            <a:schemeClr val="tx1"/>
          </a:fontRef>
        </p:style>
      </p:cxnSp>
      <p:sp>
        <p:nvSpPr>
          <p:cNvPr id="4" name="Flowchart: Process 3">
            <a:extLst>
              <a:ext uri="{FF2B5EF4-FFF2-40B4-BE49-F238E27FC236}">
                <a16:creationId xmlns:a16="http://schemas.microsoft.com/office/drawing/2014/main" id="{F2035401-01C2-486E-8BCC-0A2C24454490}"/>
              </a:ext>
            </a:extLst>
          </p:cNvPr>
          <p:cNvSpPr/>
          <p:nvPr/>
        </p:nvSpPr>
        <p:spPr>
          <a:xfrm>
            <a:off x="2081365" y="780128"/>
            <a:ext cx="1152128" cy="371968"/>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EG" dirty="0"/>
              <a:t>}</a:t>
            </a:r>
          </a:p>
        </p:txBody>
      </p:sp>
      <p:sp>
        <p:nvSpPr>
          <p:cNvPr id="5" name="Flowchart: Process 4">
            <a:extLst>
              <a:ext uri="{FF2B5EF4-FFF2-40B4-BE49-F238E27FC236}">
                <a16:creationId xmlns:a16="http://schemas.microsoft.com/office/drawing/2014/main" id="{86C2DEAD-D12F-4DD3-B1C0-78D83498097F}"/>
              </a:ext>
            </a:extLst>
          </p:cNvPr>
          <p:cNvSpPr/>
          <p:nvPr/>
        </p:nvSpPr>
        <p:spPr>
          <a:xfrm>
            <a:off x="8778109" y="834738"/>
            <a:ext cx="936104" cy="386295"/>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6" name="TextBox 5">
            <a:extLst>
              <a:ext uri="{FF2B5EF4-FFF2-40B4-BE49-F238E27FC236}">
                <a16:creationId xmlns:a16="http://schemas.microsoft.com/office/drawing/2014/main" id="{142AF577-8431-49EC-9428-29C6DA54A1ED}"/>
              </a:ext>
            </a:extLst>
          </p:cNvPr>
          <p:cNvSpPr txBox="1"/>
          <p:nvPr/>
        </p:nvSpPr>
        <p:spPr>
          <a:xfrm>
            <a:off x="5027601" y="444254"/>
            <a:ext cx="768645" cy="830997"/>
          </a:xfrm>
          <a:prstGeom prst="rect">
            <a:avLst/>
          </a:prstGeom>
          <a:noFill/>
        </p:spPr>
        <p:txBody>
          <a:bodyPr wrap="square" rtlCol="1">
            <a:spAutoFit/>
          </a:bodyPr>
          <a:lstStyle/>
          <a:p>
            <a:pPr algn="ctr"/>
            <a:r>
              <a:rPr lang="en-US" sz="1200" dirty="0"/>
              <a:t>0</a:t>
            </a:r>
          </a:p>
          <a:p>
            <a:pPr algn="ctr"/>
            <a:r>
              <a:rPr lang="en-US" sz="1200" dirty="0"/>
              <a:t>Online </a:t>
            </a:r>
          </a:p>
          <a:p>
            <a:pPr algn="ctr"/>
            <a:r>
              <a:rPr lang="en-US" sz="1200" dirty="0"/>
              <a:t>System</a:t>
            </a:r>
          </a:p>
          <a:p>
            <a:pPr algn="ctr"/>
            <a:r>
              <a:rPr lang="en-US" sz="1200" dirty="0"/>
              <a:t>Shopping</a:t>
            </a:r>
            <a:endParaRPr lang="ar-EG" sz="1200" dirty="0"/>
          </a:p>
        </p:txBody>
      </p:sp>
      <p:sp>
        <p:nvSpPr>
          <p:cNvPr id="7" name="TextBox 6">
            <a:extLst>
              <a:ext uri="{FF2B5EF4-FFF2-40B4-BE49-F238E27FC236}">
                <a16:creationId xmlns:a16="http://schemas.microsoft.com/office/drawing/2014/main" id="{ECA7BCB7-CAD4-4626-BEE2-1B23D7D4D2FF}"/>
              </a:ext>
            </a:extLst>
          </p:cNvPr>
          <p:cNvSpPr txBox="1"/>
          <p:nvPr/>
        </p:nvSpPr>
        <p:spPr>
          <a:xfrm>
            <a:off x="8950246" y="859752"/>
            <a:ext cx="591829" cy="307777"/>
          </a:xfrm>
          <a:prstGeom prst="rect">
            <a:avLst/>
          </a:prstGeom>
          <a:noFill/>
        </p:spPr>
        <p:txBody>
          <a:bodyPr wrap="none" rtlCol="1">
            <a:spAutoFit/>
          </a:bodyPr>
          <a:lstStyle/>
          <a:p>
            <a:r>
              <a:rPr lang="en-US" sz="1400" dirty="0"/>
              <a:t>Seller</a:t>
            </a:r>
            <a:endParaRPr lang="ar-EG" sz="1400" dirty="0"/>
          </a:p>
        </p:txBody>
      </p:sp>
      <p:sp>
        <p:nvSpPr>
          <p:cNvPr id="8" name="TextBox 7">
            <a:extLst>
              <a:ext uri="{FF2B5EF4-FFF2-40B4-BE49-F238E27FC236}">
                <a16:creationId xmlns:a16="http://schemas.microsoft.com/office/drawing/2014/main" id="{37FCD3B4-CB51-4AB1-8D59-63FFDB65E7EB}"/>
              </a:ext>
            </a:extLst>
          </p:cNvPr>
          <p:cNvSpPr txBox="1"/>
          <p:nvPr/>
        </p:nvSpPr>
        <p:spPr>
          <a:xfrm>
            <a:off x="2211089" y="834738"/>
            <a:ext cx="892680" cy="307777"/>
          </a:xfrm>
          <a:prstGeom prst="rect">
            <a:avLst/>
          </a:prstGeom>
          <a:noFill/>
        </p:spPr>
        <p:txBody>
          <a:bodyPr wrap="none" rtlCol="1">
            <a:spAutoFit/>
          </a:bodyPr>
          <a:lstStyle/>
          <a:p>
            <a:r>
              <a:rPr lang="en-US" sz="1400" dirty="0"/>
              <a:t>Customer</a:t>
            </a:r>
            <a:endParaRPr lang="ar-EG" sz="1400" dirty="0"/>
          </a:p>
        </p:txBody>
      </p:sp>
      <p:sp>
        <p:nvSpPr>
          <p:cNvPr id="9" name="TextBox 8">
            <a:extLst>
              <a:ext uri="{FF2B5EF4-FFF2-40B4-BE49-F238E27FC236}">
                <a16:creationId xmlns:a16="http://schemas.microsoft.com/office/drawing/2014/main" id="{5A38D899-25F0-409C-8313-C101C36B4C6C}"/>
              </a:ext>
            </a:extLst>
          </p:cNvPr>
          <p:cNvSpPr txBox="1"/>
          <p:nvPr/>
        </p:nvSpPr>
        <p:spPr>
          <a:xfrm>
            <a:off x="1080863" y="1734255"/>
            <a:ext cx="1066767" cy="461665"/>
          </a:xfrm>
          <a:prstGeom prst="rect">
            <a:avLst/>
          </a:prstGeom>
          <a:noFill/>
        </p:spPr>
        <p:txBody>
          <a:bodyPr wrap="none" rtlCol="1">
            <a:spAutoFit/>
          </a:bodyPr>
          <a:lstStyle/>
          <a:p>
            <a:r>
              <a:rPr lang="en-US" sz="2400" b="1" dirty="0"/>
              <a:t>Level </a:t>
            </a:r>
            <a:r>
              <a:rPr lang="en-US" sz="2000" b="1" dirty="0"/>
              <a:t>1</a:t>
            </a:r>
            <a:endParaRPr lang="ar-EG" b="1" dirty="0"/>
          </a:p>
        </p:txBody>
      </p:sp>
      <p:sp>
        <p:nvSpPr>
          <p:cNvPr id="10" name="Rectangle: Rounded Corners 6">
            <a:extLst>
              <a:ext uri="{FF2B5EF4-FFF2-40B4-BE49-F238E27FC236}">
                <a16:creationId xmlns:a16="http://schemas.microsoft.com/office/drawing/2014/main" id="{804DDE7A-31E0-4981-B4A0-6C12ECDB95A6}"/>
              </a:ext>
            </a:extLst>
          </p:cNvPr>
          <p:cNvSpPr/>
          <p:nvPr/>
        </p:nvSpPr>
        <p:spPr>
          <a:xfrm>
            <a:off x="4840181" y="2945659"/>
            <a:ext cx="1221174" cy="984930"/>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b="1" dirty="0"/>
          </a:p>
        </p:txBody>
      </p:sp>
      <p:cxnSp>
        <p:nvCxnSpPr>
          <p:cNvPr id="11" name="Straight Connector 10">
            <a:extLst>
              <a:ext uri="{FF2B5EF4-FFF2-40B4-BE49-F238E27FC236}">
                <a16:creationId xmlns:a16="http://schemas.microsoft.com/office/drawing/2014/main" id="{6E27E36C-ECEF-4195-A240-F0A4F078C550}"/>
              </a:ext>
            </a:extLst>
          </p:cNvPr>
          <p:cNvCxnSpPr>
            <a:cxnSpLocks/>
          </p:cNvCxnSpPr>
          <p:nvPr/>
        </p:nvCxnSpPr>
        <p:spPr>
          <a:xfrm flipH="1">
            <a:off x="4840181" y="3211003"/>
            <a:ext cx="1221174" cy="0"/>
          </a:xfrm>
          <a:prstGeom prst="line">
            <a:avLst/>
          </a:prstGeom>
          <a:ln w="28575"/>
        </p:spPr>
        <p:style>
          <a:lnRef idx="1">
            <a:schemeClr val="dk1"/>
          </a:lnRef>
          <a:fillRef idx="0">
            <a:schemeClr val="dk1"/>
          </a:fillRef>
          <a:effectRef idx="0">
            <a:schemeClr val="dk1"/>
          </a:effectRef>
          <a:fontRef idx="minor">
            <a:schemeClr val="tx1"/>
          </a:fontRef>
        </p:style>
      </p:cxnSp>
      <p:sp>
        <p:nvSpPr>
          <p:cNvPr id="12" name="Rectangle: Rounded Corners 6">
            <a:extLst>
              <a:ext uri="{FF2B5EF4-FFF2-40B4-BE49-F238E27FC236}">
                <a16:creationId xmlns:a16="http://schemas.microsoft.com/office/drawing/2014/main" id="{4CA4CF5D-146D-41A2-9D16-0DF9723FF0A3}"/>
              </a:ext>
            </a:extLst>
          </p:cNvPr>
          <p:cNvSpPr/>
          <p:nvPr/>
        </p:nvSpPr>
        <p:spPr>
          <a:xfrm>
            <a:off x="4840181" y="1698835"/>
            <a:ext cx="1221174" cy="984930"/>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b="1" dirty="0"/>
          </a:p>
        </p:txBody>
      </p:sp>
      <p:cxnSp>
        <p:nvCxnSpPr>
          <p:cNvPr id="13" name="Straight Connector 12">
            <a:extLst>
              <a:ext uri="{FF2B5EF4-FFF2-40B4-BE49-F238E27FC236}">
                <a16:creationId xmlns:a16="http://schemas.microsoft.com/office/drawing/2014/main" id="{24D63EFF-064A-45FC-88E7-B9F04774EC37}"/>
              </a:ext>
            </a:extLst>
          </p:cNvPr>
          <p:cNvCxnSpPr>
            <a:cxnSpLocks/>
          </p:cNvCxnSpPr>
          <p:nvPr/>
        </p:nvCxnSpPr>
        <p:spPr>
          <a:xfrm flipH="1">
            <a:off x="4833592" y="1992749"/>
            <a:ext cx="1221174" cy="0"/>
          </a:xfrm>
          <a:prstGeom prst="line">
            <a:avLst/>
          </a:prstGeom>
          <a:ln w="28575"/>
        </p:spPr>
        <p:style>
          <a:lnRef idx="1">
            <a:schemeClr val="dk1"/>
          </a:lnRef>
          <a:fillRef idx="0">
            <a:schemeClr val="dk1"/>
          </a:fillRef>
          <a:effectRef idx="0">
            <a:schemeClr val="dk1"/>
          </a:effectRef>
          <a:fontRef idx="minor">
            <a:schemeClr val="tx1"/>
          </a:fontRef>
        </p:style>
      </p:cxnSp>
      <p:sp>
        <p:nvSpPr>
          <p:cNvPr id="14" name="Rectangle: Rounded Corners 6">
            <a:extLst>
              <a:ext uri="{FF2B5EF4-FFF2-40B4-BE49-F238E27FC236}">
                <a16:creationId xmlns:a16="http://schemas.microsoft.com/office/drawing/2014/main" id="{85DBE738-2533-44D4-909C-6D9C6A8D776F}"/>
              </a:ext>
            </a:extLst>
          </p:cNvPr>
          <p:cNvSpPr/>
          <p:nvPr/>
        </p:nvSpPr>
        <p:spPr>
          <a:xfrm>
            <a:off x="4901398" y="4435139"/>
            <a:ext cx="1221174" cy="984930"/>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b="1" dirty="0"/>
          </a:p>
        </p:txBody>
      </p:sp>
      <p:cxnSp>
        <p:nvCxnSpPr>
          <p:cNvPr id="15" name="Straight Connector 14">
            <a:extLst>
              <a:ext uri="{FF2B5EF4-FFF2-40B4-BE49-F238E27FC236}">
                <a16:creationId xmlns:a16="http://schemas.microsoft.com/office/drawing/2014/main" id="{82B6B935-7A33-4F28-A27B-EDF46258AD50}"/>
              </a:ext>
            </a:extLst>
          </p:cNvPr>
          <p:cNvCxnSpPr>
            <a:cxnSpLocks/>
          </p:cNvCxnSpPr>
          <p:nvPr/>
        </p:nvCxnSpPr>
        <p:spPr>
          <a:xfrm flipH="1">
            <a:off x="4901398" y="4723171"/>
            <a:ext cx="1221174" cy="0"/>
          </a:xfrm>
          <a:prstGeom prst="line">
            <a:avLst/>
          </a:prstGeom>
          <a:ln w="28575"/>
        </p:spPr>
        <p:style>
          <a:lnRef idx="1">
            <a:schemeClr val="dk1"/>
          </a:lnRef>
          <a:fillRef idx="0">
            <a:schemeClr val="dk1"/>
          </a:fillRef>
          <a:effectRef idx="0">
            <a:schemeClr val="dk1"/>
          </a:effectRef>
          <a:fontRef idx="minor">
            <a:schemeClr val="tx1"/>
          </a:fontRef>
        </p:style>
      </p:cxnSp>
      <p:sp>
        <p:nvSpPr>
          <p:cNvPr id="16" name="Rectangle: Rounded Corners 6">
            <a:extLst>
              <a:ext uri="{FF2B5EF4-FFF2-40B4-BE49-F238E27FC236}">
                <a16:creationId xmlns:a16="http://schemas.microsoft.com/office/drawing/2014/main" id="{273F7F9B-AC2A-497A-BE87-21C9DF1372B9}"/>
              </a:ext>
            </a:extLst>
          </p:cNvPr>
          <p:cNvSpPr/>
          <p:nvPr/>
        </p:nvSpPr>
        <p:spPr>
          <a:xfrm>
            <a:off x="4901398" y="5803291"/>
            <a:ext cx="1221174" cy="984930"/>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b="1" dirty="0"/>
          </a:p>
        </p:txBody>
      </p:sp>
      <p:cxnSp>
        <p:nvCxnSpPr>
          <p:cNvPr id="17" name="Straight Connector 16">
            <a:extLst>
              <a:ext uri="{FF2B5EF4-FFF2-40B4-BE49-F238E27FC236}">
                <a16:creationId xmlns:a16="http://schemas.microsoft.com/office/drawing/2014/main" id="{2F3FCC4C-52BB-416C-9E45-1871B81DB7A4}"/>
              </a:ext>
            </a:extLst>
          </p:cNvPr>
          <p:cNvCxnSpPr>
            <a:cxnSpLocks/>
          </p:cNvCxnSpPr>
          <p:nvPr/>
        </p:nvCxnSpPr>
        <p:spPr>
          <a:xfrm flipH="1">
            <a:off x="4901398" y="6068635"/>
            <a:ext cx="1221174" cy="0"/>
          </a:xfrm>
          <a:prstGeom prst="line">
            <a:avLst/>
          </a:prstGeom>
          <a:ln w="28575"/>
        </p:spPr>
        <p:style>
          <a:lnRef idx="1">
            <a:schemeClr val="dk1"/>
          </a:lnRef>
          <a:fillRef idx="0">
            <a:schemeClr val="dk1"/>
          </a:fillRef>
          <a:effectRef idx="0">
            <a:schemeClr val="dk1"/>
          </a:effectRef>
          <a:fontRef idx="minor">
            <a:schemeClr val="tx1"/>
          </a:fontRef>
        </p:style>
      </p:cxnSp>
      <p:sp>
        <p:nvSpPr>
          <p:cNvPr id="18" name="Flowchart: Process 17">
            <a:extLst>
              <a:ext uri="{FF2B5EF4-FFF2-40B4-BE49-F238E27FC236}">
                <a16:creationId xmlns:a16="http://schemas.microsoft.com/office/drawing/2014/main" id="{677D4B34-A7DD-4FA3-BDBC-07F51E854AF8}"/>
              </a:ext>
            </a:extLst>
          </p:cNvPr>
          <p:cNvSpPr/>
          <p:nvPr/>
        </p:nvSpPr>
        <p:spPr>
          <a:xfrm>
            <a:off x="1657701" y="3229625"/>
            <a:ext cx="1152128" cy="371968"/>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EG" dirty="0"/>
              <a:t>}</a:t>
            </a:r>
          </a:p>
        </p:txBody>
      </p:sp>
      <p:sp>
        <p:nvSpPr>
          <p:cNvPr id="19" name="TextBox 18">
            <a:extLst>
              <a:ext uri="{FF2B5EF4-FFF2-40B4-BE49-F238E27FC236}">
                <a16:creationId xmlns:a16="http://schemas.microsoft.com/office/drawing/2014/main" id="{D8CE56CA-260C-4677-8912-F53368542F1D}"/>
              </a:ext>
            </a:extLst>
          </p:cNvPr>
          <p:cNvSpPr txBox="1"/>
          <p:nvPr/>
        </p:nvSpPr>
        <p:spPr>
          <a:xfrm>
            <a:off x="1787425" y="3284235"/>
            <a:ext cx="892680" cy="307777"/>
          </a:xfrm>
          <a:prstGeom prst="rect">
            <a:avLst/>
          </a:prstGeom>
          <a:noFill/>
        </p:spPr>
        <p:txBody>
          <a:bodyPr wrap="none" rtlCol="1">
            <a:spAutoFit/>
          </a:bodyPr>
          <a:lstStyle/>
          <a:p>
            <a:r>
              <a:rPr lang="en-US" sz="1400" dirty="0"/>
              <a:t>Customer</a:t>
            </a:r>
            <a:endParaRPr lang="ar-EG" sz="1400" dirty="0"/>
          </a:p>
        </p:txBody>
      </p:sp>
      <p:sp>
        <p:nvSpPr>
          <p:cNvPr id="20" name="Flowchart: Process 19">
            <a:extLst>
              <a:ext uri="{FF2B5EF4-FFF2-40B4-BE49-F238E27FC236}">
                <a16:creationId xmlns:a16="http://schemas.microsoft.com/office/drawing/2014/main" id="{660E3F62-051E-436D-A5B8-B6DA2D4389C4}"/>
              </a:ext>
            </a:extLst>
          </p:cNvPr>
          <p:cNvSpPr/>
          <p:nvPr/>
        </p:nvSpPr>
        <p:spPr>
          <a:xfrm>
            <a:off x="8822226" y="2189049"/>
            <a:ext cx="936104" cy="386295"/>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1" name="TextBox 20">
            <a:extLst>
              <a:ext uri="{FF2B5EF4-FFF2-40B4-BE49-F238E27FC236}">
                <a16:creationId xmlns:a16="http://schemas.microsoft.com/office/drawing/2014/main" id="{39A9BD38-4ACC-4E1C-9DBD-1ACA8EC1B3D8}"/>
              </a:ext>
            </a:extLst>
          </p:cNvPr>
          <p:cNvSpPr txBox="1"/>
          <p:nvPr/>
        </p:nvSpPr>
        <p:spPr>
          <a:xfrm>
            <a:off x="8994363" y="2214063"/>
            <a:ext cx="591829" cy="307777"/>
          </a:xfrm>
          <a:prstGeom prst="rect">
            <a:avLst/>
          </a:prstGeom>
          <a:noFill/>
        </p:spPr>
        <p:txBody>
          <a:bodyPr wrap="none" rtlCol="1">
            <a:spAutoFit/>
          </a:bodyPr>
          <a:lstStyle/>
          <a:p>
            <a:r>
              <a:rPr lang="en-US" sz="1400" dirty="0"/>
              <a:t>Seller</a:t>
            </a:r>
            <a:endParaRPr lang="ar-EG" sz="1400" dirty="0"/>
          </a:p>
        </p:txBody>
      </p:sp>
      <p:cxnSp>
        <p:nvCxnSpPr>
          <p:cNvPr id="22" name="Straight Connector 21">
            <a:extLst>
              <a:ext uri="{FF2B5EF4-FFF2-40B4-BE49-F238E27FC236}">
                <a16:creationId xmlns:a16="http://schemas.microsoft.com/office/drawing/2014/main" id="{887FAD64-19F8-400B-842E-4CACA8377E12}"/>
              </a:ext>
            </a:extLst>
          </p:cNvPr>
          <p:cNvCxnSpPr/>
          <p:nvPr/>
        </p:nvCxnSpPr>
        <p:spPr>
          <a:xfrm>
            <a:off x="1104267" y="1638591"/>
            <a:ext cx="908371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B55F701-688A-4F92-A8CE-B14FAEB0EB4D}"/>
              </a:ext>
            </a:extLst>
          </p:cNvPr>
          <p:cNvCxnSpPr>
            <a:stCxn id="4" idx="0"/>
          </p:cNvCxnSpPr>
          <p:nvPr/>
        </p:nvCxnSpPr>
        <p:spPr>
          <a:xfrm flipV="1">
            <a:off x="2657429" y="444253"/>
            <a:ext cx="0" cy="3358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A487CE8-CE98-41E2-BF3F-76EDF1967C35}"/>
              </a:ext>
            </a:extLst>
          </p:cNvPr>
          <p:cNvCxnSpPr/>
          <p:nvPr/>
        </p:nvCxnSpPr>
        <p:spPr>
          <a:xfrm>
            <a:off x="2680105" y="444254"/>
            <a:ext cx="2047743" cy="2490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243F897-2FDB-4F5D-AA3D-4511101DF30C}"/>
              </a:ext>
            </a:extLst>
          </p:cNvPr>
          <p:cNvCxnSpPr/>
          <p:nvPr/>
        </p:nvCxnSpPr>
        <p:spPr>
          <a:xfrm flipH="1" flipV="1">
            <a:off x="3017469" y="696282"/>
            <a:ext cx="1710379" cy="254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197AB0A-4723-4587-ABB3-E30E61BB6426}"/>
              </a:ext>
            </a:extLst>
          </p:cNvPr>
          <p:cNvCxnSpPr/>
          <p:nvPr/>
        </p:nvCxnSpPr>
        <p:spPr>
          <a:xfrm>
            <a:off x="3017469" y="696282"/>
            <a:ext cx="0" cy="1093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71E86AC-E2FE-41FC-97BC-22B7C2024B25}"/>
              </a:ext>
            </a:extLst>
          </p:cNvPr>
          <p:cNvSpPr txBox="1"/>
          <p:nvPr/>
        </p:nvSpPr>
        <p:spPr>
          <a:xfrm>
            <a:off x="2978541" y="430618"/>
            <a:ext cx="1644553" cy="276999"/>
          </a:xfrm>
          <a:prstGeom prst="rect">
            <a:avLst/>
          </a:prstGeom>
          <a:noFill/>
        </p:spPr>
        <p:txBody>
          <a:bodyPr wrap="none" rtlCol="1">
            <a:spAutoFit/>
          </a:bodyPr>
          <a:lstStyle/>
          <a:p>
            <a:r>
              <a:rPr lang="en-US" sz="1200" dirty="0"/>
              <a:t>Product Status&amp; details</a:t>
            </a:r>
            <a:endParaRPr lang="ar-EG" sz="1200" dirty="0"/>
          </a:p>
        </p:txBody>
      </p:sp>
      <p:cxnSp>
        <p:nvCxnSpPr>
          <p:cNvPr id="28" name="Straight Arrow Connector 27">
            <a:extLst>
              <a:ext uri="{FF2B5EF4-FFF2-40B4-BE49-F238E27FC236}">
                <a16:creationId xmlns:a16="http://schemas.microsoft.com/office/drawing/2014/main" id="{00865DD5-BAE4-4EF4-9218-064BDEC0983F}"/>
              </a:ext>
            </a:extLst>
          </p:cNvPr>
          <p:cNvCxnSpPr/>
          <p:nvPr/>
        </p:nvCxnSpPr>
        <p:spPr>
          <a:xfrm>
            <a:off x="3233494" y="871310"/>
            <a:ext cx="1494355" cy="141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4C3A230-A74F-4A90-B300-C0BC788E01F2}"/>
              </a:ext>
            </a:extLst>
          </p:cNvPr>
          <p:cNvSpPr txBox="1"/>
          <p:nvPr/>
        </p:nvSpPr>
        <p:spPr>
          <a:xfrm>
            <a:off x="3569320" y="673570"/>
            <a:ext cx="734495" cy="261610"/>
          </a:xfrm>
          <a:prstGeom prst="rect">
            <a:avLst/>
          </a:prstGeom>
          <a:noFill/>
        </p:spPr>
        <p:txBody>
          <a:bodyPr wrap="none" rtlCol="1">
            <a:spAutoFit/>
          </a:bodyPr>
          <a:lstStyle/>
          <a:p>
            <a:r>
              <a:rPr lang="en-US" sz="1100" dirty="0"/>
              <a:t>Set Order</a:t>
            </a:r>
            <a:endParaRPr lang="ar-EG" sz="1100" dirty="0"/>
          </a:p>
        </p:txBody>
      </p:sp>
      <p:cxnSp>
        <p:nvCxnSpPr>
          <p:cNvPr id="30" name="Straight Arrow Connector 29">
            <a:extLst>
              <a:ext uri="{FF2B5EF4-FFF2-40B4-BE49-F238E27FC236}">
                <a16:creationId xmlns:a16="http://schemas.microsoft.com/office/drawing/2014/main" id="{B456B699-046C-4490-B89B-77BD96DEA26E}"/>
              </a:ext>
            </a:extLst>
          </p:cNvPr>
          <p:cNvCxnSpPr/>
          <p:nvPr/>
        </p:nvCxnSpPr>
        <p:spPr>
          <a:xfrm flipH="1">
            <a:off x="3233494" y="1075872"/>
            <a:ext cx="149435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CA2AACC4-DF76-44F9-A247-627C50FFFFFC}"/>
              </a:ext>
            </a:extLst>
          </p:cNvPr>
          <p:cNvSpPr txBox="1"/>
          <p:nvPr/>
        </p:nvSpPr>
        <p:spPr>
          <a:xfrm>
            <a:off x="3223684" y="834738"/>
            <a:ext cx="1404936" cy="276999"/>
          </a:xfrm>
          <a:prstGeom prst="rect">
            <a:avLst/>
          </a:prstGeom>
          <a:noFill/>
        </p:spPr>
        <p:txBody>
          <a:bodyPr wrap="none" rtlCol="1">
            <a:spAutoFit/>
          </a:bodyPr>
          <a:lstStyle/>
          <a:p>
            <a:r>
              <a:rPr lang="en-US" sz="1200" dirty="0"/>
              <a:t>Order Confirmation</a:t>
            </a:r>
            <a:endParaRPr lang="ar-EG" sz="1200" dirty="0"/>
          </a:p>
        </p:txBody>
      </p:sp>
      <p:cxnSp>
        <p:nvCxnSpPr>
          <p:cNvPr id="32" name="Straight Connector 31">
            <a:extLst>
              <a:ext uri="{FF2B5EF4-FFF2-40B4-BE49-F238E27FC236}">
                <a16:creationId xmlns:a16="http://schemas.microsoft.com/office/drawing/2014/main" id="{9C05958B-7819-4B30-B225-37F1BA7EA0E3}"/>
              </a:ext>
            </a:extLst>
          </p:cNvPr>
          <p:cNvCxnSpPr/>
          <p:nvPr/>
        </p:nvCxnSpPr>
        <p:spPr>
          <a:xfrm flipH="1">
            <a:off x="2680105" y="1478652"/>
            <a:ext cx="25837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9363E2-5D89-48B1-ACEC-11C23A82EFE8}"/>
              </a:ext>
            </a:extLst>
          </p:cNvPr>
          <p:cNvCxnSpPr/>
          <p:nvPr/>
        </p:nvCxnSpPr>
        <p:spPr>
          <a:xfrm flipH="1" flipV="1">
            <a:off x="5257255" y="1262629"/>
            <a:ext cx="6590" cy="2160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69C55F2-2C78-4049-B074-66DBF2A1FC01}"/>
              </a:ext>
            </a:extLst>
          </p:cNvPr>
          <p:cNvCxnSpPr>
            <a:endCxn id="4" idx="2"/>
          </p:cNvCxnSpPr>
          <p:nvPr/>
        </p:nvCxnSpPr>
        <p:spPr>
          <a:xfrm flipH="1" flipV="1">
            <a:off x="2657429" y="1152096"/>
            <a:ext cx="22676" cy="3265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9D0FC6D-5E20-4E2F-B7AE-A6ADC3BF41EA}"/>
              </a:ext>
            </a:extLst>
          </p:cNvPr>
          <p:cNvSpPr txBox="1"/>
          <p:nvPr/>
        </p:nvSpPr>
        <p:spPr>
          <a:xfrm>
            <a:off x="3109067" y="1232140"/>
            <a:ext cx="1655005" cy="276999"/>
          </a:xfrm>
          <a:prstGeom prst="rect">
            <a:avLst/>
          </a:prstGeom>
          <a:noFill/>
        </p:spPr>
        <p:txBody>
          <a:bodyPr wrap="none" rtlCol="1">
            <a:spAutoFit/>
          </a:bodyPr>
          <a:lstStyle/>
          <a:p>
            <a:r>
              <a:rPr lang="en-US" sz="1200" dirty="0"/>
              <a:t>Payment&amp; Delivery info</a:t>
            </a:r>
            <a:endParaRPr lang="ar-EG" sz="1200" dirty="0"/>
          </a:p>
        </p:txBody>
      </p:sp>
      <p:cxnSp>
        <p:nvCxnSpPr>
          <p:cNvPr id="36" name="Straight Connector 35">
            <a:extLst>
              <a:ext uri="{FF2B5EF4-FFF2-40B4-BE49-F238E27FC236}">
                <a16:creationId xmlns:a16="http://schemas.microsoft.com/office/drawing/2014/main" id="{6978793B-81B8-4143-8DC1-8DA02B537F0E}"/>
              </a:ext>
            </a:extLst>
          </p:cNvPr>
          <p:cNvCxnSpPr/>
          <p:nvPr/>
        </p:nvCxnSpPr>
        <p:spPr>
          <a:xfrm flipH="1">
            <a:off x="2826873" y="1269633"/>
            <a:ext cx="20915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58FDD4C-D15C-405B-AAC8-4E17CE9E175F}"/>
              </a:ext>
            </a:extLst>
          </p:cNvPr>
          <p:cNvCxnSpPr/>
          <p:nvPr/>
        </p:nvCxnSpPr>
        <p:spPr>
          <a:xfrm flipV="1">
            <a:off x="2835459" y="1142776"/>
            <a:ext cx="0" cy="1632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23C04A6-DEEA-4B3B-A2BB-914988E4E478}"/>
              </a:ext>
            </a:extLst>
          </p:cNvPr>
          <p:cNvSpPr txBox="1"/>
          <p:nvPr/>
        </p:nvSpPr>
        <p:spPr>
          <a:xfrm>
            <a:off x="3316838" y="1029029"/>
            <a:ext cx="967957" cy="276999"/>
          </a:xfrm>
          <a:prstGeom prst="rect">
            <a:avLst/>
          </a:prstGeom>
          <a:noFill/>
        </p:spPr>
        <p:txBody>
          <a:bodyPr wrap="none" rtlCol="1">
            <a:spAutoFit/>
          </a:bodyPr>
          <a:lstStyle/>
          <a:p>
            <a:r>
              <a:rPr lang="en-US" sz="1200" dirty="0"/>
              <a:t>Order Status</a:t>
            </a:r>
            <a:endParaRPr lang="ar-EG" sz="1200" dirty="0"/>
          </a:p>
        </p:txBody>
      </p:sp>
      <p:cxnSp>
        <p:nvCxnSpPr>
          <p:cNvPr id="39" name="Straight Arrow Connector 38">
            <a:extLst>
              <a:ext uri="{FF2B5EF4-FFF2-40B4-BE49-F238E27FC236}">
                <a16:creationId xmlns:a16="http://schemas.microsoft.com/office/drawing/2014/main" id="{1E52166C-E791-4316-A35A-42F22C8BE3F9}"/>
              </a:ext>
            </a:extLst>
          </p:cNvPr>
          <p:cNvCxnSpPr>
            <a:stCxn id="2" idx="3"/>
          </p:cNvCxnSpPr>
          <p:nvPr/>
        </p:nvCxnSpPr>
        <p:spPr>
          <a:xfrm>
            <a:off x="6096000" y="859752"/>
            <a:ext cx="2726226" cy="754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50D4965-5D13-49AE-9155-B9830B5604DB}"/>
              </a:ext>
            </a:extLst>
          </p:cNvPr>
          <p:cNvCxnSpPr/>
          <p:nvPr/>
        </p:nvCxnSpPr>
        <p:spPr>
          <a:xfrm flipH="1" flipV="1">
            <a:off x="6096000" y="1075872"/>
            <a:ext cx="2682109" cy="9165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B432396-A97E-4F35-B1C4-6D18D448DDEB}"/>
              </a:ext>
            </a:extLst>
          </p:cNvPr>
          <p:cNvSpPr txBox="1"/>
          <p:nvPr/>
        </p:nvSpPr>
        <p:spPr>
          <a:xfrm>
            <a:off x="7059662" y="595725"/>
            <a:ext cx="1171475" cy="276999"/>
          </a:xfrm>
          <a:prstGeom prst="rect">
            <a:avLst/>
          </a:prstGeom>
          <a:noFill/>
        </p:spPr>
        <p:txBody>
          <a:bodyPr wrap="none" rtlCol="1">
            <a:spAutoFit/>
          </a:bodyPr>
          <a:lstStyle/>
          <a:p>
            <a:r>
              <a:rPr lang="en-US" sz="1200" dirty="0"/>
              <a:t>Send Order List </a:t>
            </a:r>
            <a:endParaRPr lang="ar-EG" sz="1200" dirty="0"/>
          </a:p>
        </p:txBody>
      </p:sp>
      <p:sp>
        <p:nvSpPr>
          <p:cNvPr id="42" name="TextBox 41">
            <a:extLst>
              <a:ext uri="{FF2B5EF4-FFF2-40B4-BE49-F238E27FC236}">
                <a16:creationId xmlns:a16="http://schemas.microsoft.com/office/drawing/2014/main" id="{A4686D29-9153-43CD-A7B2-24192F7DC06D}"/>
              </a:ext>
            </a:extLst>
          </p:cNvPr>
          <p:cNvSpPr txBox="1"/>
          <p:nvPr/>
        </p:nvSpPr>
        <p:spPr>
          <a:xfrm>
            <a:off x="7236955" y="859752"/>
            <a:ext cx="994182" cy="276999"/>
          </a:xfrm>
          <a:prstGeom prst="rect">
            <a:avLst/>
          </a:prstGeom>
          <a:noFill/>
        </p:spPr>
        <p:txBody>
          <a:bodyPr wrap="none" rtlCol="1">
            <a:spAutoFit/>
          </a:bodyPr>
          <a:lstStyle/>
          <a:p>
            <a:r>
              <a:rPr lang="en-US" sz="1200" dirty="0"/>
              <a:t>Order details</a:t>
            </a:r>
            <a:endParaRPr lang="ar-EG" sz="1200" dirty="0"/>
          </a:p>
        </p:txBody>
      </p:sp>
      <p:cxnSp>
        <p:nvCxnSpPr>
          <p:cNvPr id="43" name="Straight Connector 42">
            <a:extLst>
              <a:ext uri="{FF2B5EF4-FFF2-40B4-BE49-F238E27FC236}">
                <a16:creationId xmlns:a16="http://schemas.microsoft.com/office/drawing/2014/main" id="{7311FC81-A756-4D20-8DD8-6E9FF2637FBB}"/>
              </a:ext>
            </a:extLst>
          </p:cNvPr>
          <p:cNvCxnSpPr>
            <a:stCxn id="18" idx="0"/>
          </p:cNvCxnSpPr>
          <p:nvPr/>
        </p:nvCxnSpPr>
        <p:spPr>
          <a:xfrm flipV="1">
            <a:off x="2233765" y="2214063"/>
            <a:ext cx="0" cy="10155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B6B6C1F-1901-44E5-8E10-4273683851B8}"/>
              </a:ext>
            </a:extLst>
          </p:cNvPr>
          <p:cNvCxnSpPr>
            <a:endCxn id="12" idx="1"/>
          </p:cNvCxnSpPr>
          <p:nvPr/>
        </p:nvCxnSpPr>
        <p:spPr>
          <a:xfrm flipV="1">
            <a:off x="2233765" y="2191300"/>
            <a:ext cx="2606416" cy="2276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B892B14-E896-4523-8CC8-06E69A292251}"/>
              </a:ext>
            </a:extLst>
          </p:cNvPr>
          <p:cNvCxnSpPr/>
          <p:nvPr/>
        </p:nvCxnSpPr>
        <p:spPr>
          <a:xfrm flipH="1" flipV="1">
            <a:off x="2392550" y="2563962"/>
            <a:ext cx="1" cy="6656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2ACE992-A645-4D03-A169-5D7303E111B9}"/>
              </a:ext>
            </a:extLst>
          </p:cNvPr>
          <p:cNvCxnSpPr/>
          <p:nvPr/>
        </p:nvCxnSpPr>
        <p:spPr>
          <a:xfrm flipV="1">
            <a:off x="2386165" y="2563962"/>
            <a:ext cx="2447427" cy="1138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01B04D4C-15C7-4ABA-9C43-7B33AEA0BE53}"/>
              </a:ext>
            </a:extLst>
          </p:cNvPr>
          <p:cNvSpPr txBox="1"/>
          <p:nvPr/>
        </p:nvSpPr>
        <p:spPr>
          <a:xfrm>
            <a:off x="3027333" y="1906286"/>
            <a:ext cx="881780" cy="307777"/>
          </a:xfrm>
          <a:prstGeom prst="rect">
            <a:avLst/>
          </a:prstGeom>
          <a:noFill/>
        </p:spPr>
        <p:txBody>
          <a:bodyPr wrap="none" rtlCol="1">
            <a:spAutoFit/>
          </a:bodyPr>
          <a:lstStyle/>
          <a:p>
            <a:r>
              <a:rPr lang="en-US" sz="1400" dirty="0"/>
              <a:t>Set Order</a:t>
            </a:r>
            <a:endParaRPr lang="ar-EG" sz="1400" dirty="0"/>
          </a:p>
        </p:txBody>
      </p:sp>
      <p:sp>
        <p:nvSpPr>
          <p:cNvPr id="48" name="TextBox 47">
            <a:extLst>
              <a:ext uri="{FF2B5EF4-FFF2-40B4-BE49-F238E27FC236}">
                <a16:creationId xmlns:a16="http://schemas.microsoft.com/office/drawing/2014/main" id="{C3B024EA-82A2-4A4A-8E7D-498DCA9D28A8}"/>
              </a:ext>
            </a:extLst>
          </p:cNvPr>
          <p:cNvSpPr txBox="1"/>
          <p:nvPr/>
        </p:nvSpPr>
        <p:spPr>
          <a:xfrm>
            <a:off x="2730662" y="2267568"/>
            <a:ext cx="1612622" cy="307777"/>
          </a:xfrm>
          <a:prstGeom prst="rect">
            <a:avLst/>
          </a:prstGeom>
          <a:noFill/>
        </p:spPr>
        <p:txBody>
          <a:bodyPr wrap="none" rtlCol="1">
            <a:spAutoFit/>
          </a:bodyPr>
          <a:lstStyle/>
          <a:p>
            <a:r>
              <a:rPr lang="en-US" sz="1400" dirty="0"/>
              <a:t>Order Confirmation</a:t>
            </a:r>
            <a:endParaRPr lang="ar-EG" sz="1400" dirty="0"/>
          </a:p>
        </p:txBody>
      </p:sp>
      <p:sp>
        <p:nvSpPr>
          <p:cNvPr id="49" name="TextBox 48">
            <a:extLst>
              <a:ext uri="{FF2B5EF4-FFF2-40B4-BE49-F238E27FC236}">
                <a16:creationId xmlns:a16="http://schemas.microsoft.com/office/drawing/2014/main" id="{F103F1E2-3D9A-49E2-A43F-60A634E43D2D}"/>
              </a:ext>
            </a:extLst>
          </p:cNvPr>
          <p:cNvSpPr txBox="1"/>
          <p:nvPr/>
        </p:nvSpPr>
        <p:spPr>
          <a:xfrm>
            <a:off x="4946160" y="1698835"/>
            <a:ext cx="1050224" cy="954107"/>
          </a:xfrm>
          <a:prstGeom prst="rect">
            <a:avLst/>
          </a:prstGeom>
          <a:noFill/>
        </p:spPr>
        <p:txBody>
          <a:bodyPr wrap="none" rtlCol="1">
            <a:spAutoFit/>
          </a:bodyPr>
          <a:lstStyle/>
          <a:p>
            <a:pPr algn="ctr"/>
            <a:r>
              <a:rPr lang="en-US" sz="1400" dirty="0"/>
              <a:t>1</a:t>
            </a:r>
          </a:p>
          <a:p>
            <a:pPr algn="ctr"/>
            <a:r>
              <a:rPr lang="en-US" sz="1400" dirty="0"/>
              <a:t>Managing</a:t>
            </a:r>
          </a:p>
          <a:p>
            <a:pPr algn="ctr"/>
            <a:r>
              <a:rPr lang="en-US" sz="1400" dirty="0"/>
              <a:t>Order</a:t>
            </a:r>
          </a:p>
          <a:p>
            <a:pPr algn="ctr"/>
            <a:r>
              <a:rPr lang="en-US" sz="1400" dirty="0"/>
              <a:t>Information</a:t>
            </a:r>
            <a:endParaRPr lang="ar-EG" sz="1400" dirty="0"/>
          </a:p>
        </p:txBody>
      </p:sp>
      <p:sp>
        <p:nvSpPr>
          <p:cNvPr id="50" name="TextBox 49">
            <a:extLst>
              <a:ext uri="{FF2B5EF4-FFF2-40B4-BE49-F238E27FC236}">
                <a16:creationId xmlns:a16="http://schemas.microsoft.com/office/drawing/2014/main" id="{991F73D8-29A9-45BA-9C3F-DBD25A44B209}"/>
              </a:ext>
            </a:extLst>
          </p:cNvPr>
          <p:cNvSpPr txBox="1"/>
          <p:nvPr/>
        </p:nvSpPr>
        <p:spPr>
          <a:xfrm>
            <a:off x="4897781" y="2938555"/>
            <a:ext cx="1146981" cy="954107"/>
          </a:xfrm>
          <a:prstGeom prst="rect">
            <a:avLst/>
          </a:prstGeom>
          <a:noFill/>
        </p:spPr>
        <p:txBody>
          <a:bodyPr wrap="none" rtlCol="1">
            <a:spAutoFit/>
          </a:bodyPr>
          <a:lstStyle/>
          <a:p>
            <a:pPr algn="ctr"/>
            <a:r>
              <a:rPr lang="en-US" sz="1400" dirty="0"/>
              <a:t>2</a:t>
            </a:r>
          </a:p>
          <a:p>
            <a:pPr algn="ctr"/>
            <a:endParaRPr lang="en-US" sz="1400" dirty="0"/>
          </a:p>
          <a:p>
            <a:pPr algn="ctr"/>
            <a:r>
              <a:rPr lang="en-US" sz="1400" dirty="0"/>
              <a:t>Confirmation</a:t>
            </a:r>
          </a:p>
          <a:p>
            <a:pPr algn="ctr"/>
            <a:r>
              <a:rPr lang="en-US" sz="1400" dirty="0"/>
              <a:t>Order</a:t>
            </a:r>
          </a:p>
        </p:txBody>
      </p:sp>
      <p:sp>
        <p:nvSpPr>
          <p:cNvPr id="51" name="TextBox 50">
            <a:extLst>
              <a:ext uri="{FF2B5EF4-FFF2-40B4-BE49-F238E27FC236}">
                <a16:creationId xmlns:a16="http://schemas.microsoft.com/office/drawing/2014/main" id="{E3409916-7F50-4735-8258-99214DE7352D}"/>
              </a:ext>
            </a:extLst>
          </p:cNvPr>
          <p:cNvSpPr txBox="1"/>
          <p:nvPr/>
        </p:nvSpPr>
        <p:spPr>
          <a:xfrm>
            <a:off x="5173499" y="4465962"/>
            <a:ext cx="636072" cy="954107"/>
          </a:xfrm>
          <a:prstGeom prst="rect">
            <a:avLst/>
          </a:prstGeom>
          <a:noFill/>
        </p:spPr>
        <p:txBody>
          <a:bodyPr wrap="none" rtlCol="1">
            <a:spAutoFit/>
          </a:bodyPr>
          <a:lstStyle/>
          <a:p>
            <a:pPr algn="ctr"/>
            <a:r>
              <a:rPr lang="en-US" sz="1400" dirty="0"/>
              <a:t>3</a:t>
            </a:r>
          </a:p>
          <a:p>
            <a:pPr algn="ctr"/>
            <a:endParaRPr lang="en-US" sz="1400" dirty="0"/>
          </a:p>
          <a:p>
            <a:pPr algn="ctr"/>
            <a:r>
              <a:rPr lang="en-US" sz="1400" dirty="0"/>
              <a:t>Order</a:t>
            </a:r>
          </a:p>
          <a:p>
            <a:pPr algn="ctr"/>
            <a:r>
              <a:rPr lang="en-US" sz="1400" dirty="0"/>
              <a:t>Status</a:t>
            </a:r>
            <a:endParaRPr lang="ar-EG" sz="1400" dirty="0"/>
          </a:p>
        </p:txBody>
      </p:sp>
      <p:sp>
        <p:nvSpPr>
          <p:cNvPr id="52" name="TextBox 51">
            <a:extLst>
              <a:ext uri="{FF2B5EF4-FFF2-40B4-BE49-F238E27FC236}">
                <a16:creationId xmlns:a16="http://schemas.microsoft.com/office/drawing/2014/main" id="{794A75A5-294D-4B26-9387-ADB0CA0CE2B3}"/>
              </a:ext>
            </a:extLst>
          </p:cNvPr>
          <p:cNvSpPr txBox="1"/>
          <p:nvPr/>
        </p:nvSpPr>
        <p:spPr>
          <a:xfrm>
            <a:off x="5056224" y="5803291"/>
            <a:ext cx="946861" cy="954107"/>
          </a:xfrm>
          <a:prstGeom prst="rect">
            <a:avLst/>
          </a:prstGeom>
          <a:noFill/>
        </p:spPr>
        <p:txBody>
          <a:bodyPr wrap="none" rtlCol="1">
            <a:spAutoFit/>
          </a:bodyPr>
          <a:lstStyle/>
          <a:p>
            <a:pPr algn="ctr"/>
            <a:r>
              <a:rPr lang="en-US" sz="1400" dirty="0"/>
              <a:t>4</a:t>
            </a:r>
          </a:p>
          <a:p>
            <a:pPr algn="ctr"/>
            <a:r>
              <a:rPr lang="en-US" sz="1400" dirty="0"/>
              <a:t>Order</a:t>
            </a:r>
          </a:p>
          <a:p>
            <a:pPr algn="ctr"/>
            <a:r>
              <a:rPr lang="en-US" sz="1400" dirty="0"/>
              <a:t>Payment&amp;</a:t>
            </a:r>
          </a:p>
          <a:p>
            <a:pPr algn="ctr"/>
            <a:r>
              <a:rPr lang="en-US" sz="1400" dirty="0"/>
              <a:t>Delivery</a:t>
            </a:r>
            <a:endParaRPr lang="ar-EG" sz="1400" dirty="0"/>
          </a:p>
        </p:txBody>
      </p:sp>
      <p:cxnSp>
        <p:nvCxnSpPr>
          <p:cNvPr id="53" name="Straight Arrow Connector 52">
            <a:extLst>
              <a:ext uri="{FF2B5EF4-FFF2-40B4-BE49-F238E27FC236}">
                <a16:creationId xmlns:a16="http://schemas.microsoft.com/office/drawing/2014/main" id="{21E2F70E-C33D-43EE-9FD7-DB32ACA2CEF0}"/>
              </a:ext>
            </a:extLst>
          </p:cNvPr>
          <p:cNvCxnSpPr>
            <a:endCxn id="12" idx="3"/>
          </p:cNvCxnSpPr>
          <p:nvPr/>
        </p:nvCxnSpPr>
        <p:spPr>
          <a:xfrm flipH="1" flipV="1">
            <a:off x="6061355" y="2191300"/>
            <a:ext cx="2760871" cy="381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4E9EEF1-5911-448F-A192-F47D351EAEF8}"/>
              </a:ext>
            </a:extLst>
          </p:cNvPr>
          <p:cNvCxnSpPr/>
          <p:nvPr/>
        </p:nvCxnSpPr>
        <p:spPr>
          <a:xfrm>
            <a:off x="6044762" y="2521840"/>
            <a:ext cx="273334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0F304DD-197D-4603-B6D1-5ABA3100B896}"/>
              </a:ext>
            </a:extLst>
          </p:cNvPr>
          <p:cNvSpPr txBox="1"/>
          <p:nvPr/>
        </p:nvSpPr>
        <p:spPr>
          <a:xfrm>
            <a:off x="6762667" y="1918921"/>
            <a:ext cx="1297536" cy="307777"/>
          </a:xfrm>
          <a:prstGeom prst="rect">
            <a:avLst/>
          </a:prstGeom>
          <a:noFill/>
        </p:spPr>
        <p:txBody>
          <a:bodyPr wrap="none" rtlCol="1">
            <a:spAutoFit/>
          </a:bodyPr>
          <a:lstStyle/>
          <a:p>
            <a:r>
              <a:rPr lang="en-US" sz="1400" dirty="0"/>
              <a:t>Send Order List</a:t>
            </a:r>
            <a:endParaRPr lang="ar-EG" sz="1400" dirty="0"/>
          </a:p>
        </p:txBody>
      </p:sp>
      <p:sp>
        <p:nvSpPr>
          <p:cNvPr id="56" name="TextBox 55">
            <a:extLst>
              <a:ext uri="{FF2B5EF4-FFF2-40B4-BE49-F238E27FC236}">
                <a16:creationId xmlns:a16="http://schemas.microsoft.com/office/drawing/2014/main" id="{1D8AEA13-AB41-492B-8D28-D93AB4118814}"/>
              </a:ext>
            </a:extLst>
          </p:cNvPr>
          <p:cNvSpPr txBox="1"/>
          <p:nvPr/>
        </p:nvSpPr>
        <p:spPr>
          <a:xfrm>
            <a:off x="6958977" y="2267568"/>
            <a:ext cx="1148904" cy="307777"/>
          </a:xfrm>
          <a:prstGeom prst="rect">
            <a:avLst/>
          </a:prstGeom>
          <a:noFill/>
        </p:spPr>
        <p:txBody>
          <a:bodyPr wrap="none" rtlCol="1">
            <a:spAutoFit/>
          </a:bodyPr>
          <a:lstStyle/>
          <a:p>
            <a:r>
              <a:rPr lang="en-US" sz="1400" dirty="0"/>
              <a:t>Order Details</a:t>
            </a:r>
            <a:endParaRPr lang="ar-EG" sz="1400" dirty="0"/>
          </a:p>
        </p:txBody>
      </p:sp>
      <p:sp>
        <p:nvSpPr>
          <p:cNvPr id="57" name="Rectangle 154">
            <a:extLst>
              <a:ext uri="{FF2B5EF4-FFF2-40B4-BE49-F238E27FC236}">
                <a16:creationId xmlns:a16="http://schemas.microsoft.com/office/drawing/2014/main" id="{3D46A5FE-6492-41D8-8224-8DB0E4A92CED}"/>
              </a:ext>
            </a:extLst>
          </p:cNvPr>
          <p:cNvSpPr/>
          <p:nvPr/>
        </p:nvSpPr>
        <p:spPr>
          <a:xfrm>
            <a:off x="7842005" y="3438124"/>
            <a:ext cx="2160240" cy="454538"/>
          </a:xfrm>
          <a:custGeom>
            <a:avLst/>
            <a:gdLst>
              <a:gd name="connsiteX0" fmla="*/ 0 w 2160240"/>
              <a:gd name="connsiteY0" fmla="*/ 0 h 454538"/>
              <a:gd name="connsiteX1" fmla="*/ 2160240 w 2160240"/>
              <a:gd name="connsiteY1" fmla="*/ 0 h 454538"/>
              <a:gd name="connsiteX2" fmla="*/ 2160240 w 2160240"/>
              <a:gd name="connsiteY2" fmla="*/ 454538 h 454538"/>
              <a:gd name="connsiteX3" fmla="*/ 0 w 2160240"/>
              <a:gd name="connsiteY3" fmla="*/ 454538 h 454538"/>
              <a:gd name="connsiteX4" fmla="*/ 0 w 2160240"/>
              <a:gd name="connsiteY4" fmla="*/ 0 h 454538"/>
              <a:gd name="connsiteX0" fmla="*/ 0 w 2162470"/>
              <a:gd name="connsiteY0" fmla="*/ 0 h 454538"/>
              <a:gd name="connsiteX1" fmla="*/ 2160240 w 2162470"/>
              <a:gd name="connsiteY1" fmla="*/ 0 h 454538"/>
              <a:gd name="connsiteX2" fmla="*/ 2162470 w 2162470"/>
              <a:gd name="connsiteY2" fmla="*/ 165576 h 454538"/>
              <a:gd name="connsiteX3" fmla="*/ 2160240 w 2162470"/>
              <a:gd name="connsiteY3" fmla="*/ 454538 h 454538"/>
              <a:gd name="connsiteX4" fmla="*/ 0 w 2162470"/>
              <a:gd name="connsiteY4" fmla="*/ 454538 h 454538"/>
              <a:gd name="connsiteX5" fmla="*/ 0 w 2162470"/>
              <a:gd name="connsiteY5" fmla="*/ 0 h 454538"/>
              <a:gd name="connsiteX0" fmla="*/ 0 w 2162470"/>
              <a:gd name="connsiteY0" fmla="*/ 0 h 454538"/>
              <a:gd name="connsiteX1" fmla="*/ 2160240 w 2162470"/>
              <a:gd name="connsiteY1" fmla="*/ 0 h 454538"/>
              <a:gd name="connsiteX2" fmla="*/ 2162470 w 2162470"/>
              <a:gd name="connsiteY2" fmla="*/ 165576 h 454538"/>
              <a:gd name="connsiteX3" fmla="*/ 2160240 w 2162470"/>
              <a:gd name="connsiteY3" fmla="*/ 454538 h 454538"/>
              <a:gd name="connsiteX4" fmla="*/ 0 w 2162470"/>
              <a:gd name="connsiteY4" fmla="*/ 454538 h 454538"/>
              <a:gd name="connsiteX5" fmla="*/ 0 w 2162470"/>
              <a:gd name="connsiteY5" fmla="*/ 0 h 454538"/>
              <a:gd name="connsiteX0" fmla="*/ 0 w 2162470"/>
              <a:gd name="connsiteY0" fmla="*/ 0 h 454538"/>
              <a:gd name="connsiteX1" fmla="*/ 2160240 w 2162470"/>
              <a:gd name="connsiteY1" fmla="*/ 0 h 454538"/>
              <a:gd name="connsiteX2" fmla="*/ 2162470 w 2162470"/>
              <a:gd name="connsiteY2" fmla="*/ 165576 h 454538"/>
              <a:gd name="connsiteX3" fmla="*/ 2160240 w 2162470"/>
              <a:gd name="connsiteY3" fmla="*/ 454538 h 454538"/>
              <a:gd name="connsiteX4" fmla="*/ 0 w 2162470"/>
              <a:gd name="connsiteY4" fmla="*/ 454538 h 454538"/>
              <a:gd name="connsiteX5" fmla="*/ 0 w 2162470"/>
              <a:gd name="connsiteY5" fmla="*/ 0 h 454538"/>
              <a:gd name="connsiteX0" fmla="*/ 0 w 2162470"/>
              <a:gd name="connsiteY0" fmla="*/ 0 h 454538"/>
              <a:gd name="connsiteX1" fmla="*/ 2160240 w 2162470"/>
              <a:gd name="connsiteY1" fmla="*/ 0 h 454538"/>
              <a:gd name="connsiteX2" fmla="*/ 2162470 w 2162470"/>
              <a:gd name="connsiteY2" fmla="*/ 165576 h 454538"/>
              <a:gd name="connsiteX3" fmla="*/ 2160240 w 2162470"/>
              <a:gd name="connsiteY3" fmla="*/ 454538 h 454538"/>
              <a:gd name="connsiteX4" fmla="*/ 0 w 2162470"/>
              <a:gd name="connsiteY4" fmla="*/ 454538 h 454538"/>
              <a:gd name="connsiteX5" fmla="*/ 0 w 2162470"/>
              <a:gd name="connsiteY5" fmla="*/ 0 h 454538"/>
              <a:gd name="connsiteX0" fmla="*/ 0 w 2162470"/>
              <a:gd name="connsiteY0" fmla="*/ 0 h 454538"/>
              <a:gd name="connsiteX1" fmla="*/ 2160240 w 2162470"/>
              <a:gd name="connsiteY1" fmla="*/ 0 h 454538"/>
              <a:gd name="connsiteX2" fmla="*/ 2162470 w 2162470"/>
              <a:gd name="connsiteY2" fmla="*/ 165576 h 454538"/>
              <a:gd name="connsiteX3" fmla="*/ 2160240 w 2162470"/>
              <a:gd name="connsiteY3" fmla="*/ 454538 h 454538"/>
              <a:gd name="connsiteX4" fmla="*/ 0 w 2162470"/>
              <a:gd name="connsiteY4" fmla="*/ 454538 h 454538"/>
              <a:gd name="connsiteX5" fmla="*/ 0 w 2162470"/>
              <a:gd name="connsiteY5" fmla="*/ 0 h 454538"/>
              <a:gd name="connsiteX0" fmla="*/ 2160240 w 2253910"/>
              <a:gd name="connsiteY0" fmla="*/ 454538 h 454538"/>
              <a:gd name="connsiteX1" fmla="*/ 0 w 2253910"/>
              <a:gd name="connsiteY1" fmla="*/ 454538 h 454538"/>
              <a:gd name="connsiteX2" fmla="*/ 0 w 2253910"/>
              <a:gd name="connsiteY2" fmla="*/ 0 h 454538"/>
              <a:gd name="connsiteX3" fmla="*/ 2160240 w 2253910"/>
              <a:gd name="connsiteY3" fmla="*/ 0 h 454538"/>
              <a:gd name="connsiteX4" fmla="*/ 2253910 w 2253910"/>
              <a:gd name="connsiteY4" fmla="*/ 257016 h 454538"/>
              <a:gd name="connsiteX0" fmla="*/ 2160240 w 2253910"/>
              <a:gd name="connsiteY0" fmla="*/ 454538 h 454538"/>
              <a:gd name="connsiteX1" fmla="*/ 0 w 2253910"/>
              <a:gd name="connsiteY1" fmla="*/ 454538 h 454538"/>
              <a:gd name="connsiteX2" fmla="*/ 0 w 2253910"/>
              <a:gd name="connsiteY2" fmla="*/ 0 h 454538"/>
              <a:gd name="connsiteX3" fmla="*/ 2160240 w 2253910"/>
              <a:gd name="connsiteY3" fmla="*/ 0 h 454538"/>
              <a:gd name="connsiteX4" fmla="*/ 2253910 w 2253910"/>
              <a:gd name="connsiteY4" fmla="*/ 257016 h 454538"/>
              <a:gd name="connsiteX0" fmla="*/ 2160240 w 2253910"/>
              <a:gd name="connsiteY0" fmla="*/ 454538 h 454538"/>
              <a:gd name="connsiteX1" fmla="*/ 0 w 2253910"/>
              <a:gd name="connsiteY1" fmla="*/ 454538 h 454538"/>
              <a:gd name="connsiteX2" fmla="*/ 0 w 2253910"/>
              <a:gd name="connsiteY2" fmla="*/ 0 h 454538"/>
              <a:gd name="connsiteX3" fmla="*/ 2160240 w 2253910"/>
              <a:gd name="connsiteY3" fmla="*/ 0 h 454538"/>
              <a:gd name="connsiteX4" fmla="*/ 2253910 w 2253910"/>
              <a:gd name="connsiteY4" fmla="*/ 257016 h 454538"/>
              <a:gd name="connsiteX0" fmla="*/ 2160240 w 2272571"/>
              <a:gd name="connsiteY0" fmla="*/ 454538 h 454538"/>
              <a:gd name="connsiteX1" fmla="*/ 0 w 2272571"/>
              <a:gd name="connsiteY1" fmla="*/ 454538 h 454538"/>
              <a:gd name="connsiteX2" fmla="*/ 0 w 2272571"/>
              <a:gd name="connsiteY2" fmla="*/ 0 h 454538"/>
              <a:gd name="connsiteX3" fmla="*/ 2160240 w 2272571"/>
              <a:gd name="connsiteY3" fmla="*/ 0 h 454538"/>
              <a:gd name="connsiteX4" fmla="*/ 2272571 w 2272571"/>
              <a:gd name="connsiteY4" fmla="*/ 266347 h 454538"/>
              <a:gd name="connsiteX0" fmla="*/ 2160240 w 2160240"/>
              <a:gd name="connsiteY0" fmla="*/ 454538 h 454538"/>
              <a:gd name="connsiteX1" fmla="*/ 0 w 2160240"/>
              <a:gd name="connsiteY1" fmla="*/ 454538 h 454538"/>
              <a:gd name="connsiteX2" fmla="*/ 0 w 2160240"/>
              <a:gd name="connsiteY2" fmla="*/ 0 h 454538"/>
              <a:gd name="connsiteX3" fmla="*/ 2160240 w 2160240"/>
              <a:gd name="connsiteY3" fmla="*/ 0 h 454538"/>
            </a:gdLst>
            <a:ahLst/>
            <a:cxnLst>
              <a:cxn ang="0">
                <a:pos x="connsiteX0" y="connsiteY0"/>
              </a:cxn>
              <a:cxn ang="0">
                <a:pos x="connsiteX1" y="connsiteY1"/>
              </a:cxn>
              <a:cxn ang="0">
                <a:pos x="connsiteX2" y="connsiteY2"/>
              </a:cxn>
              <a:cxn ang="0">
                <a:pos x="connsiteX3" y="connsiteY3"/>
              </a:cxn>
            </a:cxnLst>
            <a:rect l="l" t="t" r="r" b="b"/>
            <a:pathLst>
              <a:path w="2160240" h="454538">
                <a:moveTo>
                  <a:pt x="2160240" y="454538"/>
                </a:moveTo>
                <a:lnTo>
                  <a:pt x="0" y="454538"/>
                </a:lnTo>
                <a:lnTo>
                  <a:pt x="0" y="0"/>
                </a:lnTo>
                <a:lnTo>
                  <a:pt x="2160240" y="0"/>
                </a:lnTo>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dirty="0"/>
          </a:p>
        </p:txBody>
      </p:sp>
      <p:cxnSp>
        <p:nvCxnSpPr>
          <p:cNvPr id="58" name="Straight Connector 57">
            <a:extLst>
              <a:ext uri="{FF2B5EF4-FFF2-40B4-BE49-F238E27FC236}">
                <a16:creationId xmlns:a16="http://schemas.microsoft.com/office/drawing/2014/main" id="{FD9F151E-AEC5-408C-8848-B534E1D36B5B}"/>
              </a:ext>
            </a:extLst>
          </p:cNvPr>
          <p:cNvCxnSpPr/>
          <p:nvPr/>
        </p:nvCxnSpPr>
        <p:spPr>
          <a:xfrm>
            <a:off x="8274053" y="3438124"/>
            <a:ext cx="0" cy="4545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11185885-40C0-4A38-8B6A-9D2B04B7A637}"/>
              </a:ext>
            </a:extLst>
          </p:cNvPr>
          <p:cNvSpPr txBox="1"/>
          <p:nvPr/>
        </p:nvSpPr>
        <p:spPr>
          <a:xfrm>
            <a:off x="7874483" y="3511504"/>
            <a:ext cx="1955665" cy="307777"/>
          </a:xfrm>
          <a:prstGeom prst="rect">
            <a:avLst/>
          </a:prstGeom>
          <a:noFill/>
        </p:spPr>
        <p:txBody>
          <a:bodyPr wrap="none" rtlCol="1">
            <a:spAutoFit/>
          </a:bodyPr>
          <a:lstStyle/>
          <a:p>
            <a:pPr algn="l"/>
            <a:r>
              <a:rPr lang="en-US" sz="1400" dirty="0"/>
              <a:t>D1    Products Data Base</a:t>
            </a:r>
            <a:endParaRPr lang="ar-EG" sz="1400" dirty="0"/>
          </a:p>
        </p:txBody>
      </p:sp>
      <p:cxnSp>
        <p:nvCxnSpPr>
          <p:cNvPr id="60" name="Elbow Connector 160">
            <a:extLst>
              <a:ext uri="{FF2B5EF4-FFF2-40B4-BE49-F238E27FC236}">
                <a16:creationId xmlns:a16="http://schemas.microsoft.com/office/drawing/2014/main" id="{C34B3A1C-E675-4588-ACAD-5B1909A0FC81}"/>
              </a:ext>
            </a:extLst>
          </p:cNvPr>
          <p:cNvCxnSpPr>
            <a:stCxn id="59" idx="1"/>
          </p:cNvCxnSpPr>
          <p:nvPr/>
        </p:nvCxnSpPr>
        <p:spPr>
          <a:xfrm rot="10800000">
            <a:off x="5996389" y="2652947"/>
            <a:ext cx="1878095" cy="1012447"/>
          </a:xfrm>
          <a:prstGeom prst="bentConnector3">
            <a:avLst>
              <a:gd name="adj1" fmla="val 7186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CC9F8A3E-9336-4C32-88F8-59B199FEED4F}"/>
              </a:ext>
            </a:extLst>
          </p:cNvPr>
          <p:cNvSpPr txBox="1"/>
          <p:nvPr/>
        </p:nvSpPr>
        <p:spPr>
          <a:xfrm>
            <a:off x="6671736" y="3322918"/>
            <a:ext cx="896784" cy="307777"/>
          </a:xfrm>
          <a:prstGeom prst="rect">
            <a:avLst/>
          </a:prstGeom>
          <a:noFill/>
        </p:spPr>
        <p:txBody>
          <a:bodyPr wrap="none" rtlCol="1">
            <a:spAutoFit/>
          </a:bodyPr>
          <a:lstStyle/>
          <a:p>
            <a:pPr algn="l"/>
            <a:r>
              <a:rPr lang="en-US" sz="1400" dirty="0"/>
              <a:t>Order List</a:t>
            </a:r>
            <a:endParaRPr lang="ar-EG" sz="1400" dirty="0"/>
          </a:p>
        </p:txBody>
      </p:sp>
      <p:cxnSp>
        <p:nvCxnSpPr>
          <p:cNvPr id="62" name="Straight Arrow Connector 61">
            <a:extLst>
              <a:ext uri="{FF2B5EF4-FFF2-40B4-BE49-F238E27FC236}">
                <a16:creationId xmlns:a16="http://schemas.microsoft.com/office/drawing/2014/main" id="{4DE2B0E1-3C22-4658-A922-44F0AEEA67D8}"/>
              </a:ext>
            </a:extLst>
          </p:cNvPr>
          <p:cNvCxnSpPr/>
          <p:nvPr/>
        </p:nvCxnSpPr>
        <p:spPr>
          <a:xfrm>
            <a:off x="2815206" y="3322918"/>
            <a:ext cx="2030352" cy="2251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19FD0EA-83D2-4BB0-A0BA-FCAD22F27621}"/>
              </a:ext>
            </a:extLst>
          </p:cNvPr>
          <p:cNvCxnSpPr/>
          <p:nvPr/>
        </p:nvCxnSpPr>
        <p:spPr>
          <a:xfrm flipH="1" flipV="1">
            <a:off x="2835459" y="3601593"/>
            <a:ext cx="2062322" cy="2910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9A50454E-3C3D-4FC3-BABF-076FC36BE66F}"/>
              </a:ext>
            </a:extLst>
          </p:cNvPr>
          <p:cNvSpPr txBox="1"/>
          <p:nvPr/>
        </p:nvSpPr>
        <p:spPr>
          <a:xfrm>
            <a:off x="3307524" y="2976458"/>
            <a:ext cx="881780" cy="307777"/>
          </a:xfrm>
          <a:prstGeom prst="rect">
            <a:avLst/>
          </a:prstGeom>
          <a:noFill/>
        </p:spPr>
        <p:txBody>
          <a:bodyPr wrap="none" rtlCol="1">
            <a:spAutoFit/>
          </a:bodyPr>
          <a:lstStyle/>
          <a:p>
            <a:pPr algn="l"/>
            <a:r>
              <a:rPr lang="en-US" sz="1400" dirty="0"/>
              <a:t>Set Order</a:t>
            </a:r>
            <a:endParaRPr lang="ar-EG" sz="1400" dirty="0"/>
          </a:p>
        </p:txBody>
      </p:sp>
      <p:sp>
        <p:nvSpPr>
          <p:cNvPr id="65" name="TextBox 64">
            <a:extLst>
              <a:ext uri="{FF2B5EF4-FFF2-40B4-BE49-F238E27FC236}">
                <a16:creationId xmlns:a16="http://schemas.microsoft.com/office/drawing/2014/main" id="{104C0A9A-1CB8-47E3-97B4-2B26CA5D7500}"/>
              </a:ext>
            </a:extLst>
          </p:cNvPr>
          <p:cNvSpPr txBox="1"/>
          <p:nvPr/>
        </p:nvSpPr>
        <p:spPr>
          <a:xfrm>
            <a:off x="3130998" y="3323285"/>
            <a:ext cx="1590307" cy="307777"/>
          </a:xfrm>
          <a:prstGeom prst="rect">
            <a:avLst/>
          </a:prstGeom>
          <a:noFill/>
        </p:spPr>
        <p:txBody>
          <a:bodyPr wrap="none" rtlCol="1">
            <a:spAutoFit/>
          </a:bodyPr>
          <a:lstStyle/>
          <a:p>
            <a:pPr algn="l"/>
            <a:r>
              <a:rPr lang="en-US" sz="1400" dirty="0"/>
              <a:t>Order confirmation</a:t>
            </a:r>
            <a:endParaRPr lang="ar-EG" sz="1400" dirty="0"/>
          </a:p>
        </p:txBody>
      </p:sp>
      <p:cxnSp>
        <p:nvCxnSpPr>
          <p:cNvPr id="66" name="Straight Connector 65">
            <a:extLst>
              <a:ext uri="{FF2B5EF4-FFF2-40B4-BE49-F238E27FC236}">
                <a16:creationId xmlns:a16="http://schemas.microsoft.com/office/drawing/2014/main" id="{87C9B26D-B66A-41D7-89FD-5BE02D1E48D2}"/>
              </a:ext>
            </a:extLst>
          </p:cNvPr>
          <p:cNvCxnSpPr>
            <a:stCxn id="14" idx="1"/>
          </p:cNvCxnSpPr>
          <p:nvPr/>
        </p:nvCxnSpPr>
        <p:spPr>
          <a:xfrm flipH="1">
            <a:off x="2211089" y="4927604"/>
            <a:ext cx="26903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1C0E169-1D19-4D89-940F-FB406853F950}"/>
              </a:ext>
            </a:extLst>
          </p:cNvPr>
          <p:cNvCxnSpPr>
            <a:endCxn id="18" idx="2"/>
          </p:cNvCxnSpPr>
          <p:nvPr/>
        </p:nvCxnSpPr>
        <p:spPr>
          <a:xfrm flipV="1">
            <a:off x="2233765" y="3601593"/>
            <a:ext cx="0" cy="13414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C2B0E5F-2BF5-4E8B-BF42-7C92D8E1BD9F}"/>
              </a:ext>
            </a:extLst>
          </p:cNvPr>
          <p:cNvCxnSpPr>
            <a:stCxn id="16" idx="1"/>
          </p:cNvCxnSpPr>
          <p:nvPr/>
        </p:nvCxnSpPr>
        <p:spPr>
          <a:xfrm flipH="1" flipV="1">
            <a:off x="1787425" y="6235339"/>
            <a:ext cx="3113973" cy="604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E00827F-F1F8-465B-A976-B599298B6702}"/>
              </a:ext>
            </a:extLst>
          </p:cNvPr>
          <p:cNvCxnSpPr/>
          <p:nvPr/>
        </p:nvCxnSpPr>
        <p:spPr>
          <a:xfrm flipH="1" flipV="1">
            <a:off x="1784348" y="3665392"/>
            <a:ext cx="8294" cy="25699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DB37F1FC-E707-4CC7-B8AA-97904343290A}"/>
              </a:ext>
            </a:extLst>
          </p:cNvPr>
          <p:cNvSpPr txBox="1"/>
          <p:nvPr/>
        </p:nvSpPr>
        <p:spPr>
          <a:xfrm>
            <a:off x="3115353" y="4569282"/>
            <a:ext cx="1101712" cy="307777"/>
          </a:xfrm>
          <a:prstGeom prst="rect">
            <a:avLst/>
          </a:prstGeom>
          <a:noFill/>
        </p:spPr>
        <p:txBody>
          <a:bodyPr wrap="none" rtlCol="1">
            <a:spAutoFit/>
          </a:bodyPr>
          <a:lstStyle/>
          <a:p>
            <a:pPr algn="l"/>
            <a:r>
              <a:rPr lang="en-US" sz="1400" dirty="0"/>
              <a:t>Order Status</a:t>
            </a:r>
            <a:endParaRPr lang="ar-EG" sz="1400" dirty="0"/>
          </a:p>
        </p:txBody>
      </p:sp>
      <p:sp>
        <p:nvSpPr>
          <p:cNvPr id="71" name="TextBox 70">
            <a:extLst>
              <a:ext uri="{FF2B5EF4-FFF2-40B4-BE49-F238E27FC236}">
                <a16:creationId xmlns:a16="http://schemas.microsoft.com/office/drawing/2014/main" id="{53860CCA-8EDE-4A21-BA06-84FDDA9AF2E0}"/>
              </a:ext>
            </a:extLst>
          </p:cNvPr>
          <p:cNvSpPr txBox="1"/>
          <p:nvPr/>
        </p:nvSpPr>
        <p:spPr>
          <a:xfrm>
            <a:off x="2555743" y="5957770"/>
            <a:ext cx="2108269" cy="307777"/>
          </a:xfrm>
          <a:prstGeom prst="rect">
            <a:avLst/>
          </a:prstGeom>
          <a:noFill/>
        </p:spPr>
        <p:txBody>
          <a:bodyPr wrap="none" rtlCol="1">
            <a:spAutoFit/>
          </a:bodyPr>
          <a:lstStyle/>
          <a:p>
            <a:pPr algn="l"/>
            <a:r>
              <a:rPr lang="en-US" sz="1400" dirty="0"/>
              <a:t>Delivery&amp; Payment details</a:t>
            </a:r>
            <a:endParaRPr lang="ar-EG" sz="1400" dirty="0"/>
          </a:p>
        </p:txBody>
      </p:sp>
      <p:cxnSp>
        <p:nvCxnSpPr>
          <p:cNvPr id="72" name="Straight Connector 71">
            <a:extLst>
              <a:ext uri="{FF2B5EF4-FFF2-40B4-BE49-F238E27FC236}">
                <a16:creationId xmlns:a16="http://schemas.microsoft.com/office/drawing/2014/main" id="{9B69B038-3767-4991-848E-F98ABF544708}"/>
              </a:ext>
            </a:extLst>
          </p:cNvPr>
          <p:cNvCxnSpPr/>
          <p:nvPr/>
        </p:nvCxnSpPr>
        <p:spPr>
          <a:xfrm>
            <a:off x="8822226" y="3908938"/>
            <a:ext cx="0" cy="10414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E5539A44-DF62-4DEC-A450-69E98DBDE566}"/>
              </a:ext>
            </a:extLst>
          </p:cNvPr>
          <p:cNvCxnSpPr>
            <a:endCxn id="14" idx="3"/>
          </p:cNvCxnSpPr>
          <p:nvPr/>
        </p:nvCxnSpPr>
        <p:spPr>
          <a:xfrm flipH="1" flipV="1">
            <a:off x="6122572" y="4927604"/>
            <a:ext cx="2729743" cy="2276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F253735-7C3D-4AF2-BE1B-891BBB02A290}"/>
              </a:ext>
            </a:extLst>
          </p:cNvPr>
          <p:cNvCxnSpPr/>
          <p:nvPr/>
        </p:nvCxnSpPr>
        <p:spPr>
          <a:xfrm flipH="1">
            <a:off x="9246160" y="3908938"/>
            <a:ext cx="44119" cy="23566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F0BA448-413A-4D79-B543-D54DB3E2D714}"/>
              </a:ext>
            </a:extLst>
          </p:cNvPr>
          <p:cNvCxnSpPr>
            <a:endCxn id="16" idx="3"/>
          </p:cNvCxnSpPr>
          <p:nvPr/>
        </p:nvCxnSpPr>
        <p:spPr>
          <a:xfrm flipH="1">
            <a:off x="6122572" y="6295756"/>
            <a:ext cx="312358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7A7B2455-03D4-40E3-944A-D2A410593CCD}"/>
              </a:ext>
            </a:extLst>
          </p:cNvPr>
          <p:cNvSpPr txBox="1"/>
          <p:nvPr/>
        </p:nvSpPr>
        <p:spPr>
          <a:xfrm>
            <a:off x="6545862" y="4795179"/>
            <a:ext cx="934038" cy="307777"/>
          </a:xfrm>
          <a:prstGeom prst="rect">
            <a:avLst/>
          </a:prstGeom>
          <a:noFill/>
        </p:spPr>
        <p:txBody>
          <a:bodyPr wrap="none" rtlCol="1">
            <a:spAutoFit/>
          </a:bodyPr>
          <a:lstStyle/>
          <a:p>
            <a:pPr algn="l"/>
            <a:r>
              <a:rPr lang="en-US" sz="1400" dirty="0"/>
              <a:t>Order Info</a:t>
            </a:r>
            <a:endParaRPr lang="ar-EG" sz="1400" dirty="0"/>
          </a:p>
        </p:txBody>
      </p:sp>
      <p:sp>
        <p:nvSpPr>
          <p:cNvPr id="77" name="TextBox 76">
            <a:extLst>
              <a:ext uri="{FF2B5EF4-FFF2-40B4-BE49-F238E27FC236}">
                <a16:creationId xmlns:a16="http://schemas.microsoft.com/office/drawing/2014/main" id="{6093A6B6-7BCC-47DB-85EB-AC11F3E8AB35}"/>
              </a:ext>
            </a:extLst>
          </p:cNvPr>
          <p:cNvSpPr txBox="1"/>
          <p:nvPr/>
        </p:nvSpPr>
        <p:spPr>
          <a:xfrm>
            <a:off x="6673967" y="5906924"/>
            <a:ext cx="2108269" cy="307777"/>
          </a:xfrm>
          <a:prstGeom prst="rect">
            <a:avLst/>
          </a:prstGeom>
          <a:noFill/>
        </p:spPr>
        <p:txBody>
          <a:bodyPr wrap="none" rtlCol="1">
            <a:spAutoFit/>
          </a:bodyPr>
          <a:lstStyle/>
          <a:p>
            <a:pPr algn="l"/>
            <a:r>
              <a:rPr lang="en-US" sz="1400" dirty="0"/>
              <a:t>Delivery&amp; Payment details</a:t>
            </a:r>
            <a:endParaRPr lang="ar-EG" sz="1400" dirty="0"/>
          </a:p>
        </p:txBody>
      </p:sp>
      <p:sp>
        <p:nvSpPr>
          <p:cNvPr id="78" name="TextBox 77">
            <a:extLst>
              <a:ext uri="{FF2B5EF4-FFF2-40B4-BE49-F238E27FC236}">
                <a16:creationId xmlns:a16="http://schemas.microsoft.com/office/drawing/2014/main" id="{66BAD3E1-C254-4528-9AA1-8B97F67E1A07}"/>
              </a:ext>
            </a:extLst>
          </p:cNvPr>
          <p:cNvSpPr txBox="1"/>
          <p:nvPr/>
        </p:nvSpPr>
        <p:spPr>
          <a:xfrm>
            <a:off x="303290" y="-16614"/>
            <a:ext cx="1757778" cy="707886"/>
          </a:xfrm>
          <a:prstGeom prst="rect">
            <a:avLst/>
          </a:prstGeom>
          <a:noFill/>
        </p:spPr>
        <p:txBody>
          <a:bodyPr wrap="square" rtlCol="0">
            <a:spAutoFit/>
          </a:bodyPr>
          <a:lstStyle/>
          <a:p>
            <a:r>
              <a:rPr lang="en-US" sz="4000" b="1" dirty="0"/>
              <a:t>DFD :</a:t>
            </a:r>
          </a:p>
        </p:txBody>
      </p:sp>
    </p:spTree>
    <p:extLst>
      <p:ext uri="{BB962C8B-B14F-4D97-AF65-F5344CB8AC3E}">
        <p14:creationId xmlns:p14="http://schemas.microsoft.com/office/powerpoint/2010/main" val="323686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جدول 3"/>
          <p:cNvGraphicFramePr>
            <a:graphicFrameLocks noGrp="1"/>
          </p:cNvGraphicFramePr>
          <p:nvPr/>
        </p:nvGraphicFramePr>
        <p:xfrm>
          <a:off x="1524000" y="44624"/>
          <a:ext cx="8892480" cy="6841260"/>
        </p:xfrm>
        <a:graphic>
          <a:graphicData uri="http://schemas.openxmlformats.org/drawingml/2006/table">
            <a:tbl>
              <a:tblPr/>
              <a:tblGrid>
                <a:gridCol w="2110981">
                  <a:extLst>
                    <a:ext uri="{9D8B030D-6E8A-4147-A177-3AD203B41FA5}">
                      <a16:colId xmlns:a16="http://schemas.microsoft.com/office/drawing/2014/main" val="20000"/>
                    </a:ext>
                  </a:extLst>
                </a:gridCol>
                <a:gridCol w="6781499">
                  <a:extLst>
                    <a:ext uri="{9D8B030D-6E8A-4147-A177-3AD203B41FA5}">
                      <a16:colId xmlns:a16="http://schemas.microsoft.com/office/drawing/2014/main" val="20001"/>
                    </a:ext>
                  </a:extLst>
                </a:gridCol>
              </a:tblGrid>
              <a:tr h="360040">
                <a:tc gridSpan="2">
                  <a:txBody>
                    <a:bodyPr/>
                    <a:lstStyle/>
                    <a:p>
                      <a:pPr algn="ctr" rtl="0" fontAlgn="t">
                        <a:spcBef>
                          <a:spcPts val="0"/>
                        </a:spcBef>
                        <a:spcAft>
                          <a:spcPts val="0"/>
                        </a:spcAft>
                      </a:pPr>
                      <a:r>
                        <a:rPr lang="en-US" sz="1600" b="1" i="0" u="none" strike="noStrike" dirty="0">
                          <a:solidFill>
                            <a:srgbClr val="FFFFFF"/>
                          </a:solidFill>
                          <a:effectLst/>
                          <a:latin typeface="Calibri"/>
                        </a:rPr>
                        <a:t>System Request— (souq.com)</a:t>
                      </a:r>
                      <a:endParaRPr lang="en-US" sz="1600" b="1" dirty="0">
                        <a:effectLst/>
                      </a:endParaRPr>
                    </a:p>
                  </a:txBody>
                  <a:tcPr marL="54457" marR="54457" marT="36305" marB="36305">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548DD4"/>
                    </a:solidFill>
                  </a:tcPr>
                </a:tc>
                <a:tc hMerge="1">
                  <a:txBody>
                    <a:bodyPr/>
                    <a:lstStyle/>
                    <a:p>
                      <a:pPr rtl="1"/>
                      <a:endParaRPr lang="ar-EG"/>
                    </a:p>
                  </a:txBody>
                  <a:tcPr/>
                </a:tc>
                <a:extLst>
                  <a:ext uri="{0D108BD9-81ED-4DB2-BD59-A6C34878D82A}">
                    <a16:rowId xmlns:a16="http://schemas.microsoft.com/office/drawing/2014/main" val="10000"/>
                  </a:ext>
                </a:extLst>
              </a:tr>
              <a:tr h="445158">
                <a:tc>
                  <a:txBody>
                    <a:bodyPr/>
                    <a:lstStyle/>
                    <a:p>
                      <a:pPr algn="ctr" rtl="0" fontAlgn="t">
                        <a:spcBef>
                          <a:spcPts val="0"/>
                        </a:spcBef>
                        <a:spcAft>
                          <a:spcPts val="0"/>
                        </a:spcAft>
                      </a:pPr>
                      <a:r>
                        <a:rPr lang="en-US" sz="1600" b="1" i="0" u="none" strike="noStrike" dirty="0">
                          <a:solidFill>
                            <a:srgbClr val="231F20"/>
                          </a:solidFill>
                          <a:effectLst/>
                          <a:latin typeface="Poppins"/>
                        </a:rPr>
                        <a:t>Project Sponsor: </a:t>
                      </a:r>
                      <a:endParaRPr lang="en-US" sz="1600" b="1" dirty="0">
                        <a:effectLst/>
                      </a:endParaRPr>
                    </a:p>
                  </a:txBody>
                  <a:tcPr marL="54457" marR="54457" marT="36305" marB="36305">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C6D9F1"/>
                    </a:solidFill>
                  </a:tcPr>
                </a:tc>
                <a:tc>
                  <a:txBody>
                    <a:bodyPr/>
                    <a:lstStyle/>
                    <a:p>
                      <a:pPr marL="0" marR="0" indent="0" algn="ctr" defTabSz="914400" rtl="1" eaLnBrk="1" fontAlgn="t" latinLnBrk="0" hangingPunct="1">
                        <a:lnSpc>
                          <a:spcPct val="100000"/>
                        </a:lnSpc>
                        <a:spcBef>
                          <a:spcPts val="0"/>
                        </a:spcBef>
                        <a:spcAft>
                          <a:spcPts val="0"/>
                        </a:spcAft>
                        <a:buClrTx/>
                        <a:buSzTx/>
                        <a:buFontTx/>
                        <a:buNone/>
                        <a:tabLst/>
                        <a:defRPr/>
                      </a:pPr>
                      <a:r>
                        <a:rPr lang="en-US" sz="1800" b="1" dirty="0">
                          <a:effectLst/>
                        </a:rPr>
                        <a:t>Ziad </a:t>
                      </a:r>
                      <a:r>
                        <a:rPr lang="en-US" sz="1800" b="1" baseline="0" dirty="0">
                          <a:effectLst/>
                        </a:rPr>
                        <a:t> </a:t>
                      </a:r>
                      <a:r>
                        <a:rPr lang="en-US" sz="1800" b="1" baseline="0" dirty="0" err="1">
                          <a:effectLst/>
                        </a:rPr>
                        <a:t>nasef</a:t>
                      </a:r>
                      <a:endParaRPr lang="ar-EG" sz="1800" b="1" dirty="0">
                        <a:effectLst/>
                      </a:endParaRPr>
                    </a:p>
                  </a:txBody>
                  <a:tcPr marL="54457" marR="54457" marT="36305" marB="36305">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1"/>
                  </a:ext>
                </a:extLst>
              </a:tr>
              <a:tr h="1368152">
                <a:tc>
                  <a:txBody>
                    <a:bodyPr/>
                    <a:lstStyle/>
                    <a:p>
                      <a:pPr algn="ctr" rtl="0" fontAlgn="t">
                        <a:spcBef>
                          <a:spcPts val="0"/>
                        </a:spcBef>
                        <a:spcAft>
                          <a:spcPts val="0"/>
                        </a:spcAft>
                      </a:pPr>
                      <a:r>
                        <a:rPr lang="en-US" sz="1600" b="1" i="0" u="none" strike="noStrike" dirty="0">
                          <a:solidFill>
                            <a:srgbClr val="231F20"/>
                          </a:solidFill>
                          <a:effectLst/>
                          <a:latin typeface="Poppins"/>
                        </a:rPr>
                        <a:t>Business Need:</a:t>
                      </a:r>
                      <a:endParaRPr lang="en-US" sz="1600" b="1" dirty="0">
                        <a:effectLst/>
                      </a:endParaRPr>
                    </a:p>
                  </a:txBody>
                  <a:tcPr marL="54457" marR="54457" marT="36305" marB="36305">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C6D9F1"/>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br>
                        <a:rPr lang="ar-EG" sz="1200" b="0" dirty="0">
                          <a:effectLst/>
                        </a:rPr>
                      </a:br>
                      <a:r>
                        <a:rPr lang="en-US" sz="1600" b="0" kern="1200" dirty="0">
                          <a:solidFill>
                            <a:schemeClr val="tx1"/>
                          </a:solidFill>
                          <a:effectLst/>
                          <a:latin typeface="+mn-lt"/>
                          <a:ea typeface="+mn-ea"/>
                          <a:cs typeface="+mn-cs"/>
                        </a:rPr>
                        <a:t>The project aim to create an E-commerce system for a </a:t>
                      </a:r>
                      <a:r>
                        <a:rPr lang="en-US" sz="1600" b="0" kern="1200" dirty="0" err="1">
                          <a:solidFill>
                            <a:schemeClr val="tx1"/>
                          </a:solidFill>
                          <a:effectLst/>
                          <a:latin typeface="+mn-lt"/>
                          <a:ea typeface="+mn-ea"/>
                          <a:cs typeface="+mn-cs"/>
                        </a:rPr>
                        <a:t>souq</a:t>
                      </a:r>
                      <a:r>
                        <a:rPr lang="en-US" sz="1600" b="0" kern="1200" dirty="0">
                          <a:solidFill>
                            <a:schemeClr val="tx1"/>
                          </a:solidFill>
                          <a:effectLst/>
                          <a:latin typeface="+mn-lt"/>
                          <a:ea typeface="+mn-ea"/>
                          <a:cs typeface="+mn-cs"/>
                        </a:rPr>
                        <a:t> company in Egypt that make it easy to organize products and provide reserve and</a:t>
                      </a:r>
                    </a:p>
                    <a:p>
                      <a:pPr marL="0" marR="0" indent="0" algn="l" defTabSz="914400" rtl="0" eaLnBrk="1" fontAlgn="t"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purchase online and so sell product as many as we can</a:t>
                      </a:r>
                    </a:p>
                    <a:p>
                      <a:pPr rtl="0" fontAlgn="t">
                        <a:spcBef>
                          <a:spcPts val="0"/>
                        </a:spcBef>
                        <a:spcAft>
                          <a:spcPts val="0"/>
                        </a:spcAft>
                      </a:pPr>
                      <a:endParaRPr lang="ar-EG" sz="1200" b="1" dirty="0">
                        <a:effectLst/>
                      </a:endParaRPr>
                    </a:p>
                  </a:txBody>
                  <a:tcPr marL="54457" marR="54457" marT="36305" marB="36305">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2"/>
                  </a:ext>
                </a:extLst>
              </a:tr>
              <a:tr h="1024200">
                <a:tc>
                  <a:txBody>
                    <a:bodyPr/>
                    <a:lstStyle/>
                    <a:p>
                      <a:pPr algn="ctr" rtl="0" fontAlgn="t">
                        <a:spcBef>
                          <a:spcPts val="0"/>
                        </a:spcBef>
                        <a:spcAft>
                          <a:spcPts val="0"/>
                        </a:spcAft>
                      </a:pPr>
                      <a:r>
                        <a:rPr lang="en-US" sz="1600" b="1" i="0" u="none" strike="noStrike" dirty="0">
                          <a:solidFill>
                            <a:srgbClr val="231F20"/>
                          </a:solidFill>
                          <a:effectLst/>
                          <a:latin typeface="Poppins"/>
                        </a:rPr>
                        <a:t>Business Requirements:</a:t>
                      </a:r>
                      <a:endParaRPr lang="en-US" sz="1600" b="1" dirty="0">
                        <a:effectLst/>
                      </a:endParaRPr>
                    </a:p>
                  </a:txBody>
                  <a:tcPr marL="54457" marR="54457" marT="36305" marB="36305">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C6D9F1"/>
                    </a:solidFill>
                  </a:tcPr>
                </a:tc>
                <a:tc>
                  <a:txBody>
                    <a:bodyPr/>
                    <a:lstStyle/>
                    <a:p>
                      <a:pPr marL="0" marR="0" indent="0" algn="l" defTabSz="914400" rtl="1" eaLnBrk="1" fontAlgn="t" latinLnBrk="0" hangingPunct="1">
                        <a:lnSpc>
                          <a:spcPct val="100000"/>
                        </a:lnSpc>
                        <a:spcBef>
                          <a:spcPts val="0"/>
                        </a:spcBef>
                        <a:spcAft>
                          <a:spcPts val="0"/>
                        </a:spcAft>
                        <a:buClrTx/>
                        <a:buSzTx/>
                        <a:buFontTx/>
                        <a:buNone/>
                        <a:tabLst/>
                        <a:defRPr/>
                      </a:pPr>
                      <a:br>
                        <a:rPr lang="ar-EG" sz="1200" b="1" dirty="0">
                          <a:effectLst/>
                        </a:rPr>
                      </a:br>
                      <a:r>
                        <a:rPr lang="en-US" sz="1200" b="1" kern="1200" dirty="0">
                          <a:solidFill>
                            <a:schemeClr val="tx1"/>
                          </a:solidFill>
                          <a:effectLst/>
                          <a:latin typeface="+mn-lt"/>
                          <a:ea typeface="+mn-ea"/>
                          <a:cs typeface="+mn-cs"/>
                        </a:rPr>
                        <a:t>we aim to make it easy to purchase online, make it easy to find product you look for and have an efficient way to deliver the product in short </a:t>
                      </a:r>
                      <a:endParaRPr lang="ar-EG" sz="1200" b="1" kern="1200" dirty="0">
                        <a:solidFill>
                          <a:schemeClr val="tx1"/>
                        </a:solidFill>
                        <a:effectLst/>
                        <a:latin typeface="+mn-lt"/>
                        <a:ea typeface="+mn-ea"/>
                        <a:cs typeface="+mn-cs"/>
                      </a:endParaRPr>
                    </a:p>
                    <a:p>
                      <a:pPr marL="0" marR="0" indent="0" algn="l" defTabSz="914400" rtl="1" eaLnBrk="1" fontAlgn="t"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time so we should provide :</a:t>
                      </a:r>
                    </a:p>
                    <a:p>
                      <a:pPr lvl="0" algn="l" rtl="0"/>
                      <a:r>
                        <a:rPr lang="en-US" sz="1200" b="1" kern="1200" dirty="0">
                          <a:solidFill>
                            <a:schemeClr val="tx1"/>
                          </a:solidFill>
                          <a:effectLst/>
                          <a:latin typeface="+mn-lt"/>
                          <a:ea typeface="+mn-ea"/>
                          <a:cs typeface="+mn-cs"/>
                        </a:rPr>
                        <a:t> 1-Efficient drivers to deliver the products</a:t>
                      </a:r>
                    </a:p>
                    <a:p>
                      <a:pPr lvl="0" algn="l"/>
                      <a:r>
                        <a:rPr lang="en-US" sz="1200" b="1" kern="1200" dirty="0">
                          <a:solidFill>
                            <a:schemeClr val="tx1"/>
                          </a:solidFill>
                          <a:effectLst/>
                          <a:latin typeface="+mn-lt"/>
                          <a:ea typeface="+mn-ea"/>
                          <a:cs typeface="+mn-cs"/>
                        </a:rPr>
                        <a:t>2- web page that provide reservation and purchase online</a:t>
                      </a:r>
                    </a:p>
                    <a:p>
                      <a:pPr lvl="0" algn="l"/>
                      <a:r>
                        <a:rPr lang="en-US" sz="1200" b="1" kern="1200" dirty="0">
                          <a:solidFill>
                            <a:schemeClr val="tx1"/>
                          </a:solidFill>
                          <a:effectLst/>
                          <a:latin typeface="+mn-lt"/>
                          <a:ea typeface="+mn-ea"/>
                          <a:cs typeface="+mn-cs"/>
                        </a:rPr>
                        <a:t>3- help center to help the client if he has a problem</a:t>
                      </a:r>
                    </a:p>
                    <a:p>
                      <a:pPr lvl="0" algn="l"/>
                      <a:r>
                        <a:rPr lang="en-US" sz="1200" b="1" kern="1200" dirty="0">
                          <a:solidFill>
                            <a:schemeClr val="tx1"/>
                          </a:solidFill>
                          <a:effectLst/>
                          <a:latin typeface="+mn-lt"/>
                          <a:ea typeface="+mn-ea"/>
                          <a:cs typeface="+mn-cs"/>
                        </a:rPr>
                        <a:t>4-Provide many outlets for sale in the country</a:t>
                      </a:r>
                    </a:p>
                    <a:p>
                      <a:pPr marL="0" marR="0" indent="0" algn="l" defTabSz="914400" rtl="1" eaLnBrk="1" fontAlgn="t" latinLnBrk="0" hangingPunct="1">
                        <a:lnSpc>
                          <a:spcPct val="100000"/>
                        </a:lnSpc>
                        <a:spcBef>
                          <a:spcPts val="0"/>
                        </a:spcBef>
                        <a:spcAft>
                          <a:spcPts val="0"/>
                        </a:spcAft>
                        <a:buClrTx/>
                        <a:buSzTx/>
                        <a:buFontTx/>
                        <a:buNone/>
                        <a:tabLst/>
                        <a:defRPr/>
                      </a:pPr>
                      <a:endParaRPr lang="ar-EG" sz="1200" b="1" dirty="0">
                        <a:effectLst/>
                      </a:endParaRPr>
                    </a:p>
                  </a:txBody>
                  <a:tcPr marL="54457" marR="54457" marT="36305" marB="36305">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3"/>
                  </a:ext>
                </a:extLst>
              </a:tr>
              <a:tr h="1024200">
                <a:tc>
                  <a:txBody>
                    <a:bodyPr/>
                    <a:lstStyle/>
                    <a:p>
                      <a:pPr algn="ctr" rtl="0" fontAlgn="t">
                        <a:spcBef>
                          <a:spcPts val="0"/>
                        </a:spcBef>
                        <a:spcAft>
                          <a:spcPts val="0"/>
                        </a:spcAft>
                      </a:pPr>
                      <a:r>
                        <a:rPr lang="en-US" sz="1600" b="1" i="0" u="none" strike="noStrike" dirty="0">
                          <a:solidFill>
                            <a:srgbClr val="231F20"/>
                          </a:solidFill>
                          <a:effectLst/>
                          <a:latin typeface="Poppins"/>
                        </a:rPr>
                        <a:t>Business Value:</a:t>
                      </a:r>
                      <a:endParaRPr lang="en-US" sz="1600" b="1" dirty="0">
                        <a:effectLst/>
                      </a:endParaRPr>
                    </a:p>
                  </a:txBody>
                  <a:tcPr marL="54457" marR="54457" marT="36305" marB="36305">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C6D9F1"/>
                    </a:solidFill>
                  </a:tcPr>
                </a:tc>
                <a:tc>
                  <a:txBody>
                    <a:bodyPr/>
                    <a:lstStyle/>
                    <a:p>
                      <a:pPr algn="l"/>
                      <a:br>
                        <a:rPr lang="ar-EG" sz="1200" b="1" dirty="0">
                          <a:effectLst/>
                        </a:rPr>
                      </a:br>
                      <a:r>
                        <a:rPr lang="en-US" sz="1200" b="1" kern="1200" dirty="0">
                          <a:solidFill>
                            <a:schemeClr val="tx1"/>
                          </a:solidFill>
                          <a:effectLst/>
                          <a:latin typeface="+mn-lt"/>
                          <a:ea typeface="+mn-ea"/>
                          <a:cs typeface="+mn-cs"/>
                        </a:rPr>
                        <a:t>The system will help to increase the sales with a high percentage by providing efficient and organized way to find the product and purchase it and show recommended products and offers that customer may like without face difficulties to find the product you want.</a:t>
                      </a:r>
                    </a:p>
                    <a:p>
                      <a:pPr algn="l"/>
                      <a:r>
                        <a:rPr lang="en-US" sz="1200" b="1" kern="1200" dirty="0">
                          <a:solidFill>
                            <a:schemeClr val="tx1"/>
                          </a:solidFill>
                          <a:effectLst/>
                          <a:latin typeface="+mn-lt"/>
                          <a:ea typeface="+mn-ea"/>
                          <a:cs typeface="+mn-cs"/>
                        </a:rPr>
                        <a:t>So we expect a high revenue.</a:t>
                      </a:r>
                    </a:p>
                    <a:p>
                      <a:pPr algn="l"/>
                      <a:r>
                        <a:rPr lang="en-US" sz="1200" b="1" kern="1200" dirty="0">
                          <a:solidFill>
                            <a:schemeClr val="tx1"/>
                          </a:solidFill>
                          <a:effectLst/>
                          <a:latin typeface="+mn-lt"/>
                          <a:ea typeface="+mn-ea"/>
                          <a:cs typeface="+mn-cs"/>
                        </a:rPr>
                        <a:t>Conservative estimates of tangible value to the company include the following</a:t>
                      </a:r>
                    </a:p>
                    <a:p>
                      <a:pPr algn="l"/>
                      <a:r>
                        <a:rPr lang="en-US" sz="1200" b="1" kern="1200" dirty="0">
                          <a:solidFill>
                            <a:schemeClr val="tx1"/>
                          </a:solidFill>
                          <a:effectLst/>
                          <a:latin typeface="+mn-lt"/>
                          <a:ea typeface="+mn-ea"/>
                          <a:cs typeface="+mn-cs"/>
                        </a:rPr>
                        <a:t>30000$ : for reversing and purchase online</a:t>
                      </a:r>
                    </a:p>
                    <a:p>
                      <a:pPr algn="l"/>
                      <a:r>
                        <a:rPr lang="en-US" sz="1200" b="1" kern="1200" dirty="0">
                          <a:solidFill>
                            <a:schemeClr val="tx1"/>
                          </a:solidFill>
                          <a:effectLst/>
                          <a:latin typeface="+mn-lt"/>
                          <a:ea typeface="+mn-ea"/>
                          <a:cs typeface="+mn-cs"/>
                        </a:rPr>
                        <a:t>10000$ : for offers days</a:t>
                      </a:r>
                    </a:p>
                    <a:p>
                      <a:pPr algn="l"/>
                      <a:r>
                        <a:rPr lang="en-US" sz="1200" b="1" kern="1200" dirty="0">
                          <a:solidFill>
                            <a:schemeClr val="tx1"/>
                          </a:solidFill>
                          <a:effectLst/>
                          <a:latin typeface="+mn-lt"/>
                          <a:ea typeface="+mn-ea"/>
                          <a:cs typeface="+mn-cs"/>
                        </a:rPr>
                        <a:t>4000$ : for deliver the products</a:t>
                      </a:r>
                    </a:p>
                    <a:p>
                      <a:pPr fontAlgn="t"/>
                      <a:endParaRPr lang="ar-EG" sz="1200" b="1" dirty="0">
                        <a:effectLst/>
                      </a:endParaRPr>
                    </a:p>
                  </a:txBody>
                  <a:tcPr marL="54457" marR="54457" marT="36305" marB="36305">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4"/>
                  </a:ext>
                </a:extLst>
              </a:tr>
              <a:tr h="1008004">
                <a:tc>
                  <a:txBody>
                    <a:bodyPr/>
                    <a:lstStyle/>
                    <a:p>
                      <a:pPr algn="ctr" rtl="0" fontAlgn="t">
                        <a:spcBef>
                          <a:spcPts val="0"/>
                        </a:spcBef>
                        <a:spcAft>
                          <a:spcPts val="0"/>
                        </a:spcAft>
                      </a:pPr>
                      <a:r>
                        <a:rPr lang="en-US" sz="1600" b="1" i="0" u="none" strike="noStrike" dirty="0">
                          <a:solidFill>
                            <a:srgbClr val="231F20"/>
                          </a:solidFill>
                          <a:effectLst/>
                          <a:latin typeface="Poppins"/>
                        </a:rPr>
                        <a:t>Special Issues or Constraints:</a:t>
                      </a:r>
                      <a:endParaRPr lang="en-US" sz="1600" b="1" dirty="0">
                        <a:effectLst/>
                      </a:endParaRPr>
                    </a:p>
                    <a:p>
                      <a:pPr algn="ctr" fontAlgn="t"/>
                      <a:br>
                        <a:rPr lang="en-US" sz="1600" b="1" dirty="0">
                          <a:effectLst/>
                        </a:rPr>
                      </a:br>
                      <a:endParaRPr lang="en-US" sz="1600" b="1" dirty="0">
                        <a:effectLst/>
                      </a:endParaRPr>
                    </a:p>
                  </a:txBody>
                  <a:tcPr marL="54457" marR="54457" marT="36305" marB="36305">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C6D9F1"/>
                    </a:solidFill>
                  </a:tcPr>
                </a:tc>
                <a:tc>
                  <a:txBody>
                    <a:bodyPr/>
                    <a:lstStyle/>
                    <a:p>
                      <a:pPr algn="l"/>
                      <a:br>
                        <a:rPr lang="ar-EG" sz="1200" b="1" dirty="0">
                          <a:effectLst/>
                        </a:rPr>
                      </a:br>
                      <a:r>
                        <a:rPr lang="en-US" sz="1400" b="1" kern="1200" dirty="0">
                          <a:solidFill>
                            <a:schemeClr val="tx1"/>
                          </a:solidFill>
                          <a:effectLst/>
                          <a:latin typeface="+mn-lt"/>
                          <a:ea typeface="+mn-ea"/>
                          <a:cs typeface="+mn-cs"/>
                        </a:rPr>
                        <a:t>1- The market is competitive and there is big companies has a large customer base like (</a:t>
                      </a:r>
                      <a:r>
                        <a:rPr lang="en-US" sz="1400" b="1" kern="1200" dirty="0" err="1">
                          <a:solidFill>
                            <a:schemeClr val="tx1"/>
                          </a:solidFill>
                          <a:effectLst/>
                          <a:latin typeface="+mn-lt"/>
                          <a:ea typeface="+mn-ea"/>
                          <a:cs typeface="+mn-cs"/>
                        </a:rPr>
                        <a:t>jumia-b.tech</a:t>
                      </a:r>
                      <a:r>
                        <a:rPr lang="en-US" sz="1400" b="1" kern="1200" baseline="0" dirty="0">
                          <a:solidFill>
                            <a:schemeClr val="tx1"/>
                          </a:solidFill>
                          <a:effectLst/>
                          <a:latin typeface="+mn-lt"/>
                          <a:ea typeface="+mn-ea"/>
                          <a:cs typeface="+mn-cs"/>
                        </a:rPr>
                        <a:t> -</a:t>
                      </a:r>
                      <a:r>
                        <a:rPr lang="en-US" sz="1400" b="1" kern="1200" dirty="0" err="1">
                          <a:solidFill>
                            <a:schemeClr val="tx1"/>
                          </a:solidFill>
                          <a:effectLst/>
                          <a:latin typeface="+mn-lt"/>
                          <a:ea typeface="+mn-ea"/>
                          <a:cs typeface="+mn-cs"/>
                        </a:rPr>
                        <a:t>etc</a:t>
                      </a:r>
                      <a:r>
                        <a:rPr lang="en-US" sz="1400" b="1" kern="1200" dirty="0">
                          <a:solidFill>
                            <a:schemeClr val="tx1"/>
                          </a:solidFill>
                          <a:effectLst/>
                          <a:latin typeface="+mn-lt"/>
                          <a:ea typeface="+mn-ea"/>
                          <a:cs typeface="+mn-cs"/>
                        </a:rPr>
                        <a:t>)</a:t>
                      </a:r>
                    </a:p>
                    <a:p>
                      <a:pPr algn="l"/>
                      <a:r>
                        <a:rPr lang="en-US" sz="1400" b="1" kern="1200" dirty="0">
                          <a:solidFill>
                            <a:schemeClr val="tx1"/>
                          </a:solidFill>
                          <a:effectLst/>
                          <a:latin typeface="+mn-lt"/>
                          <a:ea typeface="+mn-ea"/>
                          <a:cs typeface="+mn-cs"/>
                        </a:rPr>
                        <a:t>2-The page will be vulnerable to spam emails</a:t>
                      </a:r>
                    </a:p>
                  </a:txBody>
                  <a:tcPr marL="54457" marR="54457" marT="36305" marB="36305">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96064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8F618-22AF-4DB9-8395-5809E1BA5947}"/>
              </a:ext>
            </a:extLst>
          </p:cNvPr>
          <p:cNvSpPr>
            <a:spLocks noGrp="1"/>
          </p:cNvSpPr>
          <p:nvPr>
            <p:ph type="ctrTitle"/>
          </p:nvPr>
        </p:nvSpPr>
        <p:spPr>
          <a:xfrm>
            <a:off x="1524000" y="2657474"/>
            <a:ext cx="9144000" cy="1241425"/>
          </a:xfrm>
        </p:spPr>
        <p:txBody>
          <a:bodyPr>
            <a:normAutofit fontScale="90000"/>
          </a:bodyPr>
          <a:lstStyle/>
          <a:p>
            <a:r>
              <a:rPr lang="en-US" sz="8000" dirty="0"/>
              <a:t>Data Dictionary</a:t>
            </a:r>
            <a:br>
              <a:rPr lang="ar-EG" sz="8000" dirty="0"/>
            </a:br>
            <a:r>
              <a:rPr lang="en-US" sz="4900" dirty="0"/>
              <a:t>Data flow – </a:t>
            </a:r>
            <a:r>
              <a:rPr lang="en-US" sz="4900" dirty="0" err="1"/>
              <a:t>Discription</a:t>
            </a:r>
            <a:r>
              <a:rPr lang="en-US" sz="4900" dirty="0"/>
              <a:t> form</a:t>
            </a:r>
          </a:p>
        </p:txBody>
      </p:sp>
    </p:spTree>
    <p:extLst>
      <p:ext uri="{BB962C8B-B14F-4D97-AF65-F5344CB8AC3E}">
        <p14:creationId xmlns:p14="http://schemas.microsoft.com/office/powerpoint/2010/main" val="3502401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72806-B054-4ED2-92DE-BFD7F1530D33}"/>
              </a:ext>
            </a:extLst>
          </p:cNvPr>
          <p:cNvSpPr>
            <a:spLocks noGrp="1"/>
          </p:cNvSpPr>
          <p:nvPr>
            <p:ph type="title"/>
          </p:nvPr>
        </p:nvSpPr>
        <p:spPr>
          <a:xfrm>
            <a:off x="0" y="-318455"/>
            <a:ext cx="10515600" cy="1325563"/>
          </a:xfrm>
        </p:spPr>
        <p:txBody>
          <a:bodyPr/>
          <a:lstStyle/>
          <a:p>
            <a:r>
              <a:rPr lang="en-US" dirty="0"/>
              <a:t>Data Flow </a:t>
            </a:r>
          </a:p>
        </p:txBody>
      </p:sp>
      <p:graphicFrame>
        <p:nvGraphicFramePr>
          <p:cNvPr id="7" name="Table 8">
            <a:extLst>
              <a:ext uri="{FF2B5EF4-FFF2-40B4-BE49-F238E27FC236}">
                <a16:creationId xmlns:a16="http://schemas.microsoft.com/office/drawing/2014/main" id="{27EEE617-8F82-4DD6-A2D9-4AF3819E367E}"/>
              </a:ext>
            </a:extLst>
          </p:cNvPr>
          <p:cNvGraphicFramePr>
            <a:graphicFrameLocks noGrp="1"/>
          </p:cNvGraphicFramePr>
          <p:nvPr>
            <p:ph idx="1"/>
            <p:extLst>
              <p:ext uri="{D42A27DB-BD31-4B8C-83A1-F6EECF244321}">
                <p14:modId xmlns:p14="http://schemas.microsoft.com/office/powerpoint/2010/main" val="2173246621"/>
              </p:ext>
            </p:extLst>
          </p:nvPr>
        </p:nvGraphicFramePr>
        <p:xfrm>
          <a:off x="127987" y="626419"/>
          <a:ext cx="10515600" cy="32054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647439513"/>
                    </a:ext>
                  </a:extLst>
                </a:gridCol>
                <a:gridCol w="5257800">
                  <a:extLst>
                    <a:ext uri="{9D8B030D-6E8A-4147-A177-3AD203B41FA5}">
                      <a16:colId xmlns:a16="http://schemas.microsoft.com/office/drawing/2014/main" val="2050529364"/>
                    </a:ext>
                  </a:extLst>
                </a:gridCol>
              </a:tblGrid>
              <a:tr h="348408">
                <a:tc gridSpan="2">
                  <a:txBody>
                    <a:bodyPr/>
                    <a:lstStyle/>
                    <a:p>
                      <a:r>
                        <a:rPr lang="en-US" dirty="0"/>
                        <a:t>ID : 1</a:t>
                      </a:r>
                    </a:p>
                    <a:p>
                      <a:r>
                        <a:rPr lang="en-US" dirty="0"/>
                        <a:t>Name : Set order</a:t>
                      </a:r>
                    </a:p>
                    <a:p>
                      <a:r>
                        <a:rPr lang="en-US" dirty="0"/>
                        <a:t>Description : Set order information the customer choose </a:t>
                      </a:r>
                    </a:p>
                  </a:txBody>
                  <a:tcPr/>
                </a:tc>
                <a:tc hMerge="1">
                  <a:txBody>
                    <a:bodyPr/>
                    <a:lstStyle/>
                    <a:p>
                      <a:endParaRPr lang="en-US"/>
                    </a:p>
                  </a:txBody>
                  <a:tcPr/>
                </a:tc>
                <a:extLst>
                  <a:ext uri="{0D108BD9-81ED-4DB2-BD59-A6C34878D82A}">
                    <a16:rowId xmlns:a16="http://schemas.microsoft.com/office/drawing/2014/main" val="1870941478"/>
                  </a:ext>
                </a:extLst>
              </a:tr>
              <a:tr h="370840">
                <a:tc>
                  <a:txBody>
                    <a:bodyPr/>
                    <a:lstStyle/>
                    <a:p>
                      <a:r>
                        <a:rPr lang="en-US" dirty="0"/>
                        <a:t>Source :</a:t>
                      </a:r>
                    </a:p>
                    <a:p>
                      <a:r>
                        <a:rPr lang="en-US" dirty="0"/>
                        <a:t>External Entity – Employee</a:t>
                      </a:r>
                    </a:p>
                  </a:txBody>
                  <a:tcPr/>
                </a:tc>
                <a:tc>
                  <a:txBody>
                    <a:bodyPr/>
                    <a:lstStyle/>
                    <a:p>
                      <a:r>
                        <a:rPr lang="en-US" dirty="0"/>
                        <a:t>Destination : </a:t>
                      </a:r>
                    </a:p>
                    <a:p>
                      <a:r>
                        <a:rPr lang="en-US" dirty="0"/>
                        <a:t>Process 1 – Managing order </a:t>
                      </a:r>
                      <a:r>
                        <a:rPr lang="en-US" dirty="0" err="1"/>
                        <a:t>informatoin</a:t>
                      </a:r>
                      <a:endParaRPr lang="en-US" dirty="0"/>
                    </a:p>
                  </a:txBody>
                  <a:tcPr/>
                </a:tc>
                <a:extLst>
                  <a:ext uri="{0D108BD9-81ED-4DB2-BD59-A6C34878D82A}">
                    <a16:rowId xmlns:a16="http://schemas.microsoft.com/office/drawing/2014/main" val="645675711"/>
                  </a:ext>
                </a:extLst>
              </a:tr>
              <a:tr h="370840">
                <a:tc gridSpan="2">
                  <a:txBody>
                    <a:bodyPr/>
                    <a:lstStyle/>
                    <a:p>
                      <a:r>
                        <a:rPr lang="en-US" dirty="0"/>
                        <a:t>Type of data flow:</a:t>
                      </a:r>
                    </a:p>
                    <a:p>
                      <a:r>
                        <a:rPr lang="en-US" dirty="0"/>
                        <a:t>            file                            screen                              report                                    form                                      internal</a:t>
                      </a:r>
                    </a:p>
                  </a:txBody>
                  <a:tcPr/>
                </a:tc>
                <a:tc hMerge="1">
                  <a:txBody>
                    <a:bodyPr/>
                    <a:lstStyle/>
                    <a:p>
                      <a:endParaRPr lang="en-US"/>
                    </a:p>
                  </a:txBody>
                  <a:tcPr/>
                </a:tc>
                <a:extLst>
                  <a:ext uri="{0D108BD9-81ED-4DB2-BD59-A6C34878D82A}">
                    <a16:rowId xmlns:a16="http://schemas.microsoft.com/office/drawing/2014/main" val="3019360175"/>
                  </a:ext>
                </a:extLst>
              </a:tr>
              <a:tr h="370840">
                <a:tc>
                  <a:txBody>
                    <a:bodyPr/>
                    <a:lstStyle/>
                    <a:p>
                      <a:r>
                        <a:rPr lang="en-US" dirty="0"/>
                        <a:t>Data Structure:</a:t>
                      </a:r>
                    </a:p>
                    <a:p>
                      <a:r>
                        <a:rPr lang="en-US" dirty="0"/>
                        <a:t>Order Information</a:t>
                      </a:r>
                    </a:p>
                  </a:txBody>
                  <a:tcPr/>
                </a:tc>
                <a:tc>
                  <a:txBody>
                    <a:bodyPr/>
                    <a:lstStyle/>
                    <a:p>
                      <a:r>
                        <a:rPr lang="en-US" dirty="0"/>
                        <a:t>Volume / Time : </a:t>
                      </a:r>
                    </a:p>
                    <a:p>
                      <a:r>
                        <a:rPr lang="en-US" dirty="0"/>
                        <a:t>5 / hour</a:t>
                      </a:r>
                    </a:p>
                  </a:txBody>
                  <a:tcPr/>
                </a:tc>
                <a:extLst>
                  <a:ext uri="{0D108BD9-81ED-4DB2-BD59-A6C34878D82A}">
                    <a16:rowId xmlns:a16="http://schemas.microsoft.com/office/drawing/2014/main" val="807484167"/>
                  </a:ext>
                </a:extLst>
              </a:tr>
              <a:tr h="370840">
                <a:tc gridSpan="2">
                  <a:txBody>
                    <a:bodyPr/>
                    <a:lstStyle/>
                    <a:p>
                      <a:r>
                        <a:rPr lang="en-US" dirty="0"/>
                        <a:t>Comment</a:t>
                      </a:r>
                      <a:r>
                        <a:rPr lang="ar-EG" dirty="0"/>
                        <a:t>: </a:t>
                      </a:r>
                      <a:r>
                        <a:rPr lang="en-US" dirty="0"/>
                        <a:t> This information for one order</a:t>
                      </a:r>
                    </a:p>
                  </a:txBody>
                  <a:tcPr/>
                </a:tc>
                <a:tc hMerge="1">
                  <a:txBody>
                    <a:bodyPr/>
                    <a:lstStyle/>
                    <a:p>
                      <a:endParaRPr lang="en-US"/>
                    </a:p>
                  </a:txBody>
                  <a:tcPr/>
                </a:tc>
                <a:extLst>
                  <a:ext uri="{0D108BD9-81ED-4DB2-BD59-A6C34878D82A}">
                    <a16:rowId xmlns:a16="http://schemas.microsoft.com/office/drawing/2014/main" val="1379020010"/>
                  </a:ext>
                </a:extLst>
              </a:tr>
            </a:tbl>
          </a:graphicData>
        </a:graphic>
      </p:graphicFrame>
      <p:sp>
        <p:nvSpPr>
          <p:cNvPr id="11" name="Rectangle 10">
            <a:extLst>
              <a:ext uri="{FF2B5EF4-FFF2-40B4-BE49-F238E27FC236}">
                <a16:creationId xmlns:a16="http://schemas.microsoft.com/office/drawing/2014/main" id="{771CD49C-9D17-4303-A2C9-230570E9BEE5}"/>
              </a:ext>
            </a:extLst>
          </p:cNvPr>
          <p:cNvSpPr>
            <a:spLocks noChangeArrowheads="1"/>
          </p:cNvSpPr>
          <p:nvPr/>
        </p:nvSpPr>
        <p:spPr bwMode="auto">
          <a:xfrm>
            <a:off x="566537" y="2515728"/>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Rectangle 12">
            <a:extLst>
              <a:ext uri="{FF2B5EF4-FFF2-40B4-BE49-F238E27FC236}">
                <a16:creationId xmlns:a16="http://schemas.microsoft.com/office/drawing/2014/main" id="{771CD49C-9D17-4303-A2C9-230570E9BEE5}"/>
              </a:ext>
            </a:extLst>
          </p:cNvPr>
          <p:cNvSpPr>
            <a:spLocks noChangeArrowheads="1"/>
          </p:cNvSpPr>
          <p:nvPr/>
        </p:nvSpPr>
        <p:spPr bwMode="auto">
          <a:xfrm>
            <a:off x="2292699" y="2515728"/>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Rectangle 13">
            <a:extLst>
              <a:ext uri="{FF2B5EF4-FFF2-40B4-BE49-F238E27FC236}">
                <a16:creationId xmlns:a16="http://schemas.microsoft.com/office/drawing/2014/main" id="{771CD49C-9D17-4303-A2C9-230570E9BEE5}"/>
              </a:ext>
            </a:extLst>
          </p:cNvPr>
          <p:cNvSpPr>
            <a:spLocks noChangeArrowheads="1"/>
          </p:cNvSpPr>
          <p:nvPr/>
        </p:nvSpPr>
        <p:spPr bwMode="auto">
          <a:xfrm>
            <a:off x="4513388" y="2506397"/>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Rectangle 14">
            <a:extLst>
              <a:ext uri="{FF2B5EF4-FFF2-40B4-BE49-F238E27FC236}">
                <a16:creationId xmlns:a16="http://schemas.microsoft.com/office/drawing/2014/main" id="{771CD49C-9D17-4303-A2C9-230570E9BEE5}"/>
              </a:ext>
            </a:extLst>
          </p:cNvPr>
          <p:cNvSpPr>
            <a:spLocks noChangeArrowheads="1"/>
          </p:cNvSpPr>
          <p:nvPr/>
        </p:nvSpPr>
        <p:spPr bwMode="auto">
          <a:xfrm>
            <a:off x="6985997" y="2515728"/>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Rectangle 15">
            <a:extLst>
              <a:ext uri="{FF2B5EF4-FFF2-40B4-BE49-F238E27FC236}">
                <a16:creationId xmlns:a16="http://schemas.microsoft.com/office/drawing/2014/main" id="{771CD49C-9D17-4303-A2C9-230570E9BEE5}"/>
              </a:ext>
            </a:extLst>
          </p:cNvPr>
          <p:cNvSpPr>
            <a:spLocks noChangeArrowheads="1"/>
          </p:cNvSpPr>
          <p:nvPr/>
        </p:nvSpPr>
        <p:spPr bwMode="auto">
          <a:xfrm>
            <a:off x="9416630" y="2525059"/>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17" name="Graphic 16" descr="Checkmark with solid fill">
            <a:extLst>
              <a:ext uri="{FF2B5EF4-FFF2-40B4-BE49-F238E27FC236}">
                <a16:creationId xmlns:a16="http://schemas.microsoft.com/office/drawing/2014/main" id="{894192B2-E9D8-4E99-AA06-33574C605E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92699" y="2525059"/>
            <a:ext cx="228600" cy="228600"/>
          </a:xfrm>
          <a:prstGeom prst="rect">
            <a:avLst/>
          </a:prstGeom>
        </p:spPr>
      </p:pic>
    </p:spTree>
    <p:extLst>
      <p:ext uri="{BB962C8B-B14F-4D97-AF65-F5344CB8AC3E}">
        <p14:creationId xmlns:p14="http://schemas.microsoft.com/office/powerpoint/2010/main" val="3852960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8">
            <a:extLst>
              <a:ext uri="{FF2B5EF4-FFF2-40B4-BE49-F238E27FC236}">
                <a16:creationId xmlns:a16="http://schemas.microsoft.com/office/drawing/2014/main" id="{415FEDC6-A36F-400D-8807-E372C55D6715}"/>
              </a:ext>
            </a:extLst>
          </p:cNvPr>
          <p:cNvGraphicFramePr>
            <a:graphicFrameLocks/>
          </p:cNvGraphicFramePr>
          <p:nvPr/>
        </p:nvGraphicFramePr>
        <p:xfrm>
          <a:off x="838200" y="1762760"/>
          <a:ext cx="10515600" cy="32054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647439513"/>
                    </a:ext>
                  </a:extLst>
                </a:gridCol>
                <a:gridCol w="5257800">
                  <a:extLst>
                    <a:ext uri="{9D8B030D-6E8A-4147-A177-3AD203B41FA5}">
                      <a16:colId xmlns:a16="http://schemas.microsoft.com/office/drawing/2014/main" val="2050529364"/>
                    </a:ext>
                  </a:extLst>
                </a:gridCol>
              </a:tblGrid>
              <a:tr h="348408">
                <a:tc gridSpan="2">
                  <a:txBody>
                    <a:bodyPr/>
                    <a:lstStyle/>
                    <a:p>
                      <a:r>
                        <a:rPr lang="en-US" dirty="0"/>
                        <a:t>ID : </a:t>
                      </a:r>
                      <a:r>
                        <a:rPr lang="ar-EG" dirty="0"/>
                        <a:t>2</a:t>
                      </a:r>
                      <a:endParaRPr lang="en-US" dirty="0"/>
                    </a:p>
                    <a:p>
                      <a:r>
                        <a:rPr lang="en-US" dirty="0"/>
                        <a:t>Name : order details</a:t>
                      </a:r>
                    </a:p>
                    <a:p>
                      <a:r>
                        <a:rPr lang="en-US" dirty="0"/>
                        <a:t>Description : Send order information to the seller </a:t>
                      </a:r>
                    </a:p>
                  </a:txBody>
                  <a:tcPr/>
                </a:tc>
                <a:tc hMerge="1">
                  <a:txBody>
                    <a:bodyPr/>
                    <a:lstStyle/>
                    <a:p>
                      <a:endParaRPr lang="en-US"/>
                    </a:p>
                  </a:txBody>
                  <a:tcPr/>
                </a:tc>
                <a:extLst>
                  <a:ext uri="{0D108BD9-81ED-4DB2-BD59-A6C34878D82A}">
                    <a16:rowId xmlns:a16="http://schemas.microsoft.com/office/drawing/2014/main" val="1870941478"/>
                  </a:ext>
                </a:extLst>
              </a:tr>
              <a:tr h="370840">
                <a:tc>
                  <a:txBody>
                    <a:bodyPr/>
                    <a:lstStyle/>
                    <a:p>
                      <a:r>
                        <a:rPr lang="en-US" dirty="0"/>
                        <a:t>Source :</a:t>
                      </a:r>
                    </a:p>
                    <a:p>
                      <a:r>
                        <a:rPr lang="en-US" dirty="0"/>
                        <a:t>Process 1 – Managing order information</a:t>
                      </a:r>
                    </a:p>
                  </a:txBody>
                  <a:tcPr/>
                </a:tc>
                <a:tc>
                  <a:txBody>
                    <a:bodyPr/>
                    <a:lstStyle/>
                    <a:p>
                      <a:r>
                        <a:rPr lang="en-US" dirty="0"/>
                        <a:t>Destination : </a:t>
                      </a:r>
                    </a:p>
                    <a:p>
                      <a:r>
                        <a:rPr lang="en-US" dirty="0"/>
                        <a:t>External Entity - Seller</a:t>
                      </a:r>
                    </a:p>
                  </a:txBody>
                  <a:tcPr/>
                </a:tc>
                <a:extLst>
                  <a:ext uri="{0D108BD9-81ED-4DB2-BD59-A6C34878D82A}">
                    <a16:rowId xmlns:a16="http://schemas.microsoft.com/office/drawing/2014/main" val="645675711"/>
                  </a:ext>
                </a:extLst>
              </a:tr>
              <a:tr h="370840">
                <a:tc gridSpan="2">
                  <a:txBody>
                    <a:bodyPr/>
                    <a:lstStyle/>
                    <a:p>
                      <a:r>
                        <a:rPr lang="en-US" dirty="0"/>
                        <a:t>Type of data flow:</a:t>
                      </a:r>
                    </a:p>
                    <a:p>
                      <a:r>
                        <a:rPr lang="en-US" dirty="0"/>
                        <a:t>            file                            screen                              report                                    form                                      internal</a:t>
                      </a:r>
                    </a:p>
                  </a:txBody>
                  <a:tcPr/>
                </a:tc>
                <a:tc hMerge="1">
                  <a:txBody>
                    <a:bodyPr/>
                    <a:lstStyle/>
                    <a:p>
                      <a:endParaRPr lang="en-US"/>
                    </a:p>
                  </a:txBody>
                  <a:tcPr/>
                </a:tc>
                <a:extLst>
                  <a:ext uri="{0D108BD9-81ED-4DB2-BD59-A6C34878D82A}">
                    <a16:rowId xmlns:a16="http://schemas.microsoft.com/office/drawing/2014/main" val="3019360175"/>
                  </a:ext>
                </a:extLst>
              </a:tr>
              <a:tr h="370840">
                <a:tc>
                  <a:txBody>
                    <a:bodyPr/>
                    <a:lstStyle/>
                    <a:p>
                      <a:r>
                        <a:rPr lang="en-US" dirty="0"/>
                        <a:t>Data Structure:</a:t>
                      </a:r>
                    </a:p>
                    <a:p>
                      <a:r>
                        <a:rPr lang="en-US" dirty="0"/>
                        <a:t>Order Information</a:t>
                      </a:r>
                    </a:p>
                  </a:txBody>
                  <a:tcPr/>
                </a:tc>
                <a:tc>
                  <a:txBody>
                    <a:bodyPr/>
                    <a:lstStyle/>
                    <a:p>
                      <a:r>
                        <a:rPr lang="en-US" dirty="0"/>
                        <a:t>Volume / Time : </a:t>
                      </a:r>
                    </a:p>
                    <a:p>
                      <a:r>
                        <a:rPr lang="en-US" dirty="0"/>
                        <a:t>5 / hour</a:t>
                      </a:r>
                    </a:p>
                  </a:txBody>
                  <a:tcPr/>
                </a:tc>
                <a:extLst>
                  <a:ext uri="{0D108BD9-81ED-4DB2-BD59-A6C34878D82A}">
                    <a16:rowId xmlns:a16="http://schemas.microsoft.com/office/drawing/2014/main" val="807484167"/>
                  </a:ext>
                </a:extLst>
              </a:tr>
              <a:tr h="370840">
                <a:tc gridSpan="2">
                  <a:txBody>
                    <a:bodyPr/>
                    <a:lstStyle/>
                    <a:p>
                      <a:r>
                        <a:rPr lang="en-US" dirty="0"/>
                        <a:t>Comment</a:t>
                      </a:r>
                      <a:r>
                        <a:rPr lang="ar-EG" dirty="0"/>
                        <a:t>:</a:t>
                      </a:r>
                      <a:endParaRPr lang="en-US" dirty="0"/>
                    </a:p>
                  </a:txBody>
                  <a:tcPr/>
                </a:tc>
                <a:tc hMerge="1">
                  <a:txBody>
                    <a:bodyPr/>
                    <a:lstStyle/>
                    <a:p>
                      <a:endParaRPr lang="en-US"/>
                    </a:p>
                  </a:txBody>
                  <a:tcPr/>
                </a:tc>
                <a:extLst>
                  <a:ext uri="{0D108BD9-81ED-4DB2-BD59-A6C34878D82A}">
                    <a16:rowId xmlns:a16="http://schemas.microsoft.com/office/drawing/2014/main" val="1379020010"/>
                  </a:ext>
                </a:extLst>
              </a:tr>
            </a:tbl>
          </a:graphicData>
        </a:graphic>
      </p:graphicFrame>
      <p:sp>
        <p:nvSpPr>
          <p:cNvPr id="4" name="Rectangle 3">
            <a:extLst>
              <a:ext uri="{FF2B5EF4-FFF2-40B4-BE49-F238E27FC236}">
                <a16:creationId xmlns:a16="http://schemas.microsoft.com/office/drawing/2014/main" id="{11251119-E047-490F-9BFA-EEC8477EF76E}"/>
              </a:ext>
            </a:extLst>
          </p:cNvPr>
          <p:cNvSpPr>
            <a:spLocks noChangeArrowheads="1"/>
          </p:cNvSpPr>
          <p:nvPr/>
        </p:nvSpPr>
        <p:spPr bwMode="auto">
          <a:xfrm>
            <a:off x="1276750" y="3652069"/>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 name="Rectangle 4">
            <a:extLst>
              <a:ext uri="{FF2B5EF4-FFF2-40B4-BE49-F238E27FC236}">
                <a16:creationId xmlns:a16="http://schemas.microsoft.com/office/drawing/2014/main" id="{3ECB5E1F-B6B2-40E4-BF5B-F84216F6F914}"/>
              </a:ext>
            </a:extLst>
          </p:cNvPr>
          <p:cNvSpPr>
            <a:spLocks noChangeArrowheads="1"/>
          </p:cNvSpPr>
          <p:nvPr/>
        </p:nvSpPr>
        <p:spPr bwMode="auto">
          <a:xfrm>
            <a:off x="3034015" y="3652068"/>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Rectangle 5">
            <a:extLst>
              <a:ext uri="{FF2B5EF4-FFF2-40B4-BE49-F238E27FC236}">
                <a16:creationId xmlns:a16="http://schemas.microsoft.com/office/drawing/2014/main" id="{A0105E7F-3B59-4C2F-9967-D3853B477677}"/>
              </a:ext>
            </a:extLst>
          </p:cNvPr>
          <p:cNvSpPr>
            <a:spLocks noChangeArrowheads="1"/>
          </p:cNvSpPr>
          <p:nvPr/>
        </p:nvSpPr>
        <p:spPr bwMode="auto">
          <a:xfrm>
            <a:off x="5229830" y="3655028"/>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Rectangle 7">
            <a:extLst>
              <a:ext uri="{FF2B5EF4-FFF2-40B4-BE49-F238E27FC236}">
                <a16:creationId xmlns:a16="http://schemas.microsoft.com/office/drawing/2014/main" id="{D959927B-AC91-4B8C-BC63-76E300A58BD3}"/>
              </a:ext>
            </a:extLst>
          </p:cNvPr>
          <p:cNvSpPr>
            <a:spLocks noChangeArrowheads="1"/>
          </p:cNvSpPr>
          <p:nvPr/>
        </p:nvSpPr>
        <p:spPr bwMode="auto">
          <a:xfrm>
            <a:off x="7699321" y="3652068"/>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Rectangle 8">
            <a:extLst>
              <a:ext uri="{FF2B5EF4-FFF2-40B4-BE49-F238E27FC236}">
                <a16:creationId xmlns:a16="http://schemas.microsoft.com/office/drawing/2014/main" id="{31507D5F-9E5D-4161-ABC0-23828EA5A90C}"/>
              </a:ext>
            </a:extLst>
          </p:cNvPr>
          <p:cNvSpPr>
            <a:spLocks noChangeArrowheads="1"/>
          </p:cNvSpPr>
          <p:nvPr/>
        </p:nvSpPr>
        <p:spPr bwMode="auto">
          <a:xfrm>
            <a:off x="10148587" y="3652067"/>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10" name="Graphic 9" descr="Checkmark with solid fill">
            <a:extLst>
              <a:ext uri="{FF2B5EF4-FFF2-40B4-BE49-F238E27FC236}">
                <a16:creationId xmlns:a16="http://schemas.microsoft.com/office/drawing/2014/main" id="{8F188BFA-80A7-47DD-9F88-D234CDC2DF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4015" y="3652067"/>
            <a:ext cx="228600" cy="228600"/>
          </a:xfrm>
          <a:prstGeom prst="rect">
            <a:avLst/>
          </a:prstGeom>
        </p:spPr>
      </p:pic>
      <p:sp>
        <p:nvSpPr>
          <p:cNvPr id="11" name="TextBox 10">
            <a:extLst>
              <a:ext uri="{FF2B5EF4-FFF2-40B4-BE49-F238E27FC236}">
                <a16:creationId xmlns:a16="http://schemas.microsoft.com/office/drawing/2014/main" id="{CAE37AA1-A191-4663-8A50-4A233CB9735E}"/>
              </a:ext>
            </a:extLst>
          </p:cNvPr>
          <p:cNvSpPr txBox="1"/>
          <p:nvPr/>
        </p:nvSpPr>
        <p:spPr>
          <a:xfrm>
            <a:off x="838200" y="433385"/>
            <a:ext cx="3597038" cy="769441"/>
          </a:xfrm>
          <a:prstGeom prst="rect">
            <a:avLst/>
          </a:prstGeom>
          <a:noFill/>
        </p:spPr>
        <p:txBody>
          <a:bodyPr wrap="square" rtlCol="0">
            <a:spAutoFit/>
          </a:bodyPr>
          <a:lstStyle/>
          <a:p>
            <a:r>
              <a:rPr lang="en-US" sz="4400" dirty="0"/>
              <a:t>Data Flow</a:t>
            </a:r>
          </a:p>
        </p:txBody>
      </p:sp>
    </p:spTree>
    <p:extLst>
      <p:ext uri="{BB962C8B-B14F-4D97-AF65-F5344CB8AC3E}">
        <p14:creationId xmlns:p14="http://schemas.microsoft.com/office/powerpoint/2010/main" val="1918081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8">
            <a:extLst>
              <a:ext uri="{FF2B5EF4-FFF2-40B4-BE49-F238E27FC236}">
                <a16:creationId xmlns:a16="http://schemas.microsoft.com/office/drawing/2014/main" id="{F58913C3-3AC7-411D-B8CA-2817C340C8E4}"/>
              </a:ext>
            </a:extLst>
          </p:cNvPr>
          <p:cNvGraphicFramePr>
            <a:graphicFrameLocks/>
          </p:cNvGraphicFramePr>
          <p:nvPr/>
        </p:nvGraphicFramePr>
        <p:xfrm>
          <a:off x="838200" y="1762760"/>
          <a:ext cx="10515600" cy="32054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647439513"/>
                    </a:ext>
                  </a:extLst>
                </a:gridCol>
                <a:gridCol w="5257800">
                  <a:extLst>
                    <a:ext uri="{9D8B030D-6E8A-4147-A177-3AD203B41FA5}">
                      <a16:colId xmlns:a16="http://schemas.microsoft.com/office/drawing/2014/main" val="2050529364"/>
                    </a:ext>
                  </a:extLst>
                </a:gridCol>
              </a:tblGrid>
              <a:tr h="348408">
                <a:tc gridSpan="2">
                  <a:txBody>
                    <a:bodyPr/>
                    <a:lstStyle/>
                    <a:p>
                      <a:r>
                        <a:rPr lang="en-US" dirty="0"/>
                        <a:t>ID : </a:t>
                      </a:r>
                      <a:r>
                        <a:rPr lang="ar-EG" dirty="0"/>
                        <a:t>3</a:t>
                      </a:r>
                      <a:endParaRPr lang="en-US" dirty="0"/>
                    </a:p>
                    <a:p>
                      <a:r>
                        <a:rPr lang="en-US" dirty="0"/>
                        <a:t>Name : send order list</a:t>
                      </a:r>
                    </a:p>
                    <a:p>
                      <a:r>
                        <a:rPr lang="en-US" dirty="0"/>
                        <a:t>Description : Send order information to the </a:t>
                      </a:r>
                      <a:r>
                        <a:rPr lang="en-US" dirty="0" err="1"/>
                        <a:t>cus</a:t>
                      </a:r>
                      <a:r>
                        <a:rPr lang="en-US" dirty="0"/>
                        <a:t> </a:t>
                      </a:r>
                    </a:p>
                  </a:txBody>
                  <a:tcPr/>
                </a:tc>
                <a:tc hMerge="1">
                  <a:txBody>
                    <a:bodyPr/>
                    <a:lstStyle/>
                    <a:p>
                      <a:endParaRPr lang="en-US"/>
                    </a:p>
                  </a:txBody>
                  <a:tcPr/>
                </a:tc>
                <a:extLst>
                  <a:ext uri="{0D108BD9-81ED-4DB2-BD59-A6C34878D82A}">
                    <a16:rowId xmlns:a16="http://schemas.microsoft.com/office/drawing/2014/main" val="1870941478"/>
                  </a:ext>
                </a:extLst>
              </a:tr>
              <a:tr h="370840">
                <a:tc>
                  <a:txBody>
                    <a:bodyPr/>
                    <a:lstStyle/>
                    <a:p>
                      <a:r>
                        <a:rPr lang="en-US" dirty="0"/>
                        <a:t>Source :</a:t>
                      </a:r>
                    </a:p>
                    <a:p>
                      <a:r>
                        <a:rPr lang="en-US" dirty="0"/>
                        <a:t>External Entity - Seller</a:t>
                      </a:r>
                    </a:p>
                  </a:txBody>
                  <a:tcPr/>
                </a:tc>
                <a:tc>
                  <a:txBody>
                    <a:bodyPr/>
                    <a:lstStyle/>
                    <a:p>
                      <a:r>
                        <a:rPr lang="en-US" dirty="0"/>
                        <a:t>Destination : </a:t>
                      </a:r>
                    </a:p>
                    <a:p>
                      <a:r>
                        <a:rPr lang="en-US" dirty="0"/>
                        <a:t>Process 1 – Managing order information</a:t>
                      </a:r>
                    </a:p>
                  </a:txBody>
                  <a:tcPr/>
                </a:tc>
                <a:extLst>
                  <a:ext uri="{0D108BD9-81ED-4DB2-BD59-A6C34878D82A}">
                    <a16:rowId xmlns:a16="http://schemas.microsoft.com/office/drawing/2014/main" val="645675711"/>
                  </a:ext>
                </a:extLst>
              </a:tr>
              <a:tr h="370840">
                <a:tc gridSpan="2">
                  <a:txBody>
                    <a:bodyPr/>
                    <a:lstStyle/>
                    <a:p>
                      <a:r>
                        <a:rPr lang="en-US" dirty="0"/>
                        <a:t>Type of data flow:</a:t>
                      </a:r>
                    </a:p>
                    <a:p>
                      <a:r>
                        <a:rPr lang="en-US" dirty="0"/>
                        <a:t>            file                            screen                              report                                    form                                      internal</a:t>
                      </a:r>
                    </a:p>
                  </a:txBody>
                  <a:tcPr/>
                </a:tc>
                <a:tc hMerge="1">
                  <a:txBody>
                    <a:bodyPr/>
                    <a:lstStyle/>
                    <a:p>
                      <a:endParaRPr lang="en-US"/>
                    </a:p>
                  </a:txBody>
                  <a:tcPr/>
                </a:tc>
                <a:extLst>
                  <a:ext uri="{0D108BD9-81ED-4DB2-BD59-A6C34878D82A}">
                    <a16:rowId xmlns:a16="http://schemas.microsoft.com/office/drawing/2014/main" val="3019360175"/>
                  </a:ext>
                </a:extLst>
              </a:tr>
              <a:tr h="370840">
                <a:tc>
                  <a:txBody>
                    <a:bodyPr/>
                    <a:lstStyle/>
                    <a:p>
                      <a:r>
                        <a:rPr lang="en-US" dirty="0"/>
                        <a:t>Data Structure:</a:t>
                      </a:r>
                    </a:p>
                    <a:p>
                      <a:r>
                        <a:rPr lang="en-US" dirty="0"/>
                        <a:t>Order Information</a:t>
                      </a:r>
                    </a:p>
                  </a:txBody>
                  <a:tcPr/>
                </a:tc>
                <a:tc>
                  <a:txBody>
                    <a:bodyPr/>
                    <a:lstStyle/>
                    <a:p>
                      <a:r>
                        <a:rPr lang="en-US" dirty="0"/>
                        <a:t>Volume / Time : </a:t>
                      </a:r>
                    </a:p>
                    <a:p>
                      <a:r>
                        <a:rPr lang="en-US" dirty="0"/>
                        <a:t>5 / hour</a:t>
                      </a:r>
                    </a:p>
                  </a:txBody>
                  <a:tcPr/>
                </a:tc>
                <a:extLst>
                  <a:ext uri="{0D108BD9-81ED-4DB2-BD59-A6C34878D82A}">
                    <a16:rowId xmlns:a16="http://schemas.microsoft.com/office/drawing/2014/main" val="807484167"/>
                  </a:ext>
                </a:extLst>
              </a:tr>
              <a:tr h="370840">
                <a:tc gridSpan="2">
                  <a:txBody>
                    <a:bodyPr/>
                    <a:lstStyle/>
                    <a:p>
                      <a:r>
                        <a:rPr lang="en-US" dirty="0"/>
                        <a:t>Comment</a:t>
                      </a:r>
                      <a:r>
                        <a:rPr lang="ar-EG" dirty="0"/>
                        <a:t>:</a:t>
                      </a:r>
                      <a:endParaRPr lang="en-US" dirty="0"/>
                    </a:p>
                  </a:txBody>
                  <a:tcPr/>
                </a:tc>
                <a:tc hMerge="1">
                  <a:txBody>
                    <a:bodyPr/>
                    <a:lstStyle/>
                    <a:p>
                      <a:endParaRPr lang="en-US"/>
                    </a:p>
                  </a:txBody>
                  <a:tcPr/>
                </a:tc>
                <a:extLst>
                  <a:ext uri="{0D108BD9-81ED-4DB2-BD59-A6C34878D82A}">
                    <a16:rowId xmlns:a16="http://schemas.microsoft.com/office/drawing/2014/main" val="1379020010"/>
                  </a:ext>
                </a:extLst>
              </a:tr>
            </a:tbl>
          </a:graphicData>
        </a:graphic>
      </p:graphicFrame>
      <p:sp>
        <p:nvSpPr>
          <p:cNvPr id="4" name="Rectangle 3">
            <a:extLst>
              <a:ext uri="{FF2B5EF4-FFF2-40B4-BE49-F238E27FC236}">
                <a16:creationId xmlns:a16="http://schemas.microsoft.com/office/drawing/2014/main" id="{FE8A3233-FE08-4824-A813-AF05317FCF2C}"/>
              </a:ext>
            </a:extLst>
          </p:cNvPr>
          <p:cNvSpPr>
            <a:spLocks noChangeArrowheads="1"/>
          </p:cNvSpPr>
          <p:nvPr/>
        </p:nvSpPr>
        <p:spPr bwMode="auto">
          <a:xfrm>
            <a:off x="1276750" y="3652069"/>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 name="Rectangle 4">
            <a:extLst>
              <a:ext uri="{FF2B5EF4-FFF2-40B4-BE49-F238E27FC236}">
                <a16:creationId xmlns:a16="http://schemas.microsoft.com/office/drawing/2014/main" id="{89B23BE0-548C-4131-B75C-BF488D19B65C}"/>
              </a:ext>
            </a:extLst>
          </p:cNvPr>
          <p:cNvSpPr>
            <a:spLocks noChangeArrowheads="1"/>
          </p:cNvSpPr>
          <p:nvPr/>
        </p:nvSpPr>
        <p:spPr bwMode="auto">
          <a:xfrm>
            <a:off x="3023081" y="3652069"/>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Rectangle 5">
            <a:extLst>
              <a:ext uri="{FF2B5EF4-FFF2-40B4-BE49-F238E27FC236}">
                <a16:creationId xmlns:a16="http://schemas.microsoft.com/office/drawing/2014/main" id="{DB496668-5670-465D-AC8D-8CC3FE30BF62}"/>
              </a:ext>
            </a:extLst>
          </p:cNvPr>
          <p:cNvSpPr>
            <a:spLocks noChangeArrowheads="1"/>
          </p:cNvSpPr>
          <p:nvPr/>
        </p:nvSpPr>
        <p:spPr bwMode="auto">
          <a:xfrm>
            <a:off x="5188311" y="3652068"/>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Rectangle 6">
            <a:extLst>
              <a:ext uri="{FF2B5EF4-FFF2-40B4-BE49-F238E27FC236}">
                <a16:creationId xmlns:a16="http://schemas.microsoft.com/office/drawing/2014/main" id="{C71B20B8-BD65-4B4D-A774-4FBE4E1C8D2C}"/>
              </a:ext>
            </a:extLst>
          </p:cNvPr>
          <p:cNvSpPr>
            <a:spLocks noChangeArrowheads="1"/>
          </p:cNvSpPr>
          <p:nvPr/>
        </p:nvSpPr>
        <p:spPr bwMode="auto">
          <a:xfrm>
            <a:off x="7667904" y="3652068"/>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Rectangle 7">
            <a:extLst>
              <a:ext uri="{FF2B5EF4-FFF2-40B4-BE49-F238E27FC236}">
                <a16:creationId xmlns:a16="http://schemas.microsoft.com/office/drawing/2014/main" id="{659FA088-CAE1-428F-9A87-414DDC17FA4E}"/>
              </a:ext>
            </a:extLst>
          </p:cNvPr>
          <p:cNvSpPr>
            <a:spLocks noChangeArrowheads="1"/>
          </p:cNvSpPr>
          <p:nvPr/>
        </p:nvSpPr>
        <p:spPr bwMode="auto">
          <a:xfrm>
            <a:off x="10147497" y="3652068"/>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9" name="Graphic 8" descr="Checkmark with solid fill">
            <a:extLst>
              <a:ext uri="{FF2B5EF4-FFF2-40B4-BE49-F238E27FC236}">
                <a16:creationId xmlns:a16="http://schemas.microsoft.com/office/drawing/2014/main" id="{93CD8B18-1A4B-4162-BC81-CF062C2110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23081" y="3652068"/>
            <a:ext cx="228600" cy="228600"/>
          </a:xfrm>
          <a:prstGeom prst="rect">
            <a:avLst/>
          </a:prstGeom>
        </p:spPr>
      </p:pic>
      <p:sp>
        <p:nvSpPr>
          <p:cNvPr id="10" name="TextBox 9">
            <a:extLst>
              <a:ext uri="{FF2B5EF4-FFF2-40B4-BE49-F238E27FC236}">
                <a16:creationId xmlns:a16="http://schemas.microsoft.com/office/drawing/2014/main" id="{90EDD155-F165-404A-B704-3D46C49B85C4}"/>
              </a:ext>
            </a:extLst>
          </p:cNvPr>
          <p:cNvSpPr txBox="1"/>
          <p:nvPr/>
        </p:nvSpPr>
        <p:spPr>
          <a:xfrm>
            <a:off x="838200" y="433385"/>
            <a:ext cx="3597038" cy="769441"/>
          </a:xfrm>
          <a:prstGeom prst="rect">
            <a:avLst/>
          </a:prstGeom>
          <a:noFill/>
        </p:spPr>
        <p:txBody>
          <a:bodyPr wrap="square" rtlCol="0">
            <a:spAutoFit/>
          </a:bodyPr>
          <a:lstStyle/>
          <a:p>
            <a:r>
              <a:rPr lang="en-US" sz="4400" dirty="0"/>
              <a:t>Data Flow</a:t>
            </a:r>
          </a:p>
        </p:txBody>
      </p:sp>
    </p:spTree>
    <p:extLst>
      <p:ext uri="{BB962C8B-B14F-4D97-AF65-F5344CB8AC3E}">
        <p14:creationId xmlns:p14="http://schemas.microsoft.com/office/powerpoint/2010/main" val="17237119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8">
            <a:extLst>
              <a:ext uri="{FF2B5EF4-FFF2-40B4-BE49-F238E27FC236}">
                <a16:creationId xmlns:a16="http://schemas.microsoft.com/office/drawing/2014/main" id="{A870A282-0DFE-4D9F-8573-B2F5071E0A77}"/>
              </a:ext>
            </a:extLst>
          </p:cNvPr>
          <p:cNvGraphicFramePr>
            <a:graphicFrameLocks/>
          </p:cNvGraphicFramePr>
          <p:nvPr/>
        </p:nvGraphicFramePr>
        <p:xfrm>
          <a:off x="838200" y="1762760"/>
          <a:ext cx="10515600" cy="32054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647439513"/>
                    </a:ext>
                  </a:extLst>
                </a:gridCol>
                <a:gridCol w="5257800">
                  <a:extLst>
                    <a:ext uri="{9D8B030D-6E8A-4147-A177-3AD203B41FA5}">
                      <a16:colId xmlns:a16="http://schemas.microsoft.com/office/drawing/2014/main" val="2050529364"/>
                    </a:ext>
                  </a:extLst>
                </a:gridCol>
              </a:tblGrid>
              <a:tr h="348408">
                <a:tc gridSpan="2">
                  <a:txBody>
                    <a:bodyPr/>
                    <a:lstStyle/>
                    <a:p>
                      <a:r>
                        <a:rPr lang="en-US" dirty="0"/>
                        <a:t>ID : 4</a:t>
                      </a:r>
                    </a:p>
                    <a:p>
                      <a:r>
                        <a:rPr lang="en-US" dirty="0"/>
                        <a:t>Name : order confirmation</a:t>
                      </a:r>
                    </a:p>
                    <a:p>
                      <a:r>
                        <a:rPr lang="en-US" dirty="0"/>
                        <a:t>Description : Confirm setting order from the customer</a:t>
                      </a:r>
                    </a:p>
                  </a:txBody>
                  <a:tcPr/>
                </a:tc>
                <a:tc hMerge="1">
                  <a:txBody>
                    <a:bodyPr/>
                    <a:lstStyle/>
                    <a:p>
                      <a:endParaRPr lang="en-US"/>
                    </a:p>
                  </a:txBody>
                  <a:tcPr/>
                </a:tc>
                <a:extLst>
                  <a:ext uri="{0D108BD9-81ED-4DB2-BD59-A6C34878D82A}">
                    <a16:rowId xmlns:a16="http://schemas.microsoft.com/office/drawing/2014/main" val="1870941478"/>
                  </a:ext>
                </a:extLst>
              </a:tr>
              <a:tr h="370840">
                <a:tc>
                  <a:txBody>
                    <a:bodyPr/>
                    <a:lstStyle/>
                    <a:p>
                      <a:r>
                        <a:rPr lang="en-US" dirty="0"/>
                        <a:t>Source :</a:t>
                      </a:r>
                    </a:p>
                    <a:p>
                      <a:r>
                        <a:rPr lang="en-US" dirty="0"/>
                        <a:t>External Entity – Customer </a:t>
                      </a:r>
                    </a:p>
                  </a:txBody>
                  <a:tcPr/>
                </a:tc>
                <a:tc>
                  <a:txBody>
                    <a:bodyPr/>
                    <a:lstStyle/>
                    <a:p>
                      <a:r>
                        <a:rPr lang="en-US" dirty="0"/>
                        <a:t>Destination : </a:t>
                      </a:r>
                    </a:p>
                    <a:p>
                      <a:r>
                        <a:rPr lang="en-US" dirty="0"/>
                        <a:t>Process 1 – Managing order information</a:t>
                      </a:r>
                    </a:p>
                  </a:txBody>
                  <a:tcPr/>
                </a:tc>
                <a:extLst>
                  <a:ext uri="{0D108BD9-81ED-4DB2-BD59-A6C34878D82A}">
                    <a16:rowId xmlns:a16="http://schemas.microsoft.com/office/drawing/2014/main" val="645675711"/>
                  </a:ext>
                </a:extLst>
              </a:tr>
              <a:tr h="370840">
                <a:tc gridSpan="2">
                  <a:txBody>
                    <a:bodyPr/>
                    <a:lstStyle/>
                    <a:p>
                      <a:r>
                        <a:rPr lang="en-US" dirty="0"/>
                        <a:t>Type of data flow:</a:t>
                      </a:r>
                    </a:p>
                    <a:p>
                      <a:r>
                        <a:rPr lang="en-US" dirty="0"/>
                        <a:t>            file                            screen                              report                                    form                                      internal</a:t>
                      </a:r>
                    </a:p>
                  </a:txBody>
                  <a:tcPr/>
                </a:tc>
                <a:tc hMerge="1">
                  <a:txBody>
                    <a:bodyPr/>
                    <a:lstStyle/>
                    <a:p>
                      <a:endParaRPr lang="en-US"/>
                    </a:p>
                  </a:txBody>
                  <a:tcPr/>
                </a:tc>
                <a:extLst>
                  <a:ext uri="{0D108BD9-81ED-4DB2-BD59-A6C34878D82A}">
                    <a16:rowId xmlns:a16="http://schemas.microsoft.com/office/drawing/2014/main" val="3019360175"/>
                  </a:ext>
                </a:extLst>
              </a:tr>
              <a:tr h="370840">
                <a:tc>
                  <a:txBody>
                    <a:bodyPr/>
                    <a:lstStyle/>
                    <a:p>
                      <a:r>
                        <a:rPr lang="en-US" dirty="0"/>
                        <a:t>Data Structure:</a:t>
                      </a:r>
                    </a:p>
                    <a:p>
                      <a:r>
                        <a:rPr lang="en-US" dirty="0"/>
                        <a:t>Data Base Data</a:t>
                      </a:r>
                    </a:p>
                  </a:txBody>
                  <a:tcPr/>
                </a:tc>
                <a:tc>
                  <a:txBody>
                    <a:bodyPr/>
                    <a:lstStyle/>
                    <a:p>
                      <a:r>
                        <a:rPr lang="en-US" dirty="0"/>
                        <a:t>Volume / Time : </a:t>
                      </a:r>
                    </a:p>
                    <a:p>
                      <a:r>
                        <a:rPr lang="en-US" dirty="0"/>
                        <a:t>5 / hour</a:t>
                      </a:r>
                    </a:p>
                  </a:txBody>
                  <a:tcPr/>
                </a:tc>
                <a:extLst>
                  <a:ext uri="{0D108BD9-81ED-4DB2-BD59-A6C34878D82A}">
                    <a16:rowId xmlns:a16="http://schemas.microsoft.com/office/drawing/2014/main" val="807484167"/>
                  </a:ext>
                </a:extLst>
              </a:tr>
              <a:tr h="370840">
                <a:tc gridSpan="2">
                  <a:txBody>
                    <a:bodyPr/>
                    <a:lstStyle/>
                    <a:p>
                      <a:r>
                        <a:rPr lang="en-US" dirty="0"/>
                        <a:t>Comment</a:t>
                      </a:r>
                      <a:r>
                        <a:rPr lang="ar-EG" dirty="0"/>
                        <a:t>: </a:t>
                      </a:r>
                      <a:r>
                        <a:rPr lang="en-US" dirty="0"/>
                        <a:t> </a:t>
                      </a:r>
                    </a:p>
                  </a:txBody>
                  <a:tcPr/>
                </a:tc>
                <a:tc hMerge="1">
                  <a:txBody>
                    <a:bodyPr/>
                    <a:lstStyle/>
                    <a:p>
                      <a:endParaRPr lang="en-US"/>
                    </a:p>
                  </a:txBody>
                  <a:tcPr/>
                </a:tc>
                <a:extLst>
                  <a:ext uri="{0D108BD9-81ED-4DB2-BD59-A6C34878D82A}">
                    <a16:rowId xmlns:a16="http://schemas.microsoft.com/office/drawing/2014/main" val="1379020010"/>
                  </a:ext>
                </a:extLst>
              </a:tr>
            </a:tbl>
          </a:graphicData>
        </a:graphic>
      </p:graphicFrame>
      <p:sp>
        <p:nvSpPr>
          <p:cNvPr id="3" name="Rectangle 2">
            <a:extLst>
              <a:ext uri="{FF2B5EF4-FFF2-40B4-BE49-F238E27FC236}">
                <a16:creationId xmlns:a16="http://schemas.microsoft.com/office/drawing/2014/main" id="{D784B15E-B0FB-4DCD-8A00-55F0D69FCA7F}"/>
              </a:ext>
            </a:extLst>
          </p:cNvPr>
          <p:cNvSpPr>
            <a:spLocks noChangeArrowheads="1"/>
          </p:cNvSpPr>
          <p:nvPr/>
        </p:nvSpPr>
        <p:spPr bwMode="auto">
          <a:xfrm>
            <a:off x="1276750" y="3652069"/>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 name="Rectangle 3">
            <a:extLst>
              <a:ext uri="{FF2B5EF4-FFF2-40B4-BE49-F238E27FC236}">
                <a16:creationId xmlns:a16="http://schemas.microsoft.com/office/drawing/2014/main" id="{FE497FA6-6FDF-483D-979E-0E9D0AC1A01B}"/>
              </a:ext>
            </a:extLst>
          </p:cNvPr>
          <p:cNvSpPr>
            <a:spLocks noChangeArrowheads="1"/>
          </p:cNvSpPr>
          <p:nvPr/>
        </p:nvSpPr>
        <p:spPr bwMode="auto">
          <a:xfrm>
            <a:off x="3038031" y="3652069"/>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 name="Rectangle 4">
            <a:extLst>
              <a:ext uri="{FF2B5EF4-FFF2-40B4-BE49-F238E27FC236}">
                <a16:creationId xmlns:a16="http://schemas.microsoft.com/office/drawing/2014/main" id="{788A6AB2-B7B4-4F08-A280-8D859908C729}"/>
              </a:ext>
            </a:extLst>
          </p:cNvPr>
          <p:cNvSpPr>
            <a:spLocks noChangeArrowheads="1"/>
          </p:cNvSpPr>
          <p:nvPr/>
        </p:nvSpPr>
        <p:spPr bwMode="auto">
          <a:xfrm>
            <a:off x="5206675" y="3652068"/>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Rectangle 5">
            <a:extLst>
              <a:ext uri="{FF2B5EF4-FFF2-40B4-BE49-F238E27FC236}">
                <a16:creationId xmlns:a16="http://schemas.microsoft.com/office/drawing/2014/main" id="{ADA6ACFE-598A-4032-9F3E-E7426699DF36}"/>
              </a:ext>
            </a:extLst>
          </p:cNvPr>
          <p:cNvSpPr>
            <a:spLocks noChangeArrowheads="1"/>
          </p:cNvSpPr>
          <p:nvPr/>
        </p:nvSpPr>
        <p:spPr bwMode="auto">
          <a:xfrm>
            <a:off x="7714203" y="3652067"/>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Rectangle 6">
            <a:extLst>
              <a:ext uri="{FF2B5EF4-FFF2-40B4-BE49-F238E27FC236}">
                <a16:creationId xmlns:a16="http://schemas.microsoft.com/office/drawing/2014/main" id="{EF54DA9D-8472-4593-8D41-6B9DC6D7A745}"/>
              </a:ext>
            </a:extLst>
          </p:cNvPr>
          <p:cNvSpPr>
            <a:spLocks noChangeArrowheads="1"/>
          </p:cNvSpPr>
          <p:nvPr/>
        </p:nvSpPr>
        <p:spPr bwMode="auto">
          <a:xfrm>
            <a:off x="10109957" y="3652067"/>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8" name="Graphic 7" descr="Checkmark with solid fill">
            <a:extLst>
              <a:ext uri="{FF2B5EF4-FFF2-40B4-BE49-F238E27FC236}">
                <a16:creationId xmlns:a16="http://schemas.microsoft.com/office/drawing/2014/main" id="{DB97CA5F-434E-44FC-8E4A-AB3DB9D4ED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4015" y="3652067"/>
            <a:ext cx="228600" cy="228600"/>
          </a:xfrm>
          <a:prstGeom prst="rect">
            <a:avLst/>
          </a:prstGeom>
        </p:spPr>
      </p:pic>
      <p:sp>
        <p:nvSpPr>
          <p:cNvPr id="9" name="TextBox 8">
            <a:extLst>
              <a:ext uri="{FF2B5EF4-FFF2-40B4-BE49-F238E27FC236}">
                <a16:creationId xmlns:a16="http://schemas.microsoft.com/office/drawing/2014/main" id="{F6D37914-85DC-4EFE-B17A-C1D7C8187085}"/>
              </a:ext>
            </a:extLst>
          </p:cNvPr>
          <p:cNvSpPr txBox="1"/>
          <p:nvPr/>
        </p:nvSpPr>
        <p:spPr>
          <a:xfrm>
            <a:off x="838200" y="433385"/>
            <a:ext cx="3597038" cy="769441"/>
          </a:xfrm>
          <a:prstGeom prst="rect">
            <a:avLst/>
          </a:prstGeom>
          <a:noFill/>
        </p:spPr>
        <p:txBody>
          <a:bodyPr wrap="square" rtlCol="0">
            <a:spAutoFit/>
          </a:bodyPr>
          <a:lstStyle/>
          <a:p>
            <a:r>
              <a:rPr lang="en-US" sz="4400" dirty="0"/>
              <a:t>Data Flow</a:t>
            </a:r>
          </a:p>
        </p:txBody>
      </p:sp>
    </p:spTree>
    <p:extLst>
      <p:ext uri="{BB962C8B-B14F-4D97-AF65-F5344CB8AC3E}">
        <p14:creationId xmlns:p14="http://schemas.microsoft.com/office/powerpoint/2010/main" val="711282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8">
            <a:extLst>
              <a:ext uri="{FF2B5EF4-FFF2-40B4-BE49-F238E27FC236}">
                <a16:creationId xmlns:a16="http://schemas.microsoft.com/office/drawing/2014/main" id="{78C8DEDF-775E-43C0-B393-F9328DCE5DB7}"/>
              </a:ext>
            </a:extLst>
          </p:cNvPr>
          <p:cNvGraphicFramePr>
            <a:graphicFrameLocks/>
          </p:cNvGraphicFramePr>
          <p:nvPr/>
        </p:nvGraphicFramePr>
        <p:xfrm>
          <a:off x="838200" y="1762760"/>
          <a:ext cx="10515600" cy="32054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647439513"/>
                    </a:ext>
                  </a:extLst>
                </a:gridCol>
                <a:gridCol w="5257800">
                  <a:extLst>
                    <a:ext uri="{9D8B030D-6E8A-4147-A177-3AD203B41FA5}">
                      <a16:colId xmlns:a16="http://schemas.microsoft.com/office/drawing/2014/main" val="2050529364"/>
                    </a:ext>
                  </a:extLst>
                </a:gridCol>
              </a:tblGrid>
              <a:tr h="348408">
                <a:tc gridSpan="2">
                  <a:txBody>
                    <a:bodyPr/>
                    <a:lstStyle/>
                    <a:p>
                      <a:r>
                        <a:rPr lang="en-US" dirty="0"/>
                        <a:t>ID : 5</a:t>
                      </a:r>
                    </a:p>
                    <a:p>
                      <a:r>
                        <a:rPr lang="en-US" dirty="0"/>
                        <a:t>Name : Order list</a:t>
                      </a:r>
                    </a:p>
                    <a:p>
                      <a:r>
                        <a:rPr lang="en-US" dirty="0"/>
                        <a:t>Description : Send order information to the seller </a:t>
                      </a:r>
                    </a:p>
                  </a:txBody>
                  <a:tcPr/>
                </a:tc>
                <a:tc hMerge="1">
                  <a:txBody>
                    <a:bodyPr/>
                    <a:lstStyle/>
                    <a:p>
                      <a:endParaRPr lang="en-US"/>
                    </a:p>
                  </a:txBody>
                  <a:tcPr/>
                </a:tc>
                <a:extLst>
                  <a:ext uri="{0D108BD9-81ED-4DB2-BD59-A6C34878D82A}">
                    <a16:rowId xmlns:a16="http://schemas.microsoft.com/office/drawing/2014/main" val="1870941478"/>
                  </a:ext>
                </a:extLst>
              </a:tr>
              <a:tr h="370840">
                <a:tc>
                  <a:txBody>
                    <a:bodyPr/>
                    <a:lstStyle/>
                    <a:p>
                      <a:r>
                        <a:rPr lang="en-US" dirty="0"/>
                        <a:t>Source :</a:t>
                      </a:r>
                    </a:p>
                    <a:p>
                      <a:r>
                        <a:rPr lang="en-US" dirty="0"/>
                        <a:t>Data store D1 – Products Data Base</a:t>
                      </a:r>
                    </a:p>
                  </a:txBody>
                  <a:tcPr/>
                </a:tc>
                <a:tc>
                  <a:txBody>
                    <a:bodyPr/>
                    <a:lstStyle/>
                    <a:p>
                      <a:r>
                        <a:rPr lang="en-US" dirty="0"/>
                        <a:t>Destination :</a:t>
                      </a:r>
                    </a:p>
                    <a:p>
                      <a:r>
                        <a:rPr lang="en-US" dirty="0"/>
                        <a:t>Process 1 – Managing order information </a:t>
                      </a:r>
                    </a:p>
                  </a:txBody>
                  <a:tcPr/>
                </a:tc>
                <a:extLst>
                  <a:ext uri="{0D108BD9-81ED-4DB2-BD59-A6C34878D82A}">
                    <a16:rowId xmlns:a16="http://schemas.microsoft.com/office/drawing/2014/main" val="645675711"/>
                  </a:ext>
                </a:extLst>
              </a:tr>
              <a:tr h="370840">
                <a:tc gridSpan="2">
                  <a:txBody>
                    <a:bodyPr/>
                    <a:lstStyle/>
                    <a:p>
                      <a:r>
                        <a:rPr lang="en-US" dirty="0"/>
                        <a:t>Type of data flow:</a:t>
                      </a:r>
                    </a:p>
                    <a:p>
                      <a:r>
                        <a:rPr lang="en-US" dirty="0"/>
                        <a:t>            file                            screen                              report                                    form                                      internal</a:t>
                      </a:r>
                    </a:p>
                  </a:txBody>
                  <a:tcPr/>
                </a:tc>
                <a:tc hMerge="1">
                  <a:txBody>
                    <a:bodyPr/>
                    <a:lstStyle/>
                    <a:p>
                      <a:endParaRPr lang="en-US"/>
                    </a:p>
                  </a:txBody>
                  <a:tcPr/>
                </a:tc>
                <a:extLst>
                  <a:ext uri="{0D108BD9-81ED-4DB2-BD59-A6C34878D82A}">
                    <a16:rowId xmlns:a16="http://schemas.microsoft.com/office/drawing/2014/main" val="3019360175"/>
                  </a:ext>
                </a:extLst>
              </a:tr>
              <a:tr h="370840">
                <a:tc>
                  <a:txBody>
                    <a:bodyPr/>
                    <a:lstStyle/>
                    <a:p>
                      <a:r>
                        <a:rPr lang="en-US" dirty="0"/>
                        <a:t>Data Structure:</a:t>
                      </a:r>
                    </a:p>
                    <a:p>
                      <a:r>
                        <a:rPr lang="en-US" dirty="0"/>
                        <a:t>Order Information</a:t>
                      </a:r>
                    </a:p>
                  </a:txBody>
                  <a:tcPr/>
                </a:tc>
                <a:tc>
                  <a:txBody>
                    <a:bodyPr/>
                    <a:lstStyle/>
                    <a:p>
                      <a:r>
                        <a:rPr lang="en-US" dirty="0"/>
                        <a:t>Volume / Time : </a:t>
                      </a:r>
                    </a:p>
                    <a:p>
                      <a:r>
                        <a:rPr lang="en-US" dirty="0"/>
                        <a:t>5 / hour</a:t>
                      </a:r>
                    </a:p>
                  </a:txBody>
                  <a:tcPr/>
                </a:tc>
                <a:extLst>
                  <a:ext uri="{0D108BD9-81ED-4DB2-BD59-A6C34878D82A}">
                    <a16:rowId xmlns:a16="http://schemas.microsoft.com/office/drawing/2014/main" val="807484167"/>
                  </a:ext>
                </a:extLst>
              </a:tr>
              <a:tr h="370840">
                <a:tc gridSpan="2">
                  <a:txBody>
                    <a:bodyPr/>
                    <a:lstStyle/>
                    <a:p>
                      <a:r>
                        <a:rPr lang="en-US" dirty="0"/>
                        <a:t>Comment</a:t>
                      </a:r>
                      <a:r>
                        <a:rPr lang="ar-EG" dirty="0"/>
                        <a:t>:</a:t>
                      </a:r>
                      <a:endParaRPr lang="en-US" dirty="0"/>
                    </a:p>
                  </a:txBody>
                  <a:tcPr/>
                </a:tc>
                <a:tc hMerge="1">
                  <a:txBody>
                    <a:bodyPr/>
                    <a:lstStyle/>
                    <a:p>
                      <a:endParaRPr lang="en-US"/>
                    </a:p>
                  </a:txBody>
                  <a:tcPr/>
                </a:tc>
                <a:extLst>
                  <a:ext uri="{0D108BD9-81ED-4DB2-BD59-A6C34878D82A}">
                    <a16:rowId xmlns:a16="http://schemas.microsoft.com/office/drawing/2014/main" val="1379020010"/>
                  </a:ext>
                </a:extLst>
              </a:tr>
            </a:tbl>
          </a:graphicData>
        </a:graphic>
      </p:graphicFrame>
      <p:sp>
        <p:nvSpPr>
          <p:cNvPr id="3" name="Rectangle 2">
            <a:extLst>
              <a:ext uri="{FF2B5EF4-FFF2-40B4-BE49-F238E27FC236}">
                <a16:creationId xmlns:a16="http://schemas.microsoft.com/office/drawing/2014/main" id="{1A20C84D-FF84-4D63-BBA5-FE55876DF192}"/>
              </a:ext>
            </a:extLst>
          </p:cNvPr>
          <p:cNvSpPr>
            <a:spLocks noChangeArrowheads="1"/>
          </p:cNvSpPr>
          <p:nvPr/>
        </p:nvSpPr>
        <p:spPr bwMode="auto">
          <a:xfrm>
            <a:off x="1276750" y="3652069"/>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 name="Rectangle 3">
            <a:extLst>
              <a:ext uri="{FF2B5EF4-FFF2-40B4-BE49-F238E27FC236}">
                <a16:creationId xmlns:a16="http://schemas.microsoft.com/office/drawing/2014/main" id="{A8108D97-E892-4BA9-99A5-9805D1D1244B}"/>
              </a:ext>
            </a:extLst>
          </p:cNvPr>
          <p:cNvSpPr>
            <a:spLocks noChangeArrowheads="1"/>
          </p:cNvSpPr>
          <p:nvPr/>
        </p:nvSpPr>
        <p:spPr bwMode="auto">
          <a:xfrm>
            <a:off x="3038031" y="3652068"/>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 name="Rectangle 4">
            <a:extLst>
              <a:ext uri="{FF2B5EF4-FFF2-40B4-BE49-F238E27FC236}">
                <a16:creationId xmlns:a16="http://schemas.microsoft.com/office/drawing/2014/main" id="{71B2B98B-6739-40E8-ABE3-1E0E3ABE40ED}"/>
              </a:ext>
            </a:extLst>
          </p:cNvPr>
          <p:cNvSpPr>
            <a:spLocks noChangeArrowheads="1"/>
          </p:cNvSpPr>
          <p:nvPr/>
        </p:nvSpPr>
        <p:spPr bwMode="auto">
          <a:xfrm>
            <a:off x="5237862" y="3652067"/>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Rectangle 5">
            <a:extLst>
              <a:ext uri="{FF2B5EF4-FFF2-40B4-BE49-F238E27FC236}">
                <a16:creationId xmlns:a16="http://schemas.microsoft.com/office/drawing/2014/main" id="{37262B50-FACA-4602-8E9F-EC0ADE226437}"/>
              </a:ext>
            </a:extLst>
          </p:cNvPr>
          <p:cNvSpPr>
            <a:spLocks noChangeArrowheads="1"/>
          </p:cNvSpPr>
          <p:nvPr/>
        </p:nvSpPr>
        <p:spPr bwMode="auto">
          <a:xfrm>
            <a:off x="7679479" y="3652067"/>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Rectangle 6">
            <a:extLst>
              <a:ext uri="{FF2B5EF4-FFF2-40B4-BE49-F238E27FC236}">
                <a16:creationId xmlns:a16="http://schemas.microsoft.com/office/drawing/2014/main" id="{FF00EC37-D0CD-4B9F-8430-4E3C8DBB1EF3}"/>
              </a:ext>
            </a:extLst>
          </p:cNvPr>
          <p:cNvSpPr>
            <a:spLocks noChangeArrowheads="1"/>
          </p:cNvSpPr>
          <p:nvPr/>
        </p:nvSpPr>
        <p:spPr bwMode="auto">
          <a:xfrm>
            <a:off x="10121096" y="3652067"/>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8" name="Graphic 7" descr="Checkmark with solid fill">
            <a:extLst>
              <a:ext uri="{FF2B5EF4-FFF2-40B4-BE49-F238E27FC236}">
                <a16:creationId xmlns:a16="http://schemas.microsoft.com/office/drawing/2014/main" id="{16B28C16-E000-4580-AAE9-8F96C35656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4015" y="3652067"/>
            <a:ext cx="228600" cy="228600"/>
          </a:xfrm>
          <a:prstGeom prst="rect">
            <a:avLst/>
          </a:prstGeom>
        </p:spPr>
      </p:pic>
      <p:sp>
        <p:nvSpPr>
          <p:cNvPr id="9" name="TextBox 8">
            <a:extLst>
              <a:ext uri="{FF2B5EF4-FFF2-40B4-BE49-F238E27FC236}">
                <a16:creationId xmlns:a16="http://schemas.microsoft.com/office/drawing/2014/main" id="{4D9D7FA0-9396-402B-B505-6C9BBE6D2D4E}"/>
              </a:ext>
            </a:extLst>
          </p:cNvPr>
          <p:cNvSpPr txBox="1"/>
          <p:nvPr/>
        </p:nvSpPr>
        <p:spPr>
          <a:xfrm>
            <a:off x="838200" y="433385"/>
            <a:ext cx="3597038" cy="769441"/>
          </a:xfrm>
          <a:prstGeom prst="rect">
            <a:avLst/>
          </a:prstGeom>
          <a:noFill/>
        </p:spPr>
        <p:txBody>
          <a:bodyPr wrap="square" rtlCol="0">
            <a:spAutoFit/>
          </a:bodyPr>
          <a:lstStyle/>
          <a:p>
            <a:r>
              <a:rPr lang="en-US" sz="4400" dirty="0"/>
              <a:t>Data Flow</a:t>
            </a:r>
          </a:p>
        </p:txBody>
      </p:sp>
    </p:spTree>
    <p:extLst>
      <p:ext uri="{BB962C8B-B14F-4D97-AF65-F5344CB8AC3E}">
        <p14:creationId xmlns:p14="http://schemas.microsoft.com/office/powerpoint/2010/main" val="16553728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72806-B054-4ED2-92DE-BFD7F1530D33}"/>
              </a:ext>
            </a:extLst>
          </p:cNvPr>
          <p:cNvSpPr>
            <a:spLocks noGrp="1"/>
          </p:cNvSpPr>
          <p:nvPr>
            <p:ph type="title"/>
          </p:nvPr>
        </p:nvSpPr>
        <p:spPr/>
        <p:txBody>
          <a:bodyPr/>
          <a:lstStyle/>
          <a:p>
            <a:r>
              <a:rPr lang="en-US" dirty="0"/>
              <a:t>Data Flow </a:t>
            </a:r>
          </a:p>
        </p:txBody>
      </p:sp>
      <p:graphicFrame>
        <p:nvGraphicFramePr>
          <p:cNvPr id="7" name="Table 8">
            <a:extLst>
              <a:ext uri="{FF2B5EF4-FFF2-40B4-BE49-F238E27FC236}">
                <a16:creationId xmlns:a16="http://schemas.microsoft.com/office/drawing/2014/main" id="{27EEE617-8F82-4DD6-A2D9-4AF3819E367E}"/>
              </a:ext>
            </a:extLst>
          </p:cNvPr>
          <p:cNvGraphicFramePr>
            <a:graphicFrameLocks noGrp="1"/>
          </p:cNvGraphicFramePr>
          <p:nvPr>
            <p:ph idx="1"/>
          </p:nvPr>
        </p:nvGraphicFramePr>
        <p:xfrm>
          <a:off x="838200" y="1762760"/>
          <a:ext cx="10515600" cy="32054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647439513"/>
                    </a:ext>
                  </a:extLst>
                </a:gridCol>
                <a:gridCol w="5257800">
                  <a:extLst>
                    <a:ext uri="{9D8B030D-6E8A-4147-A177-3AD203B41FA5}">
                      <a16:colId xmlns:a16="http://schemas.microsoft.com/office/drawing/2014/main" val="2050529364"/>
                    </a:ext>
                  </a:extLst>
                </a:gridCol>
              </a:tblGrid>
              <a:tr h="348408">
                <a:tc gridSpan="2">
                  <a:txBody>
                    <a:bodyPr/>
                    <a:lstStyle/>
                    <a:p>
                      <a:r>
                        <a:rPr lang="en-US" dirty="0"/>
                        <a:t>ID : 6</a:t>
                      </a:r>
                    </a:p>
                    <a:p>
                      <a:r>
                        <a:rPr lang="en-US" dirty="0"/>
                        <a:t>Name : order</a:t>
                      </a:r>
                      <a:r>
                        <a:rPr lang="ar-EG" dirty="0"/>
                        <a:t> </a:t>
                      </a:r>
                      <a:r>
                        <a:rPr lang="en-US" dirty="0"/>
                        <a:t>info</a:t>
                      </a:r>
                    </a:p>
                    <a:p>
                      <a:r>
                        <a:rPr lang="en-US" dirty="0"/>
                        <a:t>Description : Take order info from the data store to view order status</a:t>
                      </a:r>
                    </a:p>
                  </a:txBody>
                  <a:tcPr/>
                </a:tc>
                <a:tc hMerge="1">
                  <a:txBody>
                    <a:bodyPr/>
                    <a:lstStyle/>
                    <a:p>
                      <a:endParaRPr lang="en-US"/>
                    </a:p>
                  </a:txBody>
                  <a:tcPr/>
                </a:tc>
                <a:extLst>
                  <a:ext uri="{0D108BD9-81ED-4DB2-BD59-A6C34878D82A}">
                    <a16:rowId xmlns:a16="http://schemas.microsoft.com/office/drawing/2014/main" val="1870941478"/>
                  </a:ext>
                </a:extLst>
              </a:tr>
              <a:tr h="370840">
                <a:tc>
                  <a:txBody>
                    <a:bodyPr/>
                    <a:lstStyle/>
                    <a:p>
                      <a:r>
                        <a:rPr lang="en-US" dirty="0"/>
                        <a:t>Source :</a:t>
                      </a:r>
                    </a:p>
                    <a:p>
                      <a:r>
                        <a:rPr lang="en-US" dirty="0"/>
                        <a:t>Data Store D1 – Products data base</a:t>
                      </a:r>
                    </a:p>
                  </a:txBody>
                  <a:tcPr/>
                </a:tc>
                <a:tc>
                  <a:txBody>
                    <a:bodyPr/>
                    <a:lstStyle/>
                    <a:p>
                      <a:r>
                        <a:rPr lang="en-US" dirty="0"/>
                        <a:t>Destination : </a:t>
                      </a:r>
                    </a:p>
                    <a:p>
                      <a:r>
                        <a:rPr lang="en-US" dirty="0"/>
                        <a:t>Process 3 – Order status</a:t>
                      </a:r>
                    </a:p>
                  </a:txBody>
                  <a:tcPr/>
                </a:tc>
                <a:extLst>
                  <a:ext uri="{0D108BD9-81ED-4DB2-BD59-A6C34878D82A}">
                    <a16:rowId xmlns:a16="http://schemas.microsoft.com/office/drawing/2014/main" val="645675711"/>
                  </a:ext>
                </a:extLst>
              </a:tr>
              <a:tr h="370840">
                <a:tc gridSpan="2">
                  <a:txBody>
                    <a:bodyPr/>
                    <a:lstStyle/>
                    <a:p>
                      <a:r>
                        <a:rPr lang="en-US" dirty="0"/>
                        <a:t>Type of data flow:</a:t>
                      </a:r>
                    </a:p>
                    <a:p>
                      <a:r>
                        <a:rPr lang="en-US" dirty="0"/>
                        <a:t>            file                            screen                              report                                    form                                      internal</a:t>
                      </a:r>
                    </a:p>
                  </a:txBody>
                  <a:tcPr/>
                </a:tc>
                <a:tc hMerge="1">
                  <a:txBody>
                    <a:bodyPr/>
                    <a:lstStyle/>
                    <a:p>
                      <a:endParaRPr lang="en-US"/>
                    </a:p>
                  </a:txBody>
                  <a:tcPr/>
                </a:tc>
                <a:extLst>
                  <a:ext uri="{0D108BD9-81ED-4DB2-BD59-A6C34878D82A}">
                    <a16:rowId xmlns:a16="http://schemas.microsoft.com/office/drawing/2014/main" val="3019360175"/>
                  </a:ext>
                </a:extLst>
              </a:tr>
              <a:tr h="370840">
                <a:tc>
                  <a:txBody>
                    <a:bodyPr/>
                    <a:lstStyle/>
                    <a:p>
                      <a:r>
                        <a:rPr lang="en-US" dirty="0"/>
                        <a:t>Data Structure:</a:t>
                      </a:r>
                    </a:p>
                    <a:p>
                      <a:r>
                        <a:rPr lang="en-US" dirty="0"/>
                        <a:t>Order Information</a:t>
                      </a:r>
                    </a:p>
                  </a:txBody>
                  <a:tcPr/>
                </a:tc>
                <a:tc>
                  <a:txBody>
                    <a:bodyPr/>
                    <a:lstStyle/>
                    <a:p>
                      <a:r>
                        <a:rPr lang="en-US" dirty="0"/>
                        <a:t>Volume / Time : </a:t>
                      </a:r>
                    </a:p>
                    <a:p>
                      <a:r>
                        <a:rPr lang="en-US" dirty="0"/>
                        <a:t>5 / hour</a:t>
                      </a:r>
                    </a:p>
                  </a:txBody>
                  <a:tcPr/>
                </a:tc>
                <a:extLst>
                  <a:ext uri="{0D108BD9-81ED-4DB2-BD59-A6C34878D82A}">
                    <a16:rowId xmlns:a16="http://schemas.microsoft.com/office/drawing/2014/main" val="807484167"/>
                  </a:ext>
                </a:extLst>
              </a:tr>
              <a:tr h="370840">
                <a:tc gridSpan="2">
                  <a:txBody>
                    <a:bodyPr/>
                    <a:lstStyle/>
                    <a:p>
                      <a:r>
                        <a:rPr lang="en-US" dirty="0"/>
                        <a:t>Comment</a:t>
                      </a:r>
                      <a:r>
                        <a:rPr lang="ar-EG" dirty="0"/>
                        <a:t>:</a:t>
                      </a:r>
                      <a:endParaRPr lang="en-US" dirty="0"/>
                    </a:p>
                  </a:txBody>
                  <a:tcPr/>
                </a:tc>
                <a:tc hMerge="1">
                  <a:txBody>
                    <a:bodyPr/>
                    <a:lstStyle/>
                    <a:p>
                      <a:endParaRPr lang="en-US"/>
                    </a:p>
                  </a:txBody>
                  <a:tcPr/>
                </a:tc>
                <a:extLst>
                  <a:ext uri="{0D108BD9-81ED-4DB2-BD59-A6C34878D82A}">
                    <a16:rowId xmlns:a16="http://schemas.microsoft.com/office/drawing/2014/main" val="1379020010"/>
                  </a:ext>
                </a:extLst>
              </a:tr>
            </a:tbl>
          </a:graphicData>
        </a:graphic>
      </p:graphicFrame>
      <p:sp>
        <p:nvSpPr>
          <p:cNvPr id="11" name="Rectangle 10">
            <a:extLst>
              <a:ext uri="{FF2B5EF4-FFF2-40B4-BE49-F238E27FC236}">
                <a16:creationId xmlns:a16="http://schemas.microsoft.com/office/drawing/2014/main" id="{771CD49C-9D17-4303-A2C9-230570E9BEE5}"/>
              </a:ext>
            </a:extLst>
          </p:cNvPr>
          <p:cNvSpPr>
            <a:spLocks noChangeArrowheads="1"/>
          </p:cNvSpPr>
          <p:nvPr/>
        </p:nvSpPr>
        <p:spPr bwMode="auto">
          <a:xfrm>
            <a:off x="1276750" y="3652069"/>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Rectangle 12">
            <a:extLst>
              <a:ext uri="{FF2B5EF4-FFF2-40B4-BE49-F238E27FC236}">
                <a16:creationId xmlns:a16="http://schemas.microsoft.com/office/drawing/2014/main" id="{771CD49C-9D17-4303-A2C9-230570E9BEE5}"/>
              </a:ext>
            </a:extLst>
          </p:cNvPr>
          <p:cNvSpPr>
            <a:spLocks noChangeArrowheads="1"/>
          </p:cNvSpPr>
          <p:nvPr/>
        </p:nvSpPr>
        <p:spPr bwMode="auto">
          <a:xfrm>
            <a:off x="3002912" y="3652069"/>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Rectangle 13">
            <a:extLst>
              <a:ext uri="{FF2B5EF4-FFF2-40B4-BE49-F238E27FC236}">
                <a16:creationId xmlns:a16="http://schemas.microsoft.com/office/drawing/2014/main" id="{771CD49C-9D17-4303-A2C9-230570E9BEE5}"/>
              </a:ext>
            </a:extLst>
          </p:cNvPr>
          <p:cNvSpPr>
            <a:spLocks noChangeArrowheads="1"/>
          </p:cNvSpPr>
          <p:nvPr/>
        </p:nvSpPr>
        <p:spPr bwMode="auto">
          <a:xfrm>
            <a:off x="5223601" y="3642738"/>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Rectangle 14">
            <a:extLst>
              <a:ext uri="{FF2B5EF4-FFF2-40B4-BE49-F238E27FC236}">
                <a16:creationId xmlns:a16="http://schemas.microsoft.com/office/drawing/2014/main" id="{771CD49C-9D17-4303-A2C9-230570E9BEE5}"/>
              </a:ext>
            </a:extLst>
          </p:cNvPr>
          <p:cNvSpPr>
            <a:spLocks noChangeArrowheads="1"/>
          </p:cNvSpPr>
          <p:nvPr/>
        </p:nvSpPr>
        <p:spPr bwMode="auto">
          <a:xfrm>
            <a:off x="7696210" y="3652069"/>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Rectangle 15">
            <a:extLst>
              <a:ext uri="{FF2B5EF4-FFF2-40B4-BE49-F238E27FC236}">
                <a16:creationId xmlns:a16="http://schemas.microsoft.com/office/drawing/2014/main" id="{771CD49C-9D17-4303-A2C9-230570E9BEE5}"/>
              </a:ext>
            </a:extLst>
          </p:cNvPr>
          <p:cNvSpPr>
            <a:spLocks noChangeArrowheads="1"/>
          </p:cNvSpPr>
          <p:nvPr/>
        </p:nvSpPr>
        <p:spPr bwMode="auto">
          <a:xfrm>
            <a:off x="10126843" y="3661400"/>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17" name="Graphic 16" descr="Checkmark with solid fill">
            <a:extLst>
              <a:ext uri="{FF2B5EF4-FFF2-40B4-BE49-F238E27FC236}">
                <a16:creationId xmlns:a16="http://schemas.microsoft.com/office/drawing/2014/main" id="{894192B2-E9D8-4E99-AA06-33574C605E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02912" y="3661400"/>
            <a:ext cx="228600" cy="228600"/>
          </a:xfrm>
          <a:prstGeom prst="rect">
            <a:avLst/>
          </a:prstGeom>
        </p:spPr>
      </p:pic>
    </p:spTree>
    <p:extLst>
      <p:ext uri="{BB962C8B-B14F-4D97-AF65-F5344CB8AC3E}">
        <p14:creationId xmlns:p14="http://schemas.microsoft.com/office/powerpoint/2010/main" val="26666491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72806-B054-4ED2-92DE-BFD7F1530D33}"/>
              </a:ext>
            </a:extLst>
          </p:cNvPr>
          <p:cNvSpPr>
            <a:spLocks noGrp="1"/>
          </p:cNvSpPr>
          <p:nvPr>
            <p:ph type="title"/>
          </p:nvPr>
        </p:nvSpPr>
        <p:spPr/>
        <p:txBody>
          <a:bodyPr/>
          <a:lstStyle/>
          <a:p>
            <a:r>
              <a:rPr lang="en-US" dirty="0"/>
              <a:t>Data Flow </a:t>
            </a:r>
          </a:p>
        </p:txBody>
      </p:sp>
      <p:graphicFrame>
        <p:nvGraphicFramePr>
          <p:cNvPr id="7" name="Table 8">
            <a:extLst>
              <a:ext uri="{FF2B5EF4-FFF2-40B4-BE49-F238E27FC236}">
                <a16:creationId xmlns:a16="http://schemas.microsoft.com/office/drawing/2014/main" id="{27EEE617-8F82-4DD6-A2D9-4AF3819E367E}"/>
              </a:ext>
            </a:extLst>
          </p:cNvPr>
          <p:cNvGraphicFramePr>
            <a:graphicFrameLocks noGrp="1"/>
          </p:cNvGraphicFramePr>
          <p:nvPr>
            <p:ph idx="1"/>
          </p:nvPr>
        </p:nvGraphicFramePr>
        <p:xfrm>
          <a:off x="838200" y="1762760"/>
          <a:ext cx="10515600" cy="32054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647439513"/>
                    </a:ext>
                  </a:extLst>
                </a:gridCol>
                <a:gridCol w="5257800">
                  <a:extLst>
                    <a:ext uri="{9D8B030D-6E8A-4147-A177-3AD203B41FA5}">
                      <a16:colId xmlns:a16="http://schemas.microsoft.com/office/drawing/2014/main" val="2050529364"/>
                    </a:ext>
                  </a:extLst>
                </a:gridCol>
              </a:tblGrid>
              <a:tr h="348408">
                <a:tc gridSpan="2">
                  <a:txBody>
                    <a:bodyPr/>
                    <a:lstStyle/>
                    <a:p>
                      <a:r>
                        <a:rPr lang="en-US" dirty="0"/>
                        <a:t>ID : 7</a:t>
                      </a:r>
                    </a:p>
                    <a:p>
                      <a:r>
                        <a:rPr lang="en-US" dirty="0"/>
                        <a:t>Name : Order Status</a:t>
                      </a:r>
                    </a:p>
                    <a:p>
                      <a:r>
                        <a:rPr lang="en-US" dirty="0"/>
                        <a:t>Description : view order status to the customer </a:t>
                      </a:r>
                    </a:p>
                  </a:txBody>
                  <a:tcPr/>
                </a:tc>
                <a:tc hMerge="1">
                  <a:txBody>
                    <a:bodyPr/>
                    <a:lstStyle/>
                    <a:p>
                      <a:endParaRPr lang="en-US"/>
                    </a:p>
                  </a:txBody>
                  <a:tcPr/>
                </a:tc>
                <a:extLst>
                  <a:ext uri="{0D108BD9-81ED-4DB2-BD59-A6C34878D82A}">
                    <a16:rowId xmlns:a16="http://schemas.microsoft.com/office/drawing/2014/main" val="1870941478"/>
                  </a:ext>
                </a:extLst>
              </a:tr>
              <a:tr h="370840">
                <a:tc>
                  <a:txBody>
                    <a:bodyPr/>
                    <a:lstStyle/>
                    <a:p>
                      <a:r>
                        <a:rPr lang="en-US" dirty="0"/>
                        <a:t>Source :</a:t>
                      </a:r>
                    </a:p>
                    <a:p>
                      <a:r>
                        <a:rPr lang="en-US" dirty="0"/>
                        <a:t>Process 3 – Order Status</a:t>
                      </a:r>
                    </a:p>
                  </a:txBody>
                  <a:tcPr/>
                </a:tc>
                <a:tc>
                  <a:txBody>
                    <a:bodyPr/>
                    <a:lstStyle/>
                    <a:p>
                      <a:r>
                        <a:rPr lang="en-US" dirty="0"/>
                        <a:t>Destination : </a:t>
                      </a:r>
                    </a:p>
                    <a:p>
                      <a:r>
                        <a:rPr lang="en-US" dirty="0"/>
                        <a:t>External Entity – Customer</a:t>
                      </a:r>
                    </a:p>
                  </a:txBody>
                  <a:tcPr/>
                </a:tc>
                <a:extLst>
                  <a:ext uri="{0D108BD9-81ED-4DB2-BD59-A6C34878D82A}">
                    <a16:rowId xmlns:a16="http://schemas.microsoft.com/office/drawing/2014/main" val="645675711"/>
                  </a:ext>
                </a:extLst>
              </a:tr>
              <a:tr h="370840">
                <a:tc gridSpan="2">
                  <a:txBody>
                    <a:bodyPr/>
                    <a:lstStyle/>
                    <a:p>
                      <a:r>
                        <a:rPr lang="en-US" dirty="0"/>
                        <a:t>Type of data flow:</a:t>
                      </a:r>
                    </a:p>
                    <a:p>
                      <a:r>
                        <a:rPr lang="en-US" dirty="0"/>
                        <a:t>            file                            screen                              report                                    form                                      internal</a:t>
                      </a:r>
                    </a:p>
                  </a:txBody>
                  <a:tcPr/>
                </a:tc>
                <a:tc hMerge="1">
                  <a:txBody>
                    <a:bodyPr/>
                    <a:lstStyle/>
                    <a:p>
                      <a:endParaRPr lang="en-US"/>
                    </a:p>
                  </a:txBody>
                  <a:tcPr/>
                </a:tc>
                <a:extLst>
                  <a:ext uri="{0D108BD9-81ED-4DB2-BD59-A6C34878D82A}">
                    <a16:rowId xmlns:a16="http://schemas.microsoft.com/office/drawing/2014/main" val="3019360175"/>
                  </a:ext>
                </a:extLst>
              </a:tr>
              <a:tr h="370840">
                <a:tc>
                  <a:txBody>
                    <a:bodyPr/>
                    <a:lstStyle/>
                    <a:p>
                      <a:r>
                        <a:rPr lang="en-US" dirty="0"/>
                        <a:t>Data Structure:</a:t>
                      </a:r>
                    </a:p>
                    <a:p>
                      <a:r>
                        <a:rPr lang="en-US" dirty="0"/>
                        <a:t>Order Information</a:t>
                      </a:r>
                    </a:p>
                  </a:txBody>
                  <a:tcPr/>
                </a:tc>
                <a:tc>
                  <a:txBody>
                    <a:bodyPr/>
                    <a:lstStyle/>
                    <a:p>
                      <a:r>
                        <a:rPr lang="en-US" dirty="0"/>
                        <a:t>Volume / Time : </a:t>
                      </a:r>
                    </a:p>
                    <a:p>
                      <a:r>
                        <a:rPr lang="en-US" dirty="0"/>
                        <a:t>5 / hour</a:t>
                      </a:r>
                    </a:p>
                  </a:txBody>
                  <a:tcPr/>
                </a:tc>
                <a:extLst>
                  <a:ext uri="{0D108BD9-81ED-4DB2-BD59-A6C34878D82A}">
                    <a16:rowId xmlns:a16="http://schemas.microsoft.com/office/drawing/2014/main" val="807484167"/>
                  </a:ext>
                </a:extLst>
              </a:tr>
              <a:tr h="370840">
                <a:tc gridSpan="2">
                  <a:txBody>
                    <a:bodyPr/>
                    <a:lstStyle/>
                    <a:p>
                      <a:r>
                        <a:rPr lang="en-US" dirty="0"/>
                        <a:t>Comment</a:t>
                      </a:r>
                      <a:r>
                        <a:rPr lang="ar-EG" dirty="0"/>
                        <a:t>:</a:t>
                      </a:r>
                      <a:endParaRPr lang="en-US" dirty="0"/>
                    </a:p>
                  </a:txBody>
                  <a:tcPr/>
                </a:tc>
                <a:tc hMerge="1">
                  <a:txBody>
                    <a:bodyPr/>
                    <a:lstStyle/>
                    <a:p>
                      <a:endParaRPr lang="en-US"/>
                    </a:p>
                  </a:txBody>
                  <a:tcPr/>
                </a:tc>
                <a:extLst>
                  <a:ext uri="{0D108BD9-81ED-4DB2-BD59-A6C34878D82A}">
                    <a16:rowId xmlns:a16="http://schemas.microsoft.com/office/drawing/2014/main" val="1379020010"/>
                  </a:ext>
                </a:extLst>
              </a:tr>
            </a:tbl>
          </a:graphicData>
        </a:graphic>
      </p:graphicFrame>
      <p:sp>
        <p:nvSpPr>
          <p:cNvPr id="11" name="Rectangle 10">
            <a:extLst>
              <a:ext uri="{FF2B5EF4-FFF2-40B4-BE49-F238E27FC236}">
                <a16:creationId xmlns:a16="http://schemas.microsoft.com/office/drawing/2014/main" id="{771CD49C-9D17-4303-A2C9-230570E9BEE5}"/>
              </a:ext>
            </a:extLst>
          </p:cNvPr>
          <p:cNvSpPr>
            <a:spLocks noChangeArrowheads="1"/>
          </p:cNvSpPr>
          <p:nvPr/>
        </p:nvSpPr>
        <p:spPr bwMode="auto">
          <a:xfrm>
            <a:off x="1276750" y="3652069"/>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Rectangle 12">
            <a:extLst>
              <a:ext uri="{FF2B5EF4-FFF2-40B4-BE49-F238E27FC236}">
                <a16:creationId xmlns:a16="http://schemas.microsoft.com/office/drawing/2014/main" id="{771CD49C-9D17-4303-A2C9-230570E9BEE5}"/>
              </a:ext>
            </a:extLst>
          </p:cNvPr>
          <p:cNvSpPr>
            <a:spLocks noChangeArrowheads="1"/>
          </p:cNvSpPr>
          <p:nvPr/>
        </p:nvSpPr>
        <p:spPr bwMode="auto">
          <a:xfrm>
            <a:off x="3002912" y="3652069"/>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Rectangle 13">
            <a:extLst>
              <a:ext uri="{FF2B5EF4-FFF2-40B4-BE49-F238E27FC236}">
                <a16:creationId xmlns:a16="http://schemas.microsoft.com/office/drawing/2014/main" id="{771CD49C-9D17-4303-A2C9-230570E9BEE5}"/>
              </a:ext>
            </a:extLst>
          </p:cNvPr>
          <p:cNvSpPr>
            <a:spLocks noChangeArrowheads="1"/>
          </p:cNvSpPr>
          <p:nvPr/>
        </p:nvSpPr>
        <p:spPr bwMode="auto">
          <a:xfrm>
            <a:off x="5223601" y="3642738"/>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Rectangle 14">
            <a:extLst>
              <a:ext uri="{FF2B5EF4-FFF2-40B4-BE49-F238E27FC236}">
                <a16:creationId xmlns:a16="http://schemas.microsoft.com/office/drawing/2014/main" id="{771CD49C-9D17-4303-A2C9-230570E9BEE5}"/>
              </a:ext>
            </a:extLst>
          </p:cNvPr>
          <p:cNvSpPr>
            <a:spLocks noChangeArrowheads="1"/>
          </p:cNvSpPr>
          <p:nvPr/>
        </p:nvSpPr>
        <p:spPr bwMode="auto">
          <a:xfrm>
            <a:off x="7696210" y="3652069"/>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Rectangle 15">
            <a:extLst>
              <a:ext uri="{FF2B5EF4-FFF2-40B4-BE49-F238E27FC236}">
                <a16:creationId xmlns:a16="http://schemas.microsoft.com/office/drawing/2014/main" id="{771CD49C-9D17-4303-A2C9-230570E9BEE5}"/>
              </a:ext>
            </a:extLst>
          </p:cNvPr>
          <p:cNvSpPr>
            <a:spLocks noChangeArrowheads="1"/>
          </p:cNvSpPr>
          <p:nvPr/>
        </p:nvSpPr>
        <p:spPr bwMode="auto">
          <a:xfrm>
            <a:off x="10126843" y="3661400"/>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17" name="Graphic 16" descr="Checkmark with solid fill">
            <a:extLst>
              <a:ext uri="{FF2B5EF4-FFF2-40B4-BE49-F238E27FC236}">
                <a16:creationId xmlns:a16="http://schemas.microsoft.com/office/drawing/2014/main" id="{894192B2-E9D8-4E99-AA06-33574C605E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02912" y="3661400"/>
            <a:ext cx="228600" cy="228600"/>
          </a:xfrm>
          <a:prstGeom prst="rect">
            <a:avLst/>
          </a:prstGeom>
        </p:spPr>
      </p:pic>
    </p:spTree>
    <p:extLst>
      <p:ext uri="{BB962C8B-B14F-4D97-AF65-F5344CB8AC3E}">
        <p14:creationId xmlns:p14="http://schemas.microsoft.com/office/powerpoint/2010/main" val="4259796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72806-B054-4ED2-92DE-BFD7F1530D33}"/>
              </a:ext>
            </a:extLst>
          </p:cNvPr>
          <p:cNvSpPr>
            <a:spLocks noGrp="1"/>
          </p:cNvSpPr>
          <p:nvPr>
            <p:ph type="title"/>
          </p:nvPr>
        </p:nvSpPr>
        <p:spPr/>
        <p:txBody>
          <a:bodyPr/>
          <a:lstStyle/>
          <a:p>
            <a:r>
              <a:rPr lang="en-US" dirty="0"/>
              <a:t>Data Flow </a:t>
            </a:r>
          </a:p>
        </p:txBody>
      </p:sp>
      <p:graphicFrame>
        <p:nvGraphicFramePr>
          <p:cNvPr id="7" name="Table 8">
            <a:extLst>
              <a:ext uri="{FF2B5EF4-FFF2-40B4-BE49-F238E27FC236}">
                <a16:creationId xmlns:a16="http://schemas.microsoft.com/office/drawing/2014/main" id="{27EEE617-8F82-4DD6-A2D9-4AF3819E367E}"/>
              </a:ext>
            </a:extLst>
          </p:cNvPr>
          <p:cNvGraphicFramePr>
            <a:graphicFrameLocks noGrp="1"/>
          </p:cNvGraphicFramePr>
          <p:nvPr>
            <p:ph idx="1"/>
          </p:nvPr>
        </p:nvGraphicFramePr>
        <p:xfrm>
          <a:off x="838200" y="1751185"/>
          <a:ext cx="10515600" cy="32054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647439513"/>
                    </a:ext>
                  </a:extLst>
                </a:gridCol>
                <a:gridCol w="5257800">
                  <a:extLst>
                    <a:ext uri="{9D8B030D-6E8A-4147-A177-3AD203B41FA5}">
                      <a16:colId xmlns:a16="http://schemas.microsoft.com/office/drawing/2014/main" val="2050529364"/>
                    </a:ext>
                  </a:extLst>
                </a:gridCol>
              </a:tblGrid>
              <a:tr h="348408">
                <a:tc gridSpan="2">
                  <a:txBody>
                    <a:bodyPr/>
                    <a:lstStyle/>
                    <a:p>
                      <a:r>
                        <a:rPr lang="en-US" dirty="0"/>
                        <a:t>ID : 8</a:t>
                      </a:r>
                    </a:p>
                    <a:p>
                      <a:r>
                        <a:rPr lang="en-US" dirty="0"/>
                        <a:t>Name : Delivery &amp; Payment Details</a:t>
                      </a:r>
                    </a:p>
                    <a:p>
                      <a:r>
                        <a:rPr lang="en-US" dirty="0"/>
                        <a:t>Description : Take payment details from the database to process 4</a:t>
                      </a:r>
                    </a:p>
                  </a:txBody>
                  <a:tcPr/>
                </a:tc>
                <a:tc hMerge="1">
                  <a:txBody>
                    <a:bodyPr/>
                    <a:lstStyle/>
                    <a:p>
                      <a:endParaRPr lang="en-US"/>
                    </a:p>
                  </a:txBody>
                  <a:tcPr/>
                </a:tc>
                <a:extLst>
                  <a:ext uri="{0D108BD9-81ED-4DB2-BD59-A6C34878D82A}">
                    <a16:rowId xmlns:a16="http://schemas.microsoft.com/office/drawing/2014/main" val="1870941478"/>
                  </a:ext>
                </a:extLst>
              </a:tr>
              <a:tr h="370840">
                <a:tc>
                  <a:txBody>
                    <a:bodyPr/>
                    <a:lstStyle/>
                    <a:p>
                      <a:r>
                        <a:rPr lang="en-US" dirty="0"/>
                        <a:t>Source :</a:t>
                      </a:r>
                    </a:p>
                    <a:p>
                      <a:r>
                        <a:rPr lang="en-US" dirty="0"/>
                        <a:t>Data Store D1 – Product data base</a:t>
                      </a:r>
                    </a:p>
                  </a:txBody>
                  <a:tcPr/>
                </a:tc>
                <a:tc>
                  <a:txBody>
                    <a:bodyPr/>
                    <a:lstStyle/>
                    <a:p>
                      <a:r>
                        <a:rPr lang="en-US" dirty="0"/>
                        <a:t>Destination : </a:t>
                      </a:r>
                    </a:p>
                    <a:p>
                      <a:r>
                        <a:rPr lang="en-US" dirty="0"/>
                        <a:t>Process 4 – Order payment &amp; Delivery</a:t>
                      </a:r>
                    </a:p>
                  </a:txBody>
                  <a:tcPr/>
                </a:tc>
                <a:extLst>
                  <a:ext uri="{0D108BD9-81ED-4DB2-BD59-A6C34878D82A}">
                    <a16:rowId xmlns:a16="http://schemas.microsoft.com/office/drawing/2014/main" val="645675711"/>
                  </a:ext>
                </a:extLst>
              </a:tr>
              <a:tr h="370840">
                <a:tc gridSpan="2">
                  <a:txBody>
                    <a:bodyPr/>
                    <a:lstStyle/>
                    <a:p>
                      <a:r>
                        <a:rPr lang="en-US" dirty="0"/>
                        <a:t>Type of data flow:</a:t>
                      </a:r>
                    </a:p>
                    <a:p>
                      <a:r>
                        <a:rPr lang="en-US" dirty="0"/>
                        <a:t>            file                            screen                              report                                    form                                      internal</a:t>
                      </a:r>
                    </a:p>
                  </a:txBody>
                  <a:tcPr/>
                </a:tc>
                <a:tc hMerge="1">
                  <a:txBody>
                    <a:bodyPr/>
                    <a:lstStyle/>
                    <a:p>
                      <a:endParaRPr lang="en-US"/>
                    </a:p>
                  </a:txBody>
                  <a:tcPr/>
                </a:tc>
                <a:extLst>
                  <a:ext uri="{0D108BD9-81ED-4DB2-BD59-A6C34878D82A}">
                    <a16:rowId xmlns:a16="http://schemas.microsoft.com/office/drawing/2014/main" val="3019360175"/>
                  </a:ext>
                </a:extLst>
              </a:tr>
              <a:tr h="370840">
                <a:tc>
                  <a:txBody>
                    <a:bodyPr/>
                    <a:lstStyle/>
                    <a:p>
                      <a:r>
                        <a:rPr lang="en-US" dirty="0"/>
                        <a:t>Data Structure:</a:t>
                      </a:r>
                    </a:p>
                    <a:p>
                      <a:r>
                        <a:rPr lang="en-US" dirty="0"/>
                        <a:t>Payment Information</a:t>
                      </a:r>
                    </a:p>
                  </a:txBody>
                  <a:tcPr/>
                </a:tc>
                <a:tc>
                  <a:txBody>
                    <a:bodyPr/>
                    <a:lstStyle/>
                    <a:p>
                      <a:r>
                        <a:rPr lang="en-US" dirty="0"/>
                        <a:t>Volume / Time : </a:t>
                      </a:r>
                    </a:p>
                    <a:p>
                      <a:r>
                        <a:rPr lang="en-US" dirty="0"/>
                        <a:t>5 / hour</a:t>
                      </a:r>
                    </a:p>
                  </a:txBody>
                  <a:tcPr/>
                </a:tc>
                <a:extLst>
                  <a:ext uri="{0D108BD9-81ED-4DB2-BD59-A6C34878D82A}">
                    <a16:rowId xmlns:a16="http://schemas.microsoft.com/office/drawing/2014/main" val="807484167"/>
                  </a:ext>
                </a:extLst>
              </a:tr>
              <a:tr h="370840">
                <a:tc gridSpan="2">
                  <a:txBody>
                    <a:bodyPr/>
                    <a:lstStyle/>
                    <a:p>
                      <a:r>
                        <a:rPr lang="en-US" dirty="0"/>
                        <a:t>Comment</a:t>
                      </a:r>
                      <a:r>
                        <a:rPr lang="ar-EG" dirty="0"/>
                        <a:t>:</a:t>
                      </a:r>
                      <a:endParaRPr lang="en-US" dirty="0"/>
                    </a:p>
                  </a:txBody>
                  <a:tcPr/>
                </a:tc>
                <a:tc hMerge="1">
                  <a:txBody>
                    <a:bodyPr/>
                    <a:lstStyle/>
                    <a:p>
                      <a:endParaRPr lang="en-US"/>
                    </a:p>
                  </a:txBody>
                  <a:tcPr/>
                </a:tc>
                <a:extLst>
                  <a:ext uri="{0D108BD9-81ED-4DB2-BD59-A6C34878D82A}">
                    <a16:rowId xmlns:a16="http://schemas.microsoft.com/office/drawing/2014/main" val="1379020010"/>
                  </a:ext>
                </a:extLst>
              </a:tr>
            </a:tbl>
          </a:graphicData>
        </a:graphic>
      </p:graphicFrame>
      <p:sp>
        <p:nvSpPr>
          <p:cNvPr id="11" name="Rectangle 10">
            <a:extLst>
              <a:ext uri="{FF2B5EF4-FFF2-40B4-BE49-F238E27FC236}">
                <a16:creationId xmlns:a16="http://schemas.microsoft.com/office/drawing/2014/main" id="{771CD49C-9D17-4303-A2C9-230570E9BEE5}"/>
              </a:ext>
            </a:extLst>
          </p:cNvPr>
          <p:cNvSpPr>
            <a:spLocks noChangeArrowheads="1"/>
          </p:cNvSpPr>
          <p:nvPr/>
        </p:nvSpPr>
        <p:spPr bwMode="auto">
          <a:xfrm>
            <a:off x="1276750" y="3652069"/>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Rectangle 12">
            <a:extLst>
              <a:ext uri="{FF2B5EF4-FFF2-40B4-BE49-F238E27FC236}">
                <a16:creationId xmlns:a16="http://schemas.microsoft.com/office/drawing/2014/main" id="{771CD49C-9D17-4303-A2C9-230570E9BEE5}"/>
              </a:ext>
            </a:extLst>
          </p:cNvPr>
          <p:cNvSpPr>
            <a:spLocks noChangeArrowheads="1"/>
          </p:cNvSpPr>
          <p:nvPr/>
        </p:nvSpPr>
        <p:spPr bwMode="auto">
          <a:xfrm>
            <a:off x="3002912" y="3652069"/>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Rectangle 13">
            <a:extLst>
              <a:ext uri="{FF2B5EF4-FFF2-40B4-BE49-F238E27FC236}">
                <a16:creationId xmlns:a16="http://schemas.microsoft.com/office/drawing/2014/main" id="{771CD49C-9D17-4303-A2C9-230570E9BEE5}"/>
              </a:ext>
            </a:extLst>
          </p:cNvPr>
          <p:cNvSpPr>
            <a:spLocks noChangeArrowheads="1"/>
          </p:cNvSpPr>
          <p:nvPr/>
        </p:nvSpPr>
        <p:spPr bwMode="auto">
          <a:xfrm>
            <a:off x="5223601" y="3642738"/>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Rectangle 14">
            <a:extLst>
              <a:ext uri="{FF2B5EF4-FFF2-40B4-BE49-F238E27FC236}">
                <a16:creationId xmlns:a16="http://schemas.microsoft.com/office/drawing/2014/main" id="{771CD49C-9D17-4303-A2C9-230570E9BEE5}"/>
              </a:ext>
            </a:extLst>
          </p:cNvPr>
          <p:cNvSpPr>
            <a:spLocks noChangeArrowheads="1"/>
          </p:cNvSpPr>
          <p:nvPr/>
        </p:nvSpPr>
        <p:spPr bwMode="auto">
          <a:xfrm>
            <a:off x="7696210" y="3652069"/>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Rectangle 15">
            <a:extLst>
              <a:ext uri="{FF2B5EF4-FFF2-40B4-BE49-F238E27FC236}">
                <a16:creationId xmlns:a16="http://schemas.microsoft.com/office/drawing/2014/main" id="{771CD49C-9D17-4303-A2C9-230570E9BEE5}"/>
              </a:ext>
            </a:extLst>
          </p:cNvPr>
          <p:cNvSpPr>
            <a:spLocks noChangeArrowheads="1"/>
          </p:cNvSpPr>
          <p:nvPr/>
        </p:nvSpPr>
        <p:spPr bwMode="auto">
          <a:xfrm>
            <a:off x="10126843" y="3661400"/>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17" name="Graphic 16" descr="Checkmark with solid fill">
            <a:extLst>
              <a:ext uri="{FF2B5EF4-FFF2-40B4-BE49-F238E27FC236}">
                <a16:creationId xmlns:a16="http://schemas.microsoft.com/office/drawing/2014/main" id="{894192B2-E9D8-4E99-AA06-33574C605E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02912" y="3661400"/>
            <a:ext cx="228600" cy="228600"/>
          </a:xfrm>
          <a:prstGeom prst="rect">
            <a:avLst/>
          </a:prstGeom>
        </p:spPr>
      </p:pic>
    </p:spTree>
    <p:extLst>
      <p:ext uri="{BB962C8B-B14F-4D97-AF65-F5344CB8AC3E}">
        <p14:creationId xmlns:p14="http://schemas.microsoft.com/office/powerpoint/2010/main" val="42179818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8">
            <a:extLst>
              <a:ext uri="{FF2B5EF4-FFF2-40B4-BE49-F238E27FC236}">
                <a16:creationId xmlns:a16="http://schemas.microsoft.com/office/drawing/2014/main" id="{298E7B3C-5A87-45E6-AF31-B297B6EE65A1}"/>
              </a:ext>
            </a:extLst>
          </p:cNvPr>
          <p:cNvGraphicFramePr>
            <a:graphicFrameLocks noGrp="1"/>
          </p:cNvGraphicFramePr>
          <p:nvPr>
            <p:ph idx="1"/>
          </p:nvPr>
        </p:nvGraphicFramePr>
        <p:xfrm>
          <a:off x="838200" y="1751185"/>
          <a:ext cx="10515600" cy="32054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647439513"/>
                    </a:ext>
                  </a:extLst>
                </a:gridCol>
                <a:gridCol w="5257800">
                  <a:extLst>
                    <a:ext uri="{9D8B030D-6E8A-4147-A177-3AD203B41FA5}">
                      <a16:colId xmlns:a16="http://schemas.microsoft.com/office/drawing/2014/main" val="2050529364"/>
                    </a:ext>
                  </a:extLst>
                </a:gridCol>
              </a:tblGrid>
              <a:tr h="348408">
                <a:tc gridSpan="2">
                  <a:txBody>
                    <a:bodyPr/>
                    <a:lstStyle/>
                    <a:p>
                      <a:r>
                        <a:rPr lang="en-US" dirty="0"/>
                        <a:t>ID : 8</a:t>
                      </a:r>
                    </a:p>
                    <a:p>
                      <a:r>
                        <a:rPr lang="en-US" dirty="0"/>
                        <a:t>Name : Delivery &amp; Payment Details</a:t>
                      </a:r>
                    </a:p>
                    <a:p>
                      <a:r>
                        <a:rPr lang="en-US" dirty="0"/>
                        <a:t>Description : view the delivery &amp; payment details to the customer</a:t>
                      </a:r>
                    </a:p>
                  </a:txBody>
                  <a:tcPr/>
                </a:tc>
                <a:tc hMerge="1">
                  <a:txBody>
                    <a:bodyPr/>
                    <a:lstStyle/>
                    <a:p>
                      <a:endParaRPr lang="en-US"/>
                    </a:p>
                  </a:txBody>
                  <a:tcPr/>
                </a:tc>
                <a:extLst>
                  <a:ext uri="{0D108BD9-81ED-4DB2-BD59-A6C34878D82A}">
                    <a16:rowId xmlns:a16="http://schemas.microsoft.com/office/drawing/2014/main" val="1870941478"/>
                  </a:ext>
                </a:extLst>
              </a:tr>
              <a:tr h="370840">
                <a:tc>
                  <a:txBody>
                    <a:bodyPr/>
                    <a:lstStyle/>
                    <a:p>
                      <a:r>
                        <a:rPr lang="en-US" dirty="0"/>
                        <a:t>Source :</a:t>
                      </a:r>
                    </a:p>
                    <a:p>
                      <a:r>
                        <a:rPr lang="en-US" dirty="0"/>
                        <a:t>Process 4 – Order payment &amp; Delivery</a:t>
                      </a:r>
                    </a:p>
                  </a:txBody>
                  <a:tcPr/>
                </a:tc>
                <a:tc>
                  <a:txBody>
                    <a:bodyPr/>
                    <a:lstStyle/>
                    <a:p>
                      <a:r>
                        <a:rPr lang="en-US" dirty="0"/>
                        <a:t>Destination : </a:t>
                      </a:r>
                    </a:p>
                    <a:p>
                      <a:r>
                        <a:rPr lang="en-US" dirty="0"/>
                        <a:t>External Entity - Customer</a:t>
                      </a:r>
                    </a:p>
                  </a:txBody>
                  <a:tcPr/>
                </a:tc>
                <a:extLst>
                  <a:ext uri="{0D108BD9-81ED-4DB2-BD59-A6C34878D82A}">
                    <a16:rowId xmlns:a16="http://schemas.microsoft.com/office/drawing/2014/main" val="645675711"/>
                  </a:ext>
                </a:extLst>
              </a:tr>
              <a:tr h="370840">
                <a:tc gridSpan="2">
                  <a:txBody>
                    <a:bodyPr/>
                    <a:lstStyle/>
                    <a:p>
                      <a:r>
                        <a:rPr lang="en-US" dirty="0"/>
                        <a:t>Type of data flow:</a:t>
                      </a:r>
                    </a:p>
                    <a:p>
                      <a:r>
                        <a:rPr lang="en-US" dirty="0"/>
                        <a:t>            file                            screen                              report                                    form                                      internal</a:t>
                      </a:r>
                    </a:p>
                  </a:txBody>
                  <a:tcPr/>
                </a:tc>
                <a:tc hMerge="1">
                  <a:txBody>
                    <a:bodyPr/>
                    <a:lstStyle/>
                    <a:p>
                      <a:endParaRPr lang="en-US"/>
                    </a:p>
                  </a:txBody>
                  <a:tcPr/>
                </a:tc>
                <a:extLst>
                  <a:ext uri="{0D108BD9-81ED-4DB2-BD59-A6C34878D82A}">
                    <a16:rowId xmlns:a16="http://schemas.microsoft.com/office/drawing/2014/main" val="3019360175"/>
                  </a:ext>
                </a:extLst>
              </a:tr>
              <a:tr h="370840">
                <a:tc>
                  <a:txBody>
                    <a:bodyPr/>
                    <a:lstStyle/>
                    <a:p>
                      <a:r>
                        <a:rPr lang="en-US" dirty="0"/>
                        <a:t>Data Structure:</a:t>
                      </a:r>
                    </a:p>
                    <a:p>
                      <a:r>
                        <a:rPr lang="en-US" dirty="0" err="1"/>
                        <a:t>Delivery&amp;Payment</a:t>
                      </a:r>
                      <a:r>
                        <a:rPr lang="en-US"/>
                        <a:t> Information</a:t>
                      </a:r>
                      <a:endParaRPr lang="en-US" dirty="0"/>
                    </a:p>
                  </a:txBody>
                  <a:tcPr/>
                </a:tc>
                <a:tc>
                  <a:txBody>
                    <a:bodyPr/>
                    <a:lstStyle/>
                    <a:p>
                      <a:r>
                        <a:rPr lang="en-US" dirty="0"/>
                        <a:t>Volume / Time : </a:t>
                      </a:r>
                    </a:p>
                    <a:p>
                      <a:r>
                        <a:rPr lang="en-US" dirty="0"/>
                        <a:t>5 / hour</a:t>
                      </a:r>
                    </a:p>
                  </a:txBody>
                  <a:tcPr/>
                </a:tc>
                <a:extLst>
                  <a:ext uri="{0D108BD9-81ED-4DB2-BD59-A6C34878D82A}">
                    <a16:rowId xmlns:a16="http://schemas.microsoft.com/office/drawing/2014/main" val="807484167"/>
                  </a:ext>
                </a:extLst>
              </a:tr>
              <a:tr h="370840">
                <a:tc gridSpan="2">
                  <a:txBody>
                    <a:bodyPr/>
                    <a:lstStyle/>
                    <a:p>
                      <a:r>
                        <a:rPr lang="en-US" dirty="0"/>
                        <a:t>Comment</a:t>
                      </a:r>
                      <a:r>
                        <a:rPr lang="ar-EG" dirty="0"/>
                        <a:t>:</a:t>
                      </a:r>
                      <a:endParaRPr lang="en-US" dirty="0"/>
                    </a:p>
                  </a:txBody>
                  <a:tcPr/>
                </a:tc>
                <a:tc hMerge="1">
                  <a:txBody>
                    <a:bodyPr/>
                    <a:lstStyle/>
                    <a:p>
                      <a:endParaRPr lang="en-US"/>
                    </a:p>
                  </a:txBody>
                  <a:tcPr/>
                </a:tc>
                <a:extLst>
                  <a:ext uri="{0D108BD9-81ED-4DB2-BD59-A6C34878D82A}">
                    <a16:rowId xmlns:a16="http://schemas.microsoft.com/office/drawing/2014/main" val="1379020010"/>
                  </a:ext>
                </a:extLst>
              </a:tr>
            </a:tbl>
          </a:graphicData>
        </a:graphic>
      </p:graphicFrame>
      <p:sp>
        <p:nvSpPr>
          <p:cNvPr id="5" name="Rectangle 4">
            <a:extLst>
              <a:ext uri="{FF2B5EF4-FFF2-40B4-BE49-F238E27FC236}">
                <a16:creationId xmlns:a16="http://schemas.microsoft.com/office/drawing/2014/main" id="{8AAED16C-5CA7-434A-A94C-2B3D43119930}"/>
              </a:ext>
            </a:extLst>
          </p:cNvPr>
          <p:cNvSpPr>
            <a:spLocks noChangeArrowheads="1"/>
          </p:cNvSpPr>
          <p:nvPr/>
        </p:nvSpPr>
        <p:spPr bwMode="auto">
          <a:xfrm>
            <a:off x="1276750" y="3652069"/>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Rectangle 5">
            <a:extLst>
              <a:ext uri="{FF2B5EF4-FFF2-40B4-BE49-F238E27FC236}">
                <a16:creationId xmlns:a16="http://schemas.microsoft.com/office/drawing/2014/main" id="{FC5799E5-9B2E-4D2A-8B6B-AC1B2FFFADF8}"/>
              </a:ext>
            </a:extLst>
          </p:cNvPr>
          <p:cNvSpPr>
            <a:spLocks noChangeArrowheads="1"/>
          </p:cNvSpPr>
          <p:nvPr/>
        </p:nvSpPr>
        <p:spPr bwMode="auto">
          <a:xfrm>
            <a:off x="3061180" y="3652069"/>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Rectangle 6">
            <a:extLst>
              <a:ext uri="{FF2B5EF4-FFF2-40B4-BE49-F238E27FC236}">
                <a16:creationId xmlns:a16="http://schemas.microsoft.com/office/drawing/2014/main" id="{A3FC519C-72EB-4948-A93A-915C04CAF5E6}"/>
              </a:ext>
            </a:extLst>
          </p:cNvPr>
          <p:cNvSpPr>
            <a:spLocks noChangeArrowheads="1"/>
          </p:cNvSpPr>
          <p:nvPr/>
        </p:nvSpPr>
        <p:spPr bwMode="auto">
          <a:xfrm>
            <a:off x="5206676" y="3652068"/>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Rectangle 7">
            <a:extLst>
              <a:ext uri="{FF2B5EF4-FFF2-40B4-BE49-F238E27FC236}">
                <a16:creationId xmlns:a16="http://schemas.microsoft.com/office/drawing/2014/main" id="{5FF4B382-230C-425D-A20A-39569838ED3A}"/>
              </a:ext>
            </a:extLst>
          </p:cNvPr>
          <p:cNvSpPr>
            <a:spLocks noChangeArrowheads="1"/>
          </p:cNvSpPr>
          <p:nvPr/>
        </p:nvSpPr>
        <p:spPr bwMode="auto">
          <a:xfrm>
            <a:off x="7667902" y="3652067"/>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Rectangle 8">
            <a:extLst>
              <a:ext uri="{FF2B5EF4-FFF2-40B4-BE49-F238E27FC236}">
                <a16:creationId xmlns:a16="http://schemas.microsoft.com/office/drawing/2014/main" id="{4B0E9FBE-7970-450A-8518-734992A228EA}"/>
              </a:ext>
            </a:extLst>
          </p:cNvPr>
          <p:cNvSpPr>
            <a:spLocks noChangeArrowheads="1"/>
          </p:cNvSpPr>
          <p:nvPr/>
        </p:nvSpPr>
        <p:spPr bwMode="auto">
          <a:xfrm>
            <a:off x="10129128" y="3652067"/>
            <a:ext cx="195923" cy="207007"/>
          </a:xfrm>
          <a:prstGeom prst="rect">
            <a:avLst/>
          </a:prstGeom>
          <a:gradFill rotWithShape="0">
            <a:gsLst>
              <a:gs pos="0">
                <a:schemeClr val="accent4">
                  <a:lumMod val="60000"/>
                  <a:lumOff val="40000"/>
                </a:schemeClr>
              </a:gs>
              <a:gs pos="50000">
                <a:schemeClr val="accent4">
                  <a:lumMod val="100000"/>
                  <a:lumOff val="0"/>
                </a:schemeClr>
              </a:gs>
              <a:gs pos="100000">
                <a:schemeClr val="accent4">
                  <a:lumMod val="60000"/>
                  <a:lumOff val="40000"/>
                </a:schemeClr>
              </a:gs>
            </a:gsLst>
            <a:lin ang="5400000" scaled="1"/>
          </a:gradFill>
          <a:ln w="12700">
            <a:solidFill>
              <a:schemeClr val="accent4">
                <a:lumMod val="100000"/>
                <a:lumOff val="0"/>
              </a:schemeClr>
            </a:solidFill>
            <a:miter lim="800000"/>
            <a:headEnd/>
            <a:tailEnd/>
          </a:ln>
          <a:effectLst>
            <a:outerShdw dist="28398" dir="3806097" algn="ctr" rotWithShape="0">
              <a:schemeClr val="accent4">
                <a:lumMod val="50000"/>
                <a:lumOff val="0"/>
              </a:schemeClr>
            </a:outerShdw>
          </a:effectLst>
        </p:spPr>
        <p:txBody>
          <a:bodyPr rot="0" vert="horz" wrap="square" lIns="91440" tIns="45720" rIns="91440" bIns="45720" anchor="t" anchorCtr="0" upright="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10" name="Graphic 9" descr="Checkmark with solid fill">
            <a:extLst>
              <a:ext uri="{FF2B5EF4-FFF2-40B4-BE49-F238E27FC236}">
                <a16:creationId xmlns:a16="http://schemas.microsoft.com/office/drawing/2014/main" id="{55AB3E9C-6855-4CE9-9D92-88AE086204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60787" y="3649825"/>
            <a:ext cx="228600" cy="228600"/>
          </a:xfrm>
          <a:prstGeom prst="rect">
            <a:avLst/>
          </a:prstGeom>
        </p:spPr>
      </p:pic>
    </p:spTree>
    <p:extLst>
      <p:ext uri="{BB962C8B-B14F-4D97-AF65-F5344CB8AC3E}">
        <p14:creationId xmlns:p14="http://schemas.microsoft.com/office/powerpoint/2010/main" val="4015086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1618499" y="260649"/>
            <a:ext cx="8784976" cy="5447645"/>
          </a:xfrm>
          <a:prstGeom prst="rect">
            <a:avLst/>
          </a:prstGeom>
        </p:spPr>
        <p:txBody>
          <a:bodyPr wrap="square">
            <a:spAutoFit/>
          </a:bodyPr>
          <a:lstStyle/>
          <a:p>
            <a:pPr algn="l"/>
            <a:r>
              <a:rPr lang="en-US" b="1" dirty="0"/>
              <a:t>Feasibility study </a:t>
            </a:r>
          </a:p>
          <a:p>
            <a:pPr algn="l"/>
            <a:endParaRPr lang="en-US" b="1" dirty="0"/>
          </a:p>
          <a:p>
            <a:pPr algn="l"/>
            <a:r>
              <a:rPr lang="en-US" b="1" dirty="0"/>
              <a:t>Technical feasibility:</a:t>
            </a:r>
          </a:p>
          <a:p>
            <a:pPr algn="l"/>
            <a:r>
              <a:rPr lang="en-US" sz="2000" dirty="0"/>
              <a:t>The </a:t>
            </a:r>
            <a:r>
              <a:rPr lang="en-US" sz="2000" dirty="0" err="1"/>
              <a:t>souq</a:t>
            </a:r>
            <a:r>
              <a:rPr lang="en-US" sz="2000" dirty="0"/>
              <a:t> company system is feasible technically, although there is some risks as.</a:t>
            </a:r>
          </a:p>
          <a:p>
            <a:pPr algn="l"/>
            <a:r>
              <a:rPr lang="en-US" sz="2000" dirty="0"/>
              <a:t> </a:t>
            </a:r>
          </a:p>
          <a:p>
            <a:pPr algn="l"/>
            <a:r>
              <a:rPr lang="en-US" sz="2000" dirty="0">
                <a:sym typeface="Wingdings"/>
              </a:rPr>
              <a:t></a:t>
            </a:r>
            <a:r>
              <a:rPr lang="en-US" sz="2000" dirty="0"/>
              <a:t>There is a little workers in IT department who has enough experience to build online market system, but the company are hiring an efficient engineers that will help.</a:t>
            </a:r>
          </a:p>
          <a:p>
            <a:pPr algn="l"/>
            <a:r>
              <a:rPr lang="en-US" sz="2000" dirty="0">
                <a:sym typeface="Wingdings"/>
              </a:rPr>
              <a:t></a:t>
            </a:r>
            <a:r>
              <a:rPr lang="en-US" sz="2000" dirty="0"/>
              <a:t>Online payment methods should be improved (under development)</a:t>
            </a:r>
          </a:p>
          <a:p>
            <a:pPr algn="l"/>
            <a:r>
              <a:rPr lang="en-US" sz="2000" dirty="0"/>
              <a:t> </a:t>
            </a:r>
          </a:p>
          <a:p>
            <a:pPr algn="l"/>
            <a:r>
              <a:rPr lang="en-US" sz="2000" dirty="0"/>
              <a:t>- Source’s risk regarding familiarity with the technology is moderately high.</a:t>
            </a:r>
          </a:p>
          <a:p>
            <a:pPr algn="l"/>
            <a:r>
              <a:rPr lang="en-US" sz="2000" dirty="0">
                <a:sym typeface="Wingdings"/>
              </a:rPr>
              <a:t></a:t>
            </a:r>
            <a:r>
              <a:rPr lang="en-US" sz="2000" dirty="0"/>
              <a:t> IT department has old and weak devices and technologies (should be changed)</a:t>
            </a:r>
          </a:p>
          <a:p>
            <a:pPr algn="l"/>
            <a:r>
              <a:rPr lang="en-US" sz="2000" dirty="0">
                <a:sym typeface="Wingdings"/>
              </a:rPr>
              <a:t></a:t>
            </a:r>
            <a:r>
              <a:rPr lang="en-US" sz="2000" dirty="0"/>
              <a:t>The online market is new idea for our developer so they need an experienced team lead.</a:t>
            </a:r>
          </a:p>
          <a:p>
            <a:pPr algn="l"/>
            <a:r>
              <a:rPr lang="en-US" sz="2000" dirty="0"/>
              <a:t>- The project size is considered medium risk.</a:t>
            </a:r>
          </a:p>
          <a:p>
            <a:pPr algn="l"/>
            <a:r>
              <a:rPr lang="en-US" sz="2000" dirty="0">
                <a:sym typeface="Wingdings"/>
              </a:rPr>
              <a:t></a:t>
            </a:r>
            <a:r>
              <a:rPr lang="en-US" sz="2000" dirty="0"/>
              <a:t>The project team will consist of 12 or fewer people</a:t>
            </a:r>
          </a:p>
          <a:p>
            <a:pPr algn="l"/>
            <a:r>
              <a:rPr lang="en-US" sz="2000" dirty="0">
                <a:sym typeface="Wingdings"/>
              </a:rPr>
              <a:t></a:t>
            </a:r>
            <a:r>
              <a:rPr lang="en-US" sz="2000" dirty="0"/>
              <a:t>The ISP should improve its services to accommodate the online market.</a:t>
            </a:r>
          </a:p>
          <a:p>
            <a:pPr algn="l"/>
            <a:r>
              <a:rPr lang="en-US" sz="1400" b="1" dirty="0"/>
              <a:t> </a:t>
            </a:r>
          </a:p>
        </p:txBody>
      </p:sp>
    </p:spTree>
    <p:extLst>
      <p:ext uri="{BB962C8B-B14F-4D97-AF65-F5344CB8AC3E}">
        <p14:creationId xmlns:p14="http://schemas.microsoft.com/office/powerpoint/2010/main" val="2037805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4BA34-1601-4CD8-B653-9FF114811910}"/>
              </a:ext>
            </a:extLst>
          </p:cNvPr>
          <p:cNvSpPr>
            <a:spLocks noGrp="1"/>
          </p:cNvSpPr>
          <p:nvPr>
            <p:ph type="ctrTitle"/>
          </p:nvPr>
        </p:nvSpPr>
        <p:spPr>
          <a:xfrm>
            <a:off x="1524000" y="219075"/>
            <a:ext cx="9144000" cy="985838"/>
          </a:xfrm>
        </p:spPr>
        <p:txBody>
          <a:bodyPr/>
          <a:lstStyle/>
          <a:p>
            <a:r>
              <a:rPr lang="en-US" dirty="0"/>
              <a:t>Data Elements</a:t>
            </a:r>
          </a:p>
        </p:txBody>
      </p:sp>
      <p:graphicFrame>
        <p:nvGraphicFramePr>
          <p:cNvPr id="4" name="Table 4">
            <a:extLst>
              <a:ext uri="{FF2B5EF4-FFF2-40B4-BE49-F238E27FC236}">
                <a16:creationId xmlns:a16="http://schemas.microsoft.com/office/drawing/2014/main" id="{69975AC6-D12B-4AA1-876F-B8F6500D5878}"/>
              </a:ext>
            </a:extLst>
          </p:cNvPr>
          <p:cNvGraphicFramePr>
            <a:graphicFrameLocks noGrp="1"/>
          </p:cNvGraphicFramePr>
          <p:nvPr/>
        </p:nvGraphicFramePr>
        <p:xfrm>
          <a:off x="2032000" y="1334022"/>
          <a:ext cx="8128000" cy="5191760"/>
        </p:xfrm>
        <a:graphic>
          <a:graphicData uri="http://schemas.openxmlformats.org/drawingml/2006/table">
            <a:tbl>
              <a:tblPr firstRow="1" bandRow="1">
                <a:tableStyleId>{5C22544A-7EE6-4342-B048-85BDC9FD1C3A}</a:tableStyleId>
              </a:tblPr>
              <a:tblGrid>
                <a:gridCol w="2418702">
                  <a:extLst>
                    <a:ext uri="{9D8B030D-6E8A-4147-A177-3AD203B41FA5}">
                      <a16:colId xmlns:a16="http://schemas.microsoft.com/office/drawing/2014/main" val="2317416841"/>
                    </a:ext>
                  </a:extLst>
                </a:gridCol>
                <a:gridCol w="5709298">
                  <a:extLst>
                    <a:ext uri="{9D8B030D-6E8A-4147-A177-3AD203B41FA5}">
                      <a16:colId xmlns:a16="http://schemas.microsoft.com/office/drawing/2014/main" val="1289820370"/>
                    </a:ext>
                  </a:extLst>
                </a:gridCol>
              </a:tblGrid>
              <a:tr h="370840">
                <a:tc>
                  <a:txBody>
                    <a:bodyPr/>
                    <a:lstStyle/>
                    <a:p>
                      <a:r>
                        <a:rPr lang="en-US" dirty="0"/>
                        <a:t>Name</a:t>
                      </a:r>
                    </a:p>
                  </a:txBody>
                  <a:tcPr/>
                </a:tc>
                <a:tc>
                  <a:txBody>
                    <a:bodyPr/>
                    <a:lstStyle/>
                    <a:p>
                      <a:r>
                        <a:rPr lang="en-US" dirty="0"/>
                        <a:t>Customer Name</a:t>
                      </a:r>
                    </a:p>
                  </a:txBody>
                  <a:tcPr/>
                </a:tc>
                <a:extLst>
                  <a:ext uri="{0D108BD9-81ED-4DB2-BD59-A6C34878D82A}">
                    <a16:rowId xmlns:a16="http://schemas.microsoft.com/office/drawing/2014/main" val="2864717329"/>
                  </a:ext>
                </a:extLst>
              </a:tr>
              <a:tr h="370840">
                <a:tc>
                  <a:txBody>
                    <a:bodyPr/>
                    <a:lstStyle/>
                    <a:p>
                      <a:r>
                        <a:rPr lang="en-US" dirty="0"/>
                        <a:t>Alias</a:t>
                      </a:r>
                    </a:p>
                  </a:txBody>
                  <a:tcPr/>
                </a:tc>
                <a:tc>
                  <a:txBody>
                    <a:bodyPr/>
                    <a:lstStyle/>
                    <a:p>
                      <a:r>
                        <a:rPr lang="en-US" dirty="0"/>
                        <a:t>Customer Name</a:t>
                      </a:r>
                    </a:p>
                  </a:txBody>
                  <a:tcPr/>
                </a:tc>
                <a:extLst>
                  <a:ext uri="{0D108BD9-81ED-4DB2-BD59-A6C34878D82A}">
                    <a16:rowId xmlns:a16="http://schemas.microsoft.com/office/drawing/2014/main" val="642242940"/>
                  </a:ext>
                </a:extLst>
              </a:tr>
              <a:tr h="370840">
                <a:tc>
                  <a:txBody>
                    <a:bodyPr/>
                    <a:lstStyle/>
                    <a:p>
                      <a:r>
                        <a:rPr lang="en-US" dirty="0"/>
                        <a:t>Description</a:t>
                      </a:r>
                    </a:p>
                  </a:txBody>
                  <a:tcPr/>
                </a:tc>
                <a:tc>
                  <a:txBody>
                    <a:bodyPr/>
                    <a:lstStyle/>
                    <a:p>
                      <a:r>
                        <a:rPr lang="en-US" dirty="0"/>
                        <a:t>Indicate the customer name</a:t>
                      </a:r>
                    </a:p>
                  </a:txBody>
                  <a:tcPr/>
                </a:tc>
                <a:extLst>
                  <a:ext uri="{0D108BD9-81ED-4DB2-BD59-A6C34878D82A}">
                    <a16:rowId xmlns:a16="http://schemas.microsoft.com/office/drawing/2014/main" val="3716571750"/>
                  </a:ext>
                </a:extLst>
              </a:tr>
              <a:tr h="370840">
                <a:tc>
                  <a:txBody>
                    <a:bodyPr/>
                    <a:lstStyle/>
                    <a:p>
                      <a:r>
                        <a:rPr lang="en-US" dirty="0"/>
                        <a:t>Length</a:t>
                      </a:r>
                    </a:p>
                  </a:txBody>
                  <a:tcPr/>
                </a:tc>
                <a:tc>
                  <a:txBody>
                    <a:bodyPr/>
                    <a:lstStyle/>
                    <a:p>
                      <a:r>
                        <a:rPr lang="en-US" dirty="0"/>
                        <a:t>50</a:t>
                      </a:r>
                    </a:p>
                  </a:txBody>
                  <a:tcPr/>
                </a:tc>
                <a:extLst>
                  <a:ext uri="{0D108BD9-81ED-4DB2-BD59-A6C34878D82A}">
                    <a16:rowId xmlns:a16="http://schemas.microsoft.com/office/drawing/2014/main" val="1930783766"/>
                  </a:ext>
                </a:extLst>
              </a:tr>
              <a:tr h="370840">
                <a:tc>
                  <a:txBody>
                    <a:bodyPr/>
                    <a:lstStyle/>
                    <a:p>
                      <a:r>
                        <a:rPr lang="en-US" dirty="0"/>
                        <a:t>Input Format</a:t>
                      </a:r>
                    </a:p>
                  </a:txBody>
                  <a:tcPr/>
                </a:tc>
                <a:tc>
                  <a:txBody>
                    <a:bodyPr/>
                    <a:lstStyle/>
                    <a:p>
                      <a:r>
                        <a:rPr lang="en-US" dirty="0"/>
                        <a:t>Char</a:t>
                      </a:r>
                    </a:p>
                  </a:txBody>
                  <a:tcPr/>
                </a:tc>
                <a:extLst>
                  <a:ext uri="{0D108BD9-81ED-4DB2-BD59-A6C34878D82A}">
                    <a16:rowId xmlns:a16="http://schemas.microsoft.com/office/drawing/2014/main" val="1389799490"/>
                  </a:ext>
                </a:extLst>
              </a:tr>
              <a:tr h="370840">
                <a:tc>
                  <a:txBody>
                    <a:bodyPr/>
                    <a:lstStyle/>
                    <a:p>
                      <a:r>
                        <a:rPr lang="en-US" dirty="0"/>
                        <a:t>Output Format</a:t>
                      </a:r>
                    </a:p>
                  </a:txBody>
                  <a:tcPr/>
                </a:tc>
                <a:tc>
                  <a:txBody>
                    <a:bodyPr/>
                    <a:lstStyle/>
                    <a:p>
                      <a:r>
                        <a:rPr lang="en-US" dirty="0"/>
                        <a:t>Char</a:t>
                      </a:r>
                    </a:p>
                  </a:txBody>
                  <a:tcPr/>
                </a:tc>
                <a:extLst>
                  <a:ext uri="{0D108BD9-81ED-4DB2-BD59-A6C34878D82A}">
                    <a16:rowId xmlns:a16="http://schemas.microsoft.com/office/drawing/2014/main" val="2847893997"/>
                  </a:ext>
                </a:extLst>
              </a:tr>
              <a:tr h="370840">
                <a:tc>
                  <a:txBody>
                    <a:bodyPr/>
                    <a:lstStyle/>
                    <a:p>
                      <a:r>
                        <a:rPr lang="en-US" dirty="0"/>
                        <a:t>Default Value</a:t>
                      </a:r>
                    </a:p>
                  </a:txBody>
                  <a:tcPr/>
                </a:tc>
                <a:tc>
                  <a:txBody>
                    <a:bodyPr/>
                    <a:lstStyle/>
                    <a:p>
                      <a:r>
                        <a:rPr lang="en-US" dirty="0"/>
                        <a:t>Null</a:t>
                      </a:r>
                    </a:p>
                  </a:txBody>
                  <a:tcPr/>
                </a:tc>
                <a:extLst>
                  <a:ext uri="{0D108BD9-81ED-4DB2-BD59-A6C34878D82A}">
                    <a16:rowId xmlns:a16="http://schemas.microsoft.com/office/drawing/2014/main" val="850589562"/>
                  </a:ext>
                </a:extLst>
              </a:tr>
              <a:tr h="370840">
                <a:tc>
                  <a:txBody>
                    <a:bodyPr/>
                    <a:lstStyle/>
                    <a:p>
                      <a:r>
                        <a:rPr lang="en-US" dirty="0"/>
                        <a:t>Continues / Discrete</a:t>
                      </a:r>
                    </a:p>
                  </a:txBody>
                  <a:tcPr/>
                </a:tc>
                <a:tc>
                  <a:txBody>
                    <a:bodyPr/>
                    <a:lstStyle/>
                    <a:p>
                      <a:r>
                        <a:rPr lang="en-US" dirty="0"/>
                        <a:t>Discrete</a:t>
                      </a:r>
                    </a:p>
                  </a:txBody>
                  <a:tcPr/>
                </a:tc>
                <a:extLst>
                  <a:ext uri="{0D108BD9-81ED-4DB2-BD59-A6C34878D82A}">
                    <a16:rowId xmlns:a16="http://schemas.microsoft.com/office/drawing/2014/main" val="598386238"/>
                  </a:ext>
                </a:extLst>
              </a:tr>
              <a:tr h="370840">
                <a:tc>
                  <a:txBody>
                    <a:bodyPr/>
                    <a:lstStyle/>
                    <a:p>
                      <a:r>
                        <a:rPr lang="en-US" dirty="0"/>
                        <a:t>Type</a:t>
                      </a:r>
                    </a:p>
                  </a:txBody>
                  <a:tcPr/>
                </a:tc>
                <a:tc>
                  <a:txBody>
                    <a:bodyPr/>
                    <a:lstStyle/>
                    <a:p>
                      <a:r>
                        <a:rPr lang="en-US" dirty="0"/>
                        <a:t>Alphabetic</a:t>
                      </a:r>
                    </a:p>
                  </a:txBody>
                  <a:tcPr/>
                </a:tc>
                <a:extLst>
                  <a:ext uri="{0D108BD9-81ED-4DB2-BD59-A6C34878D82A}">
                    <a16:rowId xmlns:a16="http://schemas.microsoft.com/office/drawing/2014/main" val="3895857613"/>
                  </a:ext>
                </a:extLst>
              </a:tr>
              <a:tr h="370840">
                <a:tc>
                  <a:txBody>
                    <a:bodyPr/>
                    <a:lstStyle/>
                    <a:p>
                      <a:r>
                        <a:rPr lang="en-US" dirty="0"/>
                        <a:t>Base / Derived</a:t>
                      </a:r>
                    </a:p>
                  </a:txBody>
                  <a:tcPr/>
                </a:tc>
                <a:tc>
                  <a:txBody>
                    <a:bodyPr/>
                    <a:lstStyle/>
                    <a:p>
                      <a:r>
                        <a:rPr lang="en-US" dirty="0"/>
                        <a:t>Base</a:t>
                      </a:r>
                    </a:p>
                  </a:txBody>
                  <a:tcPr/>
                </a:tc>
                <a:extLst>
                  <a:ext uri="{0D108BD9-81ED-4DB2-BD59-A6C34878D82A}">
                    <a16:rowId xmlns:a16="http://schemas.microsoft.com/office/drawing/2014/main" val="385653763"/>
                  </a:ext>
                </a:extLst>
              </a:tr>
              <a:tr h="370840">
                <a:tc>
                  <a:txBody>
                    <a:bodyPr/>
                    <a:lstStyle/>
                    <a:p>
                      <a:r>
                        <a:rPr lang="en-US" dirty="0"/>
                        <a:t>Upper Limit</a:t>
                      </a:r>
                    </a:p>
                  </a:txBody>
                  <a:tcPr/>
                </a:tc>
                <a:tc>
                  <a:txBody>
                    <a:bodyPr/>
                    <a:lstStyle/>
                    <a:p>
                      <a:endParaRPr lang="en-US" dirty="0"/>
                    </a:p>
                  </a:txBody>
                  <a:tcPr/>
                </a:tc>
                <a:extLst>
                  <a:ext uri="{0D108BD9-81ED-4DB2-BD59-A6C34878D82A}">
                    <a16:rowId xmlns:a16="http://schemas.microsoft.com/office/drawing/2014/main" val="3368287996"/>
                  </a:ext>
                </a:extLst>
              </a:tr>
              <a:tr h="370840">
                <a:tc>
                  <a:txBody>
                    <a:bodyPr/>
                    <a:lstStyle/>
                    <a:p>
                      <a:r>
                        <a:rPr lang="en-US" dirty="0"/>
                        <a:t>Lower Limit</a:t>
                      </a:r>
                    </a:p>
                  </a:txBody>
                  <a:tcPr/>
                </a:tc>
                <a:tc>
                  <a:txBody>
                    <a:bodyPr/>
                    <a:lstStyle/>
                    <a:p>
                      <a:endParaRPr lang="en-US" dirty="0"/>
                    </a:p>
                  </a:txBody>
                  <a:tcPr/>
                </a:tc>
                <a:extLst>
                  <a:ext uri="{0D108BD9-81ED-4DB2-BD59-A6C34878D82A}">
                    <a16:rowId xmlns:a16="http://schemas.microsoft.com/office/drawing/2014/main" val="414275246"/>
                  </a:ext>
                </a:extLst>
              </a:tr>
              <a:tr h="370840">
                <a:tc>
                  <a:txBody>
                    <a:bodyPr/>
                    <a:lstStyle/>
                    <a:p>
                      <a:r>
                        <a:rPr lang="en-US" dirty="0"/>
                        <a:t>Discrete Values</a:t>
                      </a:r>
                    </a:p>
                  </a:txBody>
                  <a:tcPr/>
                </a:tc>
                <a:tc>
                  <a:txBody>
                    <a:bodyPr/>
                    <a:lstStyle/>
                    <a:p>
                      <a:endParaRPr lang="en-US" dirty="0"/>
                    </a:p>
                  </a:txBody>
                  <a:tcPr/>
                </a:tc>
                <a:extLst>
                  <a:ext uri="{0D108BD9-81ED-4DB2-BD59-A6C34878D82A}">
                    <a16:rowId xmlns:a16="http://schemas.microsoft.com/office/drawing/2014/main" val="3523711013"/>
                  </a:ext>
                </a:extLst>
              </a:tr>
              <a:tr h="370840">
                <a:tc>
                  <a:txBody>
                    <a:bodyPr/>
                    <a:lstStyle/>
                    <a:p>
                      <a:r>
                        <a:rPr lang="en-US" dirty="0"/>
                        <a:t>Comments</a:t>
                      </a:r>
                    </a:p>
                  </a:txBody>
                  <a:tcPr/>
                </a:tc>
                <a:tc>
                  <a:txBody>
                    <a:bodyPr/>
                    <a:lstStyle/>
                    <a:p>
                      <a:endParaRPr lang="en-US" dirty="0"/>
                    </a:p>
                  </a:txBody>
                  <a:tcPr/>
                </a:tc>
                <a:extLst>
                  <a:ext uri="{0D108BD9-81ED-4DB2-BD59-A6C34878D82A}">
                    <a16:rowId xmlns:a16="http://schemas.microsoft.com/office/drawing/2014/main" val="679398243"/>
                  </a:ext>
                </a:extLst>
              </a:tr>
            </a:tbl>
          </a:graphicData>
        </a:graphic>
      </p:graphicFrame>
    </p:spTree>
    <p:extLst>
      <p:ext uri="{BB962C8B-B14F-4D97-AF65-F5344CB8AC3E}">
        <p14:creationId xmlns:p14="http://schemas.microsoft.com/office/powerpoint/2010/main" val="39103744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3E31-C122-45B5-84AA-CA3A98A341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D719DE-29C1-4B37-BCAC-E12C7C34FC77}"/>
              </a:ext>
            </a:extLst>
          </p:cNvPr>
          <p:cNvSpPr>
            <a:spLocks noGrp="1"/>
          </p:cNvSpPr>
          <p:nvPr>
            <p:ph idx="1"/>
          </p:nvPr>
        </p:nvSpPr>
        <p:spPr>
          <a:xfrm>
            <a:off x="765109" y="1838132"/>
            <a:ext cx="10310327" cy="4316810"/>
          </a:xfrm>
        </p:spPr>
        <p:txBody>
          <a:bodyPr/>
          <a:lstStyle/>
          <a:p>
            <a:endParaRPr lang="en-US" dirty="0"/>
          </a:p>
        </p:txBody>
      </p:sp>
      <p:graphicFrame>
        <p:nvGraphicFramePr>
          <p:cNvPr id="4" name="Table 4">
            <a:extLst>
              <a:ext uri="{FF2B5EF4-FFF2-40B4-BE49-F238E27FC236}">
                <a16:creationId xmlns:a16="http://schemas.microsoft.com/office/drawing/2014/main" id="{0AC78598-9EFE-42D7-B61A-DA21030BB343}"/>
              </a:ext>
            </a:extLst>
          </p:cNvPr>
          <p:cNvGraphicFramePr>
            <a:graphicFrameLocks noGrp="1"/>
          </p:cNvGraphicFramePr>
          <p:nvPr/>
        </p:nvGraphicFramePr>
        <p:xfrm>
          <a:off x="2032000" y="1334022"/>
          <a:ext cx="8128000" cy="5191760"/>
        </p:xfrm>
        <a:graphic>
          <a:graphicData uri="http://schemas.openxmlformats.org/drawingml/2006/table">
            <a:tbl>
              <a:tblPr firstRow="1" bandRow="1">
                <a:tableStyleId>{5C22544A-7EE6-4342-B048-85BDC9FD1C3A}</a:tableStyleId>
              </a:tblPr>
              <a:tblGrid>
                <a:gridCol w="2418702">
                  <a:extLst>
                    <a:ext uri="{9D8B030D-6E8A-4147-A177-3AD203B41FA5}">
                      <a16:colId xmlns:a16="http://schemas.microsoft.com/office/drawing/2014/main" val="2317416841"/>
                    </a:ext>
                  </a:extLst>
                </a:gridCol>
                <a:gridCol w="5709298">
                  <a:extLst>
                    <a:ext uri="{9D8B030D-6E8A-4147-A177-3AD203B41FA5}">
                      <a16:colId xmlns:a16="http://schemas.microsoft.com/office/drawing/2014/main" val="1289820370"/>
                    </a:ext>
                  </a:extLst>
                </a:gridCol>
              </a:tblGrid>
              <a:tr h="370840">
                <a:tc>
                  <a:txBody>
                    <a:bodyPr/>
                    <a:lstStyle/>
                    <a:p>
                      <a:r>
                        <a:rPr lang="en-US" dirty="0"/>
                        <a:t>Name</a:t>
                      </a:r>
                    </a:p>
                  </a:txBody>
                  <a:tcPr/>
                </a:tc>
                <a:tc>
                  <a:txBody>
                    <a:bodyPr/>
                    <a:lstStyle/>
                    <a:p>
                      <a:r>
                        <a:rPr lang="en-US" dirty="0"/>
                        <a:t>Customer Address</a:t>
                      </a:r>
                    </a:p>
                  </a:txBody>
                  <a:tcPr/>
                </a:tc>
                <a:extLst>
                  <a:ext uri="{0D108BD9-81ED-4DB2-BD59-A6C34878D82A}">
                    <a16:rowId xmlns:a16="http://schemas.microsoft.com/office/drawing/2014/main" val="2864717329"/>
                  </a:ext>
                </a:extLst>
              </a:tr>
              <a:tr h="370840">
                <a:tc>
                  <a:txBody>
                    <a:bodyPr/>
                    <a:lstStyle/>
                    <a:p>
                      <a:r>
                        <a:rPr lang="en-US" dirty="0"/>
                        <a:t>Alias</a:t>
                      </a:r>
                    </a:p>
                  </a:txBody>
                  <a:tcPr/>
                </a:tc>
                <a:tc>
                  <a:txBody>
                    <a:bodyPr/>
                    <a:lstStyle/>
                    <a:p>
                      <a:r>
                        <a:rPr lang="en-US" dirty="0"/>
                        <a:t>Customer Address</a:t>
                      </a:r>
                    </a:p>
                  </a:txBody>
                  <a:tcPr/>
                </a:tc>
                <a:extLst>
                  <a:ext uri="{0D108BD9-81ED-4DB2-BD59-A6C34878D82A}">
                    <a16:rowId xmlns:a16="http://schemas.microsoft.com/office/drawing/2014/main" val="642242940"/>
                  </a:ext>
                </a:extLst>
              </a:tr>
              <a:tr h="370840">
                <a:tc>
                  <a:txBody>
                    <a:bodyPr/>
                    <a:lstStyle/>
                    <a:p>
                      <a:r>
                        <a:rPr lang="en-US" dirty="0"/>
                        <a:t>Description</a:t>
                      </a:r>
                    </a:p>
                  </a:txBody>
                  <a:tcPr/>
                </a:tc>
                <a:tc>
                  <a:txBody>
                    <a:bodyPr/>
                    <a:lstStyle/>
                    <a:p>
                      <a:r>
                        <a:rPr lang="en-US" dirty="0"/>
                        <a:t>Indicate the customer </a:t>
                      </a:r>
                      <a:r>
                        <a:rPr lang="en-US" dirty="0" err="1"/>
                        <a:t>adress</a:t>
                      </a:r>
                      <a:endParaRPr lang="en-US" dirty="0"/>
                    </a:p>
                  </a:txBody>
                  <a:tcPr/>
                </a:tc>
                <a:extLst>
                  <a:ext uri="{0D108BD9-81ED-4DB2-BD59-A6C34878D82A}">
                    <a16:rowId xmlns:a16="http://schemas.microsoft.com/office/drawing/2014/main" val="3716571750"/>
                  </a:ext>
                </a:extLst>
              </a:tr>
              <a:tr h="370840">
                <a:tc>
                  <a:txBody>
                    <a:bodyPr/>
                    <a:lstStyle/>
                    <a:p>
                      <a:r>
                        <a:rPr lang="en-US" dirty="0"/>
                        <a:t>Length</a:t>
                      </a:r>
                    </a:p>
                  </a:txBody>
                  <a:tcPr/>
                </a:tc>
                <a:tc>
                  <a:txBody>
                    <a:bodyPr/>
                    <a:lstStyle/>
                    <a:p>
                      <a:r>
                        <a:rPr lang="en-US" dirty="0"/>
                        <a:t>70</a:t>
                      </a:r>
                    </a:p>
                  </a:txBody>
                  <a:tcPr/>
                </a:tc>
                <a:extLst>
                  <a:ext uri="{0D108BD9-81ED-4DB2-BD59-A6C34878D82A}">
                    <a16:rowId xmlns:a16="http://schemas.microsoft.com/office/drawing/2014/main" val="1930783766"/>
                  </a:ext>
                </a:extLst>
              </a:tr>
              <a:tr h="370840">
                <a:tc>
                  <a:txBody>
                    <a:bodyPr/>
                    <a:lstStyle/>
                    <a:p>
                      <a:r>
                        <a:rPr lang="en-US" dirty="0"/>
                        <a:t>Input Format</a:t>
                      </a:r>
                    </a:p>
                  </a:txBody>
                  <a:tcPr/>
                </a:tc>
                <a:tc>
                  <a:txBody>
                    <a:bodyPr/>
                    <a:lstStyle/>
                    <a:p>
                      <a:r>
                        <a:rPr lang="en-US" dirty="0"/>
                        <a:t>Char</a:t>
                      </a:r>
                    </a:p>
                  </a:txBody>
                  <a:tcPr/>
                </a:tc>
                <a:extLst>
                  <a:ext uri="{0D108BD9-81ED-4DB2-BD59-A6C34878D82A}">
                    <a16:rowId xmlns:a16="http://schemas.microsoft.com/office/drawing/2014/main" val="1389799490"/>
                  </a:ext>
                </a:extLst>
              </a:tr>
              <a:tr h="370840">
                <a:tc>
                  <a:txBody>
                    <a:bodyPr/>
                    <a:lstStyle/>
                    <a:p>
                      <a:r>
                        <a:rPr lang="en-US" dirty="0"/>
                        <a:t>Output Format</a:t>
                      </a:r>
                    </a:p>
                  </a:txBody>
                  <a:tcPr/>
                </a:tc>
                <a:tc>
                  <a:txBody>
                    <a:bodyPr/>
                    <a:lstStyle/>
                    <a:p>
                      <a:r>
                        <a:rPr lang="en-US" dirty="0"/>
                        <a:t>Char</a:t>
                      </a:r>
                    </a:p>
                  </a:txBody>
                  <a:tcPr/>
                </a:tc>
                <a:extLst>
                  <a:ext uri="{0D108BD9-81ED-4DB2-BD59-A6C34878D82A}">
                    <a16:rowId xmlns:a16="http://schemas.microsoft.com/office/drawing/2014/main" val="2847893997"/>
                  </a:ext>
                </a:extLst>
              </a:tr>
              <a:tr h="370840">
                <a:tc>
                  <a:txBody>
                    <a:bodyPr/>
                    <a:lstStyle/>
                    <a:p>
                      <a:r>
                        <a:rPr lang="en-US" dirty="0"/>
                        <a:t>Default Value</a:t>
                      </a:r>
                    </a:p>
                  </a:txBody>
                  <a:tcPr/>
                </a:tc>
                <a:tc>
                  <a:txBody>
                    <a:bodyPr/>
                    <a:lstStyle/>
                    <a:p>
                      <a:r>
                        <a:rPr lang="en-US" dirty="0"/>
                        <a:t>Null</a:t>
                      </a:r>
                    </a:p>
                  </a:txBody>
                  <a:tcPr/>
                </a:tc>
                <a:extLst>
                  <a:ext uri="{0D108BD9-81ED-4DB2-BD59-A6C34878D82A}">
                    <a16:rowId xmlns:a16="http://schemas.microsoft.com/office/drawing/2014/main" val="850589562"/>
                  </a:ext>
                </a:extLst>
              </a:tr>
              <a:tr h="370840">
                <a:tc>
                  <a:txBody>
                    <a:bodyPr/>
                    <a:lstStyle/>
                    <a:p>
                      <a:r>
                        <a:rPr lang="en-US" dirty="0"/>
                        <a:t>Continues / Discrete</a:t>
                      </a:r>
                    </a:p>
                  </a:txBody>
                  <a:tcPr/>
                </a:tc>
                <a:tc>
                  <a:txBody>
                    <a:bodyPr/>
                    <a:lstStyle/>
                    <a:p>
                      <a:r>
                        <a:rPr lang="en-US" dirty="0"/>
                        <a:t>Discrete</a:t>
                      </a:r>
                    </a:p>
                  </a:txBody>
                  <a:tcPr/>
                </a:tc>
                <a:extLst>
                  <a:ext uri="{0D108BD9-81ED-4DB2-BD59-A6C34878D82A}">
                    <a16:rowId xmlns:a16="http://schemas.microsoft.com/office/drawing/2014/main" val="598386238"/>
                  </a:ext>
                </a:extLst>
              </a:tr>
              <a:tr h="370840">
                <a:tc>
                  <a:txBody>
                    <a:bodyPr/>
                    <a:lstStyle/>
                    <a:p>
                      <a:r>
                        <a:rPr lang="en-US" dirty="0"/>
                        <a:t>Type</a:t>
                      </a:r>
                    </a:p>
                  </a:txBody>
                  <a:tcPr/>
                </a:tc>
                <a:tc>
                  <a:txBody>
                    <a:bodyPr/>
                    <a:lstStyle/>
                    <a:p>
                      <a:r>
                        <a:rPr lang="en-US" dirty="0"/>
                        <a:t>Alphabetic</a:t>
                      </a:r>
                    </a:p>
                  </a:txBody>
                  <a:tcPr/>
                </a:tc>
                <a:extLst>
                  <a:ext uri="{0D108BD9-81ED-4DB2-BD59-A6C34878D82A}">
                    <a16:rowId xmlns:a16="http://schemas.microsoft.com/office/drawing/2014/main" val="3895857613"/>
                  </a:ext>
                </a:extLst>
              </a:tr>
              <a:tr h="370840">
                <a:tc>
                  <a:txBody>
                    <a:bodyPr/>
                    <a:lstStyle/>
                    <a:p>
                      <a:r>
                        <a:rPr lang="en-US" dirty="0"/>
                        <a:t>Base / Derived</a:t>
                      </a:r>
                    </a:p>
                  </a:txBody>
                  <a:tcPr/>
                </a:tc>
                <a:tc>
                  <a:txBody>
                    <a:bodyPr/>
                    <a:lstStyle/>
                    <a:p>
                      <a:r>
                        <a:rPr lang="en-US" dirty="0"/>
                        <a:t>Base</a:t>
                      </a:r>
                    </a:p>
                  </a:txBody>
                  <a:tcPr/>
                </a:tc>
                <a:extLst>
                  <a:ext uri="{0D108BD9-81ED-4DB2-BD59-A6C34878D82A}">
                    <a16:rowId xmlns:a16="http://schemas.microsoft.com/office/drawing/2014/main" val="385653763"/>
                  </a:ext>
                </a:extLst>
              </a:tr>
              <a:tr h="370840">
                <a:tc>
                  <a:txBody>
                    <a:bodyPr/>
                    <a:lstStyle/>
                    <a:p>
                      <a:r>
                        <a:rPr lang="en-US" dirty="0"/>
                        <a:t>Upper Limit</a:t>
                      </a:r>
                    </a:p>
                  </a:txBody>
                  <a:tcPr/>
                </a:tc>
                <a:tc>
                  <a:txBody>
                    <a:bodyPr/>
                    <a:lstStyle/>
                    <a:p>
                      <a:endParaRPr lang="en-US" dirty="0"/>
                    </a:p>
                  </a:txBody>
                  <a:tcPr/>
                </a:tc>
                <a:extLst>
                  <a:ext uri="{0D108BD9-81ED-4DB2-BD59-A6C34878D82A}">
                    <a16:rowId xmlns:a16="http://schemas.microsoft.com/office/drawing/2014/main" val="3368287996"/>
                  </a:ext>
                </a:extLst>
              </a:tr>
              <a:tr h="370840">
                <a:tc>
                  <a:txBody>
                    <a:bodyPr/>
                    <a:lstStyle/>
                    <a:p>
                      <a:r>
                        <a:rPr lang="en-US" dirty="0"/>
                        <a:t>Lower Limit</a:t>
                      </a:r>
                    </a:p>
                  </a:txBody>
                  <a:tcPr/>
                </a:tc>
                <a:tc>
                  <a:txBody>
                    <a:bodyPr/>
                    <a:lstStyle/>
                    <a:p>
                      <a:endParaRPr lang="en-US" dirty="0"/>
                    </a:p>
                  </a:txBody>
                  <a:tcPr/>
                </a:tc>
                <a:extLst>
                  <a:ext uri="{0D108BD9-81ED-4DB2-BD59-A6C34878D82A}">
                    <a16:rowId xmlns:a16="http://schemas.microsoft.com/office/drawing/2014/main" val="3684431182"/>
                  </a:ext>
                </a:extLst>
              </a:tr>
              <a:tr h="370840">
                <a:tc>
                  <a:txBody>
                    <a:bodyPr/>
                    <a:lstStyle/>
                    <a:p>
                      <a:r>
                        <a:rPr lang="en-US" dirty="0"/>
                        <a:t>Discrete Values</a:t>
                      </a:r>
                    </a:p>
                  </a:txBody>
                  <a:tcPr/>
                </a:tc>
                <a:tc>
                  <a:txBody>
                    <a:bodyPr/>
                    <a:lstStyle/>
                    <a:p>
                      <a:endParaRPr lang="en-US" dirty="0"/>
                    </a:p>
                  </a:txBody>
                  <a:tcPr/>
                </a:tc>
                <a:extLst>
                  <a:ext uri="{0D108BD9-81ED-4DB2-BD59-A6C34878D82A}">
                    <a16:rowId xmlns:a16="http://schemas.microsoft.com/office/drawing/2014/main" val="3523711013"/>
                  </a:ext>
                </a:extLst>
              </a:tr>
              <a:tr h="370840">
                <a:tc>
                  <a:txBody>
                    <a:bodyPr/>
                    <a:lstStyle/>
                    <a:p>
                      <a:r>
                        <a:rPr lang="en-US" dirty="0"/>
                        <a:t>Comments</a:t>
                      </a:r>
                    </a:p>
                  </a:txBody>
                  <a:tcPr/>
                </a:tc>
                <a:tc>
                  <a:txBody>
                    <a:bodyPr/>
                    <a:lstStyle/>
                    <a:p>
                      <a:endParaRPr lang="en-US" dirty="0"/>
                    </a:p>
                  </a:txBody>
                  <a:tcPr/>
                </a:tc>
                <a:extLst>
                  <a:ext uri="{0D108BD9-81ED-4DB2-BD59-A6C34878D82A}">
                    <a16:rowId xmlns:a16="http://schemas.microsoft.com/office/drawing/2014/main" val="679398243"/>
                  </a:ext>
                </a:extLst>
              </a:tr>
            </a:tbl>
          </a:graphicData>
        </a:graphic>
      </p:graphicFrame>
    </p:spTree>
    <p:extLst>
      <p:ext uri="{BB962C8B-B14F-4D97-AF65-F5344CB8AC3E}">
        <p14:creationId xmlns:p14="http://schemas.microsoft.com/office/powerpoint/2010/main" val="30354365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E1685E62-00E3-419A-BA3B-C4CB4880CC96}"/>
              </a:ext>
            </a:extLst>
          </p:cNvPr>
          <p:cNvGraphicFramePr>
            <a:graphicFrameLocks noGrp="1"/>
          </p:cNvGraphicFramePr>
          <p:nvPr/>
        </p:nvGraphicFramePr>
        <p:xfrm>
          <a:off x="2032000" y="1334022"/>
          <a:ext cx="8128000" cy="5191760"/>
        </p:xfrm>
        <a:graphic>
          <a:graphicData uri="http://schemas.openxmlformats.org/drawingml/2006/table">
            <a:tbl>
              <a:tblPr firstRow="1" bandRow="1">
                <a:tableStyleId>{5C22544A-7EE6-4342-B048-85BDC9FD1C3A}</a:tableStyleId>
              </a:tblPr>
              <a:tblGrid>
                <a:gridCol w="2418702">
                  <a:extLst>
                    <a:ext uri="{9D8B030D-6E8A-4147-A177-3AD203B41FA5}">
                      <a16:colId xmlns:a16="http://schemas.microsoft.com/office/drawing/2014/main" val="2317416841"/>
                    </a:ext>
                  </a:extLst>
                </a:gridCol>
                <a:gridCol w="5709298">
                  <a:extLst>
                    <a:ext uri="{9D8B030D-6E8A-4147-A177-3AD203B41FA5}">
                      <a16:colId xmlns:a16="http://schemas.microsoft.com/office/drawing/2014/main" val="1289820370"/>
                    </a:ext>
                  </a:extLst>
                </a:gridCol>
              </a:tblGrid>
              <a:tr h="370840">
                <a:tc>
                  <a:txBody>
                    <a:bodyPr/>
                    <a:lstStyle/>
                    <a:p>
                      <a:r>
                        <a:rPr lang="en-US" dirty="0"/>
                        <a:t>Name</a:t>
                      </a:r>
                    </a:p>
                  </a:txBody>
                  <a:tcPr/>
                </a:tc>
                <a:tc>
                  <a:txBody>
                    <a:bodyPr/>
                    <a:lstStyle/>
                    <a:p>
                      <a:r>
                        <a:rPr lang="en-US" dirty="0"/>
                        <a:t>Customer </a:t>
                      </a:r>
                      <a:r>
                        <a:rPr lang="en-US" dirty="0" err="1"/>
                        <a:t>Purshases</a:t>
                      </a:r>
                      <a:endParaRPr lang="en-US" dirty="0"/>
                    </a:p>
                  </a:txBody>
                  <a:tcPr/>
                </a:tc>
                <a:extLst>
                  <a:ext uri="{0D108BD9-81ED-4DB2-BD59-A6C34878D82A}">
                    <a16:rowId xmlns:a16="http://schemas.microsoft.com/office/drawing/2014/main" val="2864717329"/>
                  </a:ext>
                </a:extLst>
              </a:tr>
              <a:tr h="370840">
                <a:tc>
                  <a:txBody>
                    <a:bodyPr/>
                    <a:lstStyle/>
                    <a:p>
                      <a:r>
                        <a:rPr lang="en-US" dirty="0"/>
                        <a:t>Alias</a:t>
                      </a:r>
                    </a:p>
                  </a:txBody>
                  <a:tcPr/>
                </a:tc>
                <a:tc>
                  <a:txBody>
                    <a:bodyPr/>
                    <a:lstStyle/>
                    <a:p>
                      <a:r>
                        <a:rPr lang="en-US" dirty="0"/>
                        <a:t>Customer </a:t>
                      </a:r>
                      <a:r>
                        <a:rPr lang="en-US" dirty="0" err="1"/>
                        <a:t>Purshases</a:t>
                      </a:r>
                      <a:endParaRPr lang="en-US" dirty="0"/>
                    </a:p>
                  </a:txBody>
                  <a:tcPr/>
                </a:tc>
                <a:extLst>
                  <a:ext uri="{0D108BD9-81ED-4DB2-BD59-A6C34878D82A}">
                    <a16:rowId xmlns:a16="http://schemas.microsoft.com/office/drawing/2014/main" val="642242940"/>
                  </a:ext>
                </a:extLst>
              </a:tr>
              <a:tr h="370840">
                <a:tc>
                  <a:txBody>
                    <a:bodyPr/>
                    <a:lstStyle/>
                    <a:p>
                      <a:r>
                        <a:rPr lang="en-US" dirty="0"/>
                        <a:t>Description</a:t>
                      </a:r>
                    </a:p>
                  </a:txBody>
                  <a:tcPr/>
                </a:tc>
                <a:tc>
                  <a:txBody>
                    <a:bodyPr/>
                    <a:lstStyle/>
                    <a:p>
                      <a:r>
                        <a:rPr lang="en-US" dirty="0"/>
                        <a:t>Indicate the customer </a:t>
                      </a:r>
                      <a:r>
                        <a:rPr lang="en-US" dirty="0" err="1"/>
                        <a:t>Purshases</a:t>
                      </a:r>
                      <a:endParaRPr lang="en-US" dirty="0"/>
                    </a:p>
                  </a:txBody>
                  <a:tcPr/>
                </a:tc>
                <a:extLst>
                  <a:ext uri="{0D108BD9-81ED-4DB2-BD59-A6C34878D82A}">
                    <a16:rowId xmlns:a16="http://schemas.microsoft.com/office/drawing/2014/main" val="3716571750"/>
                  </a:ext>
                </a:extLst>
              </a:tr>
              <a:tr h="370840">
                <a:tc>
                  <a:txBody>
                    <a:bodyPr/>
                    <a:lstStyle/>
                    <a:p>
                      <a:r>
                        <a:rPr lang="en-US" dirty="0"/>
                        <a:t>Length</a:t>
                      </a:r>
                    </a:p>
                  </a:txBody>
                  <a:tcPr/>
                </a:tc>
                <a:tc>
                  <a:txBody>
                    <a:bodyPr/>
                    <a:lstStyle/>
                    <a:p>
                      <a:r>
                        <a:rPr lang="en-US" dirty="0"/>
                        <a:t>50</a:t>
                      </a:r>
                    </a:p>
                  </a:txBody>
                  <a:tcPr/>
                </a:tc>
                <a:extLst>
                  <a:ext uri="{0D108BD9-81ED-4DB2-BD59-A6C34878D82A}">
                    <a16:rowId xmlns:a16="http://schemas.microsoft.com/office/drawing/2014/main" val="1930783766"/>
                  </a:ext>
                </a:extLst>
              </a:tr>
              <a:tr h="370840">
                <a:tc>
                  <a:txBody>
                    <a:bodyPr/>
                    <a:lstStyle/>
                    <a:p>
                      <a:r>
                        <a:rPr lang="en-US" dirty="0"/>
                        <a:t>Input Format</a:t>
                      </a:r>
                    </a:p>
                  </a:txBody>
                  <a:tcPr/>
                </a:tc>
                <a:tc>
                  <a:txBody>
                    <a:bodyPr/>
                    <a:lstStyle/>
                    <a:p>
                      <a:r>
                        <a:rPr lang="en-US" dirty="0"/>
                        <a:t>string</a:t>
                      </a:r>
                    </a:p>
                  </a:txBody>
                  <a:tcPr/>
                </a:tc>
                <a:extLst>
                  <a:ext uri="{0D108BD9-81ED-4DB2-BD59-A6C34878D82A}">
                    <a16:rowId xmlns:a16="http://schemas.microsoft.com/office/drawing/2014/main" val="1389799490"/>
                  </a:ext>
                </a:extLst>
              </a:tr>
              <a:tr h="370840">
                <a:tc>
                  <a:txBody>
                    <a:bodyPr/>
                    <a:lstStyle/>
                    <a:p>
                      <a:r>
                        <a:rPr lang="en-US" dirty="0"/>
                        <a:t>Output Format</a:t>
                      </a:r>
                    </a:p>
                  </a:txBody>
                  <a:tcPr/>
                </a:tc>
                <a:tc>
                  <a:txBody>
                    <a:bodyPr/>
                    <a:lstStyle/>
                    <a:p>
                      <a:r>
                        <a:rPr lang="en-US" dirty="0"/>
                        <a:t>string</a:t>
                      </a:r>
                    </a:p>
                  </a:txBody>
                  <a:tcPr/>
                </a:tc>
                <a:extLst>
                  <a:ext uri="{0D108BD9-81ED-4DB2-BD59-A6C34878D82A}">
                    <a16:rowId xmlns:a16="http://schemas.microsoft.com/office/drawing/2014/main" val="2847893997"/>
                  </a:ext>
                </a:extLst>
              </a:tr>
              <a:tr h="370840">
                <a:tc>
                  <a:txBody>
                    <a:bodyPr/>
                    <a:lstStyle/>
                    <a:p>
                      <a:r>
                        <a:rPr lang="en-US" dirty="0"/>
                        <a:t>Default Value</a:t>
                      </a:r>
                    </a:p>
                  </a:txBody>
                  <a:tcPr/>
                </a:tc>
                <a:tc>
                  <a:txBody>
                    <a:bodyPr/>
                    <a:lstStyle/>
                    <a:p>
                      <a:r>
                        <a:rPr lang="en-US" dirty="0"/>
                        <a:t>Null</a:t>
                      </a:r>
                    </a:p>
                  </a:txBody>
                  <a:tcPr/>
                </a:tc>
                <a:extLst>
                  <a:ext uri="{0D108BD9-81ED-4DB2-BD59-A6C34878D82A}">
                    <a16:rowId xmlns:a16="http://schemas.microsoft.com/office/drawing/2014/main" val="850589562"/>
                  </a:ext>
                </a:extLst>
              </a:tr>
              <a:tr h="370840">
                <a:tc>
                  <a:txBody>
                    <a:bodyPr/>
                    <a:lstStyle/>
                    <a:p>
                      <a:r>
                        <a:rPr lang="en-US" dirty="0"/>
                        <a:t>Continues / Discrete</a:t>
                      </a:r>
                    </a:p>
                  </a:txBody>
                  <a:tcPr/>
                </a:tc>
                <a:tc>
                  <a:txBody>
                    <a:bodyPr/>
                    <a:lstStyle/>
                    <a:p>
                      <a:r>
                        <a:rPr lang="en-US" dirty="0"/>
                        <a:t>Continues</a:t>
                      </a:r>
                    </a:p>
                  </a:txBody>
                  <a:tcPr/>
                </a:tc>
                <a:extLst>
                  <a:ext uri="{0D108BD9-81ED-4DB2-BD59-A6C34878D82A}">
                    <a16:rowId xmlns:a16="http://schemas.microsoft.com/office/drawing/2014/main" val="598386238"/>
                  </a:ext>
                </a:extLst>
              </a:tr>
              <a:tr h="370840">
                <a:tc>
                  <a:txBody>
                    <a:bodyPr/>
                    <a:lstStyle/>
                    <a:p>
                      <a:r>
                        <a:rPr lang="en-US" dirty="0"/>
                        <a:t>Type</a:t>
                      </a:r>
                    </a:p>
                  </a:txBody>
                  <a:tcPr/>
                </a:tc>
                <a:tc>
                  <a:txBody>
                    <a:bodyPr/>
                    <a:lstStyle/>
                    <a:p>
                      <a:endParaRPr lang="en-US" dirty="0"/>
                    </a:p>
                  </a:txBody>
                  <a:tcPr/>
                </a:tc>
                <a:extLst>
                  <a:ext uri="{0D108BD9-81ED-4DB2-BD59-A6C34878D82A}">
                    <a16:rowId xmlns:a16="http://schemas.microsoft.com/office/drawing/2014/main" val="3895857613"/>
                  </a:ext>
                </a:extLst>
              </a:tr>
              <a:tr h="370840">
                <a:tc>
                  <a:txBody>
                    <a:bodyPr/>
                    <a:lstStyle/>
                    <a:p>
                      <a:r>
                        <a:rPr lang="en-US" dirty="0"/>
                        <a:t>Base / Derived</a:t>
                      </a:r>
                    </a:p>
                  </a:txBody>
                  <a:tcPr/>
                </a:tc>
                <a:tc>
                  <a:txBody>
                    <a:bodyPr/>
                    <a:lstStyle/>
                    <a:p>
                      <a:r>
                        <a:rPr lang="en-US" dirty="0"/>
                        <a:t>Derived</a:t>
                      </a:r>
                    </a:p>
                  </a:txBody>
                  <a:tcPr/>
                </a:tc>
                <a:extLst>
                  <a:ext uri="{0D108BD9-81ED-4DB2-BD59-A6C34878D82A}">
                    <a16:rowId xmlns:a16="http://schemas.microsoft.com/office/drawing/2014/main" val="385653763"/>
                  </a:ext>
                </a:extLst>
              </a:tr>
              <a:tr h="370840">
                <a:tc>
                  <a:txBody>
                    <a:bodyPr/>
                    <a:lstStyle/>
                    <a:p>
                      <a:r>
                        <a:rPr lang="en-US" dirty="0"/>
                        <a:t>Upper Limit</a:t>
                      </a:r>
                    </a:p>
                  </a:txBody>
                  <a:tcPr/>
                </a:tc>
                <a:tc>
                  <a:txBody>
                    <a:bodyPr/>
                    <a:lstStyle/>
                    <a:p>
                      <a:r>
                        <a:rPr lang="en-US" dirty="0"/>
                        <a:t>infinity</a:t>
                      </a:r>
                    </a:p>
                  </a:txBody>
                  <a:tcPr/>
                </a:tc>
                <a:extLst>
                  <a:ext uri="{0D108BD9-81ED-4DB2-BD59-A6C34878D82A}">
                    <a16:rowId xmlns:a16="http://schemas.microsoft.com/office/drawing/2014/main" val="3368287996"/>
                  </a:ext>
                </a:extLst>
              </a:tr>
              <a:tr h="370840">
                <a:tc>
                  <a:txBody>
                    <a:bodyPr/>
                    <a:lstStyle/>
                    <a:p>
                      <a:r>
                        <a:rPr lang="en-US" dirty="0"/>
                        <a:t>Lower Limit</a:t>
                      </a:r>
                    </a:p>
                  </a:txBody>
                  <a:tcPr/>
                </a:tc>
                <a:tc>
                  <a:txBody>
                    <a:bodyPr/>
                    <a:lstStyle/>
                    <a:p>
                      <a:r>
                        <a:rPr lang="en-US" dirty="0"/>
                        <a:t>0</a:t>
                      </a:r>
                    </a:p>
                  </a:txBody>
                  <a:tcPr/>
                </a:tc>
                <a:extLst>
                  <a:ext uri="{0D108BD9-81ED-4DB2-BD59-A6C34878D82A}">
                    <a16:rowId xmlns:a16="http://schemas.microsoft.com/office/drawing/2014/main" val="3555726948"/>
                  </a:ext>
                </a:extLst>
              </a:tr>
              <a:tr h="370840">
                <a:tc>
                  <a:txBody>
                    <a:bodyPr/>
                    <a:lstStyle/>
                    <a:p>
                      <a:r>
                        <a:rPr lang="en-US" dirty="0"/>
                        <a:t>Discrete Values</a:t>
                      </a:r>
                    </a:p>
                  </a:txBody>
                  <a:tcPr/>
                </a:tc>
                <a:tc>
                  <a:txBody>
                    <a:bodyPr/>
                    <a:lstStyle/>
                    <a:p>
                      <a:endParaRPr lang="en-US" dirty="0"/>
                    </a:p>
                  </a:txBody>
                  <a:tcPr/>
                </a:tc>
                <a:extLst>
                  <a:ext uri="{0D108BD9-81ED-4DB2-BD59-A6C34878D82A}">
                    <a16:rowId xmlns:a16="http://schemas.microsoft.com/office/drawing/2014/main" val="3523711013"/>
                  </a:ext>
                </a:extLst>
              </a:tr>
              <a:tr h="370840">
                <a:tc>
                  <a:txBody>
                    <a:bodyPr/>
                    <a:lstStyle/>
                    <a:p>
                      <a:r>
                        <a:rPr lang="en-US" dirty="0"/>
                        <a:t>Comments</a:t>
                      </a:r>
                    </a:p>
                  </a:txBody>
                  <a:tcPr/>
                </a:tc>
                <a:tc>
                  <a:txBody>
                    <a:bodyPr/>
                    <a:lstStyle/>
                    <a:p>
                      <a:endParaRPr lang="en-US" dirty="0"/>
                    </a:p>
                  </a:txBody>
                  <a:tcPr/>
                </a:tc>
                <a:extLst>
                  <a:ext uri="{0D108BD9-81ED-4DB2-BD59-A6C34878D82A}">
                    <a16:rowId xmlns:a16="http://schemas.microsoft.com/office/drawing/2014/main" val="679398243"/>
                  </a:ext>
                </a:extLst>
              </a:tr>
            </a:tbl>
          </a:graphicData>
        </a:graphic>
      </p:graphicFrame>
    </p:spTree>
    <p:extLst>
      <p:ext uri="{BB962C8B-B14F-4D97-AF65-F5344CB8AC3E}">
        <p14:creationId xmlns:p14="http://schemas.microsoft.com/office/powerpoint/2010/main" val="13553023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E7FB9FA5-DFDF-4256-9BCC-C70B6A9C83D2}"/>
              </a:ext>
            </a:extLst>
          </p:cNvPr>
          <p:cNvGraphicFramePr>
            <a:graphicFrameLocks noGrp="1"/>
          </p:cNvGraphicFramePr>
          <p:nvPr/>
        </p:nvGraphicFramePr>
        <p:xfrm>
          <a:off x="2032000" y="1018540"/>
          <a:ext cx="8128000" cy="5186680"/>
        </p:xfrm>
        <a:graphic>
          <a:graphicData uri="http://schemas.openxmlformats.org/drawingml/2006/table">
            <a:tbl>
              <a:tblPr firstRow="1" bandRow="1">
                <a:tableStyleId>{5C22544A-7EE6-4342-B048-85BDC9FD1C3A}</a:tableStyleId>
              </a:tblPr>
              <a:tblGrid>
                <a:gridCol w="2418702">
                  <a:extLst>
                    <a:ext uri="{9D8B030D-6E8A-4147-A177-3AD203B41FA5}">
                      <a16:colId xmlns:a16="http://schemas.microsoft.com/office/drawing/2014/main" val="2317416841"/>
                    </a:ext>
                  </a:extLst>
                </a:gridCol>
                <a:gridCol w="5709298">
                  <a:extLst>
                    <a:ext uri="{9D8B030D-6E8A-4147-A177-3AD203B41FA5}">
                      <a16:colId xmlns:a16="http://schemas.microsoft.com/office/drawing/2014/main" val="1289820370"/>
                    </a:ext>
                  </a:extLst>
                </a:gridCol>
              </a:tblGrid>
              <a:tr h="370840">
                <a:tc>
                  <a:txBody>
                    <a:bodyPr/>
                    <a:lstStyle/>
                    <a:p>
                      <a:r>
                        <a:rPr lang="en-US" dirty="0"/>
                        <a:t>Name</a:t>
                      </a:r>
                    </a:p>
                  </a:txBody>
                  <a:tcPr/>
                </a:tc>
                <a:tc>
                  <a:txBody>
                    <a:bodyPr/>
                    <a:lstStyle/>
                    <a:p>
                      <a:r>
                        <a:rPr lang="en-US" dirty="0"/>
                        <a:t>Payment Method</a:t>
                      </a:r>
                    </a:p>
                  </a:txBody>
                  <a:tcPr/>
                </a:tc>
                <a:extLst>
                  <a:ext uri="{0D108BD9-81ED-4DB2-BD59-A6C34878D82A}">
                    <a16:rowId xmlns:a16="http://schemas.microsoft.com/office/drawing/2014/main" val="2864717329"/>
                  </a:ext>
                </a:extLst>
              </a:tr>
              <a:tr h="370840">
                <a:tc>
                  <a:txBody>
                    <a:bodyPr/>
                    <a:lstStyle/>
                    <a:p>
                      <a:r>
                        <a:rPr lang="en-US" dirty="0"/>
                        <a:t>Alias</a:t>
                      </a:r>
                    </a:p>
                  </a:txBody>
                  <a:tcPr/>
                </a:tc>
                <a:tc>
                  <a:txBody>
                    <a:bodyPr/>
                    <a:lstStyle/>
                    <a:p>
                      <a:r>
                        <a:rPr lang="en-US" dirty="0"/>
                        <a:t>Customer Payment process</a:t>
                      </a:r>
                    </a:p>
                  </a:txBody>
                  <a:tcPr/>
                </a:tc>
                <a:extLst>
                  <a:ext uri="{0D108BD9-81ED-4DB2-BD59-A6C34878D82A}">
                    <a16:rowId xmlns:a16="http://schemas.microsoft.com/office/drawing/2014/main" val="642242940"/>
                  </a:ext>
                </a:extLst>
              </a:tr>
              <a:tr h="370840">
                <a:tc>
                  <a:txBody>
                    <a:bodyPr/>
                    <a:lstStyle/>
                    <a:p>
                      <a:r>
                        <a:rPr lang="en-US" dirty="0"/>
                        <a:t>Description</a:t>
                      </a:r>
                    </a:p>
                  </a:txBody>
                  <a:tcPr/>
                </a:tc>
                <a:tc>
                  <a:txBody>
                    <a:bodyPr/>
                    <a:lstStyle/>
                    <a:p>
                      <a:r>
                        <a:rPr lang="en-US" dirty="0"/>
                        <a:t>Indicate the customer Payment method</a:t>
                      </a:r>
                    </a:p>
                  </a:txBody>
                  <a:tcPr/>
                </a:tc>
                <a:extLst>
                  <a:ext uri="{0D108BD9-81ED-4DB2-BD59-A6C34878D82A}">
                    <a16:rowId xmlns:a16="http://schemas.microsoft.com/office/drawing/2014/main" val="3716571750"/>
                  </a:ext>
                </a:extLst>
              </a:tr>
              <a:tr h="370840">
                <a:tc>
                  <a:txBody>
                    <a:bodyPr/>
                    <a:lstStyle/>
                    <a:p>
                      <a:r>
                        <a:rPr lang="en-US" dirty="0"/>
                        <a:t>Length</a:t>
                      </a:r>
                    </a:p>
                  </a:txBody>
                  <a:tcPr/>
                </a:tc>
                <a:tc>
                  <a:txBody>
                    <a:bodyPr/>
                    <a:lstStyle/>
                    <a:p>
                      <a:r>
                        <a:rPr lang="en-US" dirty="0"/>
                        <a:t>50</a:t>
                      </a:r>
                    </a:p>
                  </a:txBody>
                  <a:tcPr/>
                </a:tc>
                <a:extLst>
                  <a:ext uri="{0D108BD9-81ED-4DB2-BD59-A6C34878D82A}">
                    <a16:rowId xmlns:a16="http://schemas.microsoft.com/office/drawing/2014/main" val="1930783766"/>
                  </a:ext>
                </a:extLst>
              </a:tr>
              <a:tr h="370840">
                <a:tc>
                  <a:txBody>
                    <a:bodyPr/>
                    <a:lstStyle/>
                    <a:p>
                      <a:r>
                        <a:rPr lang="en-US" dirty="0"/>
                        <a:t>Input Format</a:t>
                      </a:r>
                    </a:p>
                  </a:txBody>
                  <a:tcPr/>
                </a:tc>
                <a:tc>
                  <a:txBody>
                    <a:bodyPr/>
                    <a:lstStyle/>
                    <a:p>
                      <a:r>
                        <a:rPr lang="en-US" dirty="0"/>
                        <a:t>Number</a:t>
                      </a:r>
                    </a:p>
                  </a:txBody>
                  <a:tcPr/>
                </a:tc>
                <a:extLst>
                  <a:ext uri="{0D108BD9-81ED-4DB2-BD59-A6C34878D82A}">
                    <a16:rowId xmlns:a16="http://schemas.microsoft.com/office/drawing/2014/main" val="1389799490"/>
                  </a:ext>
                </a:extLst>
              </a:tr>
              <a:tr h="370840">
                <a:tc>
                  <a:txBody>
                    <a:bodyPr/>
                    <a:lstStyle/>
                    <a:p>
                      <a:r>
                        <a:rPr lang="en-US" dirty="0"/>
                        <a:t>Output Format</a:t>
                      </a:r>
                    </a:p>
                  </a:txBody>
                  <a:tcPr/>
                </a:tc>
                <a:tc>
                  <a:txBody>
                    <a:bodyPr/>
                    <a:lstStyle/>
                    <a:p>
                      <a:r>
                        <a:rPr lang="en-US" dirty="0"/>
                        <a:t>Number</a:t>
                      </a:r>
                    </a:p>
                  </a:txBody>
                  <a:tcPr/>
                </a:tc>
                <a:extLst>
                  <a:ext uri="{0D108BD9-81ED-4DB2-BD59-A6C34878D82A}">
                    <a16:rowId xmlns:a16="http://schemas.microsoft.com/office/drawing/2014/main" val="2847893997"/>
                  </a:ext>
                </a:extLst>
              </a:tr>
              <a:tr h="370840">
                <a:tc>
                  <a:txBody>
                    <a:bodyPr/>
                    <a:lstStyle/>
                    <a:p>
                      <a:r>
                        <a:rPr lang="en-US" dirty="0"/>
                        <a:t>Default Value</a:t>
                      </a:r>
                    </a:p>
                  </a:txBody>
                  <a:tcPr/>
                </a:tc>
                <a:tc>
                  <a:txBody>
                    <a:bodyPr/>
                    <a:lstStyle/>
                    <a:p>
                      <a:r>
                        <a:rPr lang="en-US" dirty="0"/>
                        <a:t>Null</a:t>
                      </a:r>
                    </a:p>
                  </a:txBody>
                  <a:tcPr/>
                </a:tc>
                <a:extLst>
                  <a:ext uri="{0D108BD9-81ED-4DB2-BD59-A6C34878D82A}">
                    <a16:rowId xmlns:a16="http://schemas.microsoft.com/office/drawing/2014/main" val="850589562"/>
                  </a:ext>
                </a:extLst>
              </a:tr>
              <a:tr h="370840">
                <a:tc>
                  <a:txBody>
                    <a:bodyPr/>
                    <a:lstStyle/>
                    <a:p>
                      <a:r>
                        <a:rPr lang="en-US" dirty="0"/>
                        <a:t>Continues / Discrete</a:t>
                      </a:r>
                    </a:p>
                  </a:txBody>
                  <a:tcPr/>
                </a:tc>
                <a:tc>
                  <a:txBody>
                    <a:bodyPr/>
                    <a:lstStyle/>
                    <a:p>
                      <a:r>
                        <a:rPr lang="en-US" dirty="0"/>
                        <a:t>Continues</a:t>
                      </a:r>
                    </a:p>
                  </a:txBody>
                  <a:tcPr/>
                </a:tc>
                <a:extLst>
                  <a:ext uri="{0D108BD9-81ED-4DB2-BD59-A6C34878D82A}">
                    <a16:rowId xmlns:a16="http://schemas.microsoft.com/office/drawing/2014/main" val="598386238"/>
                  </a:ext>
                </a:extLst>
              </a:tr>
              <a:tr h="370840">
                <a:tc>
                  <a:txBody>
                    <a:bodyPr/>
                    <a:lstStyle/>
                    <a:p>
                      <a:r>
                        <a:rPr lang="en-US" dirty="0"/>
                        <a:t>Type</a:t>
                      </a:r>
                    </a:p>
                  </a:txBody>
                  <a:tcPr/>
                </a:tc>
                <a:tc>
                  <a:txBody>
                    <a:bodyPr/>
                    <a:lstStyle/>
                    <a:p>
                      <a:r>
                        <a:rPr lang="en-US" dirty="0"/>
                        <a:t>Numeric</a:t>
                      </a:r>
                    </a:p>
                  </a:txBody>
                  <a:tcPr/>
                </a:tc>
                <a:extLst>
                  <a:ext uri="{0D108BD9-81ED-4DB2-BD59-A6C34878D82A}">
                    <a16:rowId xmlns:a16="http://schemas.microsoft.com/office/drawing/2014/main" val="3895857613"/>
                  </a:ext>
                </a:extLst>
              </a:tr>
              <a:tr h="365190">
                <a:tc>
                  <a:txBody>
                    <a:bodyPr/>
                    <a:lstStyle/>
                    <a:p>
                      <a:r>
                        <a:rPr lang="en-US" dirty="0"/>
                        <a:t>Base / Derived</a:t>
                      </a:r>
                    </a:p>
                  </a:txBody>
                  <a:tcPr/>
                </a:tc>
                <a:tc>
                  <a:txBody>
                    <a:bodyPr/>
                    <a:lstStyle/>
                    <a:p>
                      <a:r>
                        <a:rPr lang="en-US" dirty="0"/>
                        <a:t>Base</a:t>
                      </a:r>
                    </a:p>
                  </a:txBody>
                  <a:tcPr/>
                </a:tc>
                <a:extLst>
                  <a:ext uri="{0D108BD9-81ED-4DB2-BD59-A6C34878D82A}">
                    <a16:rowId xmlns:a16="http://schemas.microsoft.com/office/drawing/2014/main" val="385653763"/>
                  </a:ext>
                </a:extLst>
              </a:tr>
              <a:tr h="370840">
                <a:tc>
                  <a:txBody>
                    <a:bodyPr/>
                    <a:lstStyle/>
                    <a:p>
                      <a:r>
                        <a:rPr lang="en-US" dirty="0"/>
                        <a:t>Upper Limit</a:t>
                      </a:r>
                    </a:p>
                  </a:txBody>
                  <a:tcPr/>
                </a:tc>
                <a:tc>
                  <a:txBody>
                    <a:bodyPr/>
                    <a:lstStyle/>
                    <a:p>
                      <a:r>
                        <a:rPr lang="en-US" dirty="0"/>
                        <a:t>infinity</a:t>
                      </a:r>
                    </a:p>
                  </a:txBody>
                  <a:tcPr/>
                </a:tc>
                <a:extLst>
                  <a:ext uri="{0D108BD9-81ED-4DB2-BD59-A6C34878D82A}">
                    <a16:rowId xmlns:a16="http://schemas.microsoft.com/office/drawing/2014/main" val="3368287996"/>
                  </a:ext>
                </a:extLst>
              </a:tr>
              <a:tr h="370840">
                <a:tc>
                  <a:txBody>
                    <a:bodyPr/>
                    <a:lstStyle/>
                    <a:p>
                      <a:r>
                        <a:rPr lang="en-US" dirty="0"/>
                        <a:t>Lower Limit</a:t>
                      </a:r>
                    </a:p>
                  </a:txBody>
                  <a:tcPr/>
                </a:tc>
                <a:tc>
                  <a:txBody>
                    <a:bodyPr/>
                    <a:lstStyle/>
                    <a:p>
                      <a:r>
                        <a:rPr lang="en-US" dirty="0"/>
                        <a:t>0$</a:t>
                      </a:r>
                    </a:p>
                  </a:txBody>
                  <a:tcPr/>
                </a:tc>
                <a:extLst>
                  <a:ext uri="{0D108BD9-81ED-4DB2-BD59-A6C34878D82A}">
                    <a16:rowId xmlns:a16="http://schemas.microsoft.com/office/drawing/2014/main" val="3247382482"/>
                  </a:ext>
                </a:extLst>
              </a:tr>
              <a:tr h="370840">
                <a:tc>
                  <a:txBody>
                    <a:bodyPr/>
                    <a:lstStyle/>
                    <a:p>
                      <a:r>
                        <a:rPr lang="en-US" dirty="0"/>
                        <a:t>Discrete Values</a:t>
                      </a:r>
                    </a:p>
                  </a:txBody>
                  <a:tcPr/>
                </a:tc>
                <a:tc>
                  <a:txBody>
                    <a:bodyPr/>
                    <a:lstStyle/>
                    <a:p>
                      <a:endParaRPr lang="en-US" dirty="0"/>
                    </a:p>
                  </a:txBody>
                  <a:tcPr/>
                </a:tc>
                <a:extLst>
                  <a:ext uri="{0D108BD9-81ED-4DB2-BD59-A6C34878D82A}">
                    <a16:rowId xmlns:a16="http://schemas.microsoft.com/office/drawing/2014/main" val="3523711013"/>
                  </a:ext>
                </a:extLst>
              </a:tr>
              <a:tr h="370840">
                <a:tc>
                  <a:txBody>
                    <a:bodyPr/>
                    <a:lstStyle/>
                    <a:p>
                      <a:r>
                        <a:rPr lang="en-US" dirty="0"/>
                        <a:t>Comments</a:t>
                      </a:r>
                    </a:p>
                  </a:txBody>
                  <a:tcPr/>
                </a:tc>
                <a:tc>
                  <a:txBody>
                    <a:bodyPr/>
                    <a:lstStyle/>
                    <a:p>
                      <a:endParaRPr lang="en-US" dirty="0"/>
                    </a:p>
                  </a:txBody>
                  <a:tcPr/>
                </a:tc>
                <a:extLst>
                  <a:ext uri="{0D108BD9-81ED-4DB2-BD59-A6C34878D82A}">
                    <a16:rowId xmlns:a16="http://schemas.microsoft.com/office/drawing/2014/main" val="679398243"/>
                  </a:ext>
                </a:extLst>
              </a:tr>
            </a:tbl>
          </a:graphicData>
        </a:graphic>
      </p:graphicFrame>
    </p:spTree>
    <p:extLst>
      <p:ext uri="{BB962C8B-B14F-4D97-AF65-F5344CB8AC3E}">
        <p14:creationId xmlns:p14="http://schemas.microsoft.com/office/powerpoint/2010/main" val="4390312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E4EB8313-E9DD-45E6-A51D-D532017C7929}"/>
              </a:ext>
            </a:extLst>
          </p:cNvPr>
          <p:cNvGraphicFramePr>
            <a:graphicFrameLocks noGrp="1"/>
          </p:cNvGraphicFramePr>
          <p:nvPr/>
        </p:nvGraphicFramePr>
        <p:xfrm>
          <a:off x="2032000" y="1334022"/>
          <a:ext cx="8128000" cy="5191760"/>
        </p:xfrm>
        <a:graphic>
          <a:graphicData uri="http://schemas.openxmlformats.org/drawingml/2006/table">
            <a:tbl>
              <a:tblPr firstRow="1" bandRow="1">
                <a:tableStyleId>{5C22544A-7EE6-4342-B048-85BDC9FD1C3A}</a:tableStyleId>
              </a:tblPr>
              <a:tblGrid>
                <a:gridCol w="2418702">
                  <a:extLst>
                    <a:ext uri="{9D8B030D-6E8A-4147-A177-3AD203B41FA5}">
                      <a16:colId xmlns:a16="http://schemas.microsoft.com/office/drawing/2014/main" val="2317416841"/>
                    </a:ext>
                  </a:extLst>
                </a:gridCol>
                <a:gridCol w="5709298">
                  <a:extLst>
                    <a:ext uri="{9D8B030D-6E8A-4147-A177-3AD203B41FA5}">
                      <a16:colId xmlns:a16="http://schemas.microsoft.com/office/drawing/2014/main" val="1289820370"/>
                    </a:ext>
                  </a:extLst>
                </a:gridCol>
              </a:tblGrid>
              <a:tr h="370840">
                <a:tc>
                  <a:txBody>
                    <a:bodyPr/>
                    <a:lstStyle/>
                    <a:p>
                      <a:r>
                        <a:rPr lang="en-US" dirty="0"/>
                        <a:t>Name</a:t>
                      </a:r>
                    </a:p>
                  </a:txBody>
                  <a:tcPr/>
                </a:tc>
                <a:tc>
                  <a:txBody>
                    <a:bodyPr/>
                    <a:lstStyle/>
                    <a:p>
                      <a:r>
                        <a:rPr lang="en-US" dirty="0"/>
                        <a:t>Order Name</a:t>
                      </a:r>
                    </a:p>
                  </a:txBody>
                  <a:tcPr/>
                </a:tc>
                <a:extLst>
                  <a:ext uri="{0D108BD9-81ED-4DB2-BD59-A6C34878D82A}">
                    <a16:rowId xmlns:a16="http://schemas.microsoft.com/office/drawing/2014/main" val="2864717329"/>
                  </a:ext>
                </a:extLst>
              </a:tr>
              <a:tr h="370840">
                <a:tc>
                  <a:txBody>
                    <a:bodyPr/>
                    <a:lstStyle/>
                    <a:p>
                      <a:r>
                        <a:rPr lang="en-US" dirty="0"/>
                        <a:t>Alias</a:t>
                      </a:r>
                    </a:p>
                  </a:txBody>
                  <a:tcPr/>
                </a:tc>
                <a:tc>
                  <a:txBody>
                    <a:bodyPr/>
                    <a:lstStyle/>
                    <a:p>
                      <a:r>
                        <a:rPr lang="en-US" dirty="0"/>
                        <a:t>Order Name</a:t>
                      </a:r>
                    </a:p>
                  </a:txBody>
                  <a:tcPr/>
                </a:tc>
                <a:extLst>
                  <a:ext uri="{0D108BD9-81ED-4DB2-BD59-A6C34878D82A}">
                    <a16:rowId xmlns:a16="http://schemas.microsoft.com/office/drawing/2014/main" val="642242940"/>
                  </a:ext>
                </a:extLst>
              </a:tr>
              <a:tr h="370840">
                <a:tc>
                  <a:txBody>
                    <a:bodyPr/>
                    <a:lstStyle/>
                    <a:p>
                      <a:r>
                        <a:rPr lang="en-US" dirty="0"/>
                        <a:t>Description</a:t>
                      </a:r>
                    </a:p>
                  </a:txBody>
                  <a:tcPr/>
                </a:tc>
                <a:tc>
                  <a:txBody>
                    <a:bodyPr/>
                    <a:lstStyle/>
                    <a:p>
                      <a:r>
                        <a:rPr lang="en-US" dirty="0"/>
                        <a:t>Indicate the Order name</a:t>
                      </a:r>
                    </a:p>
                  </a:txBody>
                  <a:tcPr/>
                </a:tc>
                <a:extLst>
                  <a:ext uri="{0D108BD9-81ED-4DB2-BD59-A6C34878D82A}">
                    <a16:rowId xmlns:a16="http://schemas.microsoft.com/office/drawing/2014/main" val="3716571750"/>
                  </a:ext>
                </a:extLst>
              </a:tr>
              <a:tr h="370840">
                <a:tc>
                  <a:txBody>
                    <a:bodyPr/>
                    <a:lstStyle/>
                    <a:p>
                      <a:r>
                        <a:rPr lang="en-US" dirty="0"/>
                        <a:t>Length</a:t>
                      </a:r>
                    </a:p>
                  </a:txBody>
                  <a:tcPr/>
                </a:tc>
                <a:tc>
                  <a:txBody>
                    <a:bodyPr/>
                    <a:lstStyle/>
                    <a:p>
                      <a:r>
                        <a:rPr lang="en-US" dirty="0"/>
                        <a:t>50</a:t>
                      </a:r>
                    </a:p>
                  </a:txBody>
                  <a:tcPr/>
                </a:tc>
                <a:extLst>
                  <a:ext uri="{0D108BD9-81ED-4DB2-BD59-A6C34878D82A}">
                    <a16:rowId xmlns:a16="http://schemas.microsoft.com/office/drawing/2014/main" val="1930783766"/>
                  </a:ext>
                </a:extLst>
              </a:tr>
              <a:tr h="370840">
                <a:tc>
                  <a:txBody>
                    <a:bodyPr/>
                    <a:lstStyle/>
                    <a:p>
                      <a:r>
                        <a:rPr lang="en-US" dirty="0"/>
                        <a:t>Input Format</a:t>
                      </a:r>
                    </a:p>
                  </a:txBody>
                  <a:tcPr/>
                </a:tc>
                <a:tc>
                  <a:txBody>
                    <a:bodyPr/>
                    <a:lstStyle/>
                    <a:p>
                      <a:r>
                        <a:rPr lang="en-US" dirty="0"/>
                        <a:t>Char</a:t>
                      </a:r>
                    </a:p>
                  </a:txBody>
                  <a:tcPr/>
                </a:tc>
                <a:extLst>
                  <a:ext uri="{0D108BD9-81ED-4DB2-BD59-A6C34878D82A}">
                    <a16:rowId xmlns:a16="http://schemas.microsoft.com/office/drawing/2014/main" val="1389799490"/>
                  </a:ext>
                </a:extLst>
              </a:tr>
              <a:tr h="370840">
                <a:tc>
                  <a:txBody>
                    <a:bodyPr/>
                    <a:lstStyle/>
                    <a:p>
                      <a:r>
                        <a:rPr lang="en-US" dirty="0"/>
                        <a:t>Output Format</a:t>
                      </a:r>
                    </a:p>
                  </a:txBody>
                  <a:tcPr/>
                </a:tc>
                <a:tc>
                  <a:txBody>
                    <a:bodyPr/>
                    <a:lstStyle/>
                    <a:p>
                      <a:r>
                        <a:rPr lang="en-US" dirty="0"/>
                        <a:t>Char</a:t>
                      </a:r>
                    </a:p>
                  </a:txBody>
                  <a:tcPr/>
                </a:tc>
                <a:extLst>
                  <a:ext uri="{0D108BD9-81ED-4DB2-BD59-A6C34878D82A}">
                    <a16:rowId xmlns:a16="http://schemas.microsoft.com/office/drawing/2014/main" val="2847893997"/>
                  </a:ext>
                </a:extLst>
              </a:tr>
              <a:tr h="370840">
                <a:tc>
                  <a:txBody>
                    <a:bodyPr/>
                    <a:lstStyle/>
                    <a:p>
                      <a:r>
                        <a:rPr lang="en-US" dirty="0"/>
                        <a:t>Default Value</a:t>
                      </a:r>
                    </a:p>
                  </a:txBody>
                  <a:tcPr/>
                </a:tc>
                <a:tc>
                  <a:txBody>
                    <a:bodyPr/>
                    <a:lstStyle/>
                    <a:p>
                      <a:r>
                        <a:rPr lang="en-US" dirty="0"/>
                        <a:t>Null</a:t>
                      </a:r>
                    </a:p>
                  </a:txBody>
                  <a:tcPr/>
                </a:tc>
                <a:extLst>
                  <a:ext uri="{0D108BD9-81ED-4DB2-BD59-A6C34878D82A}">
                    <a16:rowId xmlns:a16="http://schemas.microsoft.com/office/drawing/2014/main" val="850589562"/>
                  </a:ext>
                </a:extLst>
              </a:tr>
              <a:tr h="370840">
                <a:tc>
                  <a:txBody>
                    <a:bodyPr/>
                    <a:lstStyle/>
                    <a:p>
                      <a:r>
                        <a:rPr lang="en-US" dirty="0"/>
                        <a:t>Continues / Discrete</a:t>
                      </a:r>
                    </a:p>
                  </a:txBody>
                  <a:tcPr/>
                </a:tc>
                <a:tc>
                  <a:txBody>
                    <a:bodyPr/>
                    <a:lstStyle/>
                    <a:p>
                      <a:r>
                        <a:rPr lang="en-US" dirty="0"/>
                        <a:t>Discrete</a:t>
                      </a:r>
                    </a:p>
                  </a:txBody>
                  <a:tcPr/>
                </a:tc>
                <a:extLst>
                  <a:ext uri="{0D108BD9-81ED-4DB2-BD59-A6C34878D82A}">
                    <a16:rowId xmlns:a16="http://schemas.microsoft.com/office/drawing/2014/main" val="598386238"/>
                  </a:ext>
                </a:extLst>
              </a:tr>
              <a:tr h="370840">
                <a:tc>
                  <a:txBody>
                    <a:bodyPr/>
                    <a:lstStyle/>
                    <a:p>
                      <a:r>
                        <a:rPr lang="en-US" dirty="0"/>
                        <a:t>Type</a:t>
                      </a:r>
                    </a:p>
                  </a:txBody>
                  <a:tcPr/>
                </a:tc>
                <a:tc>
                  <a:txBody>
                    <a:bodyPr/>
                    <a:lstStyle/>
                    <a:p>
                      <a:r>
                        <a:rPr lang="en-US" dirty="0"/>
                        <a:t>Alphabetic</a:t>
                      </a:r>
                    </a:p>
                  </a:txBody>
                  <a:tcPr/>
                </a:tc>
                <a:extLst>
                  <a:ext uri="{0D108BD9-81ED-4DB2-BD59-A6C34878D82A}">
                    <a16:rowId xmlns:a16="http://schemas.microsoft.com/office/drawing/2014/main" val="3895857613"/>
                  </a:ext>
                </a:extLst>
              </a:tr>
              <a:tr h="370840">
                <a:tc>
                  <a:txBody>
                    <a:bodyPr/>
                    <a:lstStyle/>
                    <a:p>
                      <a:r>
                        <a:rPr lang="en-US" dirty="0"/>
                        <a:t>Base / Derived</a:t>
                      </a:r>
                    </a:p>
                  </a:txBody>
                  <a:tcPr/>
                </a:tc>
                <a:tc>
                  <a:txBody>
                    <a:bodyPr/>
                    <a:lstStyle/>
                    <a:p>
                      <a:r>
                        <a:rPr lang="en-US" dirty="0"/>
                        <a:t>Base</a:t>
                      </a:r>
                    </a:p>
                  </a:txBody>
                  <a:tcPr/>
                </a:tc>
                <a:extLst>
                  <a:ext uri="{0D108BD9-81ED-4DB2-BD59-A6C34878D82A}">
                    <a16:rowId xmlns:a16="http://schemas.microsoft.com/office/drawing/2014/main" val="385653763"/>
                  </a:ext>
                </a:extLst>
              </a:tr>
              <a:tr h="370840">
                <a:tc>
                  <a:txBody>
                    <a:bodyPr/>
                    <a:lstStyle/>
                    <a:p>
                      <a:r>
                        <a:rPr lang="en-US" dirty="0"/>
                        <a:t>Upper Limit</a:t>
                      </a:r>
                    </a:p>
                  </a:txBody>
                  <a:tcPr/>
                </a:tc>
                <a:tc>
                  <a:txBody>
                    <a:bodyPr/>
                    <a:lstStyle/>
                    <a:p>
                      <a:endParaRPr lang="en-US" dirty="0"/>
                    </a:p>
                  </a:txBody>
                  <a:tcPr/>
                </a:tc>
                <a:extLst>
                  <a:ext uri="{0D108BD9-81ED-4DB2-BD59-A6C34878D82A}">
                    <a16:rowId xmlns:a16="http://schemas.microsoft.com/office/drawing/2014/main" val="3368287996"/>
                  </a:ext>
                </a:extLst>
              </a:tr>
              <a:tr h="370840">
                <a:tc>
                  <a:txBody>
                    <a:bodyPr/>
                    <a:lstStyle/>
                    <a:p>
                      <a:r>
                        <a:rPr lang="en-US" dirty="0"/>
                        <a:t>Lower Limit</a:t>
                      </a:r>
                    </a:p>
                  </a:txBody>
                  <a:tcPr/>
                </a:tc>
                <a:tc>
                  <a:txBody>
                    <a:bodyPr/>
                    <a:lstStyle/>
                    <a:p>
                      <a:endParaRPr lang="en-US" dirty="0"/>
                    </a:p>
                  </a:txBody>
                  <a:tcPr/>
                </a:tc>
                <a:extLst>
                  <a:ext uri="{0D108BD9-81ED-4DB2-BD59-A6C34878D82A}">
                    <a16:rowId xmlns:a16="http://schemas.microsoft.com/office/drawing/2014/main" val="1228761816"/>
                  </a:ext>
                </a:extLst>
              </a:tr>
              <a:tr h="370840">
                <a:tc>
                  <a:txBody>
                    <a:bodyPr/>
                    <a:lstStyle/>
                    <a:p>
                      <a:r>
                        <a:rPr lang="en-US" dirty="0"/>
                        <a:t>Discrete Values</a:t>
                      </a:r>
                    </a:p>
                  </a:txBody>
                  <a:tcPr/>
                </a:tc>
                <a:tc>
                  <a:txBody>
                    <a:bodyPr/>
                    <a:lstStyle/>
                    <a:p>
                      <a:endParaRPr lang="en-US" dirty="0"/>
                    </a:p>
                  </a:txBody>
                  <a:tcPr/>
                </a:tc>
                <a:extLst>
                  <a:ext uri="{0D108BD9-81ED-4DB2-BD59-A6C34878D82A}">
                    <a16:rowId xmlns:a16="http://schemas.microsoft.com/office/drawing/2014/main" val="3523711013"/>
                  </a:ext>
                </a:extLst>
              </a:tr>
              <a:tr h="370840">
                <a:tc>
                  <a:txBody>
                    <a:bodyPr/>
                    <a:lstStyle/>
                    <a:p>
                      <a:r>
                        <a:rPr lang="en-US" dirty="0"/>
                        <a:t>Comments</a:t>
                      </a:r>
                    </a:p>
                  </a:txBody>
                  <a:tcPr/>
                </a:tc>
                <a:tc>
                  <a:txBody>
                    <a:bodyPr/>
                    <a:lstStyle/>
                    <a:p>
                      <a:endParaRPr lang="en-US" dirty="0"/>
                    </a:p>
                  </a:txBody>
                  <a:tcPr/>
                </a:tc>
                <a:extLst>
                  <a:ext uri="{0D108BD9-81ED-4DB2-BD59-A6C34878D82A}">
                    <a16:rowId xmlns:a16="http://schemas.microsoft.com/office/drawing/2014/main" val="679398243"/>
                  </a:ext>
                </a:extLst>
              </a:tr>
            </a:tbl>
          </a:graphicData>
        </a:graphic>
      </p:graphicFrame>
    </p:spTree>
    <p:extLst>
      <p:ext uri="{BB962C8B-B14F-4D97-AF65-F5344CB8AC3E}">
        <p14:creationId xmlns:p14="http://schemas.microsoft.com/office/powerpoint/2010/main" val="36507241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A7256739-AF96-4ECB-A445-41D697D88952}"/>
              </a:ext>
            </a:extLst>
          </p:cNvPr>
          <p:cNvGraphicFramePr>
            <a:graphicFrameLocks noGrp="1"/>
          </p:cNvGraphicFramePr>
          <p:nvPr/>
        </p:nvGraphicFramePr>
        <p:xfrm>
          <a:off x="2032000" y="1334022"/>
          <a:ext cx="8128000" cy="5191760"/>
        </p:xfrm>
        <a:graphic>
          <a:graphicData uri="http://schemas.openxmlformats.org/drawingml/2006/table">
            <a:tbl>
              <a:tblPr firstRow="1" bandRow="1">
                <a:tableStyleId>{5C22544A-7EE6-4342-B048-85BDC9FD1C3A}</a:tableStyleId>
              </a:tblPr>
              <a:tblGrid>
                <a:gridCol w="2418702">
                  <a:extLst>
                    <a:ext uri="{9D8B030D-6E8A-4147-A177-3AD203B41FA5}">
                      <a16:colId xmlns:a16="http://schemas.microsoft.com/office/drawing/2014/main" val="2317416841"/>
                    </a:ext>
                  </a:extLst>
                </a:gridCol>
                <a:gridCol w="5709298">
                  <a:extLst>
                    <a:ext uri="{9D8B030D-6E8A-4147-A177-3AD203B41FA5}">
                      <a16:colId xmlns:a16="http://schemas.microsoft.com/office/drawing/2014/main" val="1289820370"/>
                    </a:ext>
                  </a:extLst>
                </a:gridCol>
              </a:tblGrid>
              <a:tr h="370840">
                <a:tc>
                  <a:txBody>
                    <a:bodyPr/>
                    <a:lstStyle/>
                    <a:p>
                      <a:r>
                        <a:rPr lang="en-US" dirty="0"/>
                        <a:t>Name</a:t>
                      </a:r>
                    </a:p>
                  </a:txBody>
                  <a:tcPr/>
                </a:tc>
                <a:tc>
                  <a:txBody>
                    <a:bodyPr/>
                    <a:lstStyle/>
                    <a:p>
                      <a:r>
                        <a:rPr lang="en-US" dirty="0"/>
                        <a:t>Order Information</a:t>
                      </a:r>
                    </a:p>
                  </a:txBody>
                  <a:tcPr/>
                </a:tc>
                <a:extLst>
                  <a:ext uri="{0D108BD9-81ED-4DB2-BD59-A6C34878D82A}">
                    <a16:rowId xmlns:a16="http://schemas.microsoft.com/office/drawing/2014/main" val="2864717329"/>
                  </a:ext>
                </a:extLst>
              </a:tr>
              <a:tr h="370840">
                <a:tc>
                  <a:txBody>
                    <a:bodyPr/>
                    <a:lstStyle/>
                    <a:p>
                      <a:r>
                        <a:rPr lang="en-US" dirty="0"/>
                        <a:t>Alias</a:t>
                      </a:r>
                    </a:p>
                  </a:txBody>
                  <a:tcPr/>
                </a:tc>
                <a:tc>
                  <a:txBody>
                    <a:bodyPr/>
                    <a:lstStyle/>
                    <a:p>
                      <a:r>
                        <a:rPr lang="en-US" dirty="0"/>
                        <a:t>Order Information</a:t>
                      </a:r>
                    </a:p>
                  </a:txBody>
                  <a:tcPr/>
                </a:tc>
                <a:extLst>
                  <a:ext uri="{0D108BD9-81ED-4DB2-BD59-A6C34878D82A}">
                    <a16:rowId xmlns:a16="http://schemas.microsoft.com/office/drawing/2014/main" val="642242940"/>
                  </a:ext>
                </a:extLst>
              </a:tr>
              <a:tr h="370840">
                <a:tc>
                  <a:txBody>
                    <a:bodyPr/>
                    <a:lstStyle/>
                    <a:p>
                      <a:r>
                        <a:rPr lang="en-US" dirty="0"/>
                        <a:t>Description</a:t>
                      </a:r>
                    </a:p>
                  </a:txBody>
                  <a:tcPr/>
                </a:tc>
                <a:tc>
                  <a:txBody>
                    <a:bodyPr/>
                    <a:lstStyle/>
                    <a:p>
                      <a:r>
                        <a:rPr lang="en-US" dirty="0"/>
                        <a:t>Indicate the order information</a:t>
                      </a:r>
                    </a:p>
                  </a:txBody>
                  <a:tcPr/>
                </a:tc>
                <a:extLst>
                  <a:ext uri="{0D108BD9-81ED-4DB2-BD59-A6C34878D82A}">
                    <a16:rowId xmlns:a16="http://schemas.microsoft.com/office/drawing/2014/main" val="3716571750"/>
                  </a:ext>
                </a:extLst>
              </a:tr>
              <a:tr h="370840">
                <a:tc>
                  <a:txBody>
                    <a:bodyPr/>
                    <a:lstStyle/>
                    <a:p>
                      <a:r>
                        <a:rPr lang="en-US" dirty="0"/>
                        <a:t>Length</a:t>
                      </a:r>
                    </a:p>
                  </a:txBody>
                  <a:tcPr/>
                </a:tc>
                <a:tc>
                  <a:txBody>
                    <a:bodyPr/>
                    <a:lstStyle/>
                    <a:p>
                      <a:r>
                        <a:rPr lang="en-US" dirty="0"/>
                        <a:t>150</a:t>
                      </a:r>
                    </a:p>
                  </a:txBody>
                  <a:tcPr/>
                </a:tc>
                <a:extLst>
                  <a:ext uri="{0D108BD9-81ED-4DB2-BD59-A6C34878D82A}">
                    <a16:rowId xmlns:a16="http://schemas.microsoft.com/office/drawing/2014/main" val="1930783766"/>
                  </a:ext>
                </a:extLst>
              </a:tr>
              <a:tr h="370840">
                <a:tc>
                  <a:txBody>
                    <a:bodyPr/>
                    <a:lstStyle/>
                    <a:p>
                      <a:r>
                        <a:rPr lang="en-US" dirty="0"/>
                        <a:t>Input Format</a:t>
                      </a:r>
                    </a:p>
                  </a:txBody>
                  <a:tcPr/>
                </a:tc>
                <a:tc>
                  <a:txBody>
                    <a:bodyPr/>
                    <a:lstStyle/>
                    <a:p>
                      <a:r>
                        <a:rPr lang="en-US" dirty="0"/>
                        <a:t>Char</a:t>
                      </a:r>
                    </a:p>
                  </a:txBody>
                  <a:tcPr/>
                </a:tc>
                <a:extLst>
                  <a:ext uri="{0D108BD9-81ED-4DB2-BD59-A6C34878D82A}">
                    <a16:rowId xmlns:a16="http://schemas.microsoft.com/office/drawing/2014/main" val="1389799490"/>
                  </a:ext>
                </a:extLst>
              </a:tr>
              <a:tr h="370840">
                <a:tc>
                  <a:txBody>
                    <a:bodyPr/>
                    <a:lstStyle/>
                    <a:p>
                      <a:r>
                        <a:rPr lang="en-US" dirty="0"/>
                        <a:t>Output Format</a:t>
                      </a:r>
                    </a:p>
                  </a:txBody>
                  <a:tcPr/>
                </a:tc>
                <a:tc>
                  <a:txBody>
                    <a:bodyPr/>
                    <a:lstStyle/>
                    <a:p>
                      <a:r>
                        <a:rPr lang="en-US" dirty="0"/>
                        <a:t>Char</a:t>
                      </a:r>
                    </a:p>
                  </a:txBody>
                  <a:tcPr/>
                </a:tc>
                <a:extLst>
                  <a:ext uri="{0D108BD9-81ED-4DB2-BD59-A6C34878D82A}">
                    <a16:rowId xmlns:a16="http://schemas.microsoft.com/office/drawing/2014/main" val="2847893997"/>
                  </a:ext>
                </a:extLst>
              </a:tr>
              <a:tr h="370840">
                <a:tc>
                  <a:txBody>
                    <a:bodyPr/>
                    <a:lstStyle/>
                    <a:p>
                      <a:r>
                        <a:rPr lang="en-US" dirty="0"/>
                        <a:t>Default Value</a:t>
                      </a:r>
                    </a:p>
                  </a:txBody>
                  <a:tcPr/>
                </a:tc>
                <a:tc>
                  <a:txBody>
                    <a:bodyPr/>
                    <a:lstStyle/>
                    <a:p>
                      <a:r>
                        <a:rPr lang="en-US" dirty="0"/>
                        <a:t>Null</a:t>
                      </a:r>
                    </a:p>
                  </a:txBody>
                  <a:tcPr/>
                </a:tc>
                <a:extLst>
                  <a:ext uri="{0D108BD9-81ED-4DB2-BD59-A6C34878D82A}">
                    <a16:rowId xmlns:a16="http://schemas.microsoft.com/office/drawing/2014/main" val="850589562"/>
                  </a:ext>
                </a:extLst>
              </a:tr>
              <a:tr h="370840">
                <a:tc>
                  <a:txBody>
                    <a:bodyPr/>
                    <a:lstStyle/>
                    <a:p>
                      <a:r>
                        <a:rPr lang="en-US" dirty="0"/>
                        <a:t>Continues / Discrete</a:t>
                      </a:r>
                    </a:p>
                  </a:txBody>
                  <a:tcPr/>
                </a:tc>
                <a:tc>
                  <a:txBody>
                    <a:bodyPr/>
                    <a:lstStyle/>
                    <a:p>
                      <a:r>
                        <a:rPr lang="en-US" dirty="0"/>
                        <a:t>Continues</a:t>
                      </a:r>
                    </a:p>
                  </a:txBody>
                  <a:tcPr/>
                </a:tc>
                <a:extLst>
                  <a:ext uri="{0D108BD9-81ED-4DB2-BD59-A6C34878D82A}">
                    <a16:rowId xmlns:a16="http://schemas.microsoft.com/office/drawing/2014/main" val="598386238"/>
                  </a:ext>
                </a:extLst>
              </a:tr>
              <a:tr h="370840">
                <a:tc>
                  <a:txBody>
                    <a:bodyPr/>
                    <a:lstStyle/>
                    <a:p>
                      <a:r>
                        <a:rPr lang="en-US" dirty="0"/>
                        <a:t>Type</a:t>
                      </a:r>
                    </a:p>
                  </a:txBody>
                  <a:tcPr/>
                </a:tc>
                <a:tc>
                  <a:txBody>
                    <a:bodyPr/>
                    <a:lstStyle/>
                    <a:p>
                      <a:r>
                        <a:rPr lang="en-US" dirty="0"/>
                        <a:t>Alphabetic</a:t>
                      </a:r>
                    </a:p>
                  </a:txBody>
                  <a:tcPr/>
                </a:tc>
                <a:extLst>
                  <a:ext uri="{0D108BD9-81ED-4DB2-BD59-A6C34878D82A}">
                    <a16:rowId xmlns:a16="http://schemas.microsoft.com/office/drawing/2014/main" val="3895857613"/>
                  </a:ext>
                </a:extLst>
              </a:tr>
              <a:tr h="370840">
                <a:tc>
                  <a:txBody>
                    <a:bodyPr/>
                    <a:lstStyle/>
                    <a:p>
                      <a:r>
                        <a:rPr lang="en-US" dirty="0"/>
                        <a:t>Base / Derived</a:t>
                      </a:r>
                    </a:p>
                  </a:txBody>
                  <a:tcPr/>
                </a:tc>
                <a:tc>
                  <a:txBody>
                    <a:bodyPr/>
                    <a:lstStyle/>
                    <a:p>
                      <a:r>
                        <a:rPr lang="en-US" dirty="0"/>
                        <a:t>Base</a:t>
                      </a:r>
                    </a:p>
                  </a:txBody>
                  <a:tcPr/>
                </a:tc>
                <a:extLst>
                  <a:ext uri="{0D108BD9-81ED-4DB2-BD59-A6C34878D82A}">
                    <a16:rowId xmlns:a16="http://schemas.microsoft.com/office/drawing/2014/main" val="385653763"/>
                  </a:ext>
                </a:extLst>
              </a:tr>
              <a:tr h="370840">
                <a:tc>
                  <a:txBody>
                    <a:bodyPr/>
                    <a:lstStyle/>
                    <a:p>
                      <a:r>
                        <a:rPr lang="en-US" dirty="0"/>
                        <a:t>Upper Limit</a:t>
                      </a:r>
                    </a:p>
                  </a:txBody>
                  <a:tcPr/>
                </a:tc>
                <a:tc>
                  <a:txBody>
                    <a:bodyPr/>
                    <a:lstStyle/>
                    <a:p>
                      <a:endParaRPr lang="en-US" dirty="0"/>
                    </a:p>
                  </a:txBody>
                  <a:tcPr/>
                </a:tc>
                <a:extLst>
                  <a:ext uri="{0D108BD9-81ED-4DB2-BD59-A6C34878D82A}">
                    <a16:rowId xmlns:a16="http://schemas.microsoft.com/office/drawing/2014/main" val="3368287996"/>
                  </a:ext>
                </a:extLst>
              </a:tr>
              <a:tr h="370840">
                <a:tc>
                  <a:txBody>
                    <a:bodyPr/>
                    <a:lstStyle/>
                    <a:p>
                      <a:r>
                        <a:rPr lang="en-US" dirty="0"/>
                        <a:t>Lower Limit</a:t>
                      </a:r>
                    </a:p>
                  </a:txBody>
                  <a:tcPr/>
                </a:tc>
                <a:tc>
                  <a:txBody>
                    <a:bodyPr/>
                    <a:lstStyle/>
                    <a:p>
                      <a:endParaRPr lang="en-US" dirty="0"/>
                    </a:p>
                  </a:txBody>
                  <a:tcPr/>
                </a:tc>
                <a:extLst>
                  <a:ext uri="{0D108BD9-81ED-4DB2-BD59-A6C34878D82A}">
                    <a16:rowId xmlns:a16="http://schemas.microsoft.com/office/drawing/2014/main" val="470454721"/>
                  </a:ext>
                </a:extLst>
              </a:tr>
              <a:tr h="370840">
                <a:tc>
                  <a:txBody>
                    <a:bodyPr/>
                    <a:lstStyle/>
                    <a:p>
                      <a:r>
                        <a:rPr lang="en-US" dirty="0"/>
                        <a:t>Discrete Values</a:t>
                      </a:r>
                    </a:p>
                  </a:txBody>
                  <a:tcPr/>
                </a:tc>
                <a:tc>
                  <a:txBody>
                    <a:bodyPr/>
                    <a:lstStyle/>
                    <a:p>
                      <a:endParaRPr lang="en-US" dirty="0"/>
                    </a:p>
                  </a:txBody>
                  <a:tcPr/>
                </a:tc>
                <a:extLst>
                  <a:ext uri="{0D108BD9-81ED-4DB2-BD59-A6C34878D82A}">
                    <a16:rowId xmlns:a16="http://schemas.microsoft.com/office/drawing/2014/main" val="3523711013"/>
                  </a:ext>
                </a:extLst>
              </a:tr>
              <a:tr h="370840">
                <a:tc>
                  <a:txBody>
                    <a:bodyPr/>
                    <a:lstStyle/>
                    <a:p>
                      <a:r>
                        <a:rPr lang="en-US" dirty="0"/>
                        <a:t>Comments</a:t>
                      </a:r>
                    </a:p>
                  </a:txBody>
                  <a:tcPr/>
                </a:tc>
                <a:tc>
                  <a:txBody>
                    <a:bodyPr/>
                    <a:lstStyle/>
                    <a:p>
                      <a:endParaRPr lang="en-US" dirty="0"/>
                    </a:p>
                  </a:txBody>
                  <a:tcPr/>
                </a:tc>
                <a:extLst>
                  <a:ext uri="{0D108BD9-81ED-4DB2-BD59-A6C34878D82A}">
                    <a16:rowId xmlns:a16="http://schemas.microsoft.com/office/drawing/2014/main" val="679398243"/>
                  </a:ext>
                </a:extLst>
              </a:tr>
            </a:tbl>
          </a:graphicData>
        </a:graphic>
      </p:graphicFrame>
    </p:spTree>
    <p:extLst>
      <p:ext uri="{BB962C8B-B14F-4D97-AF65-F5344CB8AC3E}">
        <p14:creationId xmlns:p14="http://schemas.microsoft.com/office/powerpoint/2010/main" val="5343855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0D294E79-39AD-43BF-9C51-05A46A554D55}"/>
              </a:ext>
            </a:extLst>
          </p:cNvPr>
          <p:cNvGraphicFramePr>
            <a:graphicFrameLocks noGrp="1"/>
          </p:cNvGraphicFramePr>
          <p:nvPr/>
        </p:nvGraphicFramePr>
        <p:xfrm>
          <a:off x="2032000" y="1334022"/>
          <a:ext cx="8128000" cy="5191760"/>
        </p:xfrm>
        <a:graphic>
          <a:graphicData uri="http://schemas.openxmlformats.org/drawingml/2006/table">
            <a:tbl>
              <a:tblPr firstRow="1" bandRow="1">
                <a:tableStyleId>{5C22544A-7EE6-4342-B048-85BDC9FD1C3A}</a:tableStyleId>
              </a:tblPr>
              <a:tblGrid>
                <a:gridCol w="2418702">
                  <a:extLst>
                    <a:ext uri="{9D8B030D-6E8A-4147-A177-3AD203B41FA5}">
                      <a16:colId xmlns:a16="http://schemas.microsoft.com/office/drawing/2014/main" val="2317416841"/>
                    </a:ext>
                  </a:extLst>
                </a:gridCol>
                <a:gridCol w="5709298">
                  <a:extLst>
                    <a:ext uri="{9D8B030D-6E8A-4147-A177-3AD203B41FA5}">
                      <a16:colId xmlns:a16="http://schemas.microsoft.com/office/drawing/2014/main" val="1289820370"/>
                    </a:ext>
                  </a:extLst>
                </a:gridCol>
              </a:tblGrid>
              <a:tr h="370840">
                <a:tc>
                  <a:txBody>
                    <a:bodyPr/>
                    <a:lstStyle/>
                    <a:p>
                      <a:r>
                        <a:rPr lang="en-US" dirty="0"/>
                        <a:t>Name</a:t>
                      </a:r>
                    </a:p>
                  </a:txBody>
                  <a:tcPr/>
                </a:tc>
                <a:tc>
                  <a:txBody>
                    <a:bodyPr/>
                    <a:lstStyle/>
                    <a:p>
                      <a:r>
                        <a:rPr lang="en-US" dirty="0"/>
                        <a:t>Order Price</a:t>
                      </a:r>
                    </a:p>
                  </a:txBody>
                  <a:tcPr/>
                </a:tc>
                <a:extLst>
                  <a:ext uri="{0D108BD9-81ED-4DB2-BD59-A6C34878D82A}">
                    <a16:rowId xmlns:a16="http://schemas.microsoft.com/office/drawing/2014/main" val="2864717329"/>
                  </a:ext>
                </a:extLst>
              </a:tr>
              <a:tr h="370840">
                <a:tc>
                  <a:txBody>
                    <a:bodyPr/>
                    <a:lstStyle/>
                    <a:p>
                      <a:r>
                        <a:rPr lang="en-US" dirty="0"/>
                        <a:t>Alias</a:t>
                      </a:r>
                    </a:p>
                  </a:txBody>
                  <a:tcPr/>
                </a:tc>
                <a:tc>
                  <a:txBody>
                    <a:bodyPr/>
                    <a:lstStyle/>
                    <a:p>
                      <a:r>
                        <a:rPr lang="en-US" dirty="0"/>
                        <a:t>Order Price</a:t>
                      </a:r>
                    </a:p>
                  </a:txBody>
                  <a:tcPr/>
                </a:tc>
                <a:extLst>
                  <a:ext uri="{0D108BD9-81ED-4DB2-BD59-A6C34878D82A}">
                    <a16:rowId xmlns:a16="http://schemas.microsoft.com/office/drawing/2014/main" val="642242940"/>
                  </a:ext>
                </a:extLst>
              </a:tr>
              <a:tr h="370840">
                <a:tc>
                  <a:txBody>
                    <a:bodyPr/>
                    <a:lstStyle/>
                    <a:p>
                      <a:r>
                        <a:rPr lang="en-US" dirty="0"/>
                        <a:t>Description</a:t>
                      </a:r>
                    </a:p>
                  </a:txBody>
                  <a:tcPr/>
                </a:tc>
                <a:tc>
                  <a:txBody>
                    <a:bodyPr/>
                    <a:lstStyle/>
                    <a:p>
                      <a:r>
                        <a:rPr lang="en-US" dirty="0"/>
                        <a:t>Indicate the Order price</a:t>
                      </a:r>
                    </a:p>
                  </a:txBody>
                  <a:tcPr/>
                </a:tc>
                <a:extLst>
                  <a:ext uri="{0D108BD9-81ED-4DB2-BD59-A6C34878D82A}">
                    <a16:rowId xmlns:a16="http://schemas.microsoft.com/office/drawing/2014/main" val="3716571750"/>
                  </a:ext>
                </a:extLst>
              </a:tr>
              <a:tr h="370840">
                <a:tc>
                  <a:txBody>
                    <a:bodyPr/>
                    <a:lstStyle/>
                    <a:p>
                      <a:r>
                        <a:rPr lang="en-US" dirty="0"/>
                        <a:t>Length</a:t>
                      </a:r>
                    </a:p>
                  </a:txBody>
                  <a:tcPr/>
                </a:tc>
                <a:tc>
                  <a:txBody>
                    <a:bodyPr/>
                    <a:lstStyle/>
                    <a:p>
                      <a:r>
                        <a:rPr lang="en-US" dirty="0"/>
                        <a:t>6</a:t>
                      </a:r>
                    </a:p>
                  </a:txBody>
                  <a:tcPr/>
                </a:tc>
                <a:extLst>
                  <a:ext uri="{0D108BD9-81ED-4DB2-BD59-A6C34878D82A}">
                    <a16:rowId xmlns:a16="http://schemas.microsoft.com/office/drawing/2014/main" val="1930783766"/>
                  </a:ext>
                </a:extLst>
              </a:tr>
              <a:tr h="370840">
                <a:tc>
                  <a:txBody>
                    <a:bodyPr/>
                    <a:lstStyle/>
                    <a:p>
                      <a:r>
                        <a:rPr lang="en-US" dirty="0"/>
                        <a:t>Input Format</a:t>
                      </a:r>
                    </a:p>
                  </a:txBody>
                  <a:tcPr/>
                </a:tc>
                <a:tc>
                  <a:txBody>
                    <a:bodyPr/>
                    <a:lstStyle/>
                    <a:p>
                      <a:r>
                        <a:rPr lang="en-US" dirty="0"/>
                        <a:t>int</a:t>
                      </a:r>
                    </a:p>
                  </a:txBody>
                  <a:tcPr/>
                </a:tc>
                <a:extLst>
                  <a:ext uri="{0D108BD9-81ED-4DB2-BD59-A6C34878D82A}">
                    <a16:rowId xmlns:a16="http://schemas.microsoft.com/office/drawing/2014/main" val="1389799490"/>
                  </a:ext>
                </a:extLst>
              </a:tr>
              <a:tr h="370840">
                <a:tc>
                  <a:txBody>
                    <a:bodyPr/>
                    <a:lstStyle/>
                    <a:p>
                      <a:r>
                        <a:rPr lang="en-US" dirty="0"/>
                        <a:t>Output Format</a:t>
                      </a:r>
                    </a:p>
                  </a:txBody>
                  <a:tcPr/>
                </a:tc>
                <a:tc>
                  <a:txBody>
                    <a:bodyPr/>
                    <a:lstStyle/>
                    <a:p>
                      <a:r>
                        <a:rPr lang="en-US" dirty="0"/>
                        <a:t>int</a:t>
                      </a:r>
                    </a:p>
                  </a:txBody>
                  <a:tcPr/>
                </a:tc>
                <a:extLst>
                  <a:ext uri="{0D108BD9-81ED-4DB2-BD59-A6C34878D82A}">
                    <a16:rowId xmlns:a16="http://schemas.microsoft.com/office/drawing/2014/main" val="2847893997"/>
                  </a:ext>
                </a:extLst>
              </a:tr>
              <a:tr h="370840">
                <a:tc>
                  <a:txBody>
                    <a:bodyPr/>
                    <a:lstStyle/>
                    <a:p>
                      <a:r>
                        <a:rPr lang="en-US" dirty="0"/>
                        <a:t>Default Value</a:t>
                      </a:r>
                    </a:p>
                  </a:txBody>
                  <a:tcPr/>
                </a:tc>
                <a:tc>
                  <a:txBody>
                    <a:bodyPr/>
                    <a:lstStyle/>
                    <a:p>
                      <a:r>
                        <a:rPr lang="en-US" dirty="0"/>
                        <a:t>Null</a:t>
                      </a:r>
                    </a:p>
                  </a:txBody>
                  <a:tcPr/>
                </a:tc>
                <a:extLst>
                  <a:ext uri="{0D108BD9-81ED-4DB2-BD59-A6C34878D82A}">
                    <a16:rowId xmlns:a16="http://schemas.microsoft.com/office/drawing/2014/main" val="850589562"/>
                  </a:ext>
                </a:extLst>
              </a:tr>
              <a:tr h="370840">
                <a:tc>
                  <a:txBody>
                    <a:bodyPr/>
                    <a:lstStyle/>
                    <a:p>
                      <a:r>
                        <a:rPr lang="en-US" dirty="0"/>
                        <a:t>Continues / Discrete</a:t>
                      </a:r>
                    </a:p>
                  </a:txBody>
                  <a:tcPr/>
                </a:tc>
                <a:tc>
                  <a:txBody>
                    <a:bodyPr/>
                    <a:lstStyle/>
                    <a:p>
                      <a:r>
                        <a:rPr lang="en-US" dirty="0"/>
                        <a:t>Discrete</a:t>
                      </a:r>
                    </a:p>
                  </a:txBody>
                  <a:tcPr/>
                </a:tc>
                <a:extLst>
                  <a:ext uri="{0D108BD9-81ED-4DB2-BD59-A6C34878D82A}">
                    <a16:rowId xmlns:a16="http://schemas.microsoft.com/office/drawing/2014/main" val="598386238"/>
                  </a:ext>
                </a:extLst>
              </a:tr>
              <a:tr h="370840">
                <a:tc>
                  <a:txBody>
                    <a:bodyPr/>
                    <a:lstStyle/>
                    <a:p>
                      <a:r>
                        <a:rPr lang="en-US" dirty="0"/>
                        <a:t>Type</a:t>
                      </a:r>
                    </a:p>
                  </a:txBody>
                  <a:tcPr/>
                </a:tc>
                <a:tc>
                  <a:txBody>
                    <a:bodyPr/>
                    <a:lstStyle/>
                    <a:p>
                      <a:r>
                        <a:rPr lang="en-US" dirty="0"/>
                        <a:t>Numeric</a:t>
                      </a:r>
                    </a:p>
                  </a:txBody>
                  <a:tcPr/>
                </a:tc>
                <a:extLst>
                  <a:ext uri="{0D108BD9-81ED-4DB2-BD59-A6C34878D82A}">
                    <a16:rowId xmlns:a16="http://schemas.microsoft.com/office/drawing/2014/main" val="3895857613"/>
                  </a:ext>
                </a:extLst>
              </a:tr>
              <a:tr h="370840">
                <a:tc>
                  <a:txBody>
                    <a:bodyPr/>
                    <a:lstStyle/>
                    <a:p>
                      <a:r>
                        <a:rPr lang="en-US" dirty="0"/>
                        <a:t>Base / Derived</a:t>
                      </a:r>
                    </a:p>
                  </a:txBody>
                  <a:tcPr/>
                </a:tc>
                <a:tc>
                  <a:txBody>
                    <a:bodyPr/>
                    <a:lstStyle/>
                    <a:p>
                      <a:r>
                        <a:rPr lang="en-US" dirty="0"/>
                        <a:t>Base</a:t>
                      </a:r>
                    </a:p>
                  </a:txBody>
                  <a:tcPr/>
                </a:tc>
                <a:extLst>
                  <a:ext uri="{0D108BD9-81ED-4DB2-BD59-A6C34878D82A}">
                    <a16:rowId xmlns:a16="http://schemas.microsoft.com/office/drawing/2014/main" val="385653763"/>
                  </a:ext>
                </a:extLst>
              </a:tr>
              <a:tr h="370840">
                <a:tc>
                  <a:txBody>
                    <a:bodyPr/>
                    <a:lstStyle/>
                    <a:p>
                      <a:r>
                        <a:rPr lang="en-US" dirty="0"/>
                        <a:t>Upper Limit</a:t>
                      </a:r>
                    </a:p>
                  </a:txBody>
                  <a:tcPr/>
                </a:tc>
                <a:tc>
                  <a:txBody>
                    <a:bodyPr/>
                    <a:lstStyle/>
                    <a:p>
                      <a:r>
                        <a:rPr lang="en-US" dirty="0"/>
                        <a:t>100000$</a:t>
                      </a:r>
                    </a:p>
                  </a:txBody>
                  <a:tcPr/>
                </a:tc>
                <a:extLst>
                  <a:ext uri="{0D108BD9-81ED-4DB2-BD59-A6C34878D82A}">
                    <a16:rowId xmlns:a16="http://schemas.microsoft.com/office/drawing/2014/main" val="3368287996"/>
                  </a:ext>
                </a:extLst>
              </a:tr>
              <a:tr h="370840">
                <a:tc>
                  <a:txBody>
                    <a:bodyPr/>
                    <a:lstStyle/>
                    <a:p>
                      <a:r>
                        <a:rPr lang="en-US" dirty="0"/>
                        <a:t>Lower Limit</a:t>
                      </a:r>
                    </a:p>
                  </a:txBody>
                  <a:tcPr/>
                </a:tc>
                <a:tc>
                  <a:txBody>
                    <a:bodyPr/>
                    <a:lstStyle/>
                    <a:p>
                      <a:r>
                        <a:rPr lang="en-US" dirty="0"/>
                        <a:t>0.99$</a:t>
                      </a:r>
                    </a:p>
                  </a:txBody>
                  <a:tcPr/>
                </a:tc>
                <a:extLst>
                  <a:ext uri="{0D108BD9-81ED-4DB2-BD59-A6C34878D82A}">
                    <a16:rowId xmlns:a16="http://schemas.microsoft.com/office/drawing/2014/main" val="2297482323"/>
                  </a:ext>
                </a:extLst>
              </a:tr>
              <a:tr h="370840">
                <a:tc>
                  <a:txBody>
                    <a:bodyPr/>
                    <a:lstStyle/>
                    <a:p>
                      <a:r>
                        <a:rPr lang="en-US" dirty="0"/>
                        <a:t>Discrete Values</a:t>
                      </a:r>
                    </a:p>
                  </a:txBody>
                  <a:tcPr/>
                </a:tc>
                <a:tc>
                  <a:txBody>
                    <a:bodyPr/>
                    <a:lstStyle/>
                    <a:p>
                      <a:endParaRPr lang="en-US" dirty="0"/>
                    </a:p>
                  </a:txBody>
                  <a:tcPr/>
                </a:tc>
                <a:extLst>
                  <a:ext uri="{0D108BD9-81ED-4DB2-BD59-A6C34878D82A}">
                    <a16:rowId xmlns:a16="http://schemas.microsoft.com/office/drawing/2014/main" val="3523711013"/>
                  </a:ext>
                </a:extLst>
              </a:tr>
              <a:tr h="370840">
                <a:tc>
                  <a:txBody>
                    <a:bodyPr/>
                    <a:lstStyle/>
                    <a:p>
                      <a:r>
                        <a:rPr lang="en-US" dirty="0"/>
                        <a:t>Comments</a:t>
                      </a:r>
                    </a:p>
                  </a:txBody>
                  <a:tcPr/>
                </a:tc>
                <a:tc>
                  <a:txBody>
                    <a:bodyPr/>
                    <a:lstStyle/>
                    <a:p>
                      <a:endParaRPr lang="en-US" dirty="0"/>
                    </a:p>
                  </a:txBody>
                  <a:tcPr/>
                </a:tc>
                <a:extLst>
                  <a:ext uri="{0D108BD9-81ED-4DB2-BD59-A6C34878D82A}">
                    <a16:rowId xmlns:a16="http://schemas.microsoft.com/office/drawing/2014/main" val="679398243"/>
                  </a:ext>
                </a:extLst>
              </a:tr>
            </a:tbl>
          </a:graphicData>
        </a:graphic>
      </p:graphicFrame>
    </p:spTree>
    <p:extLst>
      <p:ext uri="{BB962C8B-B14F-4D97-AF65-F5344CB8AC3E}">
        <p14:creationId xmlns:p14="http://schemas.microsoft.com/office/powerpoint/2010/main" val="18781196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B250CF60-31A8-4AC6-859D-9977AAA4DD01}"/>
              </a:ext>
            </a:extLst>
          </p:cNvPr>
          <p:cNvGraphicFramePr>
            <a:graphicFrameLocks noGrp="1"/>
          </p:cNvGraphicFramePr>
          <p:nvPr/>
        </p:nvGraphicFramePr>
        <p:xfrm>
          <a:off x="2032000" y="1334022"/>
          <a:ext cx="8128000" cy="4820920"/>
        </p:xfrm>
        <a:graphic>
          <a:graphicData uri="http://schemas.openxmlformats.org/drawingml/2006/table">
            <a:tbl>
              <a:tblPr firstRow="1" bandRow="1">
                <a:tableStyleId>{5C22544A-7EE6-4342-B048-85BDC9FD1C3A}</a:tableStyleId>
              </a:tblPr>
              <a:tblGrid>
                <a:gridCol w="2418702">
                  <a:extLst>
                    <a:ext uri="{9D8B030D-6E8A-4147-A177-3AD203B41FA5}">
                      <a16:colId xmlns:a16="http://schemas.microsoft.com/office/drawing/2014/main" val="2317416841"/>
                    </a:ext>
                  </a:extLst>
                </a:gridCol>
                <a:gridCol w="5709298">
                  <a:extLst>
                    <a:ext uri="{9D8B030D-6E8A-4147-A177-3AD203B41FA5}">
                      <a16:colId xmlns:a16="http://schemas.microsoft.com/office/drawing/2014/main" val="1289820370"/>
                    </a:ext>
                  </a:extLst>
                </a:gridCol>
              </a:tblGrid>
              <a:tr h="370840">
                <a:tc>
                  <a:txBody>
                    <a:bodyPr/>
                    <a:lstStyle/>
                    <a:p>
                      <a:r>
                        <a:rPr lang="en-US" dirty="0"/>
                        <a:t>Name</a:t>
                      </a:r>
                    </a:p>
                  </a:txBody>
                  <a:tcPr/>
                </a:tc>
                <a:tc>
                  <a:txBody>
                    <a:bodyPr/>
                    <a:lstStyle/>
                    <a:p>
                      <a:r>
                        <a:rPr lang="en-US" dirty="0"/>
                        <a:t>Delivery Method</a:t>
                      </a:r>
                    </a:p>
                  </a:txBody>
                  <a:tcPr/>
                </a:tc>
                <a:extLst>
                  <a:ext uri="{0D108BD9-81ED-4DB2-BD59-A6C34878D82A}">
                    <a16:rowId xmlns:a16="http://schemas.microsoft.com/office/drawing/2014/main" val="2864717329"/>
                  </a:ext>
                </a:extLst>
              </a:tr>
              <a:tr h="370840">
                <a:tc>
                  <a:txBody>
                    <a:bodyPr/>
                    <a:lstStyle/>
                    <a:p>
                      <a:r>
                        <a:rPr lang="en-US" dirty="0"/>
                        <a:t>Alias</a:t>
                      </a:r>
                    </a:p>
                  </a:txBody>
                  <a:tcPr/>
                </a:tc>
                <a:tc>
                  <a:txBody>
                    <a:bodyPr/>
                    <a:lstStyle/>
                    <a:p>
                      <a:r>
                        <a:rPr lang="en-US" dirty="0"/>
                        <a:t>Delivery option</a:t>
                      </a:r>
                    </a:p>
                  </a:txBody>
                  <a:tcPr/>
                </a:tc>
                <a:extLst>
                  <a:ext uri="{0D108BD9-81ED-4DB2-BD59-A6C34878D82A}">
                    <a16:rowId xmlns:a16="http://schemas.microsoft.com/office/drawing/2014/main" val="642242940"/>
                  </a:ext>
                </a:extLst>
              </a:tr>
              <a:tr h="370840">
                <a:tc>
                  <a:txBody>
                    <a:bodyPr/>
                    <a:lstStyle/>
                    <a:p>
                      <a:r>
                        <a:rPr lang="en-US" dirty="0"/>
                        <a:t>Description</a:t>
                      </a:r>
                    </a:p>
                  </a:txBody>
                  <a:tcPr/>
                </a:tc>
                <a:tc>
                  <a:txBody>
                    <a:bodyPr/>
                    <a:lstStyle/>
                    <a:p>
                      <a:r>
                        <a:rPr lang="en-US" dirty="0"/>
                        <a:t>Indicate the delivery way</a:t>
                      </a:r>
                    </a:p>
                  </a:txBody>
                  <a:tcPr/>
                </a:tc>
                <a:extLst>
                  <a:ext uri="{0D108BD9-81ED-4DB2-BD59-A6C34878D82A}">
                    <a16:rowId xmlns:a16="http://schemas.microsoft.com/office/drawing/2014/main" val="3716571750"/>
                  </a:ext>
                </a:extLst>
              </a:tr>
              <a:tr h="370840">
                <a:tc>
                  <a:txBody>
                    <a:bodyPr/>
                    <a:lstStyle/>
                    <a:p>
                      <a:r>
                        <a:rPr lang="en-US" dirty="0"/>
                        <a:t>Length</a:t>
                      </a:r>
                    </a:p>
                  </a:txBody>
                  <a:tcPr/>
                </a:tc>
                <a:tc>
                  <a:txBody>
                    <a:bodyPr/>
                    <a:lstStyle/>
                    <a:p>
                      <a:r>
                        <a:rPr lang="en-US" dirty="0"/>
                        <a:t>50</a:t>
                      </a:r>
                    </a:p>
                  </a:txBody>
                  <a:tcPr/>
                </a:tc>
                <a:extLst>
                  <a:ext uri="{0D108BD9-81ED-4DB2-BD59-A6C34878D82A}">
                    <a16:rowId xmlns:a16="http://schemas.microsoft.com/office/drawing/2014/main" val="1930783766"/>
                  </a:ext>
                </a:extLst>
              </a:tr>
              <a:tr h="370840">
                <a:tc>
                  <a:txBody>
                    <a:bodyPr/>
                    <a:lstStyle/>
                    <a:p>
                      <a:r>
                        <a:rPr lang="en-US" dirty="0"/>
                        <a:t>Input Format</a:t>
                      </a:r>
                    </a:p>
                  </a:txBody>
                  <a:tcPr/>
                </a:tc>
                <a:tc>
                  <a:txBody>
                    <a:bodyPr/>
                    <a:lstStyle/>
                    <a:p>
                      <a:endParaRPr lang="en-US" dirty="0"/>
                    </a:p>
                  </a:txBody>
                  <a:tcPr/>
                </a:tc>
                <a:extLst>
                  <a:ext uri="{0D108BD9-81ED-4DB2-BD59-A6C34878D82A}">
                    <a16:rowId xmlns:a16="http://schemas.microsoft.com/office/drawing/2014/main" val="1389799490"/>
                  </a:ext>
                </a:extLst>
              </a:tr>
              <a:tr h="370840">
                <a:tc>
                  <a:txBody>
                    <a:bodyPr/>
                    <a:lstStyle/>
                    <a:p>
                      <a:r>
                        <a:rPr lang="en-US" dirty="0"/>
                        <a:t>Output Format</a:t>
                      </a:r>
                    </a:p>
                  </a:txBody>
                  <a:tcPr/>
                </a:tc>
                <a:tc>
                  <a:txBody>
                    <a:bodyPr/>
                    <a:lstStyle/>
                    <a:p>
                      <a:r>
                        <a:rPr lang="en-US"/>
                        <a:t>char</a:t>
                      </a:r>
                      <a:endParaRPr lang="en-US" dirty="0"/>
                    </a:p>
                  </a:txBody>
                  <a:tcPr/>
                </a:tc>
                <a:extLst>
                  <a:ext uri="{0D108BD9-81ED-4DB2-BD59-A6C34878D82A}">
                    <a16:rowId xmlns:a16="http://schemas.microsoft.com/office/drawing/2014/main" val="2847893997"/>
                  </a:ext>
                </a:extLst>
              </a:tr>
              <a:tr h="370840">
                <a:tc>
                  <a:txBody>
                    <a:bodyPr/>
                    <a:lstStyle/>
                    <a:p>
                      <a:r>
                        <a:rPr lang="en-US" dirty="0"/>
                        <a:t>Default Value</a:t>
                      </a:r>
                    </a:p>
                  </a:txBody>
                  <a:tcPr/>
                </a:tc>
                <a:tc>
                  <a:txBody>
                    <a:bodyPr/>
                    <a:lstStyle/>
                    <a:p>
                      <a:r>
                        <a:rPr lang="en-US" dirty="0"/>
                        <a:t>Null</a:t>
                      </a:r>
                    </a:p>
                  </a:txBody>
                  <a:tcPr/>
                </a:tc>
                <a:extLst>
                  <a:ext uri="{0D108BD9-81ED-4DB2-BD59-A6C34878D82A}">
                    <a16:rowId xmlns:a16="http://schemas.microsoft.com/office/drawing/2014/main" val="850589562"/>
                  </a:ext>
                </a:extLst>
              </a:tr>
              <a:tr h="370840">
                <a:tc>
                  <a:txBody>
                    <a:bodyPr/>
                    <a:lstStyle/>
                    <a:p>
                      <a:r>
                        <a:rPr lang="en-US" dirty="0"/>
                        <a:t>Continues / Discrete</a:t>
                      </a:r>
                    </a:p>
                  </a:txBody>
                  <a:tcPr/>
                </a:tc>
                <a:tc>
                  <a:txBody>
                    <a:bodyPr/>
                    <a:lstStyle/>
                    <a:p>
                      <a:r>
                        <a:rPr lang="en-US" dirty="0"/>
                        <a:t>Continues</a:t>
                      </a:r>
                    </a:p>
                  </a:txBody>
                  <a:tcPr/>
                </a:tc>
                <a:extLst>
                  <a:ext uri="{0D108BD9-81ED-4DB2-BD59-A6C34878D82A}">
                    <a16:rowId xmlns:a16="http://schemas.microsoft.com/office/drawing/2014/main" val="598386238"/>
                  </a:ext>
                </a:extLst>
              </a:tr>
              <a:tr h="370840">
                <a:tc>
                  <a:txBody>
                    <a:bodyPr/>
                    <a:lstStyle/>
                    <a:p>
                      <a:r>
                        <a:rPr lang="en-US" dirty="0"/>
                        <a:t>Type</a:t>
                      </a:r>
                    </a:p>
                  </a:txBody>
                  <a:tcPr/>
                </a:tc>
                <a:tc>
                  <a:txBody>
                    <a:bodyPr/>
                    <a:lstStyle/>
                    <a:p>
                      <a:r>
                        <a:rPr lang="en-US" dirty="0"/>
                        <a:t>Alphabetic</a:t>
                      </a:r>
                    </a:p>
                  </a:txBody>
                  <a:tcPr/>
                </a:tc>
                <a:extLst>
                  <a:ext uri="{0D108BD9-81ED-4DB2-BD59-A6C34878D82A}">
                    <a16:rowId xmlns:a16="http://schemas.microsoft.com/office/drawing/2014/main" val="3895857613"/>
                  </a:ext>
                </a:extLst>
              </a:tr>
              <a:tr h="370840">
                <a:tc>
                  <a:txBody>
                    <a:bodyPr/>
                    <a:lstStyle/>
                    <a:p>
                      <a:r>
                        <a:rPr lang="en-US" dirty="0"/>
                        <a:t>Base / Derived</a:t>
                      </a:r>
                    </a:p>
                  </a:txBody>
                  <a:tcPr/>
                </a:tc>
                <a:tc>
                  <a:txBody>
                    <a:bodyPr/>
                    <a:lstStyle/>
                    <a:p>
                      <a:r>
                        <a:rPr lang="en-US" dirty="0"/>
                        <a:t>Base</a:t>
                      </a:r>
                    </a:p>
                  </a:txBody>
                  <a:tcPr/>
                </a:tc>
                <a:extLst>
                  <a:ext uri="{0D108BD9-81ED-4DB2-BD59-A6C34878D82A}">
                    <a16:rowId xmlns:a16="http://schemas.microsoft.com/office/drawing/2014/main" val="385653763"/>
                  </a:ext>
                </a:extLst>
              </a:tr>
              <a:tr h="370840">
                <a:tc>
                  <a:txBody>
                    <a:bodyPr/>
                    <a:lstStyle/>
                    <a:p>
                      <a:r>
                        <a:rPr lang="en-US" dirty="0"/>
                        <a:t>Upper Limit</a:t>
                      </a:r>
                    </a:p>
                  </a:txBody>
                  <a:tcPr/>
                </a:tc>
                <a:tc>
                  <a:txBody>
                    <a:bodyPr/>
                    <a:lstStyle/>
                    <a:p>
                      <a:endParaRPr lang="en-US" dirty="0"/>
                    </a:p>
                  </a:txBody>
                  <a:tcPr/>
                </a:tc>
                <a:extLst>
                  <a:ext uri="{0D108BD9-81ED-4DB2-BD59-A6C34878D82A}">
                    <a16:rowId xmlns:a16="http://schemas.microsoft.com/office/drawing/2014/main" val="3368287996"/>
                  </a:ext>
                </a:extLst>
              </a:tr>
              <a:tr h="370840">
                <a:tc>
                  <a:txBody>
                    <a:bodyPr/>
                    <a:lstStyle/>
                    <a:p>
                      <a:r>
                        <a:rPr lang="en-US" dirty="0"/>
                        <a:t>Discrete Values</a:t>
                      </a:r>
                    </a:p>
                  </a:txBody>
                  <a:tcPr/>
                </a:tc>
                <a:tc>
                  <a:txBody>
                    <a:bodyPr/>
                    <a:lstStyle/>
                    <a:p>
                      <a:endParaRPr lang="en-US" dirty="0"/>
                    </a:p>
                  </a:txBody>
                  <a:tcPr/>
                </a:tc>
                <a:extLst>
                  <a:ext uri="{0D108BD9-81ED-4DB2-BD59-A6C34878D82A}">
                    <a16:rowId xmlns:a16="http://schemas.microsoft.com/office/drawing/2014/main" val="3523711013"/>
                  </a:ext>
                </a:extLst>
              </a:tr>
              <a:tr h="370840">
                <a:tc>
                  <a:txBody>
                    <a:bodyPr/>
                    <a:lstStyle/>
                    <a:p>
                      <a:r>
                        <a:rPr lang="en-US" dirty="0"/>
                        <a:t>Comments</a:t>
                      </a:r>
                    </a:p>
                  </a:txBody>
                  <a:tcPr/>
                </a:tc>
                <a:tc>
                  <a:txBody>
                    <a:bodyPr/>
                    <a:lstStyle/>
                    <a:p>
                      <a:endParaRPr lang="en-US" dirty="0"/>
                    </a:p>
                  </a:txBody>
                  <a:tcPr/>
                </a:tc>
                <a:extLst>
                  <a:ext uri="{0D108BD9-81ED-4DB2-BD59-A6C34878D82A}">
                    <a16:rowId xmlns:a16="http://schemas.microsoft.com/office/drawing/2014/main" val="679398243"/>
                  </a:ext>
                </a:extLst>
              </a:tr>
            </a:tbl>
          </a:graphicData>
        </a:graphic>
      </p:graphicFrame>
    </p:spTree>
    <p:extLst>
      <p:ext uri="{BB962C8B-B14F-4D97-AF65-F5344CB8AC3E}">
        <p14:creationId xmlns:p14="http://schemas.microsoft.com/office/powerpoint/2010/main" val="13835969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61178" y="781705"/>
            <a:ext cx="1859280" cy="461665"/>
          </a:xfrm>
          <a:prstGeom prst="rect">
            <a:avLst/>
          </a:prstGeom>
          <a:noFill/>
        </p:spPr>
        <p:txBody>
          <a:bodyPr wrap="square" rtlCol="1">
            <a:spAutoFit/>
          </a:bodyPr>
          <a:lstStyle/>
          <a:p>
            <a:r>
              <a:rPr lang="en-US" sz="2400" b="1" dirty="0"/>
              <a:t>Data store:</a:t>
            </a:r>
            <a:endParaRPr lang="ar-EG" sz="2400" b="1" dirty="0"/>
          </a:p>
        </p:txBody>
      </p:sp>
      <p:graphicFrame>
        <p:nvGraphicFramePr>
          <p:cNvPr id="6" name="Table 5"/>
          <p:cNvGraphicFramePr>
            <a:graphicFrameLocks noGrp="1"/>
          </p:cNvGraphicFramePr>
          <p:nvPr/>
        </p:nvGraphicFramePr>
        <p:xfrm>
          <a:off x="1455420" y="1908386"/>
          <a:ext cx="8128000" cy="3806614"/>
        </p:xfrm>
        <a:graphic>
          <a:graphicData uri="http://schemas.openxmlformats.org/drawingml/2006/table">
            <a:tbl>
              <a:tblPr rtl="1" firstRow="1" bandRow="1">
                <a:tableStyleId>{5C22544A-7EE6-4342-B048-85BDC9FD1C3A}</a:tableStyleId>
              </a:tblPr>
              <a:tblGrid>
                <a:gridCol w="8128000">
                  <a:extLst>
                    <a:ext uri="{9D8B030D-6E8A-4147-A177-3AD203B41FA5}">
                      <a16:colId xmlns:a16="http://schemas.microsoft.com/office/drawing/2014/main" val="20000"/>
                    </a:ext>
                  </a:extLst>
                </a:gridCol>
              </a:tblGrid>
              <a:tr h="1072611">
                <a:tc>
                  <a:txBody>
                    <a:bodyPr/>
                    <a:lstStyle/>
                    <a:p>
                      <a:pPr rtl="1"/>
                      <a:endParaRPr lang="ar-E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0000"/>
                  </a:ext>
                </a:extLst>
              </a:tr>
              <a:tr h="297699">
                <a:tc>
                  <a:txBody>
                    <a:bodyPr/>
                    <a:lstStyle/>
                    <a:p>
                      <a:pPr rtl="0"/>
                      <a:r>
                        <a:rPr lang="en-US" sz="1200" b="1" i="0" u="none" strike="noStrike" kern="1200" dirty="0">
                          <a:solidFill>
                            <a:schemeClr val="dk1"/>
                          </a:solidFill>
                          <a:effectLst/>
                          <a:latin typeface="+mn-lt"/>
                          <a:ea typeface="+mn-ea"/>
                          <a:cs typeface="+mn-cs"/>
                        </a:rPr>
                        <a:t>File Type:                 </a:t>
                      </a:r>
                      <a:r>
                        <a:rPr lang="en-US" sz="1200" b="0" i="0" u="none" strike="noStrike" kern="1200" dirty="0">
                          <a:solidFill>
                            <a:schemeClr val="dk1"/>
                          </a:solidFill>
                          <a:effectLst/>
                          <a:latin typeface="+mn-lt"/>
                          <a:ea typeface="+mn-ea"/>
                          <a:cs typeface="+mn-cs"/>
                        </a:rPr>
                        <a:t> Computer                         Manual</a:t>
                      </a:r>
                      <a:endParaRPr lang="en-US" sz="1200" b="0"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96931">
                <a:tc>
                  <a:txBody>
                    <a:bodyPr/>
                    <a:lstStyle/>
                    <a:p>
                      <a:pPr rtl="0"/>
                      <a:r>
                        <a:rPr lang="en-US" sz="1200" b="1" i="0" u="none" strike="noStrike" kern="1200" dirty="0">
                          <a:solidFill>
                            <a:schemeClr val="dk1"/>
                          </a:solidFill>
                          <a:effectLst/>
                          <a:latin typeface="+mn-lt"/>
                          <a:ea typeface="+mn-ea"/>
                          <a:cs typeface="+mn-cs"/>
                        </a:rPr>
                        <a:t>File Format:                      </a:t>
                      </a:r>
                      <a:r>
                        <a:rPr lang="en-US" sz="1200" b="1" i="0" u="none" strike="noStrike" kern="1200" baseline="0" dirty="0">
                          <a:solidFill>
                            <a:schemeClr val="dk1"/>
                          </a:solidFill>
                          <a:effectLst/>
                          <a:latin typeface="+mn-lt"/>
                          <a:ea typeface="+mn-ea"/>
                          <a:cs typeface="+mn-cs"/>
                        </a:rPr>
                        <a:t> </a:t>
                      </a:r>
                      <a:r>
                        <a:rPr lang="en-US" sz="1200" b="0" i="0" u="none" strike="noStrike" kern="1200" dirty="0">
                          <a:solidFill>
                            <a:schemeClr val="dk1"/>
                          </a:solidFill>
                          <a:effectLst/>
                          <a:latin typeface="+mn-lt"/>
                          <a:ea typeface="+mn-ea"/>
                          <a:cs typeface="+mn-cs"/>
                        </a:rPr>
                        <a:t>Database </a:t>
                      </a:r>
                      <a:r>
                        <a:rPr lang="en-US" sz="1800" b="0" i="0" u="none" strike="noStrike" kern="1200" dirty="0">
                          <a:solidFill>
                            <a:schemeClr val="dk1"/>
                          </a:solidFill>
                          <a:effectLst/>
                          <a:latin typeface="+mn-lt"/>
                          <a:ea typeface="+mn-ea"/>
                          <a:cs typeface="+mn-cs"/>
                        </a:rPr>
                        <a:t>                </a:t>
                      </a:r>
                      <a:r>
                        <a:rPr lang="en-US" sz="1200" b="0" i="0" u="none" strike="noStrike" kern="1200" dirty="0">
                          <a:solidFill>
                            <a:schemeClr val="dk1"/>
                          </a:solidFill>
                          <a:effectLst/>
                          <a:latin typeface="+mn-lt"/>
                          <a:ea typeface="+mn-ea"/>
                          <a:cs typeface="+mn-cs"/>
                        </a:rPr>
                        <a:t>Indexed</a:t>
                      </a:r>
                      <a:r>
                        <a:rPr lang="en-US" sz="1800" b="0" i="0" u="none" strike="noStrike" kern="1200" dirty="0">
                          <a:solidFill>
                            <a:schemeClr val="dk1"/>
                          </a:solidFill>
                          <a:effectLst/>
                          <a:latin typeface="+mn-lt"/>
                          <a:ea typeface="+mn-ea"/>
                          <a:cs typeface="+mn-cs"/>
                        </a:rPr>
                        <a:t>                  </a:t>
                      </a:r>
                      <a:r>
                        <a:rPr lang="en-US" sz="1200" b="0" i="0" u="none" strike="noStrike" kern="1200" dirty="0">
                          <a:solidFill>
                            <a:schemeClr val="dk1"/>
                          </a:solidFill>
                          <a:effectLst/>
                          <a:latin typeface="+mn-lt"/>
                          <a:ea typeface="+mn-ea"/>
                          <a:cs typeface="+mn-cs"/>
                        </a:rPr>
                        <a:t>Sequential</a:t>
                      </a:r>
                      <a:r>
                        <a:rPr lang="en-US" sz="1800" b="0" i="0" u="none" strike="noStrike" kern="1200" dirty="0">
                          <a:solidFill>
                            <a:schemeClr val="dk1"/>
                          </a:solidFill>
                          <a:effectLst/>
                          <a:latin typeface="+mn-lt"/>
                          <a:ea typeface="+mn-ea"/>
                          <a:cs typeface="+mn-cs"/>
                        </a:rPr>
                        <a:t>                  </a:t>
                      </a:r>
                      <a:r>
                        <a:rPr lang="en-US" sz="1200" b="0" i="0" u="none" strike="noStrike" kern="1200" dirty="0">
                          <a:solidFill>
                            <a:schemeClr val="dk1"/>
                          </a:solidFill>
                          <a:effectLst/>
                          <a:latin typeface="+mn-lt"/>
                          <a:ea typeface="+mn-ea"/>
                          <a:cs typeface="+mn-cs"/>
                        </a:rPr>
                        <a:t>Direct</a:t>
                      </a:r>
                      <a:r>
                        <a:rPr lang="en-US" sz="1800" b="0" i="0" u="none" strike="noStrike" kern="1200" dirty="0">
                          <a:solidFill>
                            <a:schemeClr val="dk1"/>
                          </a:solidFill>
                          <a:effectLst/>
                          <a:latin typeface="+mn-lt"/>
                          <a:ea typeface="+mn-ea"/>
                          <a:cs typeface="+mn-cs"/>
                        </a:rPr>
                        <a:t>    </a:t>
                      </a:r>
                      <a:endParaRPr lang="ar-EG" sz="1200" dirty="0"/>
                    </a:p>
                  </a:txBody>
                  <a:tcPr>
                    <a:lnT w="12700" cap="flat" cmpd="sng" algn="ctr">
                      <a:noFill/>
                      <a:prstDash val="solid"/>
                      <a:round/>
                      <a:headEnd type="none" w="med" len="med"/>
                      <a:tailEnd type="none" w="med" len="med"/>
                    </a:lnT>
                  </a:tcPr>
                </a:tc>
                <a:extLst>
                  <a:ext uri="{0D108BD9-81ED-4DB2-BD59-A6C34878D82A}">
                    <a16:rowId xmlns:a16="http://schemas.microsoft.com/office/drawing/2014/main" val="10002"/>
                  </a:ext>
                </a:extLst>
              </a:tr>
              <a:tr h="893096">
                <a:tc>
                  <a:txBody>
                    <a:bodyPr/>
                    <a:lstStyle/>
                    <a:p>
                      <a:pPr rtl="0"/>
                      <a:r>
                        <a:rPr lang="en-US" sz="1200" b="0" i="0" u="none" strike="noStrike" kern="1200" dirty="0">
                          <a:solidFill>
                            <a:schemeClr val="dk1"/>
                          </a:solidFill>
                          <a:effectLst/>
                          <a:latin typeface="+mn-lt"/>
                          <a:ea typeface="+mn-ea"/>
                          <a:cs typeface="+mn-cs"/>
                        </a:rPr>
                        <a:t>Record Size (Characters):   500</a:t>
                      </a:r>
                      <a:endParaRPr lang="en-US" sz="1200" b="0" dirty="0">
                        <a:effectLst/>
                      </a:endParaRPr>
                    </a:p>
                    <a:p>
                      <a:pPr rtl="0"/>
                      <a:r>
                        <a:rPr lang="en-US" sz="1200" b="0" i="0" u="none" strike="noStrike" kern="1200" dirty="0">
                          <a:solidFill>
                            <a:schemeClr val="dk1"/>
                          </a:solidFill>
                          <a:effectLst/>
                          <a:latin typeface="+mn-lt"/>
                          <a:ea typeface="+mn-ea"/>
                          <a:cs typeface="+mn-cs"/>
                        </a:rPr>
                        <a:t>Number of records (Maximum):   10000</a:t>
                      </a:r>
                      <a:endParaRPr lang="en-US" sz="1200" b="0" dirty="0">
                        <a:effectLst/>
                      </a:endParaRPr>
                    </a:p>
                    <a:p>
                      <a:pPr rtl="0"/>
                      <a:r>
                        <a:rPr lang="en-US" sz="1200" b="0" i="0" u="none" strike="noStrike" kern="1200" dirty="0">
                          <a:solidFill>
                            <a:schemeClr val="dk1"/>
                          </a:solidFill>
                          <a:effectLst/>
                          <a:latin typeface="+mn-lt"/>
                          <a:ea typeface="+mn-ea"/>
                          <a:cs typeface="+mn-cs"/>
                        </a:rPr>
                        <a:t>Number of records (Average):   8000</a:t>
                      </a:r>
                      <a:endParaRPr lang="en-US" sz="1200" b="0" dirty="0">
                        <a:effectLst/>
                      </a:endParaRPr>
                    </a:p>
                    <a:p>
                      <a:pPr rtl="0"/>
                      <a:r>
                        <a:rPr lang="en-US" sz="1200" b="0" i="0" u="none" strike="noStrike" kern="1200" dirty="0">
                          <a:solidFill>
                            <a:schemeClr val="dk1"/>
                          </a:solidFill>
                          <a:effectLst/>
                          <a:latin typeface="+mn-lt"/>
                          <a:ea typeface="+mn-ea"/>
                          <a:cs typeface="+mn-cs"/>
                        </a:rPr>
                        <a:t>Growth per year (percent):  8%</a:t>
                      </a:r>
                      <a:endParaRPr lang="en-US" sz="1200" b="0" dirty="0">
                        <a:effectLst/>
                      </a:endParaRPr>
                    </a:p>
                  </a:txBody>
                  <a:tcPr/>
                </a:tc>
                <a:extLst>
                  <a:ext uri="{0D108BD9-81ED-4DB2-BD59-A6C34878D82A}">
                    <a16:rowId xmlns:a16="http://schemas.microsoft.com/office/drawing/2014/main" val="10003"/>
                  </a:ext>
                </a:extLst>
              </a:tr>
              <a:tr h="871957">
                <a:tc>
                  <a:txBody>
                    <a:bodyPr/>
                    <a:lstStyle/>
                    <a:p>
                      <a:pPr rtl="0"/>
                      <a:r>
                        <a:rPr lang="en-US" sz="1200" b="0" i="0" u="none" strike="noStrike" kern="1200" dirty="0">
                          <a:solidFill>
                            <a:schemeClr val="dk1"/>
                          </a:solidFill>
                          <a:effectLst/>
                          <a:latin typeface="+mn-lt"/>
                          <a:ea typeface="+mn-ea"/>
                          <a:cs typeface="+mn-cs"/>
                        </a:rPr>
                        <a:t>Dataset name:  Products</a:t>
                      </a:r>
                      <a:endParaRPr lang="en-US" sz="1200" b="0" dirty="0">
                        <a:effectLst/>
                      </a:endParaRPr>
                    </a:p>
                    <a:p>
                      <a:pPr rtl="0"/>
                      <a:r>
                        <a:rPr lang="en-US" sz="1200" b="0" i="0" u="none" strike="noStrike" kern="1200" dirty="0">
                          <a:solidFill>
                            <a:schemeClr val="dk1"/>
                          </a:solidFill>
                          <a:effectLst/>
                          <a:latin typeface="+mn-lt"/>
                          <a:ea typeface="+mn-ea"/>
                          <a:cs typeface="+mn-cs"/>
                        </a:rPr>
                        <a:t>Data structure: Products data</a:t>
                      </a:r>
                      <a:endParaRPr lang="en-US" sz="1200" b="0" dirty="0">
                        <a:effectLst/>
                      </a:endParaRPr>
                    </a:p>
                    <a:p>
                      <a:pPr rtl="0"/>
                      <a:r>
                        <a:rPr lang="en-US" sz="1200" b="0" i="0" u="none" strike="noStrike" kern="1200" dirty="0">
                          <a:solidFill>
                            <a:schemeClr val="dk1"/>
                          </a:solidFill>
                          <a:effectLst/>
                          <a:latin typeface="+mn-lt"/>
                          <a:ea typeface="+mn-ea"/>
                          <a:cs typeface="+mn-cs"/>
                        </a:rPr>
                        <a:t>Primary key: Customer</a:t>
                      </a:r>
                      <a:r>
                        <a:rPr lang="en-US" sz="1200" b="0" i="0" u="none" strike="noStrike" kern="1200" baseline="0" dirty="0">
                          <a:solidFill>
                            <a:schemeClr val="dk1"/>
                          </a:solidFill>
                          <a:effectLst/>
                          <a:latin typeface="+mn-lt"/>
                          <a:ea typeface="+mn-ea"/>
                          <a:cs typeface="+mn-cs"/>
                        </a:rPr>
                        <a:t> ID</a:t>
                      </a:r>
                      <a:endParaRPr lang="en-US" sz="1200" b="0" i="0" u="none" strike="noStrike" kern="1200" dirty="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dk1"/>
                          </a:solidFill>
                          <a:effectLst/>
                          <a:latin typeface="+mn-lt"/>
                          <a:ea typeface="+mn-ea"/>
                          <a:cs typeface="+mn-cs"/>
                        </a:rPr>
                        <a:t>Secondary key: Product</a:t>
                      </a:r>
                      <a:r>
                        <a:rPr lang="en-US" sz="1200" b="0" i="0" u="none" strike="noStrike" kern="1200" baseline="0" dirty="0">
                          <a:solidFill>
                            <a:schemeClr val="dk1"/>
                          </a:solidFill>
                          <a:effectLst/>
                          <a:latin typeface="+mn-lt"/>
                          <a:ea typeface="+mn-ea"/>
                          <a:cs typeface="+mn-cs"/>
                        </a:rPr>
                        <a:t> ID</a:t>
                      </a:r>
                      <a:endParaRPr lang="en-US" sz="1200" b="0" dirty="0">
                        <a:effectLst/>
                      </a:endParaRPr>
                    </a:p>
                  </a:txBody>
                  <a:tcPr/>
                </a:tc>
                <a:extLst>
                  <a:ext uri="{0D108BD9-81ED-4DB2-BD59-A6C34878D82A}">
                    <a16:rowId xmlns:a16="http://schemas.microsoft.com/office/drawing/2014/main" val="10004"/>
                  </a:ext>
                </a:extLst>
              </a:tr>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dk1"/>
                          </a:solidFill>
                          <a:effectLst/>
                          <a:latin typeface="+mn-lt"/>
                          <a:ea typeface="+mn-ea"/>
                          <a:cs typeface="+mn-cs"/>
                        </a:rPr>
                        <a:t>Comments:  </a:t>
                      </a:r>
                      <a:r>
                        <a:rPr lang="en-US" sz="1200" b="0" i="0" u="none" strike="noStrike" kern="1200" baseline="0" dirty="0">
                          <a:solidFill>
                            <a:schemeClr val="dk1"/>
                          </a:solidFill>
                          <a:effectLst/>
                          <a:latin typeface="+mn-lt"/>
                          <a:ea typeface="+mn-ea"/>
                          <a:cs typeface="+mn-cs"/>
                        </a:rPr>
                        <a:t> </a:t>
                      </a:r>
                      <a:r>
                        <a:rPr lang="en-US" sz="1200" b="0" i="0" u="none" strike="noStrike" kern="1200" dirty="0">
                          <a:solidFill>
                            <a:schemeClr val="dk1"/>
                          </a:solidFill>
                          <a:effectLst/>
                          <a:latin typeface="+mn-lt"/>
                          <a:ea typeface="+mn-ea"/>
                          <a:cs typeface="+mn-cs"/>
                        </a:rPr>
                        <a:t>the file is updated as the customer receives his</a:t>
                      </a:r>
                      <a:r>
                        <a:rPr lang="en-US" sz="1200" b="0" i="0" u="none" strike="noStrike" kern="1200" baseline="0" dirty="0">
                          <a:solidFill>
                            <a:schemeClr val="dk1"/>
                          </a:solidFill>
                          <a:effectLst/>
                          <a:latin typeface="+mn-lt"/>
                          <a:ea typeface="+mn-ea"/>
                          <a:cs typeface="+mn-cs"/>
                        </a:rPr>
                        <a:t> order</a:t>
                      </a:r>
                      <a:endParaRPr lang="en-US" sz="1200" b="0" dirty="0">
                        <a:effectLst/>
                      </a:endParaRPr>
                    </a:p>
                  </a:txBody>
                  <a:tcPr/>
                </a:tc>
                <a:extLst>
                  <a:ext uri="{0D108BD9-81ED-4DB2-BD59-A6C34878D82A}">
                    <a16:rowId xmlns:a16="http://schemas.microsoft.com/office/drawing/2014/main" val="10005"/>
                  </a:ext>
                </a:extLst>
              </a:tr>
            </a:tbl>
          </a:graphicData>
        </a:graphic>
      </p:graphicFrame>
      <p:sp>
        <p:nvSpPr>
          <p:cNvPr id="7" name="TextBox 6"/>
          <p:cNvSpPr txBox="1"/>
          <p:nvPr/>
        </p:nvSpPr>
        <p:spPr>
          <a:xfrm>
            <a:off x="4057479" y="1950720"/>
            <a:ext cx="2204386" cy="307777"/>
          </a:xfrm>
          <a:prstGeom prst="rect">
            <a:avLst/>
          </a:prstGeom>
          <a:noFill/>
        </p:spPr>
        <p:txBody>
          <a:bodyPr wrap="none" rtlCol="1">
            <a:spAutoFit/>
          </a:bodyPr>
          <a:lstStyle/>
          <a:p>
            <a:pPr algn="ctr"/>
            <a:r>
              <a:rPr lang="en-US" sz="1400" u="sng" dirty="0"/>
              <a:t>Data store Description form</a:t>
            </a:r>
            <a:endParaRPr lang="ar-EG" sz="1400" u="sng" dirty="0"/>
          </a:p>
        </p:txBody>
      </p:sp>
      <p:sp>
        <p:nvSpPr>
          <p:cNvPr id="8" name="TextBox 7"/>
          <p:cNvSpPr txBox="1"/>
          <p:nvPr/>
        </p:nvSpPr>
        <p:spPr>
          <a:xfrm>
            <a:off x="1455420" y="2189917"/>
            <a:ext cx="4576958" cy="830997"/>
          </a:xfrm>
          <a:prstGeom prst="rect">
            <a:avLst/>
          </a:prstGeom>
          <a:noFill/>
        </p:spPr>
        <p:txBody>
          <a:bodyPr wrap="none" rtlCol="1">
            <a:spAutoFit/>
          </a:bodyPr>
          <a:lstStyle/>
          <a:p>
            <a:r>
              <a:rPr lang="en-US" sz="1200" b="1" dirty="0"/>
              <a:t>ID: </a:t>
            </a:r>
            <a:r>
              <a:rPr lang="en-US" sz="1200" dirty="0"/>
              <a:t>D1</a:t>
            </a:r>
            <a:endParaRPr lang="en-US" sz="1200" b="1" dirty="0"/>
          </a:p>
          <a:p>
            <a:r>
              <a:rPr lang="en-US" sz="1200" b="1" dirty="0"/>
              <a:t>Name: </a:t>
            </a:r>
            <a:r>
              <a:rPr lang="en-US" sz="1200" dirty="0"/>
              <a:t>System database</a:t>
            </a:r>
            <a:endParaRPr lang="en-US" sz="1200" b="1" dirty="0"/>
          </a:p>
          <a:p>
            <a:r>
              <a:rPr lang="en-US" sz="1200" b="1" dirty="0"/>
              <a:t>Alias:</a:t>
            </a:r>
            <a:r>
              <a:rPr lang="en-US" sz="1200" dirty="0"/>
              <a:t> System data</a:t>
            </a:r>
            <a:endParaRPr lang="en-US" sz="1200" b="1" dirty="0"/>
          </a:p>
          <a:p>
            <a:r>
              <a:rPr lang="en-US" sz="1200" b="1" dirty="0"/>
              <a:t>Description: </a:t>
            </a:r>
            <a:r>
              <a:rPr lang="en-US" sz="1200" dirty="0"/>
              <a:t>Contains data about each product &amp; customer and order</a:t>
            </a:r>
            <a:endParaRPr lang="ar-EG" sz="1200" b="1" dirty="0"/>
          </a:p>
        </p:txBody>
      </p:sp>
      <p:sp>
        <p:nvSpPr>
          <p:cNvPr id="9" name="Rectangle 8"/>
          <p:cNvSpPr/>
          <p:nvPr/>
        </p:nvSpPr>
        <p:spPr>
          <a:xfrm>
            <a:off x="2478098" y="3048000"/>
            <a:ext cx="21336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0" name="Rectangle 9"/>
          <p:cNvSpPr/>
          <p:nvPr/>
        </p:nvSpPr>
        <p:spPr>
          <a:xfrm>
            <a:off x="3950799" y="3048000"/>
            <a:ext cx="21336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1" name="Rectangle 10"/>
          <p:cNvSpPr/>
          <p:nvPr/>
        </p:nvSpPr>
        <p:spPr>
          <a:xfrm>
            <a:off x="2814638" y="3398520"/>
            <a:ext cx="21336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Rectangle 11"/>
          <p:cNvSpPr/>
          <p:nvPr/>
        </p:nvSpPr>
        <p:spPr>
          <a:xfrm>
            <a:off x="4261178" y="3398520"/>
            <a:ext cx="21336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Rectangle 12"/>
          <p:cNvSpPr/>
          <p:nvPr/>
        </p:nvSpPr>
        <p:spPr>
          <a:xfrm>
            <a:off x="5663258" y="3398520"/>
            <a:ext cx="21336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4" name="Rectangle 13"/>
          <p:cNvSpPr/>
          <p:nvPr/>
        </p:nvSpPr>
        <p:spPr>
          <a:xfrm>
            <a:off x="7278698" y="3398520"/>
            <a:ext cx="21336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TextBox 25"/>
          <p:cNvSpPr txBox="1"/>
          <p:nvPr/>
        </p:nvSpPr>
        <p:spPr>
          <a:xfrm>
            <a:off x="1516718" y="1423154"/>
            <a:ext cx="3154004" cy="369332"/>
          </a:xfrm>
          <a:prstGeom prst="rect">
            <a:avLst/>
          </a:prstGeom>
          <a:noFill/>
        </p:spPr>
        <p:txBody>
          <a:bodyPr wrap="none" rtlCol="1">
            <a:spAutoFit/>
          </a:bodyPr>
          <a:lstStyle/>
          <a:p>
            <a:r>
              <a:rPr lang="en-US" dirty="0"/>
              <a:t>Data store: (1) Description form</a:t>
            </a:r>
            <a:endParaRPr lang="ar-EG" dirty="0"/>
          </a:p>
        </p:txBody>
      </p:sp>
      <p:cxnSp>
        <p:nvCxnSpPr>
          <p:cNvPr id="47" name="Straight Connector 46"/>
          <p:cNvCxnSpPr/>
          <p:nvPr/>
        </p:nvCxnSpPr>
        <p:spPr>
          <a:xfrm>
            <a:off x="2455238" y="3132654"/>
            <a:ext cx="57150" cy="898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2512388" y="3042762"/>
            <a:ext cx="190500" cy="1797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813163" y="3472934"/>
            <a:ext cx="57150" cy="898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870313" y="3383042"/>
            <a:ext cx="190500" cy="1797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2722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53462" y="1340768"/>
            <a:ext cx="1368152" cy="57606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dirty="0"/>
          </a:p>
        </p:txBody>
      </p:sp>
      <p:sp>
        <p:nvSpPr>
          <p:cNvPr id="5" name="Rectangle 4"/>
          <p:cNvSpPr/>
          <p:nvPr/>
        </p:nvSpPr>
        <p:spPr>
          <a:xfrm>
            <a:off x="2989222" y="4987011"/>
            <a:ext cx="1368152" cy="57606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6" name="Rectangle 5"/>
          <p:cNvSpPr/>
          <p:nvPr/>
        </p:nvSpPr>
        <p:spPr>
          <a:xfrm>
            <a:off x="8218917" y="4987011"/>
            <a:ext cx="1368152" cy="57606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7" name="Rectangle 6"/>
          <p:cNvSpPr/>
          <p:nvPr/>
        </p:nvSpPr>
        <p:spPr>
          <a:xfrm>
            <a:off x="8184232" y="1412776"/>
            <a:ext cx="1368152" cy="57606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8" name="Oval 7"/>
          <p:cNvSpPr/>
          <p:nvPr/>
        </p:nvSpPr>
        <p:spPr>
          <a:xfrm>
            <a:off x="2533292" y="45739"/>
            <a:ext cx="936104" cy="5040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9" name="Oval 8"/>
          <p:cNvSpPr/>
          <p:nvPr/>
        </p:nvSpPr>
        <p:spPr>
          <a:xfrm>
            <a:off x="3513854" y="209768"/>
            <a:ext cx="936104" cy="5040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0" name="Oval 9"/>
          <p:cNvSpPr/>
          <p:nvPr/>
        </p:nvSpPr>
        <p:spPr>
          <a:xfrm>
            <a:off x="1607533" y="413048"/>
            <a:ext cx="936104" cy="5040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1" name="Oval 10"/>
          <p:cNvSpPr/>
          <p:nvPr/>
        </p:nvSpPr>
        <p:spPr>
          <a:xfrm>
            <a:off x="7176120" y="161020"/>
            <a:ext cx="936104" cy="5040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Oval 11"/>
          <p:cNvSpPr/>
          <p:nvPr/>
        </p:nvSpPr>
        <p:spPr>
          <a:xfrm>
            <a:off x="9749036" y="1232756"/>
            <a:ext cx="936104" cy="5040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Oval 12"/>
          <p:cNvSpPr/>
          <p:nvPr/>
        </p:nvSpPr>
        <p:spPr>
          <a:xfrm>
            <a:off x="9408368" y="518592"/>
            <a:ext cx="936104" cy="5040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4" name="Oval 13"/>
          <p:cNvSpPr/>
          <p:nvPr/>
        </p:nvSpPr>
        <p:spPr>
          <a:xfrm>
            <a:off x="8400256" y="161020"/>
            <a:ext cx="936104" cy="5040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5" name="Oval 14"/>
          <p:cNvSpPr/>
          <p:nvPr/>
        </p:nvSpPr>
        <p:spPr>
          <a:xfrm>
            <a:off x="4391641" y="477449"/>
            <a:ext cx="936104" cy="5040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6" name="Oval 15"/>
          <p:cNvSpPr/>
          <p:nvPr/>
        </p:nvSpPr>
        <p:spPr>
          <a:xfrm>
            <a:off x="1481194" y="5225541"/>
            <a:ext cx="936104" cy="5040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9" name="Oval 18"/>
          <p:cNvSpPr/>
          <p:nvPr/>
        </p:nvSpPr>
        <p:spPr>
          <a:xfrm>
            <a:off x="1597188" y="6058134"/>
            <a:ext cx="936104" cy="5040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0" name="Oval 19"/>
          <p:cNvSpPr/>
          <p:nvPr/>
        </p:nvSpPr>
        <p:spPr>
          <a:xfrm>
            <a:off x="3136169" y="6353944"/>
            <a:ext cx="936104" cy="5040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1" name="Oval 20"/>
          <p:cNvSpPr/>
          <p:nvPr/>
        </p:nvSpPr>
        <p:spPr>
          <a:xfrm>
            <a:off x="7104112" y="5822302"/>
            <a:ext cx="936104" cy="5040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Oval 21"/>
          <p:cNvSpPr/>
          <p:nvPr/>
        </p:nvSpPr>
        <p:spPr>
          <a:xfrm>
            <a:off x="7757051" y="6296237"/>
            <a:ext cx="936104" cy="5040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3" name="Oval 22"/>
          <p:cNvSpPr/>
          <p:nvPr/>
        </p:nvSpPr>
        <p:spPr>
          <a:xfrm>
            <a:off x="8812932" y="6326358"/>
            <a:ext cx="936104" cy="5040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4" name="Oval 23"/>
          <p:cNvSpPr/>
          <p:nvPr/>
        </p:nvSpPr>
        <p:spPr>
          <a:xfrm>
            <a:off x="9769321" y="6165304"/>
            <a:ext cx="936104" cy="5040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cxnSp>
        <p:nvCxnSpPr>
          <p:cNvPr id="26" name="Straight Connector 25"/>
          <p:cNvCxnSpPr>
            <a:stCxn id="10" idx="5"/>
            <a:endCxn id="4" idx="0"/>
          </p:cNvCxnSpPr>
          <p:nvPr/>
        </p:nvCxnSpPr>
        <p:spPr>
          <a:xfrm>
            <a:off x="2406548" y="843288"/>
            <a:ext cx="1230990" cy="49748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2" idx="2"/>
            <a:endCxn id="7" idx="3"/>
          </p:cNvCxnSpPr>
          <p:nvPr/>
        </p:nvCxnSpPr>
        <p:spPr>
          <a:xfrm flipH="1">
            <a:off x="9552384" y="1484784"/>
            <a:ext cx="196652" cy="2160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3" idx="3"/>
            <a:endCxn id="7" idx="0"/>
          </p:cNvCxnSpPr>
          <p:nvPr/>
        </p:nvCxnSpPr>
        <p:spPr>
          <a:xfrm flipH="1">
            <a:off x="8868309" y="948832"/>
            <a:ext cx="677149" cy="46394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4" idx="4"/>
            <a:endCxn id="7" idx="0"/>
          </p:cNvCxnSpPr>
          <p:nvPr/>
        </p:nvCxnSpPr>
        <p:spPr>
          <a:xfrm>
            <a:off x="8868308" y="665076"/>
            <a:ext cx="0" cy="7477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1" idx="4"/>
            <a:endCxn id="7" idx="0"/>
          </p:cNvCxnSpPr>
          <p:nvPr/>
        </p:nvCxnSpPr>
        <p:spPr>
          <a:xfrm>
            <a:off x="7644172" y="665076"/>
            <a:ext cx="1224136" cy="7477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5" idx="3"/>
            <a:endCxn id="4" idx="0"/>
          </p:cNvCxnSpPr>
          <p:nvPr/>
        </p:nvCxnSpPr>
        <p:spPr>
          <a:xfrm flipH="1">
            <a:off x="3637538" y="907688"/>
            <a:ext cx="891192" cy="43308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9" idx="4"/>
            <a:endCxn id="4" idx="0"/>
          </p:cNvCxnSpPr>
          <p:nvPr/>
        </p:nvCxnSpPr>
        <p:spPr>
          <a:xfrm flipH="1">
            <a:off x="3637538" y="713824"/>
            <a:ext cx="344368" cy="62694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8" idx="4"/>
            <a:endCxn id="4" idx="0"/>
          </p:cNvCxnSpPr>
          <p:nvPr/>
        </p:nvCxnSpPr>
        <p:spPr>
          <a:xfrm>
            <a:off x="3001344" y="549796"/>
            <a:ext cx="636194" cy="79097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5" idx="2"/>
            <a:endCxn id="20" idx="0"/>
          </p:cNvCxnSpPr>
          <p:nvPr/>
        </p:nvCxnSpPr>
        <p:spPr>
          <a:xfrm flipH="1">
            <a:off x="3604222" y="5563076"/>
            <a:ext cx="69077" cy="79086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 idx="1"/>
            <a:endCxn id="19" idx="7"/>
          </p:cNvCxnSpPr>
          <p:nvPr/>
        </p:nvCxnSpPr>
        <p:spPr>
          <a:xfrm flipH="1">
            <a:off x="2396204" y="5275043"/>
            <a:ext cx="593019" cy="8569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16" idx="7"/>
            <a:endCxn id="5" idx="1"/>
          </p:cNvCxnSpPr>
          <p:nvPr/>
        </p:nvCxnSpPr>
        <p:spPr>
          <a:xfrm flipV="1">
            <a:off x="2280210" y="5275044"/>
            <a:ext cx="709013" cy="2431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21" idx="7"/>
            <a:endCxn id="6" idx="2"/>
          </p:cNvCxnSpPr>
          <p:nvPr/>
        </p:nvCxnSpPr>
        <p:spPr>
          <a:xfrm flipV="1">
            <a:off x="7903127" y="5563075"/>
            <a:ext cx="999866" cy="33304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 idx="2"/>
            <a:endCxn id="24" idx="0"/>
          </p:cNvCxnSpPr>
          <p:nvPr/>
        </p:nvCxnSpPr>
        <p:spPr>
          <a:xfrm>
            <a:off x="8902993" y="5563076"/>
            <a:ext cx="1334380" cy="60222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 idx="2"/>
            <a:endCxn id="23" idx="0"/>
          </p:cNvCxnSpPr>
          <p:nvPr/>
        </p:nvCxnSpPr>
        <p:spPr>
          <a:xfrm>
            <a:off x="8902994" y="5563076"/>
            <a:ext cx="377991" cy="76328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 idx="2"/>
            <a:endCxn id="22" idx="7"/>
          </p:cNvCxnSpPr>
          <p:nvPr/>
        </p:nvCxnSpPr>
        <p:spPr>
          <a:xfrm flipH="1">
            <a:off x="8556067" y="5563076"/>
            <a:ext cx="346927" cy="80697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126515" y="1412776"/>
            <a:ext cx="1093569" cy="369332"/>
          </a:xfrm>
          <a:prstGeom prst="rect">
            <a:avLst/>
          </a:prstGeom>
          <a:noFill/>
        </p:spPr>
        <p:txBody>
          <a:bodyPr wrap="none" rtlCol="1">
            <a:spAutoFit/>
          </a:bodyPr>
          <a:lstStyle/>
          <a:p>
            <a:r>
              <a:rPr lang="en-US" dirty="0"/>
              <a:t>Customer</a:t>
            </a:r>
            <a:endParaRPr lang="ar-EG" dirty="0"/>
          </a:p>
        </p:txBody>
      </p:sp>
      <p:sp>
        <p:nvSpPr>
          <p:cNvPr id="78" name="TextBox 77"/>
          <p:cNvSpPr txBox="1"/>
          <p:nvPr/>
        </p:nvSpPr>
        <p:spPr>
          <a:xfrm>
            <a:off x="8400256" y="1516142"/>
            <a:ext cx="1008112" cy="369332"/>
          </a:xfrm>
          <a:prstGeom prst="rect">
            <a:avLst/>
          </a:prstGeom>
          <a:noFill/>
        </p:spPr>
        <p:txBody>
          <a:bodyPr wrap="square" rtlCol="1">
            <a:spAutoFit/>
          </a:bodyPr>
          <a:lstStyle/>
          <a:p>
            <a:pPr algn="ctr"/>
            <a:r>
              <a:rPr lang="en-US" dirty="0"/>
              <a:t>Seller</a:t>
            </a:r>
            <a:endParaRPr lang="ar-EG" dirty="0"/>
          </a:p>
        </p:txBody>
      </p:sp>
      <p:sp>
        <p:nvSpPr>
          <p:cNvPr id="79" name="TextBox 78"/>
          <p:cNvSpPr txBox="1"/>
          <p:nvPr/>
        </p:nvSpPr>
        <p:spPr>
          <a:xfrm>
            <a:off x="3044885" y="5102534"/>
            <a:ext cx="1185307" cy="369332"/>
          </a:xfrm>
          <a:prstGeom prst="rect">
            <a:avLst/>
          </a:prstGeom>
          <a:noFill/>
        </p:spPr>
        <p:txBody>
          <a:bodyPr wrap="square" rtlCol="1">
            <a:spAutoFit/>
          </a:bodyPr>
          <a:lstStyle/>
          <a:p>
            <a:pPr algn="ctr"/>
            <a:r>
              <a:rPr lang="en-US" dirty="0"/>
              <a:t>Product</a:t>
            </a:r>
            <a:endParaRPr lang="ar-EG" dirty="0"/>
          </a:p>
        </p:txBody>
      </p:sp>
      <p:sp>
        <p:nvSpPr>
          <p:cNvPr id="80" name="TextBox 79"/>
          <p:cNvSpPr txBox="1"/>
          <p:nvPr/>
        </p:nvSpPr>
        <p:spPr>
          <a:xfrm>
            <a:off x="8269426" y="5090377"/>
            <a:ext cx="1197764" cy="369332"/>
          </a:xfrm>
          <a:prstGeom prst="rect">
            <a:avLst/>
          </a:prstGeom>
          <a:noFill/>
        </p:spPr>
        <p:txBody>
          <a:bodyPr wrap="none" rtlCol="1">
            <a:spAutoFit/>
          </a:bodyPr>
          <a:lstStyle/>
          <a:p>
            <a:r>
              <a:rPr lang="en-US" dirty="0"/>
              <a:t>Distributor</a:t>
            </a:r>
            <a:endParaRPr lang="ar-EG" dirty="0"/>
          </a:p>
        </p:txBody>
      </p:sp>
      <p:sp>
        <p:nvSpPr>
          <p:cNvPr id="81" name="TextBox 80"/>
          <p:cNvSpPr txBox="1"/>
          <p:nvPr/>
        </p:nvSpPr>
        <p:spPr>
          <a:xfrm>
            <a:off x="1683491" y="481911"/>
            <a:ext cx="784189" cy="307777"/>
          </a:xfrm>
          <a:prstGeom prst="rect">
            <a:avLst/>
          </a:prstGeom>
          <a:noFill/>
        </p:spPr>
        <p:txBody>
          <a:bodyPr wrap="none" rtlCol="1">
            <a:spAutoFit/>
          </a:bodyPr>
          <a:lstStyle/>
          <a:p>
            <a:r>
              <a:rPr lang="en-US" sz="1400" dirty="0" err="1"/>
              <a:t>C_name</a:t>
            </a:r>
            <a:endParaRPr lang="ar-EG" sz="1400" dirty="0"/>
          </a:p>
        </p:txBody>
      </p:sp>
      <p:sp>
        <p:nvSpPr>
          <p:cNvPr id="82" name="TextBox 81"/>
          <p:cNvSpPr txBox="1"/>
          <p:nvPr/>
        </p:nvSpPr>
        <p:spPr>
          <a:xfrm>
            <a:off x="2596629" y="143879"/>
            <a:ext cx="838691" cy="307777"/>
          </a:xfrm>
          <a:prstGeom prst="rect">
            <a:avLst/>
          </a:prstGeom>
          <a:noFill/>
        </p:spPr>
        <p:txBody>
          <a:bodyPr wrap="none" rtlCol="1">
            <a:spAutoFit/>
          </a:bodyPr>
          <a:lstStyle/>
          <a:p>
            <a:r>
              <a:rPr lang="en-US" sz="1400" dirty="0" err="1"/>
              <a:t>C_phone</a:t>
            </a:r>
            <a:endParaRPr lang="ar-EG" sz="1400" dirty="0"/>
          </a:p>
        </p:txBody>
      </p:sp>
      <p:sp>
        <p:nvSpPr>
          <p:cNvPr id="83" name="TextBox 82"/>
          <p:cNvSpPr txBox="1"/>
          <p:nvPr/>
        </p:nvSpPr>
        <p:spPr>
          <a:xfrm>
            <a:off x="3719736" y="279512"/>
            <a:ext cx="506870" cy="307777"/>
          </a:xfrm>
          <a:prstGeom prst="rect">
            <a:avLst/>
          </a:prstGeom>
          <a:noFill/>
        </p:spPr>
        <p:txBody>
          <a:bodyPr wrap="none" rtlCol="1">
            <a:spAutoFit/>
          </a:bodyPr>
          <a:lstStyle/>
          <a:p>
            <a:r>
              <a:rPr lang="en-US" sz="1400" dirty="0" err="1"/>
              <a:t>C_id</a:t>
            </a:r>
            <a:endParaRPr lang="ar-EG" sz="1400" dirty="0"/>
          </a:p>
        </p:txBody>
      </p:sp>
      <p:sp>
        <p:nvSpPr>
          <p:cNvPr id="84" name="TextBox 83"/>
          <p:cNvSpPr txBox="1"/>
          <p:nvPr/>
        </p:nvSpPr>
        <p:spPr>
          <a:xfrm>
            <a:off x="4390437" y="559936"/>
            <a:ext cx="937308" cy="307777"/>
          </a:xfrm>
          <a:prstGeom prst="rect">
            <a:avLst/>
          </a:prstGeom>
          <a:noFill/>
        </p:spPr>
        <p:txBody>
          <a:bodyPr wrap="none" rtlCol="1">
            <a:spAutoFit/>
          </a:bodyPr>
          <a:lstStyle/>
          <a:p>
            <a:r>
              <a:rPr lang="en-US" sz="1400" dirty="0" err="1"/>
              <a:t>C_address</a:t>
            </a:r>
            <a:endParaRPr lang="ar-EG" sz="1400" dirty="0"/>
          </a:p>
        </p:txBody>
      </p:sp>
      <p:sp>
        <p:nvSpPr>
          <p:cNvPr id="85" name="TextBox 84"/>
          <p:cNvSpPr txBox="1"/>
          <p:nvPr/>
        </p:nvSpPr>
        <p:spPr>
          <a:xfrm>
            <a:off x="1570012" y="5323681"/>
            <a:ext cx="780983" cy="307777"/>
          </a:xfrm>
          <a:prstGeom prst="rect">
            <a:avLst/>
          </a:prstGeom>
          <a:noFill/>
        </p:spPr>
        <p:txBody>
          <a:bodyPr wrap="none" rtlCol="1">
            <a:spAutoFit/>
          </a:bodyPr>
          <a:lstStyle/>
          <a:p>
            <a:r>
              <a:rPr lang="en-US" sz="1400" dirty="0" err="1"/>
              <a:t>P_name</a:t>
            </a:r>
            <a:endParaRPr lang="ar-EG" sz="1400" dirty="0"/>
          </a:p>
        </p:txBody>
      </p:sp>
      <p:sp>
        <p:nvSpPr>
          <p:cNvPr id="86" name="TextBox 85"/>
          <p:cNvSpPr txBox="1"/>
          <p:nvPr/>
        </p:nvSpPr>
        <p:spPr>
          <a:xfrm>
            <a:off x="7134442" y="5887195"/>
            <a:ext cx="798617" cy="307777"/>
          </a:xfrm>
          <a:prstGeom prst="rect">
            <a:avLst/>
          </a:prstGeom>
          <a:noFill/>
        </p:spPr>
        <p:txBody>
          <a:bodyPr wrap="none" rtlCol="1">
            <a:spAutoFit/>
          </a:bodyPr>
          <a:lstStyle/>
          <a:p>
            <a:r>
              <a:rPr lang="en-US" sz="1400" dirty="0" err="1"/>
              <a:t>D_name</a:t>
            </a:r>
            <a:endParaRPr lang="ar-EG" sz="1400" dirty="0"/>
          </a:p>
        </p:txBody>
      </p:sp>
      <p:sp>
        <p:nvSpPr>
          <p:cNvPr id="87" name="TextBox 86"/>
          <p:cNvSpPr txBox="1"/>
          <p:nvPr/>
        </p:nvSpPr>
        <p:spPr>
          <a:xfrm>
            <a:off x="7259291" y="242425"/>
            <a:ext cx="769763" cy="307777"/>
          </a:xfrm>
          <a:prstGeom prst="rect">
            <a:avLst/>
          </a:prstGeom>
          <a:noFill/>
        </p:spPr>
        <p:txBody>
          <a:bodyPr wrap="none" rtlCol="1">
            <a:spAutoFit/>
          </a:bodyPr>
          <a:lstStyle/>
          <a:p>
            <a:r>
              <a:rPr lang="en-US" sz="1400" dirty="0" err="1"/>
              <a:t>S_name</a:t>
            </a:r>
            <a:endParaRPr lang="ar-EG" sz="1400" dirty="0"/>
          </a:p>
        </p:txBody>
      </p:sp>
      <p:sp>
        <p:nvSpPr>
          <p:cNvPr id="88" name="TextBox 87"/>
          <p:cNvSpPr txBox="1"/>
          <p:nvPr/>
        </p:nvSpPr>
        <p:spPr>
          <a:xfrm>
            <a:off x="8598100" y="279511"/>
            <a:ext cx="506870" cy="307777"/>
          </a:xfrm>
          <a:prstGeom prst="rect">
            <a:avLst/>
          </a:prstGeom>
          <a:noFill/>
        </p:spPr>
        <p:txBody>
          <a:bodyPr wrap="none" rtlCol="1">
            <a:spAutoFit/>
          </a:bodyPr>
          <a:lstStyle/>
          <a:p>
            <a:r>
              <a:rPr lang="en-US" sz="1400" dirty="0" err="1"/>
              <a:t>S_id</a:t>
            </a:r>
            <a:endParaRPr lang="ar-EG" sz="1400" dirty="0"/>
          </a:p>
        </p:txBody>
      </p:sp>
      <p:sp>
        <p:nvSpPr>
          <p:cNvPr id="89" name="TextBox 88"/>
          <p:cNvSpPr txBox="1"/>
          <p:nvPr/>
        </p:nvSpPr>
        <p:spPr>
          <a:xfrm>
            <a:off x="1764224" y="6179847"/>
            <a:ext cx="503664" cy="307777"/>
          </a:xfrm>
          <a:prstGeom prst="rect">
            <a:avLst/>
          </a:prstGeom>
          <a:noFill/>
        </p:spPr>
        <p:txBody>
          <a:bodyPr wrap="none" rtlCol="1">
            <a:spAutoFit/>
          </a:bodyPr>
          <a:lstStyle/>
          <a:p>
            <a:r>
              <a:rPr lang="en-US" sz="1400" dirty="0" err="1"/>
              <a:t>P_id</a:t>
            </a:r>
            <a:endParaRPr lang="ar-EG" sz="1400" dirty="0"/>
          </a:p>
        </p:txBody>
      </p:sp>
      <p:sp>
        <p:nvSpPr>
          <p:cNvPr id="90" name="TextBox 89"/>
          <p:cNvSpPr txBox="1"/>
          <p:nvPr/>
        </p:nvSpPr>
        <p:spPr>
          <a:xfrm>
            <a:off x="9587069" y="616732"/>
            <a:ext cx="503664" cy="307777"/>
          </a:xfrm>
          <a:prstGeom prst="rect">
            <a:avLst/>
          </a:prstGeom>
          <a:noFill/>
        </p:spPr>
        <p:txBody>
          <a:bodyPr wrap="none" rtlCol="1">
            <a:spAutoFit/>
          </a:bodyPr>
          <a:lstStyle/>
          <a:p>
            <a:r>
              <a:rPr lang="en-US" sz="1400" dirty="0" err="1"/>
              <a:t>P_id</a:t>
            </a:r>
            <a:endParaRPr lang="ar-EG" sz="1400" dirty="0"/>
          </a:p>
        </p:txBody>
      </p:sp>
      <p:sp>
        <p:nvSpPr>
          <p:cNvPr id="91" name="TextBox 90"/>
          <p:cNvSpPr txBox="1"/>
          <p:nvPr/>
        </p:nvSpPr>
        <p:spPr>
          <a:xfrm>
            <a:off x="9825241" y="1340769"/>
            <a:ext cx="824265" cy="307777"/>
          </a:xfrm>
          <a:prstGeom prst="rect">
            <a:avLst/>
          </a:prstGeom>
          <a:noFill/>
        </p:spPr>
        <p:txBody>
          <a:bodyPr wrap="none" rtlCol="1">
            <a:spAutoFit/>
          </a:bodyPr>
          <a:lstStyle/>
          <a:p>
            <a:r>
              <a:rPr lang="en-US" sz="1400" dirty="0" err="1"/>
              <a:t>S_phone</a:t>
            </a:r>
            <a:endParaRPr lang="ar-EG" sz="1400" dirty="0"/>
          </a:p>
        </p:txBody>
      </p:sp>
      <p:sp>
        <p:nvSpPr>
          <p:cNvPr id="92" name="TextBox 91"/>
          <p:cNvSpPr txBox="1"/>
          <p:nvPr/>
        </p:nvSpPr>
        <p:spPr>
          <a:xfrm>
            <a:off x="7792358" y="6370055"/>
            <a:ext cx="853119" cy="307777"/>
          </a:xfrm>
          <a:prstGeom prst="rect">
            <a:avLst/>
          </a:prstGeom>
          <a:noFill/>
        </p:spPr>
        <p:txBody>
          <a:bodyPr wrap="none" rtlCol="1">
            <a:spAutoFit/>
          </a:bodyPr>
          <a:lstStyle/>
          <a:p>
            <a:r>
              <a:rPr lang="en-US" sz="1400" dirty="0" err="1"/>
              <a:t>D_phone</a:t>
            </a:r>
            <a:endParaRPr lang="ar-EG" sz="1400" dirty="0"/>
          </a:p>
        </p:txBody>
      </p:sp>
      <p:sp>
        <p:nvSpPr>
          <p:cNvPr id="93" name="TextBox 92"/>
          <p:cNvSpPr txBox="1"/>
          <p:nvPr/>
        </p:nvSpPr>
        <p:spPr>
          <a:xfrm>
            <a:off x="9027549" y="6412598"/>
            <a:ext cx="506870" cy="307777"/>
          </a:xfrm>
          <a:prstGeom prst="rect">
            <a:avLst/>
          </a:prstGeom>
          <a:noFill/>
        </p:spPr>
        <p:txBody>
          <a:bodyPr wrap="none" rtlCol="1">
            <a:spAutoFit/>
          </a:bodyPr>
          <a:lstStyle/>
          <a:p>
            <a:r>
              <a:rPr lang="en-US" sz="1400" dirty="0" err="1"/>
              <a:t>C_id</a:t>
            </a:r>
            <a:endParaRPr lang="ar-EG" sz="1400" dirty="0"/>
          </a:p>
        </p:txBody>
      </p:sp>
      <p:sp>
        <p:nvSpPr>
          <p:cNvPr id="94" name="TextBox 93"/>
          <p:cNvSpPr txBox="1"/>
          <p:nvPr/>
        </p:nvSpPr>
        <p:spPr>
          <a:xfrm>
            <a:off x="9996617" y="6238563"/>
            <a:ext cx="521297" cy="307777"/>
          </a:xfrm>
          <a:prstGeom prst="rect">
            <a:avLst/>
          </a:prstGeom>
          <a:noFill/>
        </p:spPr>
        <p:txBody>
          <a:bodyPr wrap="none" rtlCol="1">
            <a:spAutoFit/>
          </a:bodyPr>
          <a:lstStyle/>
          <a:p>
            <a:r>
              <a:rPr lang="en-US" sz="1400" dirty="0" err="1"/>
              <a:t>D_id</a:t>
            </a:r>
            <a:endParaRPr lang="ar-EG" sz="1400" dirty="0"/>
          </a:p>
        </p:txBody>
      </p:sp>
      <p:sp>
        <p:nvSpPr>
          <p:cNvPr id="95" name="TextBox 94"/>
          <p:cNvSpPr txBox="1"/>
          <p:nvPr/>
        </p:nvSpPr>
        <p:spPr>
          <a:xfrm>
            <a:off x="3299353" y="6452084"/>
            <a:ext cx="731290" cy="307777"/>
          </a:xfrm>
          <a:prstGeom prst="rect">
            <a:avLst/>
          </a:prstGeom>
          <a:noFill/>
        </p:spPr>
        <p:txBody>
          <a:bodyPr wrap="none" rtlCol="1">
            <a:spAutoFit/>
          </a:bodyPr>
          <a:lstStyle/>
          <a:p>
            <a:r>
              <a:rPr lang="en-US" sz="1400" dirty="0" err="1"/>
              <a:t>P_price</a:t>
            </a:r>
            <a:endParaRPr lang="ar-EG" sz="1400" dirty="0"/>
          </a:p>
        </p:txBody>
      </p:sp>
      <p:cxnSp>
        <p:nvCxnSpPr>
          <p:cNvPr id="111" name="Straight Connector 110"/>
          <p:cNvCxnSpPr>
            <a:stCxn id="153" idx="3"/>
            <a:endCxn id="7" idx="1"/>
          </p:cNvCxnSpPr>
          <p:nvPr/>
        </p:nvCxnSpPr>
        <p:spPr>
          <a:xfrm>
            <a:off x="6819874" y="1637824"/>
            <a:ext cx="1364359" cy="6298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5" idx="3"/>
            <a:endCxn id="6" idx="1"/>
          </p:cNvCxnSpPr>
          <p:nvPr/>
        </p:nvCxnSpPr>
        <p:spPr>
          <a:xfrm>
            <a:off x="4357375" y="5275043"/>
            <a:ext cx="3861543"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6" idx="0"/>
            <a:endCxn id="7" idx="2"/>
          </p:cNvCxnSpPr>
          <p:nvPr/>
        </p:nvCxnSpPr>
        <p:spPr>
          <a:xfrm flipH="1" flipV="1">
            <a:off x="8868309" y="1988841"/>
            <a:ext cx="34685" cy="2998171"/>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49" idx="2"/>
            <a:endCxn id="5" idx="0"/>
          </p:cNvCxnSpPr>
          <p:nvPr/>
        </p:nvCxnSpPr>
        <p:spPr>
          <a:xfrm>
            <a:off x="3652032" y="3654421"/>
            <a:ext cx="21266" cy="1332591"/>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5799566" y="4886988"/>
            <a:ext cx="916212" cy="307777"/>
          </a:xfrm>
          <a:prstGeom prst="rect">
            <a:avLst/>
          </a:prstGeom>
          <a:noFill/>
        </p:spPr>
        <p:txBody>
          <a:bodyPr wrap="none" rtlCol="1">
            <a:spAutoFit/>
          </a:bodyPr>
          <a:lstStyle/>
          <a:p>
            <a:r>
              <a:rPr lang="en-US" sz="1400" dirty="0"/>
              <a:t>Deliver by</a:t>
            </a:r>
            <a:endParaRPr lang="ar-EG" sz="1400" dirty="0"/>
          </a:p>
        </p:txBody>
      </p:sp>
      <p:sp>
        <p:nvSpPr>
          <p:cNvPr id="134" name="TextBox 133"/>
          <p:cNvSpPr txBox="1"/>
          <p:nvPr/>
        </p:nvSpPr>
        <p:spPr>
          <a:xfrm>
            <a:off x="5856088" y="5323681"/>
            <a:ext cx="700705" cy="307777"/>
          </a:xfrm>
          <a:prstGeom prst="rect">
            <a:avLst/>
          </a:prstGeom>
          <a:noFill/>
        </p:spPr>
        <p:txBody>
          <a:bodyPr wrap="none" rtlCol="1">
            <a:spAutoFit/>
          </a:bodyPr>
          <a:lstStyle/>
          <a:p>
            <a:r>
              <a:rPr lang="en-US" sz="1400" dirty="0"/>
              <a:t>Deliver</a:t>
            </a:r>
            <a:endParaRPr lang="ar-EG" sz="1600" dirty="0"/>
          </a:p>
        </p:txBody>
      </p:sp>
      <p:sp>
        <p:nvSpPr>
          <p:cNvPr id="135" name="Isosceles Triangle 134"/>
          <p:cNvSpPr/>
          <p:nvPr/>
        </p:nvSpPr>
        <p:spPr>
          <a:xfrm rot="5400000">
            <a:off x="4546759" y="5143184"/>
            <a:ext cx="307980" cy="288032"/>
          </a:xfrm>
          <a:prstGeom prst="triangl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srgbClr val="FF0000"/>
              </a:solidFill>
            </a:endParaRPr>
          </a:p>
        </p:txBody>
      </p:sp>
      <p:cxnSp>
        <p:nvCxnSpPr>
          <p:cNvPr id="137" name="Straight Connector 136"/>
          <p:cNvCxnSpPr/>
          <p:nvPr/>
        </p:nvCxnSpPr>
        <p:spPr>
          <a:xfrm>
            <a:off x="4939409" y="5145368"/>
            <a:ext cx="0" cy="3079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46" name="Isosceles Triangle 145"/>
          <p:cNvSpPr/>
          <p:nvPr/>
        </p:nvSpPr>
        <p:spPr>
          <a:xfrm>
            <a:off x="8746841" y="4598955"/>
            <a:ext cx="307980" cy="288032"/>
          </a:xfrm>
          <a:prstGeom prst="triangl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srgbClr val="FF0000"/>
              </a:solidFill>
            </a:endParaRPr>
          </a:p>
        </p:txBody>
      </p:sp>
      <p:cxnSp>
        <p:nvCxnSpPr>
          <p:cNvPr id="147" name="Straight Connector 146"/>
          <p:cNvCxnSpPr/>
          <p:nvPr/>
        </p:nvCxnSpPr>
        <p:spPr>
          <a:xfrm flipV="1">
            <a:off x="8712093" y="4477419"/>
            <a:ext cx="391714" cy="1"/>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3129687" y="2957398"/>
            <a:ext cx="1044691" cy="6970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50" name="Diamond 149"/>
          <p:cNvSpPr/>
          <p:nvPr/>
        </p:nvSpPr>
        <p:spPr>
          <a:xfrm>
            <a:off x="3160989" y="2957398"/>
            <a:ext cx="1008021" cy="697023"/>
          </a:xfrm>
          <a:prstGeom prst="diamond">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51" name="Rectangle 150"/>
          <p:cNvSpPr/>
          <p:nvPr/>
        </p:nvSpPr>
        <p:spPr>
          <a:xfrm rot="2979669">
            <a:off x="5970301" y="2851196"/>
            <a:ext cx="786281" cy="5467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52" name="Diamond 151"/>
          <p:cNvSpPr/>
          <p:nvPr/>
        </p:nvSpPr>
        <p:spPr>
          <a:xfrm rot="2979669">
            <a:off x="6001603" y="2851196"/>
            <a:ext cx="758682" cy="546748"/>
          </a:xfrm>
          <a:prstGeom prst="diamond">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53" name="Rectangle 152"/>
          <p:cNvSpPr/>
          <p:nvPr/>
        </p:nvSpPr>
        <p:spPr>
          <a:xfrm>
            <a:off x="5820047" y="1286808"/>
            <a:ext cx="999826" cy="702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54" name="Diamond 153"/>
          <p:cNvSpPr/>
          <p:nvPr/>
        </p:nvSpPr>
        <p:spPr>
          <a:xfrm>
            <a:off x="5851348" y="1286808"/>
            <a:ext cx="964732" cy="702032"/>
          </a:xfrm>
          <a:prstGeom prst="diamond">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cxnSp>
        <p:nvCxnSpPr>
          <p:cNvPr id="156" name="Straight Connector 155"/>
          <p:cNvCxnSpPr>
            <a:stCxn id="4" idx="3"/>
            <a:endCxn id="153" idx="1"/>
          </p:cNvCxnSpPr>
          <p:nvPr/>
        </p:nvCxnSpPr>
        <p:spPr>
          <a:xfrm>
            <a:off x="4321615" y="1628800"/>
            <a:ext cx="1498433" cy="902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6001604" y="1474332"/>
            <a:ext cx="636713" cy="307777"/>
          </a:xfrm>
          <a:prstGeom prst="rect">
            <a:avLst/>
          </a:prstGeom>
          <a:noFill/>
        </p:spPr>
        <p:txBody>
          <a:bodyPr wrap="none" rtlCol="1">
            <a:spAutoFit/>
          </a:bodyPr>
          <a:lstStyle/>
          <a:p>
            <a:r>
              <a:rPr lang="en-US" sz="1400" dirty="0" err="1"/>
              <a:t>Cu_Se</a:t>
            </a:r>
            <a:endParaRPr lang="ar-EG" dirty="0"/>
          </a:p>
        </p:txBody>
      </p:sp>
      <p:sp>
        <p:nvSpPr>
          <p:cNvPr id="160" name="TextBox 159"/>
          <p:cNvSpPr txBox="1"/>
          <p:nvPr/>
        </p:nvSpPr>
        <p:spPr>
          <a:xfrm>
            <a:off x="3409750" y="3124571"/>
            <a:ext cx="455574" cy="307777"/>
          </a:xfrm>
          <a:prstGeom prst="rect">
            <a:avLst/>
          </a:prstGeom>
          <a:noFill/>
        </p:spPr>
        <p:txBody>
          <a:bodyPr wrap="none" rtlCol="1">
            <a:spAutoFit/>
          </a:bodyPr>
          <a:lstStyle/>
          <a:p>
            <a:r>
              <a:rPr lang="en-US" sz="1400" dirty="0"/>
              <a:t>buy</a:t>
            </a:r>
            <a:endParaRPr lang="ar-EG" sz="1400" dirty="0"/>
          </a:p>
        </p:txBody>
      </p:sp>
      <p:cxnSp>
        <p:nvCxnSpPr>
          <p:cNvPr id="162" name="Straight Connector 161"/>
          <p:cNvCxnSpPr>
            <a:stCxn id="4" idx="2"/>
            <a:endCxn id="149" idx="0"/>
          </p:cNvCxnSpPr>
          <p:nvPr/>
        </p:nvCxnSpPr>
        <p:spPr>
          <a:xfrm>
            <a:off x="3637538" y="1916833"/>
            <a:ext cx="14494" cy="1040565"/>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0" name="Isosceles Triangle 169"/>
          <p:cNvSpPr/>
          <p:nvPr/>
        </p:nvSpPr>
        <p:spPr>
          <a:xfrm flipH="1" flipV="1">
            <a:off x="3541749" y="3702463"/>
            <a:ext cx="235346" cy="216699"/>
          </a:xfrm>
          <a:prstGeom prst="triangl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srgbClr val="FF0000"/>
              </a:solidFill>
            </a:endParaRPr>
          </a:p>
        </p:txBody>
      </p:sp>
      <p:cxnSp>
        <p:nvCxnSpPr>
          <p:cNvPr id="175" name="Straight Connector 174"/>
          <p:cNvCxnSpPr>
            <a:endCxn id="151" idx="2"/>
          </p:cNvCxnSpPr>
          <p:nvPr/>
        </p:nvCxnSpPr>
        <p:spPr>
          <a:xfrm flipV="1">
            <a:off x="4347861" y="3301528"/>
            <a:ext cx="1807207" cy="1685485"/>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151" idx="0"/>
          </p:cNvCxnSpPr>
          <p:nvPr/>
        </p:nvCxnSpPr>
        <p:spPr>
          <a:xfrm flipV="1">
            <a:off x="6571815" y="1970908"/>
            <a:ext cx="1653288" cy="97670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85" name="Isosceles Triangle 184"/>
          <p:cNvSpPr/>
          <p:nvPr/>
        </p:nvSpPr>
        <p:spPr>
          <a:xfrm rot="14375743">
            <a:off x="5863946" y="3341876"/>
            <a:ext cx="236189" cy="237049"/>
          </a:xfrm>
          <a:prstGeom prst="triangl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srgbClr val="FF0000"/>
              </a:solidFill>
            </a:endParaRPr>
          </a:p>
        </p:txBody>
      </p:sp>
      <p:cxnSp>
        <p:nvCxnSpPr>
          <p:cNvPr id="186" name="Straight Connector 185"/>
          <p:cNvCxnSpPr/>
          <p:nvPr/>
        </p:nvCxnSpPr>
        <p:spPr>
          <a:xfrm rot="14375743">
            <a:off x="5680708" y="3570649"/>
            <a:ext cx="268534"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88" name="Isosceles Triangle 187"/>
          <p:cNvSpPr/>
          <p:nvPr/>
        </p:nvSpPr>
        <p:spPr>
          <a:xfrm rot="3286108">
            <a:off x="6618663" y="2694263"/>
            <a:ext cx="236189" cy="237049"/>
          </a:xfrm>
          <a:prstGeom prst="triangl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srgbClr val="FF0000"/>
              </a:solidFill>
            </a:endParaRPr>
          </a:p>
        </p:txBody>
      </p:sp>
      <p:cxnSp>
        <p:nvCxnSpPr>
          <p:cNvPr id="189" name="Straight Connector 188"/>
          <p:cNvCxnSpPr/>
          <p:nvPr/>
        </p:nvCxnSpPr>
        <p:spPr>
          <a:xfrm rot="3286108">
            <a:off x="6794024" y="2702370"/>
            <a:ext cx="268534"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90" name="Isosceles Triangle 189"/>
          <p:cNvSpPr/>
          <p:nvPr/>
        </p:nvSpPr>
        <p:spPr>
          <a:xfrm>
            <a:off x="3557443" y="2658469"/>
            <a:ext cx="236189" cy="237049"/>
          </a:xfrm>
          <a:prstGeom prst="triangl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srgbClr val="FF0000"/>
              </a:solidFill>
            </a:endParaRPr>
          </a:p>
        </p:txBody>
      </p:sp>
      <p:cxnSp>
        <p:nvCxnSpPr>
          <p:cNvPr id="191" name="Straight Connector 190"/>
          <p:cNvCxnSpPr/>
          <p:nvPr/>
        </p:nvCxnSpPr>
        <p:spPr>
          <a:xfrm>
            <a:off x="3557442" y="2595790"/>
            <a:ext cx="268534"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rot="3286108">
            <a:off x="4350514" y="4872783"/>
            <a:ext cx="268534"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rot="3286108">
            <a:off x="4283222" y="4925540"/>
            <a:ext cx="268534"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rot="3286108">
            <a:off x="7962077" y="2027825"/>
            <a:ext cx="268534"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rot="3286108">
            <a:off x="7894785" y="2080582"/>
            <a:ext cx="268534"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8698356" y="2137498"/>
            <a:ext cx="37458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8708649" y="2232731"/>
            <a:ext cx="37458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3451388" y="1988840"/>
            <a:ext cx="37458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3461681" y="2084073"/>
            <a:ext cx="37458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3445819" y="4839990"/>
            <a:ext cx="37458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3456112" y="4935223"/>
            <a:ext cx="37458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8106993" y="5112195"/>
            <a:ext cx="0" cy="3079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8029053" y="5112195"/>
            <a:ext cx="0" cy="3079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8096827" y="1546818"/>
            <a:ext cx="0" cy="3079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8018887" y="1546818"/>
            <a:ext cx="0" cy="3079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4562238" y="1483834"/>
            <a:ext cx="0" cy="3079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4484298" y="1483834"/>
            <a:ext cx="0" cy="3079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18" name="Isosceles Triangle 217"/>
          <p:cNvSpPr/>
          <p:nvPr/>
        </p:nvSpPr>
        <p:spPr>
          <a:xfrm rot="5400000">
            <a:off x="6855968" y="1510675"/>
            <a:ext cx="299560" cy="223340"/>
          </a:xfrm>
          <a:prstGeom prst="triangl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srgbClr val="FF0000"/>
              </a:solidFill>
            </a:endParaRPr>
          </a:p>
        </p:txBody>
      </p:sp>
      <p:cxnSp>
        <p:nvCxnSpPr>
          <p:cNvPr id="219" name="Straight Connector 218"/>
          <p:cNvCxnSpPr/>
          <p:nvPr/>
        </p:nvCxnSpPr>
        <p:spPr>
          <a:xfrm>
            <a:off x="7212062" y="1484723"/>
            <a:ext cx="0" cy="28740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22" name="Isosceles Triangle 221"/>
          <p:cNvSpPr/>
          <p:nvPr/>
        </p:nvSpPr>
        <p:spPr>
          <a:xfrm rot="16200000">
            <a:off x="5459875" y="1497207"/>
            <a:ext cx="307980" cy="288032"/>
          </a:xfrm>
          <a:prstGeom prst="triangl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srgbClr val="FF0000"/>
              </a:solidFill>
            </a:endParaRPr>
          </a:p>
        </p:txBody>
      </p:sp>
      <p:cxnSp>
        <p:nvCxnSpPr>
          <p:cNvPr id="223" name="Straight Connector 222"/>
          <p:cNvCxnSpPr/>
          <p:nvPr/>
        </p:nvCxnSpPr>
        <p:spPr>
          <a:xfrm rot="10800000">
            <a:off x="5374260" y="1473811"/>
            <a:ext cx="0" cy="3079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25" name="TextBox 224"/>
          <p:cNvSpPr txBox="1"/>
          <p:nvPr/>
        </p:nvSpPr>
        <p:spPr>
          <a:xfrm rot="19240258">
            <a:off x="6143395" y="3004470"/>
            <a:ext cx="453807" cy="307777"/>
          </a:xfrm>
          <a:prstGeom prst="rect">
            <a:avLst/>
          </a:prstGeom>
          <a:noFill/>
        </p:spPr>
        <p:txBody>
          <a:bodyPr wrap="square" rtlCol="1">
            <a:spAutoFit/>
          </a:bodyPr>
          <a:lstStyle/>
          <a:p>
            <a:r>
              <a:rPr lang="en-US" sz="1400" dirty="0"/>
              <a:t>has</a:t>
            </a:r>
            <a:endParaRPr lang="ar-EG" sz="1400" dirty="0"/>
          </a:p>
        </p:txBody>
      </p:sp>
      <p:sp>
        <p:nvSpPr>
          <p:cNvPr id="226" name="TextBox 225"/>
          <p:cNvSpPr txBox="1"/>
          <p:nvPr/>
        </p:nvSpPr>
        <p:spPr>
          <a:xfrm rot="5400000">
            <a:off x="8994383" y="3152020"/>
            <a:ext cx="453807" cy="307777"/>
          </a:xfrm>
          <a:prstGeom prst="rect">
            <a:avLst/>
          </a:prstGeom>
          <a:noFill/>
        </p:spPr>
        <p:txBody>
          <a:bodyPr wrap="square" rtlCol="1">
            <a:spAutoFit/>
          </a:bodyPr>
          <a:lstStyle/>
          <a:p>
            <a:r>
              <a:rPr lang="en-US" sz="1400" dirty="0"/>
              <a:t>has</a:t>
            </a:r>
            <a:endParaRPr lang="ar-EG" sz="1400" dirty="0"/>
          </a:p>
        </p:txBody>
      </p:sp>
      <p:sp>
        <p:nvSpPr>
          <p:cNvPr id="227" name="TextBox 226"/>
          <p:cNvSpPr txBox="1"/>
          <p:nvPr/>
        </p:nvSpPr>
        <p:spPr>
          <a:xfrm rot="5400000">
            <a:off x="8098875" y="3278459"/>
            <a:ext cx="1198963" cy="307777"/>
          </a:xfrm>
          <a:prstGeom prst="rect">
            <a:avLst/>
          </a:prstGeom>
          <a:noFill/>
        </p:spPr>
        <p:txBody>
          <a:bodyPr wrap="square" rtlCol="1">
            <a:spAutoFit/>
          </a:bodyPr>
          <a:lstStyle/>
          <a:p>
            <a:pPr algn="ctr"/>
            <a:r>
              <a:rPr lang="en-US" sz="1400" dirty="0"/>
              <a:t>Work with</a:t>
            </a:r>
            <a:endParaRPr lang="ar-EG" sz="1400" dirty="0"/>
          </a:p>
        </p:txBody>
      </p:sp>
      <p:sp>
        <p:nvSpPr>
          <p:cNvPr id="230" name="Oval 229"/>
          <p:cNvSpPr/>
          <p:nvPr/>
        </p:nvSpPr>
        <p:spPr>
          <a:xfrm>
            <a:off x="3538977" y="3975608"/>
            <a:ext cx="219653" cy="112441"/>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31" name="Oval 230"/>
          <p:cNvSpPr/>
          <p:nvPr/>
        </p:nvSpPr>
        <p:spPr>
          <a:xfrm>
            <a:off x="1607533" y="1415922"/>
            <a:ext cx="936104" cy="5040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32" name="TextBox 231"/>
          <p:cNvSpPr txBox="1"/>
          <p:nvPr/>
        </p:nvSpPr>
        <p:spPr>
          <a:xfrm>
            <a:off x="1597188" y="1484785"/>
            <a:ext cx="970420" cy="307777"/>
          </a:xfrm>
          <a:prstGeom prst="rect">
            <a:avLst/>
          </a:prstGeom>
          <a:noFill/>
        </p:spPr>
        <p:txBody>
          <a:bodyPr wrap="square" rtlCol="1">
            <a:spAutoFit/>
          </a:bodyPr>
          <a:lstStyle/>
          <a:p>
            <a:pPr algn="ctr"/>
            <a:r>
              <a:rPr lang="en-US" sz="1400" dirty="0" err="1"/>
              <a:t>P_id</a:t>
            </a:r>
            <a:endParaRPr lang="ar-EG" sz="1400" dirty="0"/>
          </a:p>
        </p:txBody>
      </p:sp>
      <p:cxnSp>
        <p:nvCxnSpPr>
          <p:cNvPr id="233" name="Straight Connector 232"/>
          <p:cNvCxnSpPr>
            <a:stCxn id="231" idx="6"/>
            <a:endCxn id="4" idx="1"/>
          </p:cNvCxnSpPr>
          <p:nvPr/>
        </p:nvCxnSpPr>
        <p:spPr>
          <a:xfrm flipV="1">
            <a:off x="2543638" y="1628800"/>
            <a:ext cx="409825" cy="3915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23FD194-E686-41BB-B64E-B6EBCC4C04CA}"/>
              </a:ext>
            </a:extLst>
          </p:cNvPr>
          <p:cNvSpPr txBox="1"/>
          <p:nvPr/>
        </p:nvSpPr>
        <p:spPr>
          <a:xfrm>
            <a:off x="65258" y="-86954"/>
            <a:ext cx="1383540" cy="769441"/>
          </a:xfrm>
          <a:prstGeom prst="rect">
            <a:avLst/>
          </a:prstGeom>
          <a:noFill/>
        </p:spPr>
        <p:txBody>
          <a:bodyPr wrap="square" rtlCol="0">
            <a:spAutoFit/>
          </a:bodyPr>
          <a:lstStyle/>
          <a:p>
            <a:r>
              <a:rPr lang="en-US" sz="4400" dirty="0"/>
              <a:t>ERD : </a:t>
            </a:r>
          </a:p>
        </p:txBody>
      </p:sp>
    </p:spTree>
    <p:extLst>
      <p:ext uri="{BB962C8B-B14F-4D97-AF65-F5344CB8AC3E}">
        <p14:creationId xmlns:p14="http://schemas.microsoft.com/office/powerpoint/2010/main" val="71848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1991544" y="548681"/>
            <a:ext cx="8568952" cy="3508653"/>
          </a:xfrm>
          <a:prstGeom prst="rect">
            <a:avLst/>
          </a:prstGeom>
        </p:spPr>
        <p:txBody>
          <a:bodyPr wrap="square">
            <a:spAutoFit/>
          </a:bodyPr>
          <a:lstStyle/>
          <a:p>
            <a:pPr algn="l"/>
            <a:r>
              <a:rPr lang="en-US" sz="2400" b="1" dirty="0"/>
              <a:t>Economic feasibility:</a:t>
            </a:r>
          </a:p>
          <a:p>
            <a:pPr algn="l"/>
            <a:r>
              <a:rPr lang="en-US" sz="1600" b="1" dirty="0"/>
              <a:t>-</a:t>
            </a:r>
            <a:r>
              <a:rPr lang="en-US" dirty="0"/>
              <a:t>A cost-benefit analysis was performed and there are indications that there will be a good financial and moral gains.</a:t>
            </a:r>
          </a:p>
          <a:p>
            <a:pPr algn="l"/>
            <a:r>
              <a:rPr lang="en-US" dirty="0"/>
              <a:t>-so the online market will be a good chance of significantly enhancing the company  bottom line.</a:t>
            </a:r>
          </a:p>
          <a:p>
            <a:pPr algn="l"/>
            <a:r>
              <a:rPr lang="en-US" dirty="0"/>
              <a:t> </a:t>
            </a:r>
          </a:p>
          <a:p>
            <a:pPr algn="l"/>
            <a:r>
              <a:rPr lang="en-US" dirty="0">
                <a:sym typeface="Wingdings"/>
              </a:rPr>
              <a:t></a:t>
            </a:r>
            <a:r>
              <a:rPr lang="en-US" dirty="0" err="1"/>
              <a:t>RoI</a:t>
            </a:r>
            <a:r>
              <a:rPr lang="en-US" dirty="0"/>
              <a:t> over 3 years : 300% </a:t>
            </a:r>
          </a:p>
          <a:p>
            <a:pPr algn="l"/>
            <a:r>
              <a:rPr lang="en-US" dirty="0">
                <a:sym typeface="Wingdings"/>
              </a:rPr>
              <a:t></a:t>
            </a:r>
            <a:r>
              <a:rPr lang="en-US" dirty="0"/>
              <a:t>NPV over 3 years :5,018, 522$</a:t>
            </a:r>
          </a:p>
          <a:p>
            <a:pPr algn="l"/>
            <a:r>
              <a:rPr lang="en-US" dirty="0">
                <a:sym typeface="Wingdings"/>
              </a:rPr>
              <a:t></a:t>
            </a:r>
            <a:r>
              <a:rPr lang="en-US" dirty="0"/>
              <a:t>Break-even occurs after 0.75 years</a:t>
            </a:r>
          </a:p>
          <a:p>
            <a:pPr algn="l"/>
            <a:r>
              <a:rPr lang="en-US" dirty="0"/>
              <a:t> </a:t>
            </a:r>
          </a:p>
          <a:p>
            <a:pPr algn="l"/>
            <a:r>
              <a:rPr lang="en-US" dirty="0"/>
              <a:t>- Intangible Costs and Benefits:</a:t>
            </a:r>
          </a:p>
          <a:p>
            <a:pPr algn="l"/>
            <a:r>
              <a:rPr lang="en-US" dirty="0">
                <a:sym typeface="Wingdings"/>
              </a:rPr>
              <a:t></a:t>
            </a:r>
            <a:r>
              <a:rPr lang="en-US" dirty="0"/>
              <a:t>improve customer satisfaction and enhancing company reputation</a:t>
            </a:r>
          </a:p>
        </p:txBody>
      </p:sp>
    </p:spTree>
    <p:extLst>
      <p:ext uri="{BB962C8B-B14F-4D97-AF65-F5344CB8AC3E}">
        <p14:creationId xmlns:p14="http://schemas.microsoft.com/office/powerpoint/2010/main" val="27214182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703512" y="1340768"/>
          <a:ext cx="8712968" cy="3854192"/>
        </p:xfrm>
        <a:graphic>
          <a:graphicData uri="http://schemas.openxmlformats.org/drawingml/2006/table">
            <a:tbl>
              <a:tblPr rtl="1" firstRow="1" bandRow="1">
                <a:tableStyleId>{5C22544A-7EE6-4342-B048-85BDC9FD1C3A}</a:tableStyleId>
              </a:tblPr>
              <a:tblGrid>
                <a:gridCol w="838956">
                  <a:extLst>
                    <a:ext uri="{9D8B030D-6E8A-4147-A177-3AD203B41FA5}">
                      <a16:colId xmlns:a16="http://schemas.microsoft.com/office/drawing/2014/main" val="20000"/>
                    </a:ext>
                  </a:extLst>
                </a:gridCol>
                <a:gridCol w="726162">
                  <a:extLst>
                    <a:ext uri="{9D8B030D-6E8A-4147-A177-3AD203B41FA5}">
                      <a16:colId xmlns:a16="http://schemas.microsoft.com/office/drawing/2014/main" val="20001"/>
                    </a:ext>
                  </a:extLst>
                </a:gridCol>
                <a:gridCol w="447846">
                  <a:extLst>
                    <a:ext uri="{9D8B030D-6E8A-4147-A177-3AD203B41FA5}">
                      <a16:colId xmlns:a16="http://schemas.microsoft.com/office/drawing/2014/main" val="20002"/>
                    </a:ext>
                  </a:extLst>
                </a:gridCol>
                <a:gridCol w="812426">
                  <a:extLst>
                    <a:ext uri="{9D8B030D-6E8A-4147-A177-3AD203B41FA5}">
                      <a16:colId xmlns:a16="http://schemas.microsoft.com/office/drawing/2014/main" val="20003"/>
                    </a:ext>
                  </a:extLst>
                </a:gridCol>
                <a:gridCol w="846930">
                  <a:extLst>
                    <a:ext uri="{9D8B030D-6E8A-4147-A177-3AD203B41FA5}">
                      <a16:colId xmlns:a16="http://schemas.microsoft.com/office/drawing/2014/main" val="20004"/>
                    </a:ext>
                  </a:extLst>
                </a:gridCol>
                <a:gridCol w="413340">
                  <a:extLst>
                    <a:ext uri="{9D8B030D-6E8A-4147-A177-3AD203B41FA5}">
                      <a16:colId xmlns:a16="http://schemas.microsoft.com/office/drawing/2014/main" val="20005"/>
                    </a:ext>
                  </a:extLst>
                </a:gridCol>
                <a:gridCol w="579876">
                  <a:extLst>
                    <a:ext uri="{9D8B030D-6E8A-4147-A177-3AD203B41FA5}">
                      <a16:colId xmlns:a16="http://schemas.microsoft.com/office/drawing/2014/main" val="20006"/>
                    </a:ext>
                  </a:extLst>
                </a:gridCol>
                <a:gridCol w="677400">
                  <a:extLst>
                    <a:ext uri="{9D8B030D-6E8A-4147-A177-3AD203B41FA5}">
                      <a16:colId xmlns:a16="http://schemas.microsoft.com/office/drawing/2014/main" val="20007"/>
                    </a:ext>
                  </a:extLst>
                </a:gridCol>
                <a:gridCol w="548366">
                  <a:extLst>
                    <a:ext uri="{9D8B030D-6E8A-4147-A177-3AD203B41FA5}">
                      <a16:colId xmlns:a16="http://schemas.microsoft.com/office/drawing/2014/main" val="20008"/>
                    </a:ext>
                  </a:extLst>
                </a:gridCol>
                <a:gridCol w="785639">
                  <a:extLst>
                    <a:ext uri="{9D8B030D-6E8A-4147-A177-3AD203B41FA5}">
                      <a16:colId xmlns:a16="http://schemas.microsoft.com/office/drawing/2014/main" val="20009"/>
                    </a:ext>
                  </a:extLst>
                </a:gridCol>
                <a:gridCol w="853469">
                  <a:extLst>
                    <a:ext uri="{9D8B030D-6E8A-4147-A177-3AD203B41FA5}">
                      <a16:colId xmlns:a16="http://schemas.microsoft.com/office/drawing/2014/main" val="20010"/>
                    </a:ext>
                  </a:extLst>
                </a:gridCol>
                <a:gridCol w="723580">
                  <a:extLst>
                    <a:ext uri="{9D8B030D-6E8A-4147-A177-3AD203B41FA5}">
                      <a16:colId xmlns:a16="http://schemas.microsoft.com/office/drawing/2014/main" val="20011"/>
                    </a:ext>
                  </a:extLst>
                </a:gridCol>
                <a:gridCol w="458978">
                  <a:extLst>
                    <a:ext uri="{9D8B030D-6E8A-4147-A177-3AD203B41FA5}">
                      <a16:colId xmlns:a16="http://schemas.microsoft.com/office/drawing/2014/main" val="20012"/>
                    </a:ext>
                  </a:extLst>
                </a:gridCol>
              </a:tblGrid>
              <a:tr h="288032">
                <a:tc>
                  <a:txBody>
                    <a:bodyPr/>
                    <a:lstStyle/>
                    <a:p>
                      <a:pPr algn="ctr" rtl="1"/>
                      <a:r>
                        <a:rPr lang="en-US" sz="1000" dirty="0" err="1"/>
                        <a:t>D_phone</a:t>
                      </a:r>
                      <a:endParaRPr lang="ar-EG" sz="1000" dirty="0"/>
                    </a:p>
                  </a:txBody>
                  <a:tcPr/>
                </a:tc>
                <a:tc>
                  <a:txBody>
                    <a:bodyPr/>
                    <a:lstStyle/>
                    <a:p>
                      <a:pPr algn="ctr" rtl="1"/>
                      <a:r>
                        <a:rPr lang="en-US" sz="1000" dirty="0" err="1"/>
                        <a:t>D_name</a:t>
                      </a:r>
                      <a:endParaRPr lang="ar-EG" sz="1000" dirty="0"/>
                    </a:p>
                  </a:txBody>
                  <a:tcPr/>
                </a:tc>
                <a:tc>
                  <a:txBody>
                    <a:bodyPr/>
                    <a:lstStyle/>
                    <a:p>
                      <a:pPr algn="ctr" rtl="1"/>
                      <a:r>
                        <a:rPr lang="en-US" sz="1000" u="none" dirty="0" err="1"/>
                        <a:t>D_id</a:t>
                      </a:r>
                      <a:endParaRPr lang="ar-EG" sz="1000" u="none" dirty="0"/>
                    </a:p>
                  </a:txBody>
                  <a:tcPr/>
                </a:tc>
                <a:tc>
                  <a:txBody>
                    <a:bodyPr/>
                    <a:lstStyle/>
                    <a:p>
                      <a:pPr algn="ctr" rtl="1"/>
                      <a:r>
                        <a:rPr lang="en-US" sz="1000" dirty="0" err="1"/>
                        <a:t>S_phone</a:t>
                      </a:r>
                      <a:endParaRPr lang="ar-EG" sz="1000" dirty="0"/>
                    </a:p>
                  </a:txBody>
                  <a:tcPr/>
                </a:tc>
                <a:tc>
                  <a:txBody>
                    <a:bodyPr/>
                    <a:lstStyle/>
                    <a:p>
                      <a:pPr algn="ctr" rtl="1"/>
                      <a:r>
                        <a:rPr lang="en-US" sz="1000" dirty="0" err="1"/>
                        <a:t>S_name</a:t>
                      </a:r>
                      <a:endParaRPr lang="ar-EG" sz="1000" dirty="0"/>
                    </a:p>
                  </a:txBody>
                  <a:tcPr/>
                </a:tc>
                <a:tc>
                  <a:txBody>
                    <a:bodyPr/>
                    <a:lstStyle/>
                    <a:p>
                      <a:pPr algn="ctr" rtl="1"/>
                      <a:r>
                        <a:rPr lang="en-US" sz="1000" u="sng" dirty="0" err="1"/>
                        <a:t>S_id</a:t>
                      </a:r>
                      <a:endParaRPr lang="ar-EG" sz="1000" dirty="0"/>
                    </a:p>
                  </a:txBody>
                  <a:tcPr/>
                </a:tc>
                <a:tc>
                  <a:txBody>
                    <a:bodyPr/>
                    <a:lstStyle/>
                    <a:p>
                      <a:pPr algn="ctr" rtl="1"/>
                      <a:r>
                        <a:rPr lang="en-US" sz="1000" dirty="0" err="1"/>
                        <a:t>P_price</a:t>
                      </a:r>
                      <a:endParaRPr lang="ar-EG" sz="1000" dirty="0"/>
                    </a:p>
                  </a:txBody>
                  <a:tcPr/>
                </a:tc>
                <a:tc>
                  <a:txBody>
                    <a:bodyPr/>
                    <a:lstStyle/>
                    <a:p>
                      <a:pPr algn="ctr" rtl="1"/>
                      <a:r>
                        <a:rPr lang="en-US" sz="1000" dirty="0" err="1"/>
                        <a:t>P_name</a:t>
                      </a:r>
                      <a:endParaRPr lang="ar-EG" sz="1000" dirty="0"/>
                    </a:p>
                  </a:txBody>
                  <a:tcPr/>
                </a:tc>
                <a:tc>
                  <a:txBody>
                    <a:bodyPr/>
                    <a:lstStyle/>
                    <a:p>
                      <a:pPr algn="ctr" rtl="1"/>
                      <a:r>
                        <a:rPr lang="en-US" sz="1000" u="none" dirty="0" err="1"/>
                        <a:t>P_id</a:t>
                      </a:r>
                      <a:endParaRPr lang="ar-EG" sz="1000" u="none" dirty="0"/>
                    </a:p>
                  </a:txBody>
                  <a:tcPr/>
                </a:tc>
                <a:tc>
                  <a:txBody>
                    <a:bodyPr/>
                    <a:lstStyle/>
                    <a:p>
                      <a:pPr algn="ctr" rtl="1"/>
                      <a:r>
                        <a:rPr lang="en-US" sz="1000" dirty="0" err="1"/>
                        <a:t>C_address</a:t>
                      </a:r>
                      <a:endParaRPr lang="ar-EG" sz="1000" dirty="0"/>
                    </a:p>
                  </a:txBody>
                  <a:tcPr/>
                </a:tc>
                <a:tc>
                  <a:txBody>
                    <a:bodyPr/>
                    <a:lstStyle/>
                    <a:p>
                      <a:pPr algn="ctr" rtl="1"/>
                      <a:r>
                        <a:rPr lang="en-US" sz="1000" u="none" dirty="0" err="1"/>
                        <a:t>C_phone</a:t>
                      </a:r>
                      <a:r>
                        <a:rPr lang="en-US" sz="1000" dirty="0"/>
                        <a:t> </a:t>
                      </a:r>
                      <a:endParaRPr lang="ar-EG" sz="1000" dirty="0"/>
                    </a:p>
                  </a:txBody>
                  <a:tcPr/>
                </a:tc>
                <a:tc>
                  <a:txBody>
                    <a:bodyPr/>
                    <a:lstStyle/>
                    <a:p>
                      <a:pPr algn="ctr" rtl="1"/>
                      <a:r>
                        <a:rPr lang="en-US" sz="1000" dirty="0" err="1"/>
                        <a:t>C_name</a:t>
                      </a:r>
                      <a:r>
                        <a:rPr lang="en-US" sz="1000" baseline="0" dirty="0"/>
                        <a:t> </a:t>
                      </a:r>
                      <a:endParaRPr lang="ar-EG" sz="1000" dirty="0"/>
                    </a:p>
                  </a:txBody>
                  <a:tcPr/>
                </a:tc>
                <a:tc>
                  <a:txBody>
                    <a:bodyPr/>
                    <a:lstStyle/>
                    <a:p>
                      <a:pPr algn="ctr" rtl="1"/>
                      <a:r>
                        <a:rPr lang="en-US" sz="1000" i="0" u="none" dirty="0" err="1">
                          <a:solidFill>
                            <a:schemeClr val="bg1"/>
                          </a:solidFill>
                        </a:rPr>
                        <a:t>C_id</a:t>
                      </a:r>
                      <a:endParaRPr lang="ar-EG" sz="1000" u="none" dirty="0"/>
                    </a:p>
                  </a:txBody>
                  <a:tcPr/>
                </a:tc>
                <a:extLst>
                  <a:ext uri="{0D108BD9-81ED-4DB2-BD59-A6C34878D82A}">
                    <a16:rowId xmlns:a16="http://schemas.microsoft.com/office/drawing/2014/main" val="10000"/>
                  </a:ext>
                </a:extLst>
              </a:tr>
              <a:tr h="327635">
                <a:tc>
                  <a:txBody>
                    <a:bodyPr/>
                    <a:lstStyle/>
                    <a:p>
                      <a:pPr algn="ctr" rtl="1"/>
                      <a:r>
                        <a:rPr lang="en-US" sz="900" dirty="0"/>
                        <a:t>01111000022</a:t>
                      </a:r>
                      <a:endParaRPr lang="ar-EG" sz="9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a:t>Mohamed</a:t>
                      </a:r>
                      <a:r>
                        <a:rPr lang="en-US" sz="1000" baseline="0" dirty="0"/>
                        <a:t> </a:t>
                      </a:r>
                      <a:r>
                        <a:rPr lang="en-US" sz="1000" baseline="0" dirty="0" err="1"/>
                        <a:t>Samy</a:t>
                      </a:r>
                      <a:endParaRPr lang="ar-EG" sz="1000" dirty="0"/>
                    </a:p>
                  </a:txBody>
                  <a:tcPr/>
                </a:tc>
                <a:tc>
                  <a:txBody>
                    <a:bodyPr/>
                    <a:lstStyle/>
                    <a:p>
                      <a:pPr algn="ctr" rtl="1"/>
                      <a:r>
                        <a:rPr lang="en-US" sz="1000" dirty="0"/>
                        <a:t>14</a:t>
                      </a:r>
                      <a:endParaRPr lang="ar-EG" sz="1000" dirty="0"/>
                    </a:p>
                  </a:txBody>
                  <a:tcPr/>
                </a:tc>
                <a:tc>
                  <a:txBody>
                    <a:bodyPr/>
                    <a:lstStyle/>
                    <a:p>
                      <a:pPr algn="ctr" rtl="1"/>
                      <a:r>
                        <a:rPr lang="en-US" sz="900" dirty="0"/>
                        <a:t>01222909876</a:t>
                      </a:r>
                      <a:endParaRPr lang="ar-EG" sz="9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err="1"/>
                        <a:t>Saif</a:t>
                      </a:r>
                      <a:r>
                        <a:rPr lang="en-US" sz="1000" dirty="0"/>
                        <a:t> </a:t>
                      </a:r>
                      <a:r>
                        <a:rPr lang="en-US" sz="1000" dirty="0" err="1"/>
                        <a:t>Khaled</a:t>
                      </a:r>
                      <a:endParaRPr lang="ar-EG" sz="1000" dirty="0"/>
                    </a:p>
                  </a:txBody>
                  <a:tcPr/>
                </a:tc>
                <a:tc>
                  <a:txBody>
                    <a:bodyPr/>
                    <a:lstStyle/>
                    <a:p>
                      <a:pPr algn="ctr" rtl="1"/>
                      <a:r>
                        <a:rPr lang="en-US" sz="1000" dirty="0"/>
                        <a:t>S3</a:t>
                      </a:r>
                      <a:endParaRPr lang="ar-EG" sz="10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a:t>40$</a:t>
                      </a:r>
                      <a:endParaRPr lang="ar-EG" sz="1000" dirty="0"/>
                    </a:p>
                    <a:p>
                      <a:pPr algn="ctr" rtl="1"/>
                      <a:endParaRPr lang="ar-EG" sz="1000" dirty="0"/>
                    </a:p>
                  </a:txBody>
                  <a:tcPr/>
                </a:tc>
                <a:tc>
                  <a:txBody>
                    <a:bodyPr/>
                    <a:lstStyle/>
                    <a:p>
                      <a:pPr algn="ctr" rtl="1"/>
                      <a:r>
                        <a:rPr lang="en-US" sz="1000" dirty="0"/>
                        <a:t>Boots</a:t>
                      </a:r>
                      <a:endParaRPr lang="ar-EG" sz="1000" dirty="0"/>
                    </a:p>
                  </a:txBody>
                  <a:tcPr/>
                </a:tc>
                <a:tc>
                  <a:txBody>
                    <a:bodyPr/>
                    <a:lstStyle/>
                    <a:p>
                      <a:pPr algn="ctr" rtl="1"/>
                      <a:r>
                        <a:rPr lang="en-US" sz="1000" dirty="0"/>
                        <a:t>0601</a:t>
                      </a:r>
                      <a:endParaRPr lang="ar-EG" sz="900" dirty="0"/>
                    </a:p>
                  </a:txBody>
                  <a:tcPr/>
                </a:tc>
                <a:tc>
                  <a:txBody>
                    <a:bodyPr/>
                    <a:lstStyle/>
                    <a:p>
                      <a:pPr algn="ctr" rtl="1"/>
                      <a:r>
                        <a:rPr lang="en-US" sz="1000" dirty="0" err="1"/>
                        <a:t>Shebin</a:t>
                      </a:r>
                      <a:endParaRPr lang="ar-EG" sz="1000" dirty="0"/>
                    </a:p>
                  </a:txBody>
                  <a:tcPr/>
                </a:tc>
                <a:tc>
                  <a:txBody>
                    <a:bodyPr/>
                    <a:lstStyle/>
                    <a:p>
                      <a:pPr algn="ctr" rtl="1"/>
                      <a:r>
                        <a:rPr lang="en-US" sz="900" dirty="0"/>
                        <a:t>01111000123</a:t>
                      </a:r>
                      <a:endParaRPr lang="ar-EG" sz="9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a:t>Ahmed Ali</a:t>
                      </a:r>
                      <a:endParaRPr lang="ar-EG" sz="1000" dirty="0"/>
                    </a:p>
                  </a:txBody>
                  <a:tcPr/>
                </a:tc>
                <a:tc>
                  <a:txBody>
                    <a:bodyPr/>
                    <a:lstStyle/>
                    <a:p>
                      <a:pPr algn="ctr" rtl="1"/>
                      <a:r>
                        <a:rPr lang="en-US" sz="1000" dirty="0"/>
                        <a:t>002</a:t>
                      </a:r>
                      <a:endParaRPr lang="ar-EG" sz="1000" dirty="0"/>
                    </a:p>
                  </a:txBody>
                  <a:tcPr/>
                </a:tc>
                <a:extLst>
                  <a:ext uri="{0D108BD9-81ED-4DB2-BD59-A6C34878D82A}">
                    <a16:rowId xmlns:a16="http://schemas.microsoft.com/office/drawing/2014/main" val="10001"/>
                  </a:ext>
                </a:extLst>
              </a:tr>
              <a:tr h="327635">
                <a:tc>
                  <a:txBody>
                    <a:bodyPr/>
                    <a:lstStyle/>
                    <a:p>
                      <a:pPr algn="ctr" rtl="1"/>
                      <a:r>
                        <a:rPr lang="en-US" sz="900" dirty="0"/>
                        <a:t>01001119998</a:t>
                      </a:r>
                      <a:endParaRPr lang="ar-EG" sz="9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err="1"/>
                        <a:t>Tareq</a:t>
                      </a:r>
                      <a:r>
                        <a:rPr lang="en-US" sz="1000" dirty="0"/>
                        <a:t> Ahmed</a:t>
                      </a:r>
                      <a:endParaRPr lang="ar-EG" sz="1000" dirty="0"/>
                    </a:p>
                  </a:txBody>
                  <a:tcPr/>
                </a:tc>
                <a:tc>
                  <a:txBody>
                    <a:bodyPr/>
                    <a:lstStyle/>
                    <a:p>
                      <a:pPr algn="ctr" rtl="1"/>
                      <a:r>
                        <a:rPr lang="en-US" sz="1000" dirty="0"/>
                        <a:t>13</a:t>
                      </a:r>
                      <a:endParaRPr lang="ar-EG" sz="1000" dirty="0"/>
                    </a:p>
                  </a:txBody>
                  <a:tcPr/>
                </a:tc>
                <a:tc>
                  <a:txBody>
                    <a:bodyPr/>
                    <a:lstStyle/>
                    <a:p>
                      <a:pPr algn="ctr" rtl="1"/>
                      <a:r>
                        <a:rPr lang="en-US" sz="900" dirty="0"/>
                        <a:t>01111909877</a:t>
                      </a:r>
                      <a:endParaRPr lang="ar-EG" sz="9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a:t>Ali Ahmed</a:t>
                      </a:r>
                      <a:endParaRPr lang="ar-EG" sz="1000" dirty="0"/>
                    </a:p>
                  </a:txBody>
                  <a:tcPr/>
                </a:tc>
                <a:tc>
                  <a:txBody>
                    <a:bodyPr/>
                    <a:lstStyle/>
                    <a:p>
                      <a:pPr algn="ctr"/>
                      <a:r>
                        <a:rPr lang="en-US" sz="1000" dirty="0"/>
                        <a:t>A2</a:t>
                      </a:r>
                      <a:endParaRPr lang="ar-EG" sz="10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a:t>35$</a:t>
                      </a:r>
                      <a:endParaRPr lang="ar-EG" sz="1000" dirty="0"/>
                    </a:p>
                  </a:txBody>
                  <a:tcPr/>
                </a:tc>
                <a:tc>
                  <a:txBody>
                    <a:bodyPr/>
                    <a:lstStyle/>
                    <a:p>
                      <a:pPr algn="ctr"/>
                      <a:r>
                        <a:rPr lang="en-US" sz="1000" dirty="0"/>
                        <a:t>Sneakers</a:t>
                      </a:r>
                      <a:endParaRPr lang="ar-EG" sz="1000" dirty="0"/>
                    </a:p>
                  </a:txBody>
                  <a:tcPr/>
                </a:tc>
                <a:tc>
                  <a:txBody>
                    <a:bodyPr/>
                    <a:lstStyle/>
                    <a:p>
                      <a:pPr algn="ctr"/>
                      <a:r>
                        <a:rPr lang="en-US" sz="1000" dirty="0"/>
                        <a:t>0701</a:t>
                      </a:r>
                      <a:endParaRPr lang="ar-EG" sz="1000" dirty="0"/>
                    </a:p>
                  </a:txBody>
                  <a:tcPr/>
                </a:tc>
                <a:tc>
                  <a:txBody>
                    <a:bodyPr/>
                    <a:lstStyle/>
                    <a:p>
                      <a:pPr algn="ctr"/>
                      <a:r>
                        <a:rPr lang="en-US" sz="1000" dirty="0"/>
                        <a:t>Cairo</a:t>
                      </a:r>
                      <a:endParaRPr lang="ar-EG" sz="1000" dirty="0"/>
                    </a:p>
                  </a:txBody>
                  <a:tcPr/>
                </a:tc>
                <a:tc>
                  <a:txBody>
                    <a:bodyPr/>
                    <a:lstStyle/>
                    <a:p>
                      <a:pPr algn="ctr"/>
                      <a:r>
                        <a:rPr lang="en-US" sz="900" dirty="0"/>
                        <a:t>01001213141</a:t>
                      </a:r>
                      <a:endParaRPr lang="ar-EG" sz="9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err="1"/>
                        <a:t>Alaa</a:t>
                      </a:r>
                      <a:r>
                        <a:rPr lang="en-US" sz="1000" dirty="0"/>
                        <a:t> </a:t>
                      </a:r>
                      <a:r>
                        <a:rPr lang="en-US" sz="1000" dirty="0" err="1"/>
                        <a:t>Yousef</a:t>
                      </a:r>
                      <a:endParaRPr lang="ar-EG" sz="1000" dirty="0"/>
                    </a:p>
                  </a:txBody>
                  <a:tcPr/>
                </a:tc>
                <a:tc>
                  <a:txBody>
                    <a:bodyPr/>
                    <a:lstStyle/>
                    <a:p>
                      <a:r>
                        <a:rPr lang="en-US" sz="1000" dirty="0"/>
                        <a:t>003</a:t>
                      </a:r>
                      <a:endParaRPr lang="ar-EG" sz="1000" dirty="0"/>
                    </a:p>
                  </a:txBody>
                  <a:tcPr/>
                </a:tc>
                <a:extLst>
                  <a:ext uri="{0D108BD9-81ED-4DB2-BD59-A6C34878D82A}">
                    <a16:rowId xmlns:a16="http://schemas.microsoft.com/office/drawing/2014/main" val="10002"/>
                  </a:ext>
                </a:extLst>
              </a:tr>
              <a:tr h="327635">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900" dirty="0"/>
                        <a:t>01011002332</a:t>
                      </a:r>
                      <a:endParaRPr lang="ar-EG" sz="9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a:t>Mohamed Ibrahim</a:t>
                      </a:r>
                      <a:endParaRPr lang="ar-EG" sz="10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a:t>12</a:t>
                      </a:r>
                      <a:endParaRPr lang="ar-EG" sz="1000" dirty="0"/>
                    </a:p>
                    <a:p>
                      <a:pPr algn="ctr" rtl="1"/>
                      <a:endParaRPr lang="ar-EG" sz="1000" dirty="0"/>
                    </a:p>
                  </a:txBody>
                  <a:tcPr/>
                </a:tc>
                <a:tc>
                  <a:txBody>
                    <a:bodyPr/>
                    <a:lstStyle/>
                    <a:p>
                      <a:pPr algn="ctr" rtl="1"/>
                      <a:r>
                        <a:rPr lang="en-US" sz="900" dirty="0"/>
                        <a:t>01012228911</a:t>
                      </a:r>
                      <a:endParaRPr lang="ar-EG" sz="9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a:t>Mohamed Ahmed</a:t>
                      </a:r>
                      <a:endParaRPr lang="ar-EG" sz="10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a:t>M1</a:t>
                      </a:r>
                      <a:endParaRPr lang="ar-EG" sz="10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a:t>20$</a:t>
                      </a:r>
                      <a:endParaRPr lang="ar-EG" sz="1000" dirty="0"/>
                    </a:p>
                  </a:txBody>
                  <a:tcPr/>
                </a:tc>
                <a:tc>
                  <a:txBody>
                    <a:bodyPr/>
                    <a:lstStyle/>
                    <a:p>
                      <a:pPr algn="ctr" rtl="1"/>
                      <a:r>
                        <a:rPr lang="en-US" sz="1000" dirty="0"/>
                        <a:t>Blouse</a:t>
                      </a:r>
                      <a:endParaRPr lang="ar-EG" sz="1000" dirty="0"/>
                    </a:p>
                  </a:txBody>
                  <a:tcPr/>
                </a:tc>
                <a:tc>
                  <a:txBody>
                    <a:bodyPr/>
                    <a:lstStyle/>
                    <a:p>
                      <a:pPr algn="ctr" rtl="1"/>
                      <a:r>
                        <a:rPr lang="en-US" sz="1000" dirty="0"/>
                        <a:t>0901</a:t>
                      </a:r>
                      <a:endParaRPr lang="ar-EG" sz="1000" dirty="0"/>
                    </a:p>
                  </a:txBody>
                  <a:tcPr/>
                </a:tc>
                <a:tc>
                  <a:txBody>
                    <a:bodyPr/>
                    <a:lstStyle/>
                    <a:p>
                      <a:pPr algn="ctr" rtl="1"/>
                      <a:r>
                        <a:rPr lang="en-US" sz="1000" dirty="0"/>
                        <a:t>Alex</a:t>
                      </a:r>
                      <a:endParaRPr lang="ar-EG" sz="1000" dirty="0"/>
                    </a:p>
                  </a:txBody>
                  <a:tcPr/>
                </a:tc>
                <a:tc>
                  <a:txBody>
                    <a:bodyPr/>
                    <a:lstStyle/>
                    <a:p>
                      <a:pPr algn="ctr" rtl="1"/>
                      <a:r>
                        <a:rPr lang="en-US" sz="900" dirty="0"/>
                        <a:t>01222333444</a:t>
                      </a:r>
                      <a:endParaRPr lang="ar-EG" sz="9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err="1"/>
                        <a:t>Heba</a:t>
                      </a:r>
                      <a:r>
                        <a:rPr lang="en-US" sz="1000" baseline="0" dirty="0"/>
                        <a:t> </a:t>
                      </a:r>
                      <a:r>
                        <a:rPr lang="en-US" sz="1000" dirty="0"/>
                        <a:t>Mohamed</a:t>
                      </a:r>
                      <a:endParaRPr lang="ar-EG" sz="10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a:t>004</a:t>
                      </a:r>
                      <a:endParaRPr lang="ar-EG" sz="1000" dirty="0"/>
                    </a:p>
                  </a:txBody>
                  <a:tcPr/>
                </a:tc>
                <a:extLst>
                  <a:ext uri="{0D108BD9-81ED-4DB2-BD59-A6C34878D82A}">
                    <a16:rowId xmlns:a16="http://schemas.microsoft.com/office/drawing/2014/main" val="10003"/>
                  </a:ext>
                </a:extLst>
              </a:tr>
              <a:tr h="327635">
                <a:tc>
                  <a:txBody>
                    <a:bodyPr/>
                    <a:lstStyle/>
                    <a:p>
                      <a:pPr algn="ctr" rtl="1"/>
                      <a:r>
                        <a:rPr lang="en-US" sz="900" dirty="0"/>
                        <a:t>01001119998</a:t>
                      </a:r>
                      <a:endParaRPr lang="ar-EG" sz="9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err="1"/>
                        <a:t>Tareq</a:t>
                      </a:r>
                      <a:r>
                        <a:rPr lang="en-US" sz="1000" dirty="0"/>
                        <a:t> Ahmed</a:t>
                      </a:r>
                      <a:endParaRPr lang="ar-EG" sz="1000" dirty="0"/>
                    </a:p>
                  </a:txBody>
                  <a:tcPr/>
                </a:tc>
                <a:tc>
                  <a:txBody>
                    <a:bodyPr/>
                    <a:lstStyle/>
                    <a:p>
                      <a:pPr algn="ctr" rtl="1"/>
                      <a:r>
                        <a:rPr lang="en-US" sz="1000" dirty="0"/>
                        <a:t>13</a:t>
                      </a:r>
                      <a:endParaRPr lang="ar-EG" sz="10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900" dirty="0"/>
                        <a:t>01111909877</a:t>
                      </a:r>
                      <a:endParaRPr lang="ar-EG" sz="9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a:t>Ali Ahmed</a:t>
                      </a:r>
                      <a:endParaRPr lang="ar-EG" sz="10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a:t>A2</a:t>
                      </a:r>
                      <a:endParaRPr lang="ar-EG" sz="1000" dirty="0"/>
                    </a:p>
                    <a:p>
                      <a:pPr algn="ctr" rtl="1"/>
                      <a:endParaRPr lang="ar-EG" sz="10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a:t>35$</a:t>
                      </a:r>
                      <a:endParaRPr lang="ar-EG" sz="1000" dirty="0"/>
                    </a:p>
                  </a:txBody>
                  <a:tcPr/>
                </a:tc>
                <a:tc>
                  <a:txBody>
                    <a:bodyPr/>
                    <a:lstStyle/>
                    <a:p>
                      <a:pPr algn="ctr" rtl="1"/>
                      <a:r>
                        <a:rPr lang="en-US" sz="1000" dirty="0"/>
                        <a:t>Sneakers</a:t>
                      </a:r>
                      <a:endParaRPr lang="ar-EG" sz="1000" dirty="0"/>
                    </a:p>
                  </a:txBody>
                  <a:tcPr/>
                </a:tc>
                <a:tc>
                  <a:txBody>
                    <a:bodyPr/>
                    <a:lstStyle/>
                    <a:p>
                      <a:pPr algn="ctr" rtl="1"/>
                      <a:r>
                        <a:rPr lang="en-US" sz="1000" dirty="0"/>
                        <a:t>0701</a:t>
                      </a:r>
                      <a:endParaRPr lang="ar-EG" sz="1000" dirty="0"/>
                    </a:p>
                  </a:txBody>
                  <a:tcPr/>
                </a:tc>
                <a:tc>
                  <a:txBody>
                    <a:bodyPr/>
                    <a:lstStyle/>
                    <a:p>
                      <a:pPr algn="ctr" rtl="1"/>
                      <a:r>
                        <a:rPr lang="en-US" sz="1000" dirty="0"/>
                        <a:t>Alex</a:t>
                      </a:r>
                      <a:endParaRPr lang="ar-EG" sz="1000" dirty="0"/>
                    </a:p>
                  </a:txBody>
                  <a:tcPr/>
                </a:tc>
                <a:tc>
                  <a:txBody>
                    <a:bodyPr/>
                    <a:lstStyle/>
                    <a:p>
                      <a:pPr algn="ctr" rtl="1"/>
                      <a:r>
                        <a:rPr lang="en-US" sz="900" dirty="0"/>
                        <a:t>01222333444</a:t>
                      </a:r>
                      <a:endParaRPr lang="ar-EG" sz="9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err="1"/>
                        <a:t>Heba</a:t>
                      </a:r>
                      <a:r>
                        <a:rPr lang="en-US" sz="1000" baseline="0" dirty="0"/>
                        <a:t> </a:t>
                      </a:r>
                      <a:r>
                        <a:rPr lang="en-US" sz="1000" dirty="0"/>
                        <a:t>Mohamed</a:t>
                      </a:r>
                      <a:endParaRPr lang="ar-EG" sz="10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a:t>004</a:t>
                      </a:r>
                      <a:endParaRPr lang="ar-EG" sz="1000" dirty="0"/>
                    </a:p>
                  </a:txBody>
                  <a:tcPr/>
                </a:tc>
                <a:extLst>
                  <a:ext uri="{0D108BD9-81ED-4DB2-BD59-A6C34878D82A}">
                    <a16:rowId xmlns:a16="http://schemas.microsoft.com/office/drawing/2014/main" val="10004"/>
                  </a:ext>
                </a:extLst>
              </a:tr>
              <a:tr h="327635">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900" dirty="0"/>
                        <a:t>01011002332</a:t>
                      </a:r>
                      <a:endParaRPr lang="ar-EG" sz="9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a:t>Mohamed Ibrahim</a:t>
                      </a:r>
                      <a:endParaRPr lang="ar-EG" sz="1000" dirty="0"/>
                    </a:p>
                  </a:txBody>
                  <a:tcPr/>
                </a:tc>
                <a:tc>
                  <a:txBody>
                    <a:bodyPr/>
                    <a:lstStyle/>
                    <a:p>
                      <a:pPr algn="ctr" rtl="1"/>
                      <a:r>
                        <a:rPr lang="en-US" sz="1000" dirty="0"/>
                        <a:t>12</a:t>
                      </a:r>
                      <a:endParaRPr lang="ar-EG" sz="1000" dirty="0"/>
                    </a:p>
                  </a:txBody>
                  <a:tcPr/>
                </a:tc>
                <a:tc>
                  <a:txBody>
                    <a:bodyPr/>
                    <a:lstStyle/>
                    <a:p>
                      <a:pPr algn="ctr" rtl="1"/>
                      <a:r>
                        <a:rPr lang="en-US" sz="900" dirty="0"/>
                        <a:t>01011002332</a:t>
                      </a:r>
                      <a:endParaRPr lang="ar-EG" sz="9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a:t>Mohamed Ahmed</a:t>
                      </a:r>
                      <a:endParaRPr lang="ar-EG" sz="1000" dirty="0"/>
                    </a:p>
                  </a:txBody>
                  <a:tcPr/>
                </a:tc>
                <a:tc>
                  <a:txBody>
                    <a:bodyPr/>
                    <a:lstStyle/>
                    <a:p>
                      <a:pPr algn="ctr" rtl="1"/>
                      <a:r>
                        <a:rPr lang="en-US" sz="1000" dirty="0"/>
                        <a:t>M1</a:t>
                      </a:r>
                      <a:endParaRPr lang="ar-EG" sz="10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a:t>40$</a:t>
                      </a:r>
                      <a:endParaRPr lang="ar-EG" sz="1000" dirty="0"/>
                    </a:p>
                  </a:txBody>
                  <a:tcPr/>
                </a:tc>
                <a:tc>
                  <a:txBody>
                    <a:bodyPr/>
                    <a:lstStyle/>
                    <a:p>
                      <a:pPr algn="ctr" rtl="1"/>
                      <a:r>
                        <a:rPr lang="en-US" sz="1000" dirty="0"/>
                        <a:t>Bag</a:t>
                      </a:r>
                      <a:endParaRPr lang="ar-EG" sz="10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a:t>0801</a:t>
                      </a:r>
                      <a:endParaRPr lang="ar-EG" sz="1000" dirty="0"/>
                    </a:p>
                  </a:txBody>
                  <a:tcPr/>
                </a:tc>
                <a:tc>
                  <a:txBody>
                    <a:bodyPr/>
                    <a:lstStyle/>
                    <a:p>
                      <a:pPr algn="ctr" rtl="1"/>
                      <a:r>
                        <a:rPr lang="en-US" sz="1000" dirty="0"/>
                        <a:t>Tanta</a:t>
                      </a:r>
                      <a:endParaRPr lang="ar-EG" sz="1000" dirty="0"/>
                    </a:p>
                  </a:txBody>
                  <a:tcPr/>
                </a:tc>
                <a:tc>
                  <a:txBody>
                    <a:bodyPr/>
                    <a:lstStyle/>
                    <a:p>
                      <a:pPr algn="ctr" rtl="1"/>
                      <a:r>
                        <a:rPr lang="en-US" sz="900" dirty="0"/>
                        <a:t>01233009876 </a:t>
                      </a:r>
                      <a:endParaRPr lang="ar-EG" sz="9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err="1"/>
                        <a:t>Shahd</a:t>
                      </a:r>
                      <a:r>
                        <a:rPr lang="en-US" sz="1000" dirty="0"/>
                        <a:t> </a:t>
                      </a:r>
                      <a:r>
                        <a:rPr lang="en-US" sz="1000" dirty="0" err="1"/>
                        <a:t>Hossam</a:t>
                      </a:r>
                      <a:endParaRPr lang="ar-EG" sz="1000" dirty="0"/>
                    </a:p>
                  </a:txBody>
                  <a:tcPr/>
                </a:tc>
                <a:tc>
                  <a:txBody>
                    <a:bodyPr/>
                    <a:lstStyle/>
                    <a:p>
                      <a:pPr algn="ctr" rtl="1"/>
                      <a:r>
                        <a:rPr lang="en-US" sz="1000" dirty="0"/>
                        <a:t>005</a:t>
                      </a:r>
                      <a:endParaRPr lang="ar-EG" sz="1000" dirty="0"/>
                    </a:p>
                  </a:txBody>
                  <a:tcPr/>
                </a:tc>
                <a:extLst>
                  <a:ext uri="{0D108BD9-81ED-4DB2-BD59-A6C34878D82A}">
                    <a16:rowId xmlns:a16="http://schemas.microsoft.com/office/drawing/2014/main" val="10005"/>
                  </a:ext>
                </a:extLst>
              </a:tr>
              <a:tr h="327635">
                <a:tc>
                  <a:txBody>
                    <a:bodyPr/>
                    <a:lstStyle/>
                    <a:p>
                      <a:pPr algn="ctr" rtl="1"/>
                      <a:r>
                        <a:rPr lang="en-US" sz="900" dirty="0"/>
                        <a:t>01220022299</a:t>
                      </a:r>
                      <a:endParaRPr lang="ar-EG" sz="9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err="1"/>
                        <a:t>Hady</a:t>
                      </a:r>
                      <a:r>
                        <a:rPr lang="en-US" sz="1000" dirty="0"/>
                        <a:t> Samir</a:t>
                      </a:r>
                      <a:endParaRPr lang="ar-EG" sz="1000" dirty="0"/>
                    </a:p>
                  </a:txBody>
                  <a:tcPr/>
                </a:tc>
                <a:tc>
                  <a:txBody>
                    <a:bodyPr/>
                    <a:lstStyle/>
                    <a:p>
                      <a:pPr algn="ctr" rtl="1"/>
                      <a:r>
                        <a:rPr lang="en-US" sz="1000" dirty="0"/>
                        <a:t>15</a:t>
                      </a:r>
                      <a:endParaRPr lang="ar-EG" sz="1000" dirty="0"/>
                    </a:p>
                  </a:txBody>
                  <a:tcPr/>
                </a:tc>
                <a:tc>
                  <a:txBody>
                    <a:bodyPr/>
                    <a:lstStyle/>
                    <a:p>
                      <a:pPr algn="ctr" rtl="1"/>
                      <a:r>
                        <a:rPr lang="en-US" sz="900" dirty="0"/>
                        <a:t>01555112330</a:t>
                      </a:r>
                      <a:endParaRPr lang="ar-EG" sz="9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err="1"/>
                        <a:t>Amal</a:t>
                      </a:r>
                      <a:r>
                        <a:rPr lang="en-US" sz="1000" dirty="0"/>
                        <a:t> Ahmed</a:t>
                      </a:r>
                      <a:endParaRPr lang="ar-EG" sz="1000" dirty="0"/>
                    </a:p>
                    <a:p>
                      <a:pPr algn="ctr" rtl="1"/>
                      <a:endParaRPr lang="ar-EG" sz="1000" dirty="0"/>
                    </a:p>
                  </a:txBody>
                  <a:tcPr/>
                </a:tc>
                <a:tc>
                  <a:txBody>
                    <a:bodyPr/>
                    <a:lstStyle/>
                    <a:p>
                      <a:pPr algn="ctr" rtl="1"/>
                      <a:r>
                        <a:rPr lang="en-US" sz="1000" dirty="0"/>
                        <a:t>A4</a:t>
                      </a:r>
                      <a:endParaRPr lang="ar-EG" sz="10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a:t>50$</a:t>
                      </a:r>
                      <a:endParaRPr lang="ar-EG" sz="1000" dirty="0"/>
                    </a:p>
                    <a:p>
                      <a:pPr algn="ctr" rtl="1"/>
                      <a:endParaRPr lang="ar-EG" sz="1000" dirty="0"/>
                    </a:p>
                  </a:txBody>
                  <a:tcPr/>
                </a:tc>
                <a:tc>
                  <a:txBody>
                    <a:bodyPr/>
                    <a:lstStyle/>
                    <a:p>
                      <a:pPr algn="ctr" rtl="1"/>
                      <a:r>
                        <a:rPr lang="en-US" sz="1000" dirty="0"/>
                        <a:t>Dresses</a:t>
                      </a:r>
                      <a:endParaRPr lang="ar-EG" sz="10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a:t>0501</a:t>
                      </a:r>
                      <a:endParaRPr lang="ar-EG" sz="1000" dirty="0"/>
                    </a:p>
                  </a:txBody>
                  <a:tcPr/>
                </a:tc>
                <a:tc>
                  <a:txBody>
                    <a:bodyPr/>
                    <a:lstStyle/>
                    <a:p>
                      <a:pPr algn="ctr" rtl="1"/>
                      <a:r>
                        <a:rPr lang="en-US" sz="1000" dirty="0"/>
                        <a:t>Tanta</a:t>
                      </a:r>
                      <a:endParaRPr lang="ar-EG" sz="1000" dirty="0"/>
                    </a:p>
                  </a:txBody>
                  <a:tcPr/>
                </a:tc>
                <a:tc>
                  <a:txBody>
                    <a:bodyPr/>
                    <a:lstStyle/>
                    <a:p>
                      <a:pPr algn="ctr" rtl="1"/>
                      <a:r>
                        <a:rPr lang="en-US" sz="900" dirty="0"/>
                        <a:t>01233009876 </a:t>
                      </a:r>
                      <a:endParaRPr lang="ar-EG" sz="9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err="1"/>
                        <a:t>Shahd</a:t>
                      </a:r>
                      <a:r>
                        <a:rPr lang="en-US" sz="1000" dirty="0"/>
                        <a:t> </a:t>
                      </a:r>
                      <a:r>
                        <a:rPr lang="en-US" sz="1000" dirty="0" err="1"/>
                        <a:t>Hossam</a:t>
                      </a:r>
                      <a:endParaRPr lang="ar-EG" sz="1000" dirty="0"/>
                    </a:p>
                  </a:txBody>
                  <a:tcPr/>
                </a:tc>
                <a:tc>
                  <a:txBody>
                    <a:bodyPr/>
                    <a:lstStyle/>
                    <a:p>
                      <a:pPr algn="ctr" rtl="1"/>
                      <a:r>
                        <a:rPr lang="en-US" sz="1000" dirty="0"/>
                        <a:t>005</a:t>
                      </a:r>
                      <a:endParaRPr lang="ar-EG" sz="1000" dirty="0"/>
                    </a:p>
                  </a:txBody>
                  <a:tcPr/>
                </a:tc>
                <a:extLst>
                  <a:ext uri="{0D108BD9-81ED-4DB2-BD59-A6C34878D82A}">
                    <a16:rowId xmlns:a16="http://schemas.microsoft.com/office/drawing/2014/main" val="10006"/>
                  </a:ext>
                </a:extLst>
              </a:tr>
              <a:tr h="327635">
                <a:tc>
                  <a:txBody>
                    <a:bodyPr/>
                    <a:lstStyle/>
                    <a:p>
                      <a:pPr algn="ctr" rtl="1"/>
                      <a:r>
                        <a:rPr lang="en-US" sz="900" dirty="0"/>
                        <a:t>01220022299</a:t>
                      </a:r>
                      <a:endParaRPr lang="ar-EG" sz="9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err="1"/>
                        <a:t>Hady</a:t>
                      </a:r>
                      <a:r>
                        <a:rPr lang="en-US" sz="1000" dirty="0"/>
                        <a:t> Samir</a:t>
                      </a:r>
                      <a:endParaRPr lang="ar-EG" sz="1000" dirty="0"/>
                    </a:p>
                  </a:txBody>
                  <a:tcPr/>
                </a:tc>
                <a:tc>
                  <a:txBody>
                    <a:bodyPr/>
                    <a:lstStyle/>
                    <a:p>
                      <a:pPr algn="ctr" rtl="1"/>
                      <a:r>
                        <a:rPr lang="en-US" sz="1000" dirty="0"/>
                        <a:t>15</a:t>
                      </a:r>
                      <a:endParaRPr lang="ar-EG" sz="1000" dirty="0"/>
                    </a:p>
                  </a:txBody>
                  <a:tcPr/>
                </a:tc>
                <a:tc>
                  <a:txBody>
                    <a:bodyPr/>
                    <a:lstStyle/>
                    <a:p>
                      <a:pPr algn="ctr" rtl="1"/>
                      <a:r>
                        <a:rPr lang="en-US" sz="900" dirty="0"/>
                        <a:t>01555112330</a:t>
                      </a:r>
                      <a:endParaRPr lang="ar-EG" sz="9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err="1"/>
                        <a:t>Amal</a:t>
                      </a:r>
                      <a:r>
                        <a:rPr lang="en-US" sz="1000" dirty="0"/>
                        <a:t> Ahmed</a:t>
                      </a:r>
                      <a:endParaRPr lang="ar-EG" sz="1000" dirty="0"/>
                    </a:p>
                  </a:txBody>
                  <a:tcPr/>
                </a:tc>
                <a:tc>
                  <a:txBody>
                    <a:bodyPr/>
                    <a:lstStyle/>
                    <a:p>
                      <a:pPr algn="ctr" rtl="1"/>
                      <a:r>
                        <a:rPr lang="en-US" sz="1000" dirty="0"/>
                        <a:t>A4</a:t>
                      </a:r>
                      <a:endParaRPr lang="ar-EG" sz="10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a:t>100$</a:t>
                      </a:r>
                      <a:endParaRPr lang="ar-EG" sz="1000" dirty="0"/>
                    </a:p>
                  </a:txBody>
                  <a:tcPr/>
                </a:tc>
                <a:tc>
                  <a:txBody>
                    <a:bodyPr/>
                    <a:lstStyle/>
                    <a:p>
                      <a:pPr algn="ctr" rtl="1"/>
                      <a:r>
                        <a:rPr lang="en-US" sz="1000" dirty="0"/>
                        <a:t>Jacket</a:t>
                      </a:r>
                      <a:endParaRPr lang="ar-EG" sz="1000" dirty="0"/>
                    </a:p>
                  </a:txBody>
                  <a:tcPr/>
                </a:tc>
                <a:tc>
                  <a:txBody>
                    <a:bodyPr/>
                    <a:lstStyle/>
                    <a:p>
                      <a:pPr algn="ctr" rtl="1"/>
                      <a:r>
                        <a:rPr lang="en-US" sz="1000" dirty="0"/>
                        <a:t>0401</a:t>
                      </a:r>
                      <a:endParaRPr lang="ar-EG" sz="1000" dirty="0"/>
                    </a:p>
                  </a:txBody>
                  <a:tcPr/>
                </a:tc>
                <a:tc>
                  <a:txBody>
                    <a:bodyPr/>
                    <a:lstStyle/>
                    <a:p>
                      <a:pPr algn="ctr" rtl="1"/>
                      <a:r>
                        <a:rPr lang="en-US" sz="1000" dirty="0" err="1"/>
                        <a:t>Quwesna</a:t>
                      </a:r>
                      <a:endParaRPr lang="ar-EG" sz="1000" dirty="0"/>
                    </a:p>
                  </a:txBody>
                  <a:tcPr/>
                </a:tc>
                <a:tc>
                  <a:txBody>
                    <a:bodyPr/>
                    <a:lstStyle/>
                    <a:p>
                      <a:pPr algn="ctr" rtl="1"/>
                      <a:r>
                        <a:rPr lang="en-US" sz="900" dirty="0"/>
                        <a:t>01155338899</a:t>
                      </a:r>
                      <a:endParaRPr lang="ar-EG" sz="9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a:t>John </a:t>
                      </a:r>
                      <a:r>
                        <a:rPr lang="en-US" sz="1000" dirty="0" err="1"/>
                        <a:t>Deo</a:t>
                      </a:r>
                      <a:endParaRPr lang="ar-EG" sz="10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a:t>006</a:t>
                      </a:r>
                      <a:endParaRPr lang="ar-EG" sz="1000" dirty="0"/>
                    </a:p>
                  </a:txBody>
                  <a:tcPr/>
                </a:tc>
                <a:extLst>
                  <a:ext uri="{0D108BD9-81ED-4DB2-BD59-A6C34878D82A}">
                    <a16:rowId xmlns:a16="http://schemas.microsoft.com/office/drawing/2014/main" val="10007"/>
                  </a:ext>
                </a:extLst>
              </a:tr>
              <a:tr h="327635">
                <a:tc>
                  <a:txBody>
                    <a:bodyPr/>
                    <a:lstStyle/>
                    <a:p>
                      <a:pPr algn="ctr" rtl="1"/>
                      <a:r>
                        <a:rPr lang="en-US" sz="900" dirty="0"/>
                        <a:t>01220022299</a:t>
                      </a:r>
                      <a:endParaRPr lang="ar-EG" sz="9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err="1"/>
                        <a:t>Hady</a:t>
                      </a:r>
                      <a:r>
                        <a:rPr lang="en-US" sz="1000" dirty="0"/>
                        <a:t> Samir</a:t>
                      </a:r>
                      <a:endParaRPr lang="ar-EG" sz="1000" dirty="0"/>
                    </a:p>
                  </a:txBody>
                  <a:tcPr/>
                </a:tc>
                <a:tc>
                  <a:txBody>
                    <a:bodyPr/>
                    <a:lstStyle/>
                    <a:p>
                      <a:pPr algn="ctr" rtl="1"/>
                      <a:r>
                        <a:rPr lang="en-US" sz="1000" dirty="0"/>
                        <a:t>15</a:t>
                      </a:r>
                      <a:endParaRPr lang="ar-EG" sz="1000" dirty="0"/>
                    </a:p>
                  </a:txBody>
                  <a:tcPr/>
                </a:tc>
                <a:tc>
                  <a:txBody>
                    <a:bodyPr/>
                    <a:lstStyle/>
                    <a:p>
                      <a:pPr algn="ctr" rtl="1"/>
                      <a:r>
                        <a:rPr lang="en-US" sz="900" dirty="0"/>
                        <a:t>01555112330</a:t>
                      </a:r>
                      <a:endParaRPr lang="ar-EG" sz="9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err="1"/>
                        <a:t>Amal</a:t>
                      </a:r>
                      <a:r>
                        <a:rPr lang="en-US" sz="1000" dirty="0"/>
                        <a:t> Ahmed</a:t>
                      </a:r>
                      <a:endParaRPr lang="ar-EG" sz="1000" dirty="0"/>
                    </a:p>
                  </a:txBody>
                  <a:tcPr/>
                </a:tc>
                <a:tc>
                  <a:txBody>
                    <a:bodyPr/>
                    <a:lstStyle/>
                    <a:p>
                      <a:pPr algn="ctr" rtl="1"/>
                      <a:r>
                        <a:rPr lang="en-US" sz="1000" dirty="0"/>
                        <a:t>A4</a:t>
                      </a:r>
                      <a:endParaRPr lang="ar-EG" sz="10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a:t>100$</a:t>
                      </a:r>
                      <a:endParaRPr lang="ar-EG" sz="1000" dirty="0"/>
                    </a:p>
                  </a:txBody>
                  <a:tcPr/>
                </a:tc>
                <a:tc>
                  <a:txBody>
                    <a:bodyPr/>
                    <a:lstStyle/>
                    <a:p>
                      <a:pPr algn="ctr" rtl="1"/>
                      <a:r>
                        <a:rPr lang="en-US" sz="1000" dirty="0"/>
                        <a:t>Jacket</a:t>
                      </a:r>
                      <a:endParaRPr lang="ar-EG" sz="1000" dirty="0"/>
                    </a:p>
                  </a:txBody>
                  <a:tcPr/>
                </a:tc>
                <a:tc>
                  <a:txBody>
                    <a:bodyPr/>
                    <a:lstStyle/>
                    <a:p>
                      <a:pPr algn="ctr" rtl="1"/>
                      <a:r>
                        <a:rPr lang="en-US" sz="1000" dirty="0"/>
                        <a:t>0401</a:t>
                      </a:r>
                      <a:endParaRPr lang="ar-EG" sz="1000" dirty="0"/>
                    </a:p>
                  </a:txBody>
                  <a:tcPr/>
                </a:tc>
                <a:tc>
                  <a:txBody>
                    <a:bodyPr/>
                    <a:lstStyle/>
                    <a:p>
                      <a:pPr algn="ctr" rtl="1"/>
                      <a:r>
                        <a:rPr lang="en-US" sz="1000" dirty="0" err="1"/>
                        <a:t>Banha</a:t>
                      </a:r>
                      <a:endParaRPr lang="ar-EG" sz="1000" dirty="0"/>
                    </a:p>
                  </a:txBody>
                  <a:tcPr/>
                </a:tc>
                <a:tc>
                  <a:txBody>
                    <a:bodyPr/>
                    <a:lstStyle/>
                    <a:p>
                      <a:pPr algn="ctr" rtl="1"/>
                      <a:r>
                        <a:rPr lang="en-US" sz="900" dirty="0"/>
                        <a:t>01220001110</a:t>
                      </a:r>
                      <a:endParaRPr lang="ar-EG" sz="9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err="1"/>
                        <a:t>Amr</a:t>
                      </a:r>
                      <a:r>
                        <a:rPr lang="en-US" sz="1000" dirty="0"/>
                        <a:t> Ahmed</a:t>
                      </a:r>
                      <a:endParaRPr lang="ar-EG" sz="1000" dirty="0"/>
                    </a:p>
                  </a:txBody>
                  <a:tcPr/>
                </a:tc>
                <a:tc>
                  <a:txBody>
                    <a:bodyPr/>
                    <a:lstStyle/>
                    <a:p>
                      <a:pPr algn="ctr" rtl="1"/>
                      <a:r>
                        <a:rPr lang="en-US" sz="1000" dirty="0"/>
                        <a:t>007</a:t>
                      </a:r>
                      <a:endParaRPr lang="ar-EG" sz="1000" dirty="0"/>
                    </a:p>
                  </a:txBody>
                  <a:tcPr/>
                </a:tc>
                <a:extLst>
                  <a:ext uri="{0D108BD9-81ED-4DB2-BD59-A6C34878D82A}">
                    <a16:rowId xmlns:a16="http://schemas.microsoft.com/office/drawing/2014/main" val="10008"/>
                  </a:ext>
                </a:extLst>
              </a:tr>
              <a:tr h="327635">
                <a:tc>
                  <a:txBody>
                    <a:bodyPr/>
                    <a:lstStyle/>
                    <a:p>
                      <a:pPr algn="ctr" rtl="1"/>
                      <a:r>
                        <a:rPr lang="en-US" sz="900" dirty="0"/>
                        <a:t>01001119998</a:t>
                      </a:r>
                      <a:endParaRPr lang="ar-EG" sz="9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err="1"/>
                        <a:t>Tareq</a:t>
                      </a:r>
                      <a:r>
                        <a:rPr lang="en-US" sz="1000" dirty="0"/>
                        <a:t> Ahmed</a:t>
                      </a:r>
                      <a:endParaRPr lang="ar-EG" sz="10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a:t>13</a:t>
                      </a:r>
                      <a:endParaRPr lang="ar-EG" sz="1000" dirty="0"/>
                    </a:p>
                  </a:txBody>
                  <a:tcPr/>
                </a:tc>
                <a:tc>
                  <a:txBody>
                    <a:bodyPr/>
                    <a:lstStyle/>
                    <a:p>
                      <a:pPr algn="ctr" rtl="1"/>
                      <a:r>
                        <a:rPr lang="en-US" sz="900" dirty="0"/>
                        <a:t>01111909877</a:t>
                      </a:r>
                      <a:endParaRPr lang="ar-EG" sz="9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a:t>Ali Ahmed</a:t>
                      </a:r>
                      <a:endParaRPr lang="ar-EG" sz="1000" dirty="0"/>
                    </a:p>
                  </a:txBody>
                  <a:tcPr/>
                </a:tc>
                <a:tc>
                  <a:txBody>
                    <a:bodyPr/>
                    <a:lstStyle/>
                    <a:p>
                      <a:pPr algn="ctr" rtl="1"/>
                      <a:r>
                        <a:rPr lang="en-US" sz="1000" dirty="0"/>
                        <a:t>A2</a:t>
                      </a:r>
                      <a:endParaRPr lang="ar-EG" sz="10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a:t>35$</a:t>
                      </a:r>
                      <a:endParaRPr lang="ar-EG" sz="1000" dirty="0"/>
                    </a:p>
                  </a:txBody>
                  <a:tcPr/>
                </a:tc>
                <a:tc>
                  <a:txBody>
                    <a:bodyPr/>
                    <a:lstStyle/>
                    <a:p>
                      <a:pPr algn="ctr" rtl="1"/>
                      <a:r>
                        <a:rPr lang="en-US" sz="1000" dirty="0"/>
                        <a:t>Sneakers</a:t>
                      </a:r>
                      <a:endParaRPr lang="ar-EG" sz="1000" dirty="0"/>
                    </a:p>
                  </a:txBody>
                  <a:tcPr/>
                </a:tc>
                <a:tc>
                  <a:txBody>
                    <a:bodyPr/>
                    <a:lstStyle/>
                    <a:p>
                      <a:pPr algn="ctr" rtl="1"/>
                      <a:r>
                        <a:rPr lang="en-US" sz="1000" dirty="0"/>
                        <a:t>0701</a:t>
                      </a:r>
                      <a:endParaRPr lang="ar-EG" sz="1000" dirty="0"/>
                    </a:p>
                  </a:txBody>
                  <a:tcPr/>
                </a:tc>
                <a:tc>
                  <a:txBody>
                    <a:bodyPr/>
                    <a:lstStyle/>
                    <a:p>
                      <a:pPr algn="ctr" rtl="1"/>
                      <a:r>
                        <a:rPr lang="en-US" sz="1000" dirty="0" err="1"/>
                        <a:t>Banha</a:t>
                      </a:r>
                      <a:endParaRPr lang="ar-EG" sz="1000" dirty="0"/>
                    </a:p>
                  </a:txBody>
                  <a:tcPr/>
                </a:tc>
                <a:tc>
                  <a:txBody>
                    <a:bodyPr/>
                    <a:lstStyle/>
                    <a:p>
                      <a:pPr algn="ctr" rtl="1"/>
                      <a:r>
                        <a:rPr lang="en-US" sz="900" dirty="0"/>
                        <a:t>01220001110</a:t>
                      </a:r>
                      <a:endParaRPr lang="ar-EG" sz="9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000" dirty="0" err="1"/>
                        <a:t>Amr</a:t>
                      </a:r>
                      <a:r>
                        <a:rPr lang="en-US" sz="1000" dirty="0"/>
                        <a:t> Ahmed</a:t>
                      </a:r>
                      <a:endParaRPr lang="ar-EG" sz="1000" dirty="0"/>
                    </a:p>
                  </a:txBody>
                  <a:tcPr/>
                </a:tc>
                <a:tc>
                  <a:txBody>
                    <a:bodyPr/>
                    <a:lstStyle/>
                    <a:p>
                      <a:pPr algn="ctr" rtl="1"/>
                      <a:r>
                        <a:rPr lang="en-US" sz="1000" dirty="0"/>
                        <a:t>007</a:t>
                      </a:r>
                      <a:endParaRPr lang="ar-EG" sz="1000" dirty="0"/>
                    </a:p>
                  </a:txBody>
                  <a:tcPr/>
                </a:tc>
                <a:extLst>
                  <a:ext uri="{0D108BD9-81ED-4DB2-BD59-A6C34878D82A}">
                    <a16:rowId xmlns:a16="http://schemas.microsoft.com/office/drawing/2014/main" val="10009"/>
                  </a:ext>
                </a:extLst>
              </a:tr>
            </a:tbl>
          </a:graphicData>
        </a:graphic>
      </p:graphicFrame>
      <p:sp>
        <p:nvSpPr>
          <p:cNvPr id="5" name="TextBox 4"/>
          <p:cNvSpPr txBox="1"/>
          <p:nvPr/>
        </p:nvSpPr>
        <p:spPr>
          <a:xfrm>
            <a:off x="3472419" y="620688"/>
            <a:ext cx="2299156" cy="523220"/>
          </a:xfrm>
          <a:prstGeom prst="rect">
            <a:avLst/>
          </a:prstGeom>
          <a:noFill/>
        </p:spPr>
        <p:txBody>
          <a:bodyPr wrap="none" rtlCol="1">
            <a:spAutoFit/>
          </a:bodyPr>
          <a:lstStyle/>
          <a:p>
            <a:pPr algn="l"/>
            <a:r>
              <a:rPr lang="en-US" sz="2800" b="1" dirty="0"/>
              <a:t>Normalization</a:t>
            </a:r>
            <a:endParaRPr lang="ar-EG" sz="2800" b="1" dirty="0"/>
          </a:p>
        </p:txBody>
      </p:sp>
    </p:spTree>
    <p:extLst>
      <p:ext uri="{BB962C8B-B14F-4D97-AF65-F5344CB8AC3E}">
        <p14:creationId xmlns:p14="http://schemas.microsoft.com/office/powerpoint/2010/main" val="24252314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7649" y="116633"/>
            <a:ext cx="846707" cy="584775"/>
          </a:xfrm>
          <a:prstGeom prst="rect">
            <a:avLst/>
          </a:prstGeom>
          <a:noFill/>
        </p:spPr>
        <p:txBody>
          <a:bodyPr wrap="none" rtlCol="1">
            <a:spAutoFit/>
          </a:bodyPr>
          <a:lstStyle/>
          <a:p>
            <a:pPr algn="l"/>
            <a:r>
              <a:rPr lang="en-US" sz="3200" b="1" dirty="0"/>
              <a:t>1NF</a:t>
            </a:r>
            <a:endParaRPr lang="ar-EG" sz="3200" b="1" dirty="0"/>
          </a:p>
        </p:txBody>
      </p:sp>
      <p:graphicFrame>
        <p:nvGraphicFramePr>
          <p:cNvPr id="5" name="Table 4"/>
          <p:cNvGraphicFramePr>
            <a:graphicFrameLocks noGrp="1"/>
          </p:cNvGraphicFramePr>
          <p:nvPr/>
        </p:nvGraphicFramePr>
        <p:xfrm>
          <a:off x="2999654" y="701407"/>
          <a:ext cx="4392490" cy="2133600"/>
        </p:xfrm>
        <a:graphic>
          <a:graphicData uri="http://schemas.openxmlformats.org/drawingml/2006/table">
            <a:tbl>
              <a:tblPr rtl="1" firstRow="1" bandRow="1">
                <a:tableStyleId>{5C22544A-7EE6-4342-B048-85BDC9FD1C3A}</a:tableStyleId>
              </a:tblPr>
              <a:tblGrid>
                <a:gridCol w="968360">
                  <a:extLst>
                    <a:ext uri="{9D8B030D-6E8A-4147-A177-3AD203B41FA5}">
                      <a16:colId xmlns:a16="http://schemas.microsoft.com/office/drawing/2014/main" val="20000"/>
                    </a:ext>
                  </a:extLst>
                </a:gridCol>
                <a:gridCol w="1296479">
                  <a:extLst>
                    <a:ext uri="{9D8B030D-6E8A-4147-A177-3AD203B41FA5}">
                      <a16:colId xmlns:a16="http://schemas.microsoft.com/office/drawing/2014/main" val="20001"/>
                    </a:ext>
                  </a:extLst>
                </a:gridCol>
                <a:gridCol w="1382322">
                  <a:extLst>
                    <a:ext uri="{9D8B030D-6E8A-4147-A177-3AD203B41FA5}">
                      <a16:colId xmlns:a16="http://schemas.microsoft.com/office/drawing/2014/main" val="20002"/>
                    </a:ext>
                  </a:extLst>
                </a:gridCol>
                <a:gridCol w="745329">
                  <a:extLst>
                    <a:ext uri="{9D8B030D-6E8A-4147-A177-3AD203B41FA5}">
                      <a16:colId xmlns:a16="http://schemas.microsoft.com/office/drawing/2014/main" val="20003"/>
                    </a:ext>
                  </a:extLst>
                </a:gridCol>
              </a:tblGrid>
              <a:tr h="286788">
                <a:tc>
                  <a:txBody>
                    <a:bodyPr/>
                    <a:lstStyle/>
                    <a:p>
                      <a:pPr algn="ctr" rtl="1"/>
                      <a:r>
                        <a:rPr lang="en-US" sz="1400" dirty="0" err="1"/>
                        <a:t>C_address</a:t>
                      </a:r>
                      <a:endParaRPr lang="ar-EG" sz="1400" dirty="0"/>
                    </a:p>
                  </a:txBody>
                  <a:tcPr/>
                </a:tc>
                <a:tc>
                  <a:txBody>
                    <a:bodyPr/>
                    <a:lstStyle/>
                    <a:p>
                      <a:pPr algn="ctr" rtl="1"/>
                      <a:r>
                        <a:rPr lang="en-US" sz="1400" u="sng" dirty="0" err="1"/>
                        <a:t>C_phone</a:t>
                      </a:r>
                      <a:r>
                        <a:rPr lang="en-US" sz="1400" dirty="0"/>
                        <a:t> </a:t>
                      </a:r>
                      <a:endParaRPr lang="ar-EG" sz="1400" dirty="0"/>
                    </a:p>
                  </a:txBody>
                  <a:tcPr/>
                </a:tc>
                <a:tc>
                  <a:txBody>
                    <a:bodyPr/>
                    <a:lstStyle/>
                    <a:p>
                      <a:pPr algn="ctr" rtl="1"/>
                      <a:r>
                        <a:rPr lang="en-US" sz="1400" dirty="0" err="1"/>
                        <a:t>C_name</a:t>
                      </a:r>
                      <a:r>
                        <a:rPr lang="en-US" sz="1400" baseline="0" dirty="0"/>
                        <a:t> </a:t>
                      </a:r>
                      <a:endParaRPr lang="ar-EG" sz="1400" dirty="0"/>
                    </a:p>
                  </a:txBody>
                  <a:tcPr/>
                </a:tc>
                <a:tc>
                  <a:txBody>
                    <a:bodyPr/>
                    <a:lstStyle/>
                    <a:p>
                      <a:pPr algn="ctr" rtl="1"/>
                      <a:r>
                        <a:rPr lang="en-US" sz="1400" i="0" u="sng" dirty="0" err="1">
                          <a:solidFill>
                            <a:schemeClr val="bg1"/>
                          </a:solidFill>
                        </a:rPr>
                        <a:t>C_id</a:t>
                      </a:r>
                      <a:endParaRPr lang="ar-EG" sz="1400" dirty="0"/>
                    </a:p>
                  </a:txBody>
                  <a:tcPr/>
                </a:tc>
                <a:extLst>
                  <a:ext uri="{0D108BD9-81ED-4DB2-BD59-A6C34878D82A}">
                    <a16:rowId xmlns:a16="http://schemas.microsoft.com/office/drawing/2014/main" val="10000"/>
                  </a:ext>
                </a:extLst>
              </a:tr>
              <a:tr h="286788">
                <a:tc>
                  <a:txBody>
                    <a:bodyPr/>
                    <a:lstStyle/>
                    <a:p>
                      <a:pPr algn="ctr" rtl="1"/>
                      <a:r>
                        <a:rPr lang="en-US" sz="1400" dirty="0" err="1"/>
                        <a:t>Shebin</a:t>
                      </a:r>
                      <a:endParaRPr lang="ar-EG" sz="1400" dirty="0"/>
                    </a:p>
                  </a:txBody>
                  <a:tcPr/>
                </a:tc>
                <a:tc>
                  <a:txBody>
                    <a:bodyPr/>
                    <a:lstStyle/>
                    <a:p>
                      <a:pPr algn="ctr" rtl="1"/>
                      <a:r>
                        <a:rPr lang="en-US" sz="1400" dirty="0"/>
                        <a:t>01111000123</a:t>
                      </a:r>
                      <a:endParaRPr lang="ar-EG" sz="1400" dirty="0"/>
                    </a:p>
                  </a:txBody>
                  <a:tcPr/>
                </a:tc>
                <a:tc>
                  <a:txBody>
                    <a:bodyPr/>
                    <a:lstStyle/>
                    <a:p>
                      <a:pPr algn="ctr" rtl="1"/>
                      <a:r>
                        <a:rPr lang="en-US" sz="1400" dirty="0"/>
                        <a:t>Ahmed </a:t>
                      </a:r>
                      <a:endParaRPr lang="ar-EG" sz="1400" dirty="0"/>
                    </a:p>
                  </a:txBody>
                  <a:tcPr/>
                </a:tc>
                <a:tc>
                  <a:txBody>
                    <a:bodyPr/>
                    <a:lstStyle/>
                    <a:p>
                      <a:pPr algn="ctr" rtl="1"/>
                      <a:r>
                        <a:rPr lang="en-US" sz="1400" dirty="0"/>
                        <a:t>002</a:t>
                      </a:r>
                      <a:endParaRPr lang="ar-EG" sz="1400" dirty="0"/>
                    </a:p>
                  </a:txBody>
                  <a:tcPr/>
                </a:tc>
                <a:extLst>
                  <a:ext uri="{0D108BD9-81ED-4DB2-BD59-A6C34878D82A}">
                    <a16:rowId xmlns:a16="http://schemas.microsoft.com/office/drawing/2014/main" val="10001"/>
                  </a:ext>
                </a:extLst>
              </a:tr>
              <a:tr h="286788">
                <a:tc>
                  <a:txBody>
                    <a:bodyPr/>
                    <a:lstStyle/>
                    <a:p>
                      <a:pPr algn="ctr" rtl="1"/>
                      <a:r>
                        <a:rPr lang="en-US" sz="1400" dirty="0"/>
                        <a:t>Cairo</a:t>
                      </a:r>
                      <a:endParaRPr lang="ar-EG" sz="1400" dirty="0"/>
                    </a:p>
                  </a:txBody>
                  <a:tcPr/>
                </a:tc>
                <a:tc>
                  <a:txBody>
                    <a:bodyPr/>
                    <a:lstStyle/>
                    <a:p>
                      <a:pPr algn="ctr" rtl="1"/>
                      <a:r>
                        <a:rPr lang="en-US" sz="1400" dirty="0"/>
                        <a:t>01001213141</a:t>
                      </a:r>
                      <a:endParaRPr lang="ar-EG" sz="1400" dirty="0"/>
                    </a:p>
                  </a:txBody>
                  <a:tcPr/>
                </a:tc>
                <a:tc>
                  <a:txBody>
                    <a:bodyPr/>
                    <a:lstStyle/>
                    <a:p>
                      <a:pPr algn="ctr" rtl="1"/>
                      <a:r>
                        <a:rPr lang="en-US" sz="1400" dirty="0" err="1"/>
                        <a:t>Alaa</a:t>
                      </a:r>
                      <a:r>
                        <a:rPr lang="en-US" sz="1400" dirty="0"/>
                        <a:t> </a:t>
                      </a:r>
                      <a:r>
                        <a:rPr lang="en-US" sz="1400" dirty="0" err="1"/>
                        <a:t>Yousef</a:t>
                      </a:r>
                      <a:endParaRPr lang="ar-EG" sz="1400" dirty="0"/>
                    </a:p>
                  </a:txBody>
                  <a:tcPr/>
                </a:tc>
                <a:tc>
                  <a:txBody>
                    <a:bodyPr/>
                    <a:lstStyle/>
                    <a:p>
                      <a:pPr algn="ctr" rtl="1"/>
                      <a:r>
                        <a:rPr lang="en-US" sz="1400" dirty="0"/>
                        <a:t>003</a:t>
                      </a:r>
                      <a:endParaRPr lang="ar-EG" sz="1400" dirty="0"/>
                    </a:p>
                  </a:txBody>
                  <a:tcPr/>
                </a:tc>
                <a:extLst>
                  <a:ext uri="{0D108BD9-81ED-4DB2-BD59-A6C34878D82A}">
                    <a16:rowId xmlns:a16="http://schemas.microsoft.com/office/drawing/2014/main" val="10002"/>
                  </a:ext>
                </a:extLst>
              </a:tr>
              <a:tr h="286788">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Alex</a:t>
                      </a:r>
                      <a:endParaRPr lang="ar-EG" sz="1400" dirty="0"/>
                    </a:p>
                  </a:txBody>
                  <a:tcPr/>
                </a:tc>
                <a:tc>
                  <a:txBody>
                    <a:bodyPr/>
                    <a:lstStyle/>
                    <a:p>
                      <a:pPr algn="ctr" rtl="1"/>
                      <a:r>
                        <a:rPr lang="en-US" sz="1400" dirty="0"/>
                        <a:t>01222333444</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err="1"/>
                        <a:t>Heba</a:t>
                      </a:r>
                      <a:r>
                        <a:rPr lang="en-US" sz="1400" baseline="0" dirty="0"/>
                        <a:t> </a:t>
                      </a:r>
                      <a:r>
                        <a:rPr lang="en-US" sz="1400" dirty="0"/>
                        <a:t>Mohamed</a:t>
                      </a:r>
                      <a:endParaRPr lang="ar-EG" sz="1400" dirty="0"/>
                    </a:p>
                  </a:txBody>
                  <a:tcPr/>
                </a:tc>
                <a:tc>
                  <a:txBody>
                    <a:bodyPr/>
                    <a:lstStyle/>
                    <a:p>
                      <a:pPr algn="ctr" rtl="1"/>
                      <a:r>
                        <a:rPr lang="en-US" sz="1400" dirty="0"/>
                        <a:t>004</a:t>
                      </a:r>
                      <a:endParaRPr lang="ar-EG" sz="1400" dirty="0"/>
                    </a:p>
                  </a:txBody>
                  <a:tcPr/>
                </a:tc>
                <a:extLst>
                  <a:ext uri="{0D108BD9-81ED-4DB2-BD59-A6C34878D82A}">
                    <a16:rowId xmlns:a16="http://schemas.microsoft.com/office/drawing/2014/main" val="10003"/>
                  </a:ext>
                </a:extLst>
              </a:tr>
              <a:tr h="286788">
                <a:tc>
                  <a:txBody>
                    <a:bodyPr/>
                    <a:lstStyle/>
                    <a:p>
                      <a:pPr algn="ctr" rtl="1"/>
                      <a:r>
                        <a:rPr lang="en-US" sz="1400" dirty="0"/>
                        <a:t>Tanta</a:t>
                      </a:r>
                      <a:endParaRPr lang="ar-EG" sz="1400" dirty="0"/>
                    </a:p>
                  </a:txBody>
                  <a:tcPr/>
                </a:tc>
                <a:tc>
                  <a:txBody>
                    <a:bodyPr/>
                    <a:lstStyle/>
                    <a:p>
                      <a:pPr algn="ctr" rtl="1"/>
                      <a:r>
                        <a:rPr lang="en-US" sz="1400" dirty="0"/>
                        <a:t>01233009876 </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err="1"/>
                        <a:t>Shahd</a:t>
                      </a:r>
                      <a:r>
                        <a:rPr lang="en-US" sz="1400" dirty="0"/>
                        <a:t> </a:t>
                      </a:r>
                      <a:r>
                        <a:rPr lang="en-US" sz="1400" dirty="0" err="1"/>
                        <a:t>Hossam</a:t>
                      </a:r>
                      <a:endParaRPr lang="ar-EG" sz="1400" dirty="0"/>
                    </a:p>
                  </a:txBody>
                  <a:tcPr/>
                </a:tc>
                <a:tc>
                  <a:txBody>
                    <a:bodyPr/>
                    <a:lstStyle/>
                    <a:p>
                      <a:pPr algn="ctr" rtl="1"/>
                      <a:r>
                        <a:rPr lang="en-US" sz="1400" dirty="0"/>
                        <a:t>005</a:t>
                      </a:r>
                      <a:endParaRPr lang="ar-EG" sz="1400" dirty="0"/>
                    </a:p>
                  </a:txBody>
                  <a:tcPr/>
                </a:tc>
                <a:extLst>
                  <a:ext uri="{0D108BD9-81ED-4DB2-BD59-A6C34878D82A}">
                    <a16:rowId xmlns:a16="http://schemas.microsoft.com/office/drawing/2014/main" val="10004"/>
                  </a:ext>
                </a:extLst>
              </a:tr>
              <a:tr h="286788">
                <a:tc>
                  <a:txBody>
                    <a:bodyPr/>
                    <a:lstStyle/>
                    <a:p>
                      <a:pPr algn="ctr" rtl="1"/>
                      <a:r>
                        <a:rPr lang="en-US" sz="1400" dirty="0" err="1"/>
                        <a:t>Quwesna</a:t>
                      </a:r>
                      <a:endParaRPr lang="ar-EG" sz="1400" dirty="0"/>
                    </a:p>
                  </a:txBody>
                  <a:tcPr>
                    <a:lnB w="12700" cap="flat" cmpd="sng" algn="ctr">
                      <a:solidFill>
                        <a:schemeClr val="tx1"/>
                      </a:solidFill>
                      <a:prstDash val="solid"/>
                      <a:round/>
                      <a:headEnd type="none" w="med" len="med"/>
                      <a:tailEnd type="none" w="med" len="med"/>
                    </a:lnB>
                  </a:tcPr>
                </a:tc>
                <a:tc>
                  <a:txBody>
                    <a:bodyPr/>
                    <a:lstStyle/>
                    <a:p>
                      <a:pPr algn="ctr" rtl="1"/>
                      <a:r>
                        <a:rPr lang="en-US" sz="1400" dirty="0"/>
                        <a:t>01155338899</a:t>
                      </a:r>
                      <a:endParaRPr lang="ar-EG" sz="1400" dirty="0"/>
                    </a:p>
                  </a:txBody>
                  <a:tcPr>
                    <a:lnB w="12700" cap="flat" cmpd="sng" algn="ctr">
                      <a:solidFill>
                        <a:schemeClr val="tx1"/>
                      </a:solidFill>
                      <a:prstDash val="solid"/>
                      <a:round/>
                      <a:headEnd type="none" w="med" len="med"/>
                      <a:tailEnd type="none" w="med" len="med"/>
                    </a:lnB>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John </a:t>
                      </a:r>
                      <a:r>
                        <a:rPr lang="en-US" sz="1400" dirty="0" err="1"/>
                        <a:t>Deo</a:t>
                      </a:r>
                      <a:endParaRPr lang="ar-EG" sz="1400" dirty="0"/>
                    </a:p>
                  </a:txBody>
                  <a:tcPr>
                    <a:lnB w="12700" cap="flat" cmpd="sng" algn="ctr">
                      <a:solidFill>
                        <a:schemeClr val="tx1"/>
                      </a:solidFill>
                      <a:prstDash val="solid"/>
                      <a:round/>
                      <a:headEnd type="none" w="med" len="med"/>
                      <a:tailEnd type="none" w="med" len="med"/>
                    </a:lnB>
                  </a:tcPr>
                </a:tc>
                <a:tc>
                  <a:txBody>
                    <a:bodyPr/>
                    <a:lstStyle/>
                    <a:p>
                      <a:pPr algn="ctr" rtl="1"/>
                      <a:r>
                        <a:rPr lang="en-US" sz="1400" dirty="0"/>
                        <a:t>006</a:t>
                      </a:r>
                      <a:endParaRPr lang="ar-EG" sz="14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6788">
                <a:tc>
                  <a:txBody>
                    <a:bodyPr/>
                    <a:lstStyle/>
                    <a:p>
                      <a:pPr algn="ctr" rtl="1"/>
                      <a:r>
                        <a:rPr lang="en-US" sz="1400" dirty="0" err="1"/>
                        <a:t>Banha</a:t>
                      </a:r>
                      <a:endParaRPr lang="ar-EG" sz="1400" dirty="0"/>
                    </a:p>
                  </a:txBody>
                  <a:tcPr>
                    <a:lnT w="12700" cap="flat" cmpd="sng" algn="ctr">
                      <a:solidFill>
                        <a:schemeClr val="tx1"/>
                      </a:solidFill>
                      <a:prstDash val="solid"/>
                      <a:round/>
                      <a:headEnd type="none" w="med" len="med"/>
                      <a:tailEnd type="none" w="med" len="med"/>
                    </a:lnT>
                  </a:tcPr>
                </a:tc>
                <a:tc>
                  <a:txBody>
                    <a:bodyPr/>
                    <a:lstStyle/>
                    <a:p>
                      <a:pPr algn="ctr" rtl="1"/>
                      <a:r>
                        <a:rPr lang="en-US" sz="1400" dirty="0"/>
                        <a:t>01220001110</a:t>
                      </a:r>
                      <a:endParaRPr lang="ar-EG" sz="1400" dirty="0"/>
                    </a:p>
                  </a:txBody>
                  <a:tcPr>
                    <a:lnT w="12700" cap="flat" cmpd="sng" algn="ctr">
                      <a:solidFill>
                        <a:schemeClr val="tx1"/>
                      </a:solidFill>
                      <a:prstDash val="solid"/>
                      <a:round/>
                      <a:headEnd type="none" w="med" len="med"/>
                      <a:tailEnd type="none" w="med" len="med"/>
                    </a:lnT>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err="1"/>
                        <a:t>Amr</a:t>
                      </a:r>
                      <a:r>
                        <a:rPr lang="en-US" sz="1400" dirty="0"/>
                        <a:t> Ahmed</a:t>
                      </a:r>
                      <a:endParaRPr lang="ar-EG" sz="1400" dirty="0"/>
                    </a:p>
                  </a:txBody>
                  <a:tcPr>
                    <a:lnT w="12700" cap="flat" cmpd="sng" algn="ctr">
                      <a:solidFill>
                        <a:schemeClr val="tx1"/>
                      </a:solidFill>
                      <a:prstDash val="solid"/>
                      <a:round/>
                      <a:headEnd type="none" w="med" len="med"/>
                      <a:tailEnd type="none" w="med" len="med"/>
                    </a:lnT>
                  </a:tcPr>
                </a:tc>
                <a:tc>
                  <a:txBody>
                    <a:bodyPr/>
                    <a:lstStyle/>
                    <a:p>
                      <a:pPr algn="ctr" rtl="1"/>
                      <a:r>
                        <a:rPr lang="en-US" sz="1400" dirty="0"/>
                        <a:t>007</a:t>
                      </a:r>
                      <a:endParaRPr lang="ar-EG" sz="14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nvGraphicFramePr>
        <p:xfrm>
          <a:off x="1534808" y="3067592"/>
          <a:ext cx="9001002" cy="3457752"/>
        </p:xfrm>
        <a:graphic>
          <a:graphicData uri="http://schemas.openxmlformats.org/drawingml/2006/table">
            <a:tbl>
              <a:tblPr rtl="1" firstRow="1" bandRow="1">
                <a:tableStyleId>{5C22544A-7EE6-4342-B048-85BDC9FD1C3A}</a:tableStyleId>
              </a:tblPr>
              <a:tblGrid>
                <a:gridCol w="1109240">
                  <a:extLst>
                    <a:ext uri="{9D8B030D-6E8A-4147-A177-3AD203B41FA5}">
                      <a16:colId xmlns:a16="http://schemas.microsoft.com/office/drawing/2014/main" val="20000"/>
                    </a:ext>
                  </a:extLst>
                </a:gridCol>
                <a:gridCol w="1381459">
                  <a:extLst>
                    <a:ext uri="{9D8B030D-6E8A-4147-A177-3AD203B41FA5}">
                      <a16:colId xmlns:a16="http://schemas.microsoft.com/office/drawing/2014/main" val="20001"/>
                    </a:ext>
                  </a:extLst>
                </a:gridCol>
                <a:gridCol w="652699">
                  <a:extLst>
                    <a:ext uri="{9D8B030D-6E8A-4147-A177-3AD203B41FA5}">
                      <a16:colId xmlns:a16="http://schemas.microsoft.com/office/drawing/2014/main" val="20002"/>
                    </a:ext>
                  </a:extLst>
                </a:gridCol>
                <a:gridCol w="1093494">
                  <a:extLst>
                    <a:ext uri="{9D8B030D-6E8A-4147-A177-3AD203B41FA5}">
                      <a16:colId xmlns:a16="http://schemas.microsoft.com/office/drawing/2014/main" val="20003"/>
                    </a:ext>
                  </a:extLst>
                </a:gridCol>
                <a:gridCol w="1517305">
                  <a:extLst>
                    <a:ext uri="{9D8B030D-6E8A-4147-A177-3AD203B41FA5}">
                      <a16:colId xmlns:a16="http://schemas.microsoft.com/office/drawing/2014/main" val="20004"/>
                    </a:ext>
                  </a:extLst>
                </a:gridCol>
                <a:gridCol w="536781">
                  <a:extLst>
                    <a:ext uri="{9D8B030D-6E8A-4147-A177-3AD203B41FA5}">
                      <a16:colId xmlns:a16="http://schemas.microsoft.com/office/drawing/2014/main" val="20005"/>
                    </a:ext>
                  </a:extLst>
                </a:gridCol>
                <a:gridCol w="765669">
                  <a:extLst>
                    <a:ext uri="{9D8B030D-6E8A-4147-A177-3AD203B41FA5}">
                      <a16:colId xmlns:a16="http://schemas.microsoft.com/office/drawing/2014/main" val="20006"/>
                    </a:ext>
                  </a:extLst>
                </a:gridCol>
                <a:gridCol w="833593">
                  <a:extLst>
                    <a:ext uri="{9D8B030D-6E8A-4147-A177-3AD203B41FA5}">
                      <a16:colId xmlns:a16="http://schemas.microsoft.com/office/drawing/2014/main" val="20007"/>
                    </a:ext>
                  </a:extLst>
                </a:gridCol>
                <a:gridCol w="604707">
                  <a:extLst>
                    <a:ext uri="{9D8B030D-6E8A-4147-A177-3AD203B41FA5}">
                      <a16:colId xmlns:a16="http://schemas.microsoft.com/office/drawing/2014/main" val="20008"/>
                    </a:ext>
                  </a:extLst>
                </a:gridCol>
                <a:gridCol w="506055">
                  <a:extLst>
                    <a:ext uri="{9D8B030D-6E8A-4147-A177-3AD203B41FA5}">
                      <a16:colId xmlns:a16="http://schemas.microsoft.com/office/drawing/2014/main" val="20009"/>
                    </a:ext>
                  </a:extLst>
                </a:gridCol>
              </a:tblGrid>
              <a:tr h="304800">
                <a:tc>
                  <a:txBody>
                    <a:bodyPr/>
                    <a:lstStyle/>
                    <a:p>
                      <a:pPr algn="ctr" rtl="1"/>
                      <a:r>
                        <a:rPr lang="en-US" sz="1400" dirty="0" err="1"/>
                        <a:t>D_phone</a:t>
                      </a:r>
                      <a:endParaRPr lang="ar-EG" sz="1400" dirty="0"/>
                    </a:p>
                  </a:txBody>
                  <a:tcPr/>
                </a:tc>
                <a:tc>
                  <a:txBody>
                    <a:bodyPr/>
                    <a:lstStyle/>
                    <a:p>
                      <a:pPr algn="ctr" rtl="1"/>
                      <a:r>
                        <a:rPr lang="en-US" sz="1400" dirty="0" err="1"/>
                        <a:t>D_name</a:t>
                      </a:r>
                      <a:endParaRPr lang="ar-EG" sz="1400" dirty="0"/>
                    </a:p>
                  </a:txBody>
                  <a:tcPr/>
                </a:tc>
                <a:tc>
                  <a:txBody>
                    <a:bodyPr/>
                    <a:lstStyle/>
                    <a:p>
                      <a:pPr algn="ctr" rtl="1"/>
                      <a:r>
                        <a:rPr lang="en-US" sz="1400" u="none" dirty="0" err="1"/>
                        <a:t>D_id</a:t>
                      </a:r>
                      <a:endParaRPr lang="ar-EG" sz="1400" u="none" dirty="0"/>
                    </a:p>
                  </a:txBody>
                  <a:tcPr/>
                </a:tc>
                <a:tc>
                  <a:txBody>
                    <a:bodyPr/>
                    <a:lstStyle/>
                    <a:p>
                      <a:pPr algn="ctr" rtl="1"/>
                      <a:r>
                        <a:rPr lang="en-US" sz="1400" dirty="0" err="1"/>
                        <a:t>S_phone</a:t>
                      </a:r>
                      <a:endParaRPr lang="ar-EG" sz="1400" dirty="0"/>
                    </a:p>
                  </a:txBody>
                  <a:tcPr/>
                </a:tc>
                <a:tc>
                  <a:txBody>
                    <a:bodyPr/>
                    <a:lstStyle/>
                    <a:p>
                      <a:pPr algn="ctr" rtl="1"/>
                      <a:r>
                        <a:rPr lang="en-US" sz="1400" dirty="0" err="1"/>
                        <a:t>S_name</a:t>
                      </a:r>
                      <a:endParaRPr lang="ar-EG" sz="1400" dirty="0"/>
                    </a:p>
                  </a:txBody>
                  <a:tcPr/>
                </a:tc>
                <a:tc>
                  <a:txBody>
                    <a:bodyPr/>
                    <a:lstStyle/>
                    <a:p>
                      <a:pPr algn="ctr" rtl="1"/>
                      <a:r>
                        <a:rPr lang="en-US" sz="1400" u="none" dirty="0" err="1"/>
                        <a:t>S_id</a:t>
                      </a:r>
                      <a:endParaRPr lang="ar-EG" sz="1400" u="none" dirty="0"/>
                    </a:p>
                  </a:txBody>
                  <a:tcPr/>
                </a:tc>
                <a:tc>
                  <a:txBody>
                    <a:bodyPr/>
                    <a:lstStyle/>
                    <a:p>
                      <a:pPr algn="ctr" rtl="1"/>
                      <a:r>
                        <a:rPr lang="en-US" sz="1400" dirty="0" err="1"/>
                        <a:t>P_price</a:t>
                      </a:r>
                      <a:endParaRPr lang="ar-EG" sz="1400" dirty="0"/>
                    </a:p>
                  </a:txBody>
                  <a:tcPr/>
                </a:tc>
                <a:tc>
                  <a:txBody>
                    <a:bodyPr/>
                    <a:lstStyle/>
                    <a:p>
                      <a:pPr algn="ctr" rtl="1"/>
                      <a:r>
                        <a:rPr lang="en-US" sz="1400" dirty="0" err="1"/>
                        <a:t>P_name</a:t>
                      </a:r>
                      <a:endParaRPr lang="ar-EG" sz="1400" dirty="0"/>
                    </a:p>
                  </a:txBody>
                  <a:tcPr/>
                </a:tc>
                <a:tc>
                  <a:txBody>
                    <a:bodyPr/>
                    <a:lstStyle/>
                    <a:p>
                      <a:pPr algn="ctr" rtl="1"/>
                      <a:r>
                        <a:rPr lang="en-US" sz="1400" u="sng" dirty="0" err="1"/>
                        <a:t>P_id</a:t>
                      </a:r>
                      <a:endParaRPr lang="ar-EG" sz="1400" dirty="0"/>
                    </a:p>
                  </a:txBody>
                  <a:tcPr/>
                </a:tc>
                <a:tc>
                  <a:txBody>
                    <a:bodyPr/>
                    <a:lstStyle/>
                    <a:p>
                      <a:pPr algn="ctr" rtl="1"/>
                      <a:r>
                        <a:rPr lang="en-US" sz="1400" i="0" u="sng" dirty="0" err="1">
                          <a:solidFill>
                            <a:schemeClr val="bg1"/>
                          </a:solidFill>
                        </a:rPr>
                        <a:t>C_id</a:t>
                      </a:r>
                      <a:endParaRPr lang="ar-EG" sz="1400" dirty="0"/>
                    </a:p>
                  </a:txBody>
                  <a:tcPr/>
                </a:tc>
                <a:extLst>
                  <a:ext uri="{0D108BD9-81ED-4DB2-BD59-A6C34878D82A}">
                    <a16:rowId xmlns:a16="http://schemas.microsoft.com/office/drawing/2014/main" val="10000"/>
                  </a:ext>
                </a:extLst>
              </a:tr>
              <a:tr h="350328">
                <a:tc>
                  <a:txBody>
                    <a:bodyPr/>
                    <a:lstStyle/>
                    <a:p>
                      <a:pPr algn="ctr" rtl="1"/>
                      <a:r>
                        <a:rPr lang="en-US" sz="1200" dirty="0"/>
                        <a:t>01111000022</a:t>
                      </a:r>
                      <a:endParaRPr lang="ar-EG" sz="12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Mohamed</a:t>
                      </a:r>
                      <a:r>
                        <a:rPr lang="en-US" sz="1400" baseline="0" dirty="0"/>
                        <a:t> </a:t>
                      </a:r>
                      <a:r>
                        <a:rPr lang="en-US" sz="1400" baseline="0" dirty="0" err="1"/>
                        <a:t>Samy</a:t>
                      </a:r>
                      <a:endParaRPr lang="ar-EG" sz="1400" dirty="0"/>
                    </a:p>
                  </a:txBody>
                  <a:tcPr/>
                </a:tc>
                <a:tc>
                  <a:txBody>
                    <a:bodyPr/>
                    <a:lstStyle/>
                    <a:p>
                      <a:pPr algn="ctr" rtl="1"/>
                      <a:r>
                        <a:rPr lang="en-US" sz="1400" dirty="0"/>
                        <a:t>14</a:t>
                      </a:r>
                      <a:endParaRPr lang="ar-EG" sz="1400" dirty="0"/>
                    </a:p>
                  </a:txBody>
                  <a:tcPr/>
                </a:tc>
                <a:tc>
                  <a:txBody>
                    <a:bodyPr/>
                    <a:lstStyle/>
                    <a:p>
                      <a:pPr algn="ctr" rtl="1"/>
                      <a:r>
                        <a:rPr lang="en-US" sz="1200" dirty="0"/>
                        <a:t>01222909876</a:t>
                      </a:r>
                      <a:endParaRPr lang="ar-EG" sz="12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err="1"/>
                        <a:t>Saif</a:t>
                      </a:r>
                      <a:r>
                        <a:rPr lang="en-US" sz="1400" dirty="0"/>
                        <a:t> </a:t>
                      </a:r>
                      <a:r>
                        <a:rPr lang="en-US" sz="1400" dirty="0" err="1"/>
                        <a:t>Khaled</a:t>
                      </a:r>
                      <a:endParaRPr lang="ar-EG" sz="1400" dirty="0"/>
                    </a:p>
                  </a:txBody>
                  <a:tcPr/>
                </a:tc>
                <a:tc>
                  <a:txBody>
                    <a:bodyPr/>
                    <a:lstStyle/>
                    <a:p>
                      <a:pPr algn="ctr" rtl="1"/>
                      <a:r>
                        <a:rPr lang="en-US" sz="1400" dirty="0"/>
                        <a:t>S3</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40$</a:t>
                      </a:r>
                      <a:endParaRPr lang="ar-EG" sz="1400" dirty="0"/>
                    </a:p>
                  </a:txBody>
                  <a:tcPr/>
                </a:tc>
                <a:tc>
                  <a:txBody>
                    <a:bodyPr/>
                    <a:lstStyle/>
                    <a:p>
                      <a:pPr algn="ctr" rtl="1"/>
                      <a:r>
                        <a:rPr lang="en-US" sz="1400" dirty="0"/>
                        <a:t>Boots</a:t>
                      </a:r>
                      <a:endParaRPr lang="ar-EG" sz="1400" dirty="0"/>
                    </a:p>
                  </a:txBody>
                  <a:tcPr/>
                </a:tc>
                <a:tc>
                  <a:txBody>
                    <a:bodyPr/>
                    <a:lstStyle/>
                    <a:p>
                      <a:pPr algn="ctr" rtl="1"/>
                      <a:r>
                        <a:rPr lang="en-US" sz="1400" dirty="0"/>
                        <a:t>0601</a:t>
                      </a:r>
                      <a:endParaRPr lang="ar-EG" sz="1400" dirty="0"/>
                    </a:p>
                  </a:txBody>
                  <a:tcPr/>
                </a:tc>
                <a:tc>
                  <a:txBody>
                    <a:bodyPr/>
                    <a:lstStyle/>
                    <a:p>
                      <a:pPr algn="ctr" rtl="1"/>
                      <a:r>
                        <a:rPr lang="en-US" sz="1400" dirty="0"/>
                        <a:t>002</a:t>
                      </a:r>
                      <a:endParaRPr lang="ar-EG" sz="1400" dirty="0"/>
                    </a:p>
                  </a:txBody>
                  <a:tcPr/>
                </a:tc>
                <a:extLst>
                  <a:ext uri="{0D108BD9-81ED-4DB2-BD59-A6C34878D82A}">
                    <a16:rowId xmlns:a16="http://schemas.microsoft.com/office/drawing/2014/main" val="10001"/>
                  </a:ext>
                </a:extLst>
              </a:tr>
              <a:tr h="350328">
                <a:tc>
                  <a:txBody>
                    <a:bodyPr/>
                    <a:lstStyle/>
                    <a:p>
                      <a:pPr algn="ctr" rtl="1"/>
                      <a:r>
                        <a:rPr lang="en-US" sz="1200" dirty="0"/>
                        <a:t>01001119998</a:t>
                      </a:r>
                      <a:endParaRPr lang="ar-EG" sz="12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err="1"/>
                        <a:t>Tareq</a:t>
                      </a:r>
                      <a:r>
                        <a:rPr lang="en-US" sz="1400" dirty="0"/>
                        <a:t> Ahmed</a:t>
                      </a:r>
                      <a:endParaRPr lang="ar-EG" sz="1400" dirty="0"/>
                    </a:p>
                  </a:txBody>
                  <a:tcPr/>
                </a:tc>
                <a:tc>
                  <a:txBody>
                    <a:bodyPr/>
                    <a:lstStyle/>
                    <a:p>
                      <a:pPr algn="ctr" rtl="1"/>
                      <a:r>
                        <a:rPr lang="en-US" sz="1400" dirty="0"/>
                        <a:t>13</a:t>
                      </a:r>
                      <a:endParaRPr lang="ar-EG" sz="1400" dirty="0"/>
                    </a:p>
                  </a:txBody>
                  <a:tcPr/>
                </a:tc>
                <a:tc>
                  <a:txBody>
                    <a:bodyPr/>
                    <a:lstStyle/>
                    <a:p>
                      <a:pPr algn="ctr" rtl="1"/>
                      <a:r>
                        <a:rPr lang="en-US" sz="1200" dirty="0"/>
                        <a:t>01111909877</a:t>
                      </a:r>
                      <a:endParaRPr lang="ar-EG" sz="12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Ali Ahmed</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A2</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35$</a:t>
                      </a:r>
                      <a:endParaRPr lang="ar-EG" sz="1400" dirty="0"/>
                    </a:p>
                  </a:txBody>
                  <a:tcPr/>
                </a:tc>
                <a:tc>
                  <a:txBody>
                    <a:bodyPr/>
                    <a:lstStyle/>
                    <a:p>
                      <a:pPr algn="ctr" rtl="1"/>
                      <a:r>
                        <a:rPr lang="en-US" sz="1400" dirty="0"/>
                        <a:t>Sneakers</a:t>
                      </a:r>
                      <a:endParaRPr lang="ar-EG" sz="1400" dirty="0"/>
                    </a:p>
                  </a:txBody>
                  <a:tcPr/>
                </a:tc>
                <a:tc>
                  <a:txBody>
                    <a:bodyPr/>
                    <a:lstStyle/>
                    <a:p>
                      <a:pPr algn="ctr" rtl="1"/>
                      <a:r>
                        <a:rPr lang="en-US" sz="1400" dirty="0"/>
                        <a:t>0701</a:t>
                      </a:r>
                      <a:endParaRPr lang="ar-EG" sz="1400" dirty="0"/>
                    </a:p>
                  </a:txBody>
                  <a:tcPr/>
                </a:tc>
                <a:tc>
                  <a:txBody>
                    <a:bodyPr/>
                    <a:lstStyle/>
                    <a:p>
                      <a:pPr algn="ctr" rtl="1"/>
                      <a:r>
                        <a:rPr lang="en-US" sz="1400" dirty="0"/>
                        <a:t>003</a:t>
                      </a:r>
                      <a:endParaRPr lang="ar-EG" sz="1400" dirty="0"/>
                    </a:p>
                  </a:txBody>
                  <a:tcPr/>
                </a:tc>
                <a:extLst>
                  <a:ext uri="{0D108BD9-81ED-4DB2-BD59-A6C34878D82A}">
                    <a16:rowId xmlns:a16="http://schemas.microsoft.com/office/drawing/2014/main" val="10002"/>
                  </a:ext>
                </a:extLst>
              </a:tr>
              <a:tr h="350328">
                <a:tc>
                  <a:txBody>
                    <a:bodyPr/>
                    <a:lstStyle/>
                    <a:p>
                      <a:pPr algn="ctr" rtl="1"/>
                      <a:r>
                        <a:rPr lang="en-US" sz="1200" dirty="0"/>
                        <a:t>01011002332</a:t>
                      </a:r>
                      <a:endParaRPr lang="ar-EG" sz="12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200" dirty="0"/>
                        <a:t>Mohamed Ibrahim</a:t>
                      </a:r>
                      <a:endParaRPr lang="ar-EG" sz="1200" dirty="0"/>
                    </a:p>
                  </a:txBody>
                  <a:tcPr/>
                </a:tc>
                <a:tc>
                  <a:txBody>
                    <a:bodyPr/>
                    <a:lstStyle/>
                    <a:p>
                      <a:pPr algn="ctr" rtl="1"/>
                      <a:r>
                        <a:rPr lang="en-US" sz="1400" dirty="0"/>
                        <a:t>12</a:t>
                      </a:r>
                      <a:endParaRPr lang="ar-EG" sz="1400" dirty="0"/>
                    </a:p>
                  </a:txBody>
                  <a:tcPr/>
                </a:tc>
                <a:tc>
                  <a:txBody>
                    <a:bodyPr/>
                    <a:lstStyle/>
                    <a:p>
                      <a:pPr algn="ctr" rtl="1"/>
                      <a:r>
                        <a:rPr lang="en-US" sz="1200" dirty="0"/>
                        <a:t>01012228911</a:t>
                      </a:r>
                      <a:endParaRPr lang="ar-EG" sz="12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Mohamed Ahmed</a:t>
                      </a:r>
                      <a:endParaRPr lang="ar-EG" sz="1400" dirty="0"/>
                    </a:p>
                  </a:txBody>
                  <a:tcPr/>
                </a:tc>
                <a:tc>
                  <a:txBody>
                    <a:bodyPr/>
                    <a:lstStyle/>
                    <a:p>
                      <a:pPr algn="ctr" rtl="1"/>
                      <a:r>
                        <a:rPr lang="en-US" sz="1400" dirty="0"/>
                        <a:t>M1</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20$</a:t>
                      </a:r>
                      <a:endParaRPr lang="ar-EG" sz="1400" dirty="0"/>
                    </a:p>
                  </a:txBody>
                  <a:tcPr/>
                </a:tc>
                <a:tc>
                  <a:txBody>
                    <a:bodyPr/>
                    <a:lstStyle/>
                    <a:p>
                      <a:pPr algn="ctr" rtl="1"/>
                      <a:r>
                        <a:rPr lang="en-US" sz="1400" dirty="0"/>
                        <a:t>Blouse</a:t>
                      </a:r>
                      <a:endParaRPr lang="ar-EG" sz="1400" dirty="0"/>
                    </a:p>
                  </a:txBody>
                  <a:tcPr/>
                </a:tc>
                <a:tc>
                  <a:txBody>
                    <a:bodyPr/>
                    <a:lstStyle/>
                    <a:p>
                      <a:pPr algn="ctr" rtl="1"/>
                      <a:r>
                        <a:rPr lang="en-US" sz="1400" dirty="0"/>
                        <a:t>0901</a:t>
                      </a:r>
                      <a:endParaRPr lang="ar-EG" sz="1400" dirty="0"/>
                    </a:p>
                  </a:txBody>
                  <a:tcPr/>
                </a:tc>
                <a:tc>
                  <a:txBody>
                    <a:bodyPr/>
                    <a:lstStyle/>
                    <a:p>
                      <a:pPr algn="ctr" rtl="1"/>
                      <a:r>
                        <a:rPr lang="en-US" sz="1400" dirty="0"/>
                        <a:t>004</a:t>
                      </a:r>
                      <a:endParaRPr lang="ar-EG" sz="1400" dirty="0"/>
                    </a:p>
                  </a:txBody>
                  <a:tcPr/>
                </a:tc>
                <a:extLst>
                  <a:ext uri="{0D108BD9-81ED-4DB2-BD59-A6C34878D82A}">
                    <a16:rowId xmlns:a16="http://schemas.microsoft.com/office/drawing/2014/main" val="10003"/>
                  </a:ext>
                </a:extLst>
              </a:tr>
              <a:tr h="350328">
                <a:tc>
                  <a:txBody>
                    <a:bodyPr/>
                    <a:lstStyle/>
                    <a:p>
                      <a:pPr algn="ctr" rtl="1"/>
                      <a:r>
                        <a:rPr lang="en-US" sz="1200" dirty="0"/>
                        <a:t>01001119998</a:t>
                      </a:r>
                      <a:endParaRPr lang="ar-EG" sz="12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err="1"/>
                        <a:t>Tareq</a:t>
                      </a:r>
                      <a:r>
                        <a:rPr lang="en-US" sz="1400" dirty="0"/>
                        <a:t> Ahmed</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13</a:t>
                      </a:r>
                      <a:endParaRPr lang="ar-EG" sz="1400" dirty="0"/>
                    </a:p>
                  </a:txBody>
                  <a:tcPr/>
                </a:tc>
                <a:tc>
                  <a:txBody>
                    <a:bodyPr/>
                    <a:lstStyle/>
                    <a:p>
                      <a:pPr algn="ctr" rtl="1"/>
                      <a:r>
                        <a:rPr lang="en-US" sz="1200" dirty="0"/>
                        <a:t>01111909877</a:t>
                      </a:r>
                      <a:endParaRPr lang="ar-EG" sz="12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Ali Ahmed</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A2</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35$</a:t>
                      </a:r>
                      <a:endParaRPr lang="ar-EG" sz="1400" dirty="0"/>
                    </a:p>
                  </a:txBody>
                  <a:tcPr/>
                </a:tc>
                <a:tc>
                  <a:txBody>
                    <a:bodyPr/>
                    <a:lstStyle/>
                    <a:p>
                      <a:pPr algn="ctr" rtl="1"/>
                      <a:r>
                        <a:rPr lang="en-US" sz="1400" dirty="0"/>
                        <a:t>Sneakers</a:t>
                      </a:r>
                      <a:endParaRPr lang="ar-EG" sz="1400" dirty="0"/>
                    </a:p>
                  </a:txBody>
                  <a:tcPr/>
                </a:tc>
                <a:tc>
                  <a:txBody>
                    <a:bodyPr/>
                    <a:lstStyle/>
                    <a:p>
                      <a:pPr algn="ctr" rtl="1"/>
                      <a:r>
                        <a:rPr lang="en-US" sz="1400" dirty="0"/>
                        <a:t>0701</a:t>
                      </a:r>
                      <a:endParaRPr lang="ar-EG" sz="1400" dirty="0"/>
                    </a:p>
                  </a:txBody>
                  <a:tcPr/>
                </a:tc>
                <a:tc>
                  <a:txBody>
                    <a:bodyPr/>
                    <a:lstStyle/>
                    <a:p>
                      <a:pPr algn="ctr" rtl="1"/>
                      <a:r>
                        <a:rPr lang="en-US" sz="1400" dirty="0"/>
                        <a:t>004</a:t>
                      </a:r>
                      <a:endParaRPr lang="ar-EG" sz="1400" dirty="0"/>
                    </a:p>
                  </a:txBody>
                  <a:tcPr/>
                </a:tc>
                <a:extLst>
                  <a:ext uri="{0D108BD9-81ED-4DB2-BD59-A6C34878D82A}">
                    <a16:rowId xmlns:a16="http://schemas.microsoft.com/office/drawing/2014/main" val="10004"/>
                  </a:ext>
                </a:extLst>
              </a:tr>
              <a:tr h="350328">
                <a:tc>
                  <a:txBody>
                    <a:bodyPr/>
                    <a:lstStyle/>
                    <a:p>
                      <a:pPr algn="ctr" rtl="1"/>
                      <a:r>
                        <a:rPr lang="en-US" sz="1200" dirty="0"/>
                        <a:t>01011002332</a:t>
                      </a:r>
                      <a:endParaRPr lang="ar-EG" sz="12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200" dirty="0"/>
                        <a:t>Mohamed Ibrahim</a:t>
                      </a:r>
                      <a:endParaRPr lang="ar-EG" sz="1200" dirty="0"/>
                    </a:p>
                  </a:txBody>
                  <a:tcPr/>
                </a:tc>
                <a:tc>
                  <a:txBody>
                    <a:bodyPr/>
                    <a:lstStyle/>
                    <a:p>
                      <a:pPr algn="ctr" rtl="1"/>
                      <a:r>
                        <a:rPr lang="en-US" sz="1400" dirty="0"/>
                        <a:t>12</a:t>
                      </a:r>
                      <a:endParaRPr lang="ar-EG" sz="1400" dirty="0"/>
                    </a:p>
                  </a:txBody>
                  <a:tcPr/>
                </a:tc>
                <a:tc>
                  <a:txBody>
                    <a:bodyPr/>
                    <a:lstStyle/>
                    <a:p>
                      <a:pPr algn="ctr" rtl="1"/>
                      <a:r>
                        <a:rPr lang="en-US" sz="1200" dirty="0"/>
                        <a:t>01012228911</a:t>
                      </a:r>
                      <a:endParaRPr lang="ar-EG" sz="12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Mohamed Ahmed</a:t>
                      </a:r>
                      <a:endParaRPr lang="ar-EG" sz="1400" dirty="0"/>
                    </a:p>
                  </a:txBody>
                  <a:tcPr/>
                </a:tc>
                <a:tc>
                  <a:txBody>
                    <a:bodyPr/>
                    <a:lstStyle/>
                    <a:p>
                      <a:pPr algn="ctr" rtl="1"/>
                      <a:r>
                        <a:rPr lang="en-US" sz="1400" dirty="0"/>
                        <a:t>M1</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40$</a:t>
                      </a:r>
                      <a:endParaRPr lang="ar-EG" sz="1400" dirty="0"/>
                    </a:p>
                  </a:txBody>
                  <a:tcPr/>
                </a:tc>
                <a:tc>
                  <a:txBody>
                    <a:bodyPr/>
                    <a:lstStyle/>
                    <a:p>
                      <a:pPr algn="ctr" rtl="1"/>
                      <a:r>
                        <a:rPr lang="en-US" sz="1400" dirty="0"/>
                        <a:t>Bag</a:t>
                      </a:r>
                      <a:endParaRPr lang="ar-EG" sz="1400" dirty="0"/>
                    </a:p>
                  </a:txBody>
                  <a:tcPr/>
                </a:tc>
                <a:tc>
                  <a:txBody>
                    <a:bodyPr/>
                    <a:lstStyle/>
                    <a:p>
                      <a:pPr algn="ctr" rtl="1"/>
                      <a:r>
                        <a:rPr lang="en-US" sz="1400" dirty="0"/>
                        <a:t>0801</a:t>
                      </a:r>
                      <a:endParaRPr lang="ar-EG" sz="1400" dirty="0"/>
                    </a:p>
                  </a:txBody>
                  <a:tcPr/>
                </a:tc>
                <a:tc>
                  <a:txBody>
                    <a:bodyPr/>
                    <a:lstStyle/>
                    <a:p>
                      <a:pPr algn="ctr" rtl="1"/>
                      <a:r>
                        <a:rPr lang="en-US" sz="1400" dirty="0"/>
                        <a:t>005</a:t>
                      </a:r>
                      <a:endParaRPr lang="ar-EG" sz="1400" dirty="0"/>
                    </a:p>
                  </a:txBody>
                  <a:tcPr/>
                </a:tc>
                <a:extLst>
                  <a:ext uri="{0D108BD9-81ED-4DB2-BD59-A6C34878D82A}">
                    <a16:rowId xmlns:a16="http://schemas.microsoft.com/office/drawing/2014/main" val="10005"/>
                  </a:ext>
                </a:extLst>
              </a:tr>
              <a:tr h="350328">
                <a:tc>
                  <a:txBody>
                    <a:bodyPr/>
                    <a:lstStyle/>
                    <a:p>
                      <a:pPr algn="ctr" rtl="1"/>
                      <a:r>
                        <a:rPr lang="en-US" sz="1200" dirty="0"/>
                        <a:t>01220022299</a:t>
                      </a:r>
                      <a:endParaRPr lang="ar-EG" sz="12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err="1"/>
                        <a:t>Hady</a:t>
                      </a:r>
                      <a:r>
                        <a:rPr lang="en-US" sz="1400" dirty="0"/>
                        <a:t> Samir</a:t>
                      </a:r>
                      <a:endParaRPr lang="ar-EG" sz="1400" dirty="0"/>
                    </a:p>
                  </a:txBody>
                  <a:tcPr/>
                </a:tc>
                <a:tc>
                  <a:txBody>
                    <a:bodyPr/>
                    <a:lstStyle/>
                    <a:p>
                      <a:pPr algn="ctr" rtl="1"/>
                      <a:r>
                        <a:rPr lang="en-US" sz="1400" dirty="0"/>
                        <a:t>15</a:t>
                      </a:r>
                      <a:endParaRPr lang="ar-EG" sz="1400" dirty="0"/>
                    </a:p>
                  </a:txBody>
                  <a:tcPr/>
                </a:tc>
                <a:tc>
                  <a:txBody>
                    <a:bodyPr/>
                    <a:lstStyle/>
                    <a:p>
                      <a:pPr algn="ctr" rtl="1"/>
                      <a:r>
                        <a:rPr lang="en-US" sz="1200" dirty="0"/>
                        <a:t>01555112330</a:t>
                      </a:r>
                      <a:endParaRPr lang="ar-EG" sz="12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err="1"/>
                        <a:t>Amal</a:t>
                      </a:r>
                      <a:r>
                        <a:rPr lang="en-US" sz="1400" dirty="0"/>
                        <a:t> Ahmed</a:t>
                      </a:r>
                      <a:endParaRPr lang="ar-EG" sz="1400" dirty="0"/>
                    </a:p>
                  </a:txBody>
                  <a:tcPr/>
                </a:tc>
                <a:tc>
                  <a:txBody>
                    <a:bodyPr/>
                    <a:lstStyle/>
                    <a:p>
                      <a:pPr algn="ctr" rtl="1"/>
                      <a:r>
                        <a:rPr lang="en-US" sz="1400" dirty="0"/>
                        <a:t>A4</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50$</a:t>
                      </a:r>
                      <a:endParaRPr lang="ar-EG" sz="1400" dirty="0"/>
                    </a:p>
                  </a:txBody>
                  <a:tcPr/>
                </a:tc>
                <a:tc>
                  <a:txBody>
                    <a:bodyPr/>
                    <a:lstStyle/>
                    <a:p>
                      <a:pPr algn="ctr" rtl="1"/>
                      <a:r>
                        <a:rPr lang="en-US" sz="1400" dirty="0"/>
                        <a:t>Dresses</a:t>
                      </a:r>
                      <a:endParaRPr lang="ar-EG" sz="1400" dirty="0"/>
                    </a:p>
                  </a:txBody>
                  <a:tcPr/>
                </a:tc>
                <a:tc>
                  <a:txBody>
                    <a:bodyPr/>
                    <a:lstStyle/>
                    <a:p>
                      <a:pPr algn="ctr" rtl="1"/>
                      <a:r>
                        <a:rPr lang="en-US" sz="1400" dirty="0"/>
                        <a:t>0501</a:t>
                      </a:r>
                      <a:endParaRPr lang="ar-EG" sz="1400" dirty="0"/>
                    </a:p>
                  </a:txBody>
                  <a:tcPr/>
                </a:tc>
                <a:tc>
                  <a:txBody>
                    <a:bodyPr/>
                    <a:lstStyle/>
                    <a:p>
                      <a:pPr algn="ctr" rtl="1"/>
                      <a:r>
                        <a:rPr lang="en-US" sz="1400" dirty="0"/>
                        <a:t>005</a:t>
                      </a:r>
                      <a:endParaRPr lang="ar-EG" sz="1400" dirty="0"/>
                    </a:p>
                  </a:txBody>
                  <a:tcPr/>
                </a:tc>
                <a:extLst>
                  <a:ext uri="{0D108BD9-81ED-4DB2-BD59-A6C34878D82A}">
                    <a16:rowId xmlns:a16="http://schemas.microsoft.com/office/drawing/2014/main" val="10006"/>
                  </a:ext>
                </a:extLst>
              </a:tr>
              <a:tr h="350328">
                <a:tc>
                  <a:txBody>
                    <a:bodyPr/>
                    <a:lstStyle/>
                    <a:p>
                      <a:pPr algn="ctr" rtl="1"/>
                      <a:r>
                        <a:rPr lang="en-US" sz="1200" dirty="0"/>
                        <a:t>01220022299</a:t>
                      </a:r>
                      <a:endParaRPr lang="ar-EG" sz="12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err="1"/>
                        <a:t>Hady</a:t>
                      </a:r>
                      <a:r>
                        <a:rPr lang="en-US" sz="1400" dirty="0"/>
                        <a:t> Samir</a:t>
                      </a:r>
                      <a:endParaRPr lang="ar-EG" sz="1400" dirty="0"/>
                    </a:p>
                  </a:txBody>
                  <a:tcPr/>
                </a:tc>
                <a:tc>
                  <a:txBody>
                    <a:bodyPr/>
                    <a:lstStyle/>
                    <a:p>
                      <a:pPr algn="ctr" rtl="1"/>
                      <a:r>
                        <a:rPr lang="en-US" sz="1400" dirty="0"/>
                        <a:t>15</a:t>
                      </a:r>
                      <a:endParaRPr lang="ar-EG" sz="1400" dirty="0"/>
                    </a:p>
                  </a:txBody>
                  <a:tcPr/>
                </a:tc>
                <a:tc>
                  <a:txBody>
                    <a:bodyPr/>
                    <a:lstStyle/>
                    <a:p>
                      <a:pPr algn="ctr" rtl="1"/>
                      <a:r>
                        <a:rPr lang="en-US" sz="1200" dirty="0"/>
                        <a:t>01555112330</a:t>
                      </a:r>
                      <a:endParaRPr lang="ar-EG" sz="12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err="1"/>
                        <a:t>Amal</a:t>
                      </a:r>
                      <a:r>
                        <a:rPr lang="en-US" sz="1400" dirty="0"/>
                        <a:t> Ahmed</a:t>
                      </a:r>
                      <a:endParaRPr lang="ar-EG" sz="1400" dirty="0"/>
                    </a:p>
                  </a:txBody>
                  <a:tcPr/>
                </a:tc>
                <a:tc>
                  <a:txBody>
                    <a:bodyPr/>
                    <a:lstStyle/>
                    <a:p>
                      <a:pPr algn="ctr" rtl="1"/>
                      <a:r>
                        <a:rPr lang="en-US" sz="1400" dirty="0"/>
                        <a:t>A4</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100$</a:t>
                      </a:r>
                      <a:endParaRPr lang="ar-EG" sz="1400" dirty="0"/>
                    </a:p>
                  </a:txBody>
                  <a:tcPr/>
                </a:tc>
                <a:tc>
                  <a:txBody>
                    <a:bodyPr/>
                    <a:lstStyle/>
                    <a:p>
                      <a:pPr algn="ctr" rtl="1"/>
                      <a:r>
                        <a:rPr lang="en-US" sz="1400" dirty="0"/>
                        <a:t>Jacket</a:t>
                      </a:r>
                      <a:endParaRPr lang="ar-EG" sz="1400" dirty="0"/>
                    </a:p>
                  </a:txBody>
                  <a:tcPr/>
                </a:tc>
                <a:tc>
                  <a:txBody>
                    <a:bodyPr/>
                    <a:lstStyle/>
                    <a:p>
                      <a:pPr algn="ctr" rtl="1"/>
                      <a:r>
                        <a:rPr lang="en-US" sz="1400" dirty="0"/>
                        <a:t>0401</a:t>
                      </a:r>
                      <a:endParaRPr lang="ar-EG" sz="1400" dirty="0"/>
                    </a:p>
                  </a:txBody>
                  <a:tcPr/>
                </a:tc>
                <a:tc>
                  <a:txBody>
                    <a:bodyPr/>
                    <a:lstStyle/>
                    <a:p>
                      <a:pPr algn="ctr" rtl="1"/>
                      <a:r>
                        <a:rPr lang="en-US" sz="1400" dirty="0"/>
                        <a:t>006</a:t>
                      </a:r>
                      <a:endParaRPr lang="ar-EG" sz="1400" dirty="0"/>
                    </a:p>
                  </a:txBody>
                  <a:tcPr/>
                </a:tc>
                <a:extLst>
                  <a:ext uri="{0D108BD9-81ED-4DB2-BD59-A6C34878D82A}">
                    <a16:rowId xmlns:a16="http://schemas.microsoft.com/office/drawing/2014/main" val="10007"/>
                  </a:ext>
                </a:extLst>
              </a:tr>
              <a:tr h="350328">
                <a:tc>
                  <a:txBody>
                    <a:bodyPr/>
                    <a:lstStyle/>
                    <a:p>
                      <a:pPr algn="ctr" rtl="1"/>
                      <a:r>
                        <a:rPr lang="en-US" sz="1200" dirty="0"/>
                        <a:t>01220022299</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err="1"/>
                        <a:t>Hady</a:t>
                      </a:r>
                      <a:r>
                        <a:rPr lang="en-US" sz="1400" dirty="0"/>
                        <a:t> Samir</a:t>
                      </a:r>
                      <a:endParaRPr lang="ar-EG" sz="1400" dirty="0"/>
                    </a:p>
                  </a:txBody>
                  <a:tcPr/>
                </a:tc>
                <a:tc>
                  <a:txBody>
                    <a:bodyPr/>
                    <a:lstStyle/>
                    <a:p>
                      <a:pPr algn="ctr" rtl="1"/>
                      <a:r>
                        <a:rPr lang="en-US" sz="1400" dirty="0"/>
                        <a:t>15</a:t>
                      </a:r>
                      <a:endParaRPr lang="ar-EG" sz="1400" dirty="0"/>
                    </a:p>
                  </a:txBody>
                  <a:tcPr/>
                </a:tc>
                <a:tc>
                  <a:txBody>
                    <a:bodyPr/>
                    <a:lstStyle/>
                    <a:p>
                      <a:pPr algn="ctr" rtl="1"/>
                      <a:r>
                        <a:rPr lang="en-US" sz="1200" dirty="0"/>
                        <a:t>01555112330</a:t>
                      </a:r>
                      <a:endParaRPr lang="ar-EG" sz="12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err="1"/>
                        <a:t>Amal</a:t>
                      </a:r>
                      <a:r>
                        <a:rPr lang="en-US" sz="1400" dirty="0"/>
                        <a:t> Ahmed</a:t>
                      </a:r>
                      <a:endParaRPr lang="ar-EG" sz="1400" dirty="0"/>
                    </a:p>
                  </a:txBody>
                  <a:tcPr/>
                </a:tc>
                <a:tc>
                  <a:txBody>
                    <a:bodyPr/>
                    <a:lstStyle/>
                    <a:p>
                      <a:pPr algn="ctr" rtl="1"/>
                      <a:r>
                        <a:rPr lang="en-US" sz="1400" dirty="0"/>
                        <a:t>A4</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100$</a:t>
                      </a:r>
                      <a:endParaRPr lang="ar-EG" sz="1400" dirty="0"/>
                    </a:p>
                  </a:txBody>
                  <a:tcPr/>
                </a:tc>
                <a:tc>
                  <a:txBody>
                    <a:bodyPr/>
                    <a:lstStyle/>
                    <a:p>
                      <a:pPr algn="ctr" rtl="1"/>
                      <a:r>
                        <a:rPr lang="en-US" sz="1400" dirty="0"/>
                        <a:t>Jacket</a:t>
                      </a:r>
                      <a:endParaRPr lang="ar-EG" sz="1400" dirty="0"/>
                    </a:p>
                  </a:txBody>
                  <a:tcPr/>
                </a:tc>
                <a:tc>
                  <a:txBody>
                    <a:bodyPr/>
                    <a:lstStyle/>
                    <a:p>
                      <a:pPr algn="ctr" rtl="1"/>
                      <a:r>
                        <a:rPr lang="en-US" sz="1400" dirty="0"/>
                        <a:t>0401</a:t>
                      </a:r>
                      <a:endParaRPr lang="ar-EG" sz="1400" dirty="0"/>
                    </a:p>
                  </a:txBody>
                  <a:tcPr/>
                </a:tc>
                <a:tc>
                  <a:txBody>
                    <a:bodyPr/>
                    <a:lstStyle/>
                    <a:p>
                      <a:pPr algn="ctr" rtl="1"/>
                      <a:r>
                        <a:rPr lang="en-US" sz="1400" dirty="0"/>
                        <a:t>007</a:t>
                      </a:r>
                      <a:endParaRPr lang="ar-EG" sz="1400" dirty="0"/>
                    </a:p>
                  </a:txBody>
                  <a:tcPr/>
                </a:tc>
                <a:extLst>
                  <a:ext uri="{0D108BD9-81ED-4DB2-BD59-A6C34878D82A}">
                    <a16:rowId xmlns:a16="http://schemas.microsoft.com/office/drawing/2014/main" val="10008"/>
                  </a:ext>
                </a:extLst>
              </a:tr>
              <a:tr h="350328">
                <a:tc>
                  <a:txBody>
                    <a:bodyPr/>
                    <a:lstStyle/>
                    <a:p>
                      <a:pPr algn="ctr" rtl="1"/>
                      <a:r>
                        <a:rPr lang="en-US" sz="1200" dirty="0"/>
                        <a:t>01001119998</a:t>
                      </a:r>
                      <a:endParaRPr lang="ar-EG" sz="12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err="1"/>
                        <a:t>Tareq</a:t>
                      </a:r>
                      <a:r>
                        <a:rPr lang="en-US" sz="1400" dirty="0"/>
                        <a:t> Ahmed</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13</a:t>
                      </a:r>
                      <a:endParaRPr lang="ar-EG" sz="1400" dirty="0"/>
                    </a:p>
                  </a:txBody>
                  <a:tcPr/>
                </a:tc>
                <a:tc>
                  <a:txBody>
                    <a:bodyPr/>
                    <a:lstStyle/>
                    <a:p>
                      <a:pPr algn="ctr" rtl="1"/>
                      <a:r>
                        <a:rPr lang="en-US" sz="1200" dirty="0"/>
                        <a:t>01111909877</a:t>
                      </a:r>
                      <a:endParaRPr lang="ar-EG" sz="12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Ali Ahmed</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A2</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35$</a:t>
                      </a:r>
                      <a:endParaRPr lang="ar-EG" sz="1400" dirty="0"/>
                    </a:p>
                  </a:txBody>
                  <a:tcPr/>
                </a:tc>
                <a:tc>
                  <a:txBody>
                    <a:bodyPr/>
                    <a:lstStyle/>
                    <a:p>
                      <a:pPr algn="ctr" rtl="1"/>
                      <a:r>
                        <a:rPr lang="en-US" sz="1400" dirty="0"/>
                        <a:t>Sneakers</a:t>
                      </a:r>
                      <a:endParaRPr lang="ar-EG" sz="1400" dirty="0"/>
                    </a:p>
                  </a:txBody>
                  <a:tcPr/>
                </a:tc>
                <a:tc>
                  <a:txBody>
                    <a:bodyPr/>
                    <a:lstStyle/>
                    <a:p>
                      <a:pPr algn="ctr" rtl="1"/>
                      <a:r>
                        <a:rPr lang="en-US" sz="1400" dirty="0"/>
                        <a:t>0701</a:t>
                      </a:r>
                      <a:endParaRPr lang="ar-EG" sz="1400" dirty="0"/>
                    </a:p>
                  </a:txBody>
                  <a:tcPr/>
                </a:tc>
                <a:tc>
                  <a:txBody>
                    <a:bodyPr/>
                    <a:lstStyle/>
                    <a:p>
                      <a:pPr algn="ctr" rtl="1"/>
                      <a:r>
                        <a:rPr lang="en-US" sz="1400" dirty="0"/>
                        <a:t>007</a:t>
                      </a:r>
                      <a:endParaRPr lang="ar-EG" sz="1400"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216113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7649" y="1"/>
            <a:ext cx="853119" cy="584775"/>
          </a:xfrm>
          <a:prstGeom prst="rect">
            <a:avLst/>
          </a:prstGeom>
          <a:noFill/>
        </p:spPr>
        <p:txBody>
          <a:bodyPr wrap="none" rtlCol="1">
            <a:spAutoFit/>
          </a:bodyPr>
          <a:lstStyle/>
          <a:p>
            <a:pPr algn="l"/>
            <a:r>
              <a:rPr lang="en-US" sz="3200" b="1" dirty="0"/>
              <a:t>2NF</a:t>
            </a:r>
            <a:endParaRPr lang="ar-EG" sz="3200" b="1" dirty="0"/>
          </a:p>
        </p:txBody>
      </p:sp>
      <p:graphicFrame>
        <p:nvGraphicFramePr>
          <p:cNvPr id="5" name="Table 4"/>
          <p:cNvGraphicFramePr>
            <a:graphicFrameLocks noGrp="1"/>
          </p:cNvGraphicFramePr>
          <p:nvPr/>
        </p:nvGraphicFramePr>
        <p:xfrm>
          <a:off x="1703512" y="3140969"/>
          <a:ext cx="6408712" cy="2448273"/>
        </p:xfrm>
        <a:graphic>
          <a:graphicData uri="http://schemas.openxmlformats.org/drawingml/2006/table">
            <a:tbl>
              <a:tblPr rtl="1" firstRow="1" bandRow="1">
                <a:tableStyleId>{5C22544A-7EE6-4342-B048-85BDC9FD1C3A}</a:tableStyleId>
              </a:tblPr>
              <a:tblGrid>
                <a:gridCol w="1273264">
                  <a:extLst>
                    <a:ext uri="{9D8B030D-6E8A-4147-A177-3AD203B41FA5}">
                      <a16:colId xmlns:a16="http://schemas.microsoft.com/office/drawing/2014/main" val="20000"/>
                    </a:ext>
                  </a:extLst>
                </a:gridCol>
                <a:gridCol w="1415688">
                  <a:extLst>
                    <a:ext uri="{9D8B030D-6E8A-4147-A177-3AD203B41FA5}">
                      <a16:colId xmlns:a16="http://schemas.microsoft.com/office/drawing/2014/main" val="20001"/>
                    </a:ext>
                  </a:extLst>
                </a:gridCol>
                <a:gridCol w="591448">
                  <a:extLst>
                    <a:ext uri="{9D8B030D-6E8A-4147-A177-3AD203B41FA5}">
                      <a16:colId xmlns:a16="http://schemas.microsoft.com/office/drawing/2014/main" val="20002"/>
                    </a:ext>
                  </a:extLst>
                </a:gridCol>
                <a:gridCol w="1225312">
                  <a:extLst>
                    <a:ext uri="{9D8B030D-6E8A-4147-A177-3AD203B41FA5}">
                      <a16:colId xmlns:a16="http://schemas.microsoft.com/office/drawing/2014/main" val="20003"/>
                    </a:ext>
                  </a:extLst>
                </a:gridCol>
                <a:gridCol w="1349450">
                  <a:extLst>
                    <a:ext uri="{9D8B030D-6E8A-4147-A177-3AD203B41FA5}">
                      <a16:colId xmlns:a16="http://schemas.microsoft.com/office/drawing/2014/main" val="20004"/>
                    </a:ext>
                  </a:extLst>
                </a:gridCol>
                <a:gridCol w="553550">
                  <a:extLst>
                    <a:ext uri="{9D8B030D-6E8A-4147-A177-3AD203B41FA5}">
                      <a16:colId xmlns:a16="http://schemas.microsoft.com/office/drawing/2014/main" val="20005"/>
                    </a:ext>
                  </a:extLst>
                </a:gridCol>
              </a:tblGrid>
              <a:tr h="347311">
                <a:tc>
                  <a:txBody>
                    <a:bodyPr/>
                    <a:lstStyle/>
                    <a:p>
                      <a:pPr algn="ctr" rtl="1"/>
                      <a:r>
                        <a:rPr lang="en-US" sz="1600" dirty="0" err="1"/>
                        <a:t>D_phone</a:t>
                      </a:r>
                      <a:endParaRPr lang="ar-EG" sz="1600" dirty="0"/>
                    </a:p>
                  </a:txBody>
                  <a:tcPr/>
                </a:tc>
                <a:tc>
                  <a:txBody>
                    <a:bodyPr/>
                    <a:lstStyle/>
                    <a:p>
                      <a:pPr algn="ctr" rtl="1"/>
                      <a:r>
                        <a:rPr lang="en-US" sz="1600" dirty="0" err="1"/>
                        <a:t>D_name</a:t>
                      </a:r>
                      <a:endParaRPr lang="ar-EG" sz="1600" dirty="0"/>
                    </a:p>
                  </a:txBody>
                  <a:tcPr/>
                </a:tc>
                <a:tc>
                  <a:txBody>
                    <a:bodyPr/>
                    <a:lstStyle/>
                    <a:p>
                      <a:pPr algn="ctr" rtl="1"/>
                      <a:r>
                        <a:rPr lang="en-US" sz="1600" u="none" dirty="0" err="1"/>
                        <a:t>D_id</a:t>
                      </a:r>
                      <a:endParaRPr lang="ar-EG" sz="1600" dirty="0"/>
                    </a:p>
                  </a:txBody>
                  <a:tcPr/>
                </a:tc>
                <a:tc>
                  <a:txBody>
                    <a:bodyPr/>
                    <a:lstStyle/>
                    <a:p>
                      <a:pPr algn="ctr" rtl="1"/>
                      <a:r>
                        <a:rPr lang="en-US" sz="1600" dirty="0" err="1"/>
                        <a:t>S_phone</a:t>
                      </a:r>
                      <a:endParaRPr lang="ar-EG" sz="1600" dirty="0"/>
                    </a:p>
                  </a:txBody>
                  <a:tcPr/>
                </a:tc>
                <a:tc>
                  <a:txBody>
                    <a:bodyPr/>
                    <a:lstStyle/>
                    <a:p>
                      <a:pPr algn="ctr" rtl="1"/>
                      <a:r>
                        <a:rPr lang="en-US" sz="1600" dirty="0" err="1"/>
                        <a:t>S_name</a:t>
                      </a:r>
                      <a:endParaRPr lang="ar-EG" sz="1600" dirty="0"/>
                    </a:p>
                  </a:txBody>
                  <a:tcPr/>
                </a:tc>
                <a:tc>
                  <a:txBody>
                    <a:bodyPr/>
                    <a:lstStyle/>
                    <a:p>
                      <a:pPr algn="ctr" rtl="1"/>
                      <a:r>
                        <a:rPr lang="en-US" sz="1600" u="sng" dirty="0" err="1"/>
                        <a:t>S_id</a:t>
                      </a:r>
                      <a:endParaRPr lang="ar-EG" sz="1600" u="sng" dirty="0"/>
                    </a:p>
                  </a:txBody>
                  <a:tcPr/>
                </a:tc>
                <a:extLst>
                  <a:ext uri="{0D108BD9-81ED-4DB2-BD59-A6C34878D82A}">
                    <a16:rowId xmlns:a16="http://schemas.microsoft.com/office/drawing/2014/main" val="10000"/>
                  </a:ext>
                </a:extLst>
              </a:tr>
              <a:tr h="366056">
                <a:tc>
                  <a:txBody>
                    <a:bodyPr/>
                    <a:lstStyle/>
                    <a:p>
                      <a:pPr algn="ctr" rtl="1"/>
                      <a:r>
                        <a:rPr lang="en-US" sz="1400" dirty="0"/>
                        <a:t>01111000022</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Mohamed</a:t>
                      </a:r>
                      <a:r>
                        <a:rPr lang="en-US" sz="1400" baseline="0" dirty="0"/>
                        <a:t> </a:t>
                      </a:r>
                      <a:r>
                        <a:rPr lang="en-US" sz="1400" baseline="0" dirty="0" err="1"/>
                        <a:t>Samy</a:t>
                      </a:r>
                      <a:endParaRPr lang="ar-EG" sz="1400" dirty="0"/>
                    </a:p>
                  </a:txBody>
                  <a:tcPr/>
                </a:tc>
                <a:tc>
                  <a:txBody>
                    <a:bodyPr/>
                    <a:lstStyle/>
                    <a:p>
                      <a:pPr algn="ctr" rtl="1"/>
                      <a:r>
                        <a:rPr lang="en-US" sz="1400" dirty="0"/>
                        <a:t>14</a:t>
                      </a:r>
                      <a:endParaRPr lang="ar-EG" sz="1400" dirty="0"/>
                    </a:p>
                  </a:txBody>
                  <a:tcPr/>
                </a:tc>
                <a:tc>
                  <a:txBody>
                    <a:bodyPr/>
                    <a:lstStyle/>
                    <a:p>
                      <a:pPr algn="ctr" rtl="1"/>
                      <a:r>
                        <a:rPr lang="en-US" sz="1400" dirty="0"/>
                        <a:t>01222909876</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err="1"/>
                        <a:t>Saif</a:t>
                      </a:r>
                      <a:r>
                        <a:rPr lang="en-US" sz="1400" dirty="0"/>
                        <a:t> </a:t>
                      </a:r>
                      <a:r>
                        <a:rPr lang="en-US" sz="1400" dirty="0" err="1"/>
                        <a:t>Khaled</a:t>
                      </a:r>
                      <a:endParaRPr lang="ar-EG" sz="1400" dirty="0"/>
                    </a:p>
                  </a:txBody>
                  <a:tcPr/>
                </a:tc>
                <a:tc>
                  <a:txBody>
                    <a:bodyPr/>
                    <a:lstStyle/>
                    <a:p>
                      <a:pPr algn="ctr" rtl="1"/>
                      <a:r>
                        <a:rPr lang="en-US" sz="1400" dirty="0"/>
                        <a:t>S3</a:t>
                      </a:r>
                      <a:endParaRPr lang="ar-EG" sz="1400" dirty="0"/>
                    </a:p>
                  </a:txBody>
                  <a:tcPr/>
                </a:tc>
                <a:extLst>
                  <a:ext uri="{0D108BD9-81ED-4DB2-BD59-A6C34878D82A}">
                    <a16:rowId xmlns:a16="http://schemas.microsoft.com/office/drawing/2014/main" val="10001"/>
                  </a:ext>
                </a:extLst>
              </a:tr>
              <a:tr h="366056">
                <a:tc>
                  <a:txBody>
                    <a:bodyPr/>
                    <a:lstStyle/>
                    <a:p>
                      <a:pPr algn="ctr" rtl="1"/>
                      <a:r>
                        <a:rPr lang="en-US" sz="1400" dirty="0"/>
                        <a:t>01001119998</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err="1"/>
                        <a:t>Tareq</a:t>
                      </a:r>
                      <a:r>
                        <a:rPr lang="en-US" sz="1400" dirty="0"/>
                        <a:t> Ahmed</a:t>
                      </a:r>
                      <a:endParaRPr lang="ar-EG" sz="1400" dirty="0"/>
                    </a:p>
                  </a:txBody>
                  <a:tcPr/>
                </a:tc>
                <a:tc>
                  <a:txBody>
                    <a:bodyPr/>
                    <a:lstStyle/>
                    <a:p>
                      <a:pPr algn="ctr" rtl="1"/>
                      <a:r>
                        <a:rPr lang="en-US" sz="1400" dirty="0"/>
                        <a:t>13</a:t>
                      </a:r>
                      <a:endParaRPr lang="ar-EG" sz="1400" dirty="0"/>
                    </a:p>
                  </a:txBody>
                  <a:tcPr/>
                </a:tc>
                <a:tc>
                  <a:txBody>
                    <a:bodyPr/>
                    <a:lstStyle/>
                    <a:p>
                      <a:pPr algn="ctr" rtl="1"/>
                      <a:r>
                        <a:rPr lang="en-US" sz="1400" dirty="0"/>
                        <a:t>01111909877</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Ali Ahmed</a:t>
                      </a:r>
                      <a:endParaRPr lang="ar-EG" sz="1400" dirty="0"/>
                    </a:p>
                  </a:txBody>
                  <a:tcPr/>
                </a:tc>
                <a:tc>
                  <a:txBody>
                    <a:bodyPr/>
                    <a:lstStyle/>
                    <a:p>
                      <a:pPr algn="ctr" rtl="1"/>
                      <a:r>
                        <a:rPr lang="en-US" sz="1400" dirty="0"/>
                        <a:t>A2</a:t>
                      </a:r>
                      <a:endParaRPr lang="ar-EG" sz="1400" dirty="0"/>
                    </a:p>
                  </a:txBody>
                  <a:tcPr/>
                </a:tc>
                <a:extLst>
                  <a:ext uri="{0D108BD9-81ED-4DB2-BD59-A6C34878D82A}">
                    <a16:rowId xmlns:a16="http://schemas.microsoft.com/office/drawing/2014/main" val="10002"/>
                  </a:ext>
                </a:extLst>
              </a:tr>
              <a:tr h="366056">
                <a:tc>
                  <a:txBody>
                    <a:bodyPr/>
                    <a:lstStyle/>
                    <a:p>
                      <a:pPr algn="ctr" rtl="1"/>
                      <a:r>
                        <a:rPr lang="en-US" sz="1400" dirty="0"/>
                        <a:t>01011002332</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200" dirty="0"/>
                        <a:t>Mohamed Ibrahim</a:t>
                      </a:r>
                      <a:endParaRPr lang="ar-EG" sz="1200" dirty="0"/>
                    </a:p>
                  </a:txBody>
                  <a:tcPr/>
                </a:tc>
                <a:tc>
                  <a:txBody>
                    <a:bodyPr/>
                    <a:lstStyle/>
                    <a:p>
                      <a:pPr algn="ctr" rtl="1"/>
                      <a:r>
                        <a:rPr lang="en-US" sz="1400" dirty="0"/>
                        <a:t>12</a:t>
                      </a:r>
                      <a:endParaRPr lang="ar-EG" sz="1400" dirty="0"/>
                    </a:p>
                  </a:txBody>
                  <a:tcPr/>
                </a:tc>
                <a:tc>
                  <a:txBody>
                    <a:bodyPr/>
                    <a:lstStyle/>
                    <a:p>
                      <a:pPr algn="ctr" rtl="1"/>
                      <a:r>
                        <a:rPr lang="en-US" sz="1400" dirty="0"/>
                        <a:t>01012228911</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200" dirty="0"/>
                        <a:t>Mohamed</a:t>
                      </a:r>
                      <a:r>
                        <a:rPr lang="en-US" sz="1200" baseline="0" dirty="0"/>
                        <a:t> </a:t>
                      </a:r>
                      <a:r>
                        <a:rPr lang="en-US" sz="1200" dirty="0"/>
                        <a:t>Ahmed</a:t>
                      </a:r>
                      <a:endParaRPr lang="ar-EG" sz="1200" dirty="0"/>
                    </a:p>
                  </a:txBody>
                  <a:tcPr/>
                </a:tc>
                <a:tc>
                  <a:txBody>
                    <a:bodyPr/>
                    <a:lstStyle/>
                    <a:p>
                      <a:pPr algn="ctr" rtl="1"/>
                      <a:r>
                        <a:rPr lang="en-US" sz="1400" dirty="0"/>
                        <a:t>M1</a:t>
                      </a:r>
                      <a:endParaRPr lang="ar-EG" sz="1400" dirty="0"/>
                    </a:p>
                  </a:txBody>
                  <a:tcPr/>
                </a:tc>
                <a:extLst>
                  <a:ext uri="{0D108BD9-81ED-4DB2-BD59-A6C34878D82A}">
                    <a16:rowId xmlns:a16="http://schemas.microsoft.com/office/drawing/2014/main" val="10003"/>
                  </a:ext>
                </a:extLst>
              </a:tr>
              <a:tr h="366056">
                <a:tc>
                  <a:txBody>
                    <a:bodyPr/>
                    <a:lstStyle/>
                    <a:p>
                      <a:pPr algn="ctr" rtl="1"/>
                      <a:r>
                        <a:rPr lang="en-US" sz="1400" dirty="0"/>
                        <a:t>01011002332</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200" dirty="0"/>
                        <a:t>Mohamed Ibrahim</a:t>
                      </a:r>
                      <a:endParaRPr lang="ar-EG" sz="1200" dirty="0"/>
                    </a:p>
                  </a:txBody>
                  <a:tcPr/>
                </a:tc>
                <a:tc>
                  <a:txBody>
                    <a:bodyPr/>
                    <a:lstStyle/>
                    <a:p>
                      <a:pPr algn="ctr" rtl="1"/>
                      <a:r>
                        <a:rPr lang="en-US" sz="1400" dirty="0"/>
                        <a:t>12</a:t>
                      </a:r>
                      <a:endParaRPr lang="ar-EG" sz="1400" dirty="0"/>
                    </a:p>
                  </a:txBody>
                  <a:tcPr/>
                </a:tc>
                <a:tc>
                  <a:txBody>
                    <a:bodyPr/>
                    <a:lstStyle/>
                    <a:p>
                      <a:pPr algn="ctr" rtl="1"/>
                      <a:r>
                        <a:rPr lang="en-US" sz="1400" dirty="0"/>
                        <a:t>01012228911</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200" dirty="0"/>
                        <a:t>Mohamed</a:t>
                      </a:r>
                      <a:r>
                        <a:rPr lang="en-US" sz="1200" baseline="0" dirty="0"/>
                        <a:t> </a:t>
                      </a:r>
                      <a:r>
                        <a:rPr lang="en-US" sz="1200" dirty="0"/>
                        <a:t>Ahmed</a:t>
                      </a:r>
                      <a:endParaRPr lang="ar-EG" sz="1200" dirty="0"/>
                    </a:p>
                  </a:txBody>
                  <a:tcPr/>
                </a:tc>
                <a:tc>
                  <a:txBody>
                    <a:bodyPr/>
                    <a:lstStyle/>
                    <a:p>
                      <a:pPr algn="ctr" rtl="1"/>
                      <a:r>
                        <a:rPr lang="en-US" sz="1400" dirty="0"/>
                        <a:t>M1</a:t>
                      </a:r>
                      <a:endParaRPr lang="ar-EG" sz="1400" dirty="0"/>
                    </a:p>
                  </a:txBody>
                  <a:tcPr/>
                </a:tc>
                <a:extLst>
                  <a:ext uri="{0D108BD9-81ED-4DB2-BD59-A6C34878D82A}">
                    <a16:rowId xmlns:a16="http://schemas.microsoft.com/office/drawing/2014/main" val="10004"/>
                  </a:ext>
                </a:extLst>
              </a:tr>
              <a:tr h="318369">
                <a:tc>
                  <a:txBody>
                    <a:bodyPr/>
                    <a:lstStyle/>
                    <a:p>
                      <a:pPr algn="ctr" rtl="1"/>
                      <a:r>
                        <a:rPr lang="en-US" sz="1400" dirty="0"/>
                        <a:t>01220022299</a:t>
                      </a:r>
                      <a:endParaRPr lang="ar-EG" sz="1400" dirty="0"/>
                    </a:p>
                  </a:txBody>
                  <a:tcPr>
                    <a:lnB w="12700" cap="flat" cmpd="sng" algn="ctr">
                      <a:solidFill>
                        <a:schemeClr val="tx1"/>
                      </a:solidFill>
                      <a:prstDash val="solid"/>
                      <a:round/>
                      <a:headEnd type="none" w="med" len="med"/>
                      <a:tailEnd type="none" w="med" len="med"/>
                    </a:lnB>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err="1"/>
                        <a:t>Hady</a:t>
                      </a:r>
                      <a:r>
                        <a:rPr lang="en-US" sz="1400" dirty="0"/>
                        <a:t> Samir</a:t>
                      </a:r>
                      <a:endParaRPr lang="ar-EG" sz="1400" dirty="0"/>
                    </a:p>
                  </a:txBody>
                  <a:tcPr>
                    <a:lnB w="12700" cap="flat" cmpd="sng" algn="ctr">
                      <a:solidFill>
                        <a:schemeClr val="tx1"/>
                      </a:solidFill>
                      <a:prstDash val="solid"/>
                      <a:round/>
                      <a:headEnd type="none" w="med" len="med"/>
                      <a:tailEnd type="none" w="med" len="med"/>
                    </a:lnB>
                  </a:tcPr>
                </a:tc>
                <a:tc>
                  <a:txBody>
                    <a:bodyPr/>
                    <a:lstStyle/>
                    <a:p>
                      <a:pPr algn="ctr" rtl="1"/>
                      <a:r>
                        <a:rPr lang="en-US" sz="1400" dirty="0"/>
                        <a:t>15</a:t>
                      </a:r>
                      <a:endParaRPr lang="ar-EG" sz="1400" dirty="0"/>
                    </a:p>
                  </a:txBody>
                  <a:tcPr>
                    <a:lnB w="12700" cap="flat" cmpd="sng" algn="ctr">
                      <a:solidFill>
                        <a:schemeClr val="tx1"/>
                      </a:solidFill>
                      <a:prstDash val="solid"/>
                      <a:round/>
                      <a:headEnd type="none" w="med" len="med"/>
                      <a:tailEnd type="none" w="med" len="med"/>
                    </a:lnB>
                  </a:tcPr>
                </a:tc>
                <a:tc>
                  <a:txBody>
                    <a:bodyPr/>
                    <a:lstStyle/>
                    <a:p>
                      <a:pPr algn="ctr" rtl="1"/>
                      <a:r>
                        <a:rPr lang="en-US" sz="1400" dirty="0"/>
                        <a:t>01555112330</a:t>
                      </a:r>
                      <a:endParaRPr lang="ar-EG" sz="1400" dirty="0"/>
                    </a:p>
                  </a:txBody>
                  <a:tcPr>
                    <a:lnB w="12700" cap="flat" cmpd="sng" algn="ctr">
                      <a:solidFill>
                        <a:schemeClr val="tx1"/>
                      </a:solidFill>
                      <a:prstDash val="solid"/>
                      <a:round/>
                      <a:headEnd type="none" w="med" len="med"/>
                      <a:tailEnd type="none" w="med" len="med"/>
                    </a:lnB>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err="1"/>
                        <a:t>Amal</a:t>
                      </a:r>
                      <a:r>
                        <a:rPr lang="en-US" sz="1400" dirty="0"/>
                        <a:t> Ahmed</a:t>
                      </a:r>
                      <a:endParaRPr lang="ar-EG" sz="1400" dirty="0"/>
                    </a:p>
                  </a:txBody>
                  <a:tcPr>
                    <a:lnB w="12700" cap="flat" cmpd="sng" algn="ctr">
                      <a:solidFill>
                        <a:schemeClr val="tx1"/>
                      </a:solidFill>
                      <a:prstDash val="solid"/>
                      <a:round/>
                      <a:headEnd type="none" w="med" len="med"/>
                      <a:tailEnd type="none" w="med" len="med"/>
                    </a:lnB>
                  </a:tcPr>
                </a:tc>
                <a:tc>
                  <a:txBody>
                    <a:bodyPr/>
                    <a:lstStyle/>
                    <a:p>
                      <a:pPr algn="ctr" rtl="1"/>
                      <a:r>
                        <a:rPr lang="en-US" sz="1400" dirty="0"/>
                        <a:t>A4</a:t>
                      </a:r>
                      <a:endParaRPr lang="ar-EG" sz="14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18369">
                <a:tc>
                  <a:txBody>
                    <a:bodyPr/>
                    <a:lstStyle/>
                    <a:p>
                      <a:pPr algn="ctr" rtl="1"/>
                      <a:r>
                        <a:rPr lang="en-US" sz="1400" dirty="0"/>
                        <a:t>01220022299</a:t>
                      </a:r>
                      <a:endParaRPr lang="ar-EG" sz="1400" dirty="0"/>
                    </a:p>
                  </a:txBody>
                  <a:tcPr>
                    <a:lnT w="12700" cap="flat" cmpd="sng" algn="ctr">
                      <a:solidFill>
                        <a:schemeClr val="tx1"/>
                      </a:solidFill>
                      <a:prstDash val="solid"/>
                      <a:round/>
                      <a:headEnd type="none" w="med" len="med"/>
                      <a:tailEnd type="none" w="med" len="med"/>
                    </a:lnT>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err="1"/>
                        <a:t>Hady</a:t>
                      </a:r>
                      <a:r>
                        <a:rPr lang="en-US" sz="1400" dirty="0"/>
                        <a:t> Samir</a:t>
                      </a:r>
                      <a:endParaRPr lang="ar-EG" sz="1400" dirty="0"/>
                    </a:p>
                  </a:txBody>
                  <a:tcPr>
                    <a:lnT w="12700" cap="flat" cmpd="sng" algn="ctr">
                      <a:solidFill>
                        <a:schemeClr val="tx1"/>
                      </a:solidFill>
                      <a:prstDash val="solid"/>
                      <a:round/>
                      <a:headEnd type="none" w="med" len="med"/>
                      <a:tailEnd type="none" w="med" len="med"/>
                    </a:lnT>
                  </a:tcPr>
                </a:tc>
                <a:tc>
                  <a:txBody>
                    <a:bodyPr/>
                    <a:lstStyle/>
                    <a:p>
                      <a:pPr algn="ctr" rtl="1"/>
                      <a:r>
                        <a:rPr lang="en-US" sz="1400" dirty="0"/>
                        <a:t>15</a:t>
                      </a:r>
                      <a:endParaRPr lang="ar-EG" sz="1400" dirty="0"/>
                    </a:p>
                  </a:txBody>
                  <a:tcPr>
                    <a:lnT w="12700" cap="flat" cmpd="sng" algn="ctr">
                      <a:solidFill>
                        <a:schemeClr val="tx1"/>
                      </a:solidFill>
                      <a:prstDash val="solid"/>
                      <a:round/>
                      <a:headEnd type="none" w="med" len="med"/>
                      <a:tailEnd type="none" w="med" len="med"/>
                    </a:lnT>
                  </a:tcPr>
                </a:tc>
                <a:tc>
                  <a:txBody>
                    <a:bodyPr/>
                    <a:lstStyle/>
                    <a:p>
                      <a:pPr algn="ctr" rtl="1"/>
                      <a:r>
                        <a:rPr lang="en-US" sz="1400" dirty="0"/>
                        <a:t>01555112330</a:t>
                      </a:r>
                      <a:endParaRPr lang="ar-EG" sz="1400" dirty="0"/>
                    </a:p>
                  </a:txBody>
                  <a:tcPr>
                    <a:lnT w="12700" cap="flat" cmpd="sng" algn="ctr">
                      <a:solidFill>
                        <a:schemeClr val="tx1"/>
                      </a:solidFill>
                      <a:prstDash val="solid"/>
                      <a:round/>
                      <a:headEnd type="none" w="med" len="med"/>
                      <a:tailEnd type="none" w="med" len="med"/>
                    </a:lnT>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err="1"/>
                        <a:t>Amal</a:t>
                      </a:r>
                      <a:r>
                        <a:rPr lang="en-US" sz="1400" dirty="0"/>
                        <a:t> Ahmed</a:t>
                      </a:r>
                      <a:endParaRPr lang="ar-EG" sz="1400" dirty="0"/>
                    </a:p>
                  </a:txBody>
                  <a:tcPr>
                    <a:lnT w="12700" cap="flat" cmpd="sng" algn="ctr">
                      <a:solidFill>
                        <a:schemeClr val="tx1"/>
                      </a:solidFill>
                      <a:prstDash val="solid"/>
                      <a:round/>
                      <a:headEnd type="none" w="med" len="med"/>
                      <a:tailEnd type="none" w="med" len="med"/>
                    </a:lnT>
                  </a:tcPr>
                </a:tc>
                <a:tc>
                  <a:txBody>
                    <a:bodyPr/>
                    <a:lstStyle/>
                    <a:p>
                      <a:pPr algn="ctr" rtl="1"/>
                      <a:r>
                        <a:rPr lang="en-US" sz="1400" dirty="0"/>
                        <a:t>A4</a:t>
                      </a:r>
                      <a:endParaRPr lang="ar-EG" sz="14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nvGraphicFramePr>
        <p:xfrm>
          <a:off x="1631505" y="613519"/>
          <a:ext cx="5112569" cy="2346960"/>
        </p:xfrm>
        <a:graphic>
          <a:graphicData uri="http://schemas.openxmlformats.org/drawingml/2006/table">
            <a:tbl>
              <a:tblPr rtl="1" firstRow="1" bandRow="1">
                <a:tableStyleId>{5C22544A-7EE6-4342-B048-85BDC9FD1C3A}</a:tableStyleId>
              </a:tblPr>
              <a:tblGrid>
                <a:gridCol w="1127108">
                  <a:extLst>
                    <a:ext uri="{9D8B030D-6E8A-4147-A177-3AD203B41FA5}">
                      <a16:colId xmlns:a16="http://schemas.microsoft.com/office/drawing/2014/main" val="20000"/>
                    </a:ext>
                  </a:extLst>
                </a:gridCol>
                <a:gridCol w="1509015">
                  <a:extLst>
                    <a:ext uri="{9D8B030D-6E8A-4147-A177-3AD203B41FA5}">
                      <a16:colId xmlns:a16="http://schemas.microsoft.com/office/drawing/2014/main" val="20001"/>
                    </a:ext>
                  </a:extLst>
                </a:gridCol>
                <a:gridCol w="1608932">
                  <a:extLst>
                    <a:ext uri="{9D8B030D-6E8A-4147-A177-3AD203B41FA5}">
                      <a16:colId xmlns:a16="http://schemas.microsoft.com/office/drawing/2014/main" val="20002"/>
                    </a:ext>
                  </a:extLst>
                </a:gridCol>
                <a:gridCol w="867514">
                  <a:extLst>
                    <a:ext uri="{9D8B030D-6E8A-4147-A177-3AD203B41FA5}">
                      <a16:colId xmlns:a16="http://schemas.microsoft.com/office/drawing/2014/main" val="20003"/>
                    </a:ext>
                  </a:extLst>
                </a:gridCol>
              </a:tblGrid>
              <a:tr h="324608">
                <a:tc>
                  <a:txBody>
                    <a:bodyPr/>
                    <a:lstStyle/>
                    <a:p>
                      <a:pPr algn="ctr" rtl="1"/>
                      <a:r>
                        <a:rPr lang="en-US" sz="1600" dirty="0" err="1"/>
                        <a:t>C_address</a:t>
                      </a:r>
                      <a:endParaRPr lang="ar-EG" sz="1600" dirty="0"/>
                    </a:p>
                  </a:txBody>
                  <a:tcPr/>
                </a:tc>
                <a:tc>
                  <a:txBody>
                    <a:bodyPr/>
                    <a:lstStyle/>
                    <a:p>
                      <a:pPr algn="ctr" rtl="1"/>
                      <a:r>
                        <a:rPr lang="en-US" sz="1600" u="none" dirty="0" err="1"/>
                        <a:t>C_phone</a:t>
                      </a:r>
                      <a:r>
                        <a:rPr lang="en-US" sz="1600" dirty="0"/>
                        <a:t> </a:t>
                      </a:r>
                      <a:endParaRPr lang="ar-EG" sz="1600" dirty="0"/>
                    </a:p>
                  </a:txBody>
                  <a:tcPr/>
                </a:tc>
                <a:tc>
                  <a:txBody>
                    <a:bodyPr/>
                    <a:lstStyle/>
                    <a:p>
                      <a:pPr algn="ctr" rtl="1"/>
                      <a:r>
                        <a:rPr lang="en-US" sz="1600" dirty="0" err="1"/>
                        <a:t>C_name</a:t>
                      </a:r>
                      <a:r>
                        <a:rPr lang="en-US" sz="1600" baseline="0" dirty="0"/>
                        <a:t> </a:t>
                      </a:r>
                      <a:endParaRPr lang="ar-EG" sz="1600" dirty="0"/>
                    </a:p>
                  </a:txBody>
                  <a:tcPr/>
                </a:tc>
                <a:tc>
                  <a:txBody>
                    <a:bodyPr/>
                    <a:lstStyle/>
                    <a:p>
                      <a:pPr algn="ctr" rtl="1"/>
                      <a:r>
                        <a:rPr lang="en-US" sz="1600" i="0" u="sng" dirty="0" err="1">
                          <a:solidFill>
                            <a:schemeClr val="bg1"/>
                          </a:solidFill>
                        </a:rPr>
                        <a:t>C_id</a:t>
                      </a:r>
                      <a:endParaRPr lang="ar-EG" sz="1600" dirty="0"/>
                    </a:p>
                  </a:txBody>
                  <a:tcPr/>
                </a:tc>
                <a:extLst>
                  <a:ext uri="{0D108BD9-81ED-4DB2-BD59-A6C34878D82A}">
                    <a16:rowId xmlns:a16="http://schemas.microsoft.com/office/drawing/2014/main" val="10000"/>
                  </a:ext>
                </a:extLst>
              </a:tr>
              <a:tr h="324608">
                <a:tc>
                  <a:txBody>
                    <a:bodyPr/>
                    <a:lstStyle/>
                    <a:p>
                      <a:pPr algn="ctr" rtl="1"/>
                      <a:r>
                        <a:rPr lang="en-US" sz="1600" dirty="0" err="1"/>
                        <a:t>Shebin</a:t>
                      </a:r>
                      <a:endParaRPr lang="ar-EG" sz="1600" dirty="0"/>
                    </a:p>
                  </a:txBody>
                  <a:tcPr/>
                </a:tc>
                <a:tc>
                  <a:txBody>
                    <a:bodyPr/>
                    <a:lstStyle/>
                    <a:p>
                      <a:pPr algn="ctr" rtl="1"/>
                      <a:r>
                        <a:rPr lang="en-US" sz="1600" dirty="0"/>
                        <a:t>01111000123</a:t>
                      </a:r>
                      <a:endParaRPr lang="ar-EG" sz="1600" dirty="0"/>
                    </a:p>
                  </a:txBody>
                  <a:tcPr/>
                </a:tc>
                <a:tc>
                  <a:txBody>
                    <a:bodyPr/>
                    <a:lstStyle/>
                    <a:p>
                      <a:pPr algn="ctr" rtl="1"/>
                      <a:r>
                        <a:rPr lang="en-US" sz="1600" dirty="0"/>
                        <a:t>Ahmed </a:t>
                      </a:r>
                      <a:endParaRPr lang="ar-EG" sz="1600" dirty="0"/>
                    </a:p>
                  </a:txBody>
                  <a:tcPr/>
                </a:tc>
                <a:tc>
                  <a:txBody>
                    <a:bodyPr/>
                    <a:lstStyle/>
                    <a:p>
                      <a:pPr algn="ctr" rtl="1"/>
                      <a:r>
                        <a:rPr lang="en-US" sz="1600" dirty="0"/>
                        <a:t>002</a:t>
                      </a:r>
                      <a:endParaRPr lang="ar-EG" sz="1600" dirty="0"/>
                    </a:p>
                  </a:txBody>
                  <a:tcPr/>
                </a:tc>
                <a:extLst>
                  <a:ext uri="{0D108BD9-81ED-4DB2-BD59-A6C34878D82A}">
                    <a16:rowId xmlns:a16="http://schemas.microsoft.com/office/drawing/2014/main" val="10001"/>
                  </a:ext>
                </a:extLst>
              </a:tr>
              <a:tr h="324608">
                <a:tc>
                  <a:txBody>
                    <a:bodyPr/>
                    <a:lstStyle/>
                    <a:p>
                      <a:pPr algn="ctr" rtl="1"/>
                      <a:r>
                        <a:rPr lang="en-US" sz="1600" dirty="0"/>
                        <a:t>Cairo</a:t>
                      </a:r>
                      <a:endParaRPr lang="ar-EG" sz="1600" dirty="0"/>
                    </a:p>
                  </a:txBody>
                  <a:tcPr/>
                </a:tc>
                <a:tc>
                  <a:txBody>
                    <a:bodyPr/>
                    <a:lstStyle/>
                    <a:p>
                      <a:pPr algn="ctr" rtl="1"/>
                      <a:r>
                        <a:rPr lang="en-US" sz="1600" dirty="0"/>
                        <a:t>01001213141</a:t>
                      </a:r>
                      <a:endParaRPr lang="ar-EG" sz="1600" dirty="0"/>
                    </a:p>
                  </a:txBody>
                  <a:tcPr/>
                </a:tc>
                <a:tc>
                  <a:txBody>
                    <a:bodyPr/>
                    <a:lstStyle/>
                    <a:p>
                      <a:pPr algn="ctr" rtl="1"/>
                      <a:r>
                        <a:rPr lang="en-US" sz="1600" dirty="0" err="1"/>
                        <a:t>Alaa</a:t>
                      </a:r>
                      <a:r>
                        <a:rPr lang="en-US" sz="1600" dirty="0"/>
                        <a:t> </a:t>
                      </a:r>
                      <a:r>
                        <a:rPr lang="en-US" sz="1600" dirty="0" err="1"/>
                        <a:t>Yousef</a:t>
                      </a:r>
                      <a:endParaRPr lang="ar-EG" sz="1600" dirty="0"/>
                    </a:p>
                  </a:txBody>
                  <a:tcPr/>
                </a:tc>
                <a:tc>
                  <a:txBody>
                    <a:bodyPr/>
                    <a:lstStyle/>
                    <a:p>
                      <a:pPr algn="ctr" rtl="1"/>
                      <a:r>
                        <a:rPr lang="en-US" sz="1600" dirty="0"/>
                        <a:t>003</a:t>
                      </a:r>
                      <a:endParaRPr lang="ar-EG" sz="1600" dirty="0"/>
                    </a:p>
                  </a:txBody>
                  <a:tcPr/>
                </a:tc>
                <a:extLst>
                  <a:ext uri="{0D108BD9-81ED-4DB2-BD59-A6C34878D82A}">
                    <a16:rowId xmlns:a16="http://schemas.microsoft.com/office/drawing/2014/main" val="10002"/>
                  </a:ext>
                </a:extLst>
              </a:tr>
              <a:tr h="324608">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600" dirty="0"/>
                        <a:t>Alex</a:t>
                      </a:r>
                      <a:endParaRPr lang="ar-EG" sz="1600" dirty="0"/>
                    </a:p>
                  </a:txBody>
                  <a:tcPr/>
                </a:tc>
                <a:tc>
                  <a:txBody>
                    <a:bodyPr/>
                    <a:lstStyle/>
                    <a:p>
                      <a:pPr algn="ctr" rtl="1"/>
                      <a:r>
                        <a:rPr lang="en-US" sz="1600" dirty="0"/>
                        <a:t>01222333444</a:t>
                      </a:r>
                      <a:endParaRPr lang="ar-EG" sz="16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600" dirty="0" err="1"/>
                        <a:t>Heba</a:t>
                      </a:r>
                      <a:r>
                        <a:rPr lang="en-US" sz="1600" baseline="0" dirty="0"/>
                        <a:t> </a:t>
                      </a:r>
                      <a:r>
                        <a:rPr lang="en-US" sz="1600" dirty="0"/>
                        <a:t>Mohamed</a:t>
                      </a:r>
                      <a:endParaRPr lang="ar-EG" sz="1600" dirty="0"/>
                    </a:p>
                  </a:txBody>
                  <a:tcPr/>
                </a:tc>
                <a:tc>
                  <a:txBody>
                    <a:bodyPr/>
                    <a:lstStyle/>
                    <a:p>
                      <a:pPr algn="ctr" rtl="1"/>
                      <a:r>
                        <a:rPr lang="en-US" sz="1600" dirty="0"/>
                        <a:t>004</a:t>
                      </a:r>
                      <a:endParaRPr lang="ar-EG" sz="1600" dirty="0"/>
                    </a:p>
                  </a:txBody>
                  <a:tcPr/>
                </a:tc>
                <a:extLst>
                  <a:ext uri="{0D108BD9-81ED-4DB2-BD59-A6C34878D82A}">
                    <a16:rowId xmlns:a16="http://schemas.microsoft.com/office/drawing/2014/main" val="10003"/>
                  </a:ext>
                </a:extLst>
              </a:tr>
              <a:tr h="324608">
                <a:tc>
                  <a:txBody>
                    <a:bodyPr/>
                    <a:lstStyle/>
                    <a:p>
                      <a:pPr algn="ctr" rtl="1"/>
                      <a:r>
                        <a:rPr lang="en-US" sz="1600" dirty="0"/>
                        <a:t>Tanta</a:t>
                      </a:r>
                      <a:endParaRPr lang="ar-EG" sz="1600" dirty="0"/>
                    </a:p>
                  </a:txBody>
                  <a:tcPr/>
                </a:tc>
                <a:tc>
                  <a:txBody>
                    <a:bodyPr/>
                    <a:lstStyle/>
                    <a:p>
                      <a:pPr algn="ctr" rtl="1"/>
                      <a:r>
                        <a:rPr lang="en-US" sz="1600" dirty="0"/>
                        <a:t>01233009876 </a:t>
                      </a:r>
                      <a:endParaRPr lang="ar-EG" sz="16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600" dirty="0" err="1"/>
                        <a:t>Shahd</a:t>
                      </a:r>
                      <a:r>
                        <a:rPr lang="en-US" sz="1600" dirty="0"/>
                        <a:t> </a:t>
                      </a:r>
                      <a:r>
                        <a:rPr lang="en-US" sz="1600" dirty="0" err="1"/>
                        <a:t>Hossam</a:t>
                      </a:r>
                      <a:endParaRPr lang="ar-EG" sz="1600" dirty="0"/>
                    </a:p>
                  </a:txBody>
                  <a:tcPr/>
                </a:tc>
                <a:tc>
                  <a:txBody>
                    <a:bodyPr/>
                    <a:lstStyle/>
                    <a:p>
                      <a:pPr algn="ctr" rtl="1"/>
                      <a:r>
                        <a:rPr lang="en-US" sz="1600" dirty="0"/>
                        <a:t>005</a:t>
                      </a:r>
                      <a:endParaRPr lang="ar-EG" sz="1600" dirty="0"/>
                    </a:p>
                  </a:txBody>
                  <a:tcPr/>
                </a:tc>
                <a:extLst>
                  <a:ext uri="{0D108BD9-81ED-4DB2-BD59-A6C34878D82A}">
                    <a16:rowId xmlns:a16="http://schemas.microsoft.com/office/drawing/2014/main" val="10004"/>
                  </a:ext>
                </a:extLst>
              </a:tr>
              <a:tr h="324608">
                <a:tc>
                  <a:txBody>
                    <a:bodyPr/>
                    <a:lstStyle/>
                    <a:p>
                      <a:pPr algn="ctr" rtl="1"/>
                      <a:r>
                        <a:rPr lang="en-US" sz="1600" dirty="0" err="1"/>
                        <a:t>Quwesna</a:t>
                      </a:r>
                      <a:endParaRPr lang="ar-EG" sz="1600" dirty="0"/>
                    </a:p>
                  </a:txBody>
                  <a:tcPr>
                    <a:lnB w="12700" cap="flat" cmpd="sng" algn="ctr">
                      <a:solidFill>
                        <a:schemeClr val="tx1"/>
                      </a:solidFill>
                      <a:prstDash val="solid"/>
                      <a:round/>
                      <a:headEnd type="none" w="med" len="med"/>
                      <a:tailEnd type="none" w="med" len="med"/>
                    </a:lnB>
                  </a:tcPr>
                </a:tc>
                <a:tc>
                  <a:txBody>
                    <a:bodyPr/>
                    <a:lstStyle/>
                    <a:p>
                      <a:pPr algn="ctr" rtl="1"/>
                      <a:r>
                        <a:rPr lang="en-US" sz="1600" dirty="0"/>
                        <a:t>01155338899</a:t>
                      </a:r>
                      <a:endParaRPr lang="ar-EG" sz="1600" dirty="0"/>
                    </a:p>
                  </a:txBody>
                  <a:tcPr>
                    <a:lnB w="12700" cap="flat" cmpd="sng" algn="ctr">
                      <a:solidFill>
                        <a:schemeClr val="tx1"/>
                      </a:solidFill>
                      <a:prstDash val="solid"/>
                      <a:round/>
                      <a:headEnd type="none" w="med" len="med"/>
                      <a:tailEnd type="none" w="med" len="med"/>
                    </a:lnB>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600" dirty="0"/>
                        <a:t>John </a:t>
                      </a:r>
                      <a:r>
                        <a:rPr lang="en-US" sz="1600" dirty="0" err="1"/>
                        <a:t>Deo</a:t>
                      </a:r>
                      <a:endParaRPr lang="ar-EG" sz="1600" dirty="0"/>
                    </a:p>
                  </a:txBody>
                  <a:tcPr>
                    <a:lnB w="12700" cap="flat" cmpd="sng" algn="ctr">
                      <a:solidFill>
                        <a:schemeClr val="tx1"/>
                      </a:solidFill>
                      <a:prstDash val="solid"/>
                      <a:round/>
                      <a:headEnd type="none" w="med" len="med"/>
                      <a:tailEnd type="none" w="med" len="med"/>
                    </a:lnB>
                  </a:tcPr>
                </a:tc>
                <a:tc>
                  <a:txBody>
                    <a:bodyPr/>
                    <a:lstStyle/>
                    <a:p>
                      <a:pPr algn="ctr" rtl="1"/>
                      <a:r>
                        <a:rPr lang="en-US" sz="1600" dirty="0"/>
                        <a:t>006</a:t>
                      </a:r>
                      <a:endParaRPr lang="ar-EG" sz="16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24608">
                <a:tc>
                  <a:txBody>
                    <a:bodyPr/>
                    <a:lstStyle/>
                    <a:p>
                      <a:pPr algn="ctr" rtl="1"/>
                      <a:r>
                        <a:rPr lang="en-US" sz="1600" dirty="0" err="1"/>
                        <a:t>Banha</a:t>
                      </a:r>
                      <a:endParaRPr lang="ar-EG" sz="1600" dirty="0"/>
                    </a:p>
                  </a:txBody>
                  <a:tcPr>
                    <a:lnT w="12700" cap="flat" cmpd="sng" algn="ctr">
                      <a:solidFill>
                        <a:schemeClr val="tx1"/>
                      </a:solidFill>
                      <a:prstDash val="solid"/>
                      <a:round/>
                      <a:headEnd type="none" w="med" len="med"/>
                      <a:tailEnd type="none" w="med" len="med"/>
                    </a:lnT>
                  </a:tcPr>
                </a:tc>
                <a:tc>
                  <a:txBody>
                    <a:bodyPr/>
                    <a:lstStyle/>
                    <a:p>
                      <a:pPr algn="ctr" rtl="1"/>
                      <a:r>
                        <a:rPr lang="en-US" sz="1600" dirty="0"/>
                        <a:t>01220001110</a:t>
                      </a:r>
                      <a:endParaRPr lang="ar-EG" sz="1600" dirty="0"/>
                    </a:p>
                  </a:txBody>
                  <a:tcPr>
                    <a:lnT w="12700" cap="flat" cmpd="sng" algn="ctr">
                      <a:solidFill>
                        <a:schemeClr val="tx1"/>
                      </a:solidFill>
                      <a:prstDash val="solid"/>
                      <a:round/>
                      <a:headEnd type="none" w="med" len="med"/>
                      <a:tailEnd type="none" w="med" len="med"/>
                    </a:lnT>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600" dirty="0" err="1"/>
                        <a:t>Amr</a:t>
                      </a:r>
                      <a:r>
                        <a:rPr lang="en-US" sz="1600" dirty="0"/>
                        <a:t> Ahmed</a:t>
                      </a:r>
                      <a:endParaRPr lang="ar-EG" sz="1600" dirty="0"/>
                    </a:p>
                  </a:txBody>
                  <a:tcPr>
                    <a:lnT w="12700" cap="flat" cmpd="sng" algn="ctr">
                      <a:solidFill>
                        <a:schemeClr val="tx1"/>
                      </a:solidFill>
                      <a:prstDash val="solid"/>
                      <a:round/>
                      <a:headEnd type="none" w="med" len="med"/>
                      <a:tailEnd type="none" w="med" len="med"/>
                    </a:lnT>
                  </a:tcPr>
                </a:tc>
                <a:tc>
                  <a:txBody>
                    <a:bodyPr/>
                    <a:lstStyle/>
                    <a:p>
                      <a:pPr algn="ctr" rtl="1"/>
                      <a:r>
                        <a:rPr lang="en-US" sz="1600" dirty="0"/>
                        <a:t>007</a:t>
                      </a:r>
                      <a:endParaRPr lang="ar-EG" sz="16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bl>
          </a:graphicData>
        </a:graphic>
      </p:graphicFrame>
      <p:graphicFrame>
        <p:nvGraphicFramePr>
          <p:cNvPr id="9" name="Table 8"/>
          <p:cNvGraphicFramePr>
            <a:graphicFrameLocks noGrp="1"/>
          </p:cNvGraphicFramePr>
          <p:nvPr/>
        </p:nvGraphicFramePr>
        <p:xfrm>
          <a:off x="7248128" y="404664"/>
          <a:ext cx="2700090" cy="2447544"/>
        </p:xfrm>
        <a:graphic>
          <a:graphicData uri="http://schemas.openxmlformats.org/drawingml/2006/table">
            <a:tbl>
              <a:tblPr rtl="1" firstRow="1" bandRow="1">
                <a:tableStyleId>{5C22544A-7EE6-4342-B048-85BDC9FD1C3A}</a:tableStyleId>
              </a:tblPr>
              <a:tblGrid>
                <a:gridCol w="1028338">
                  <a:extLst>
                    <a:ext uri="{9D8B030D-6E8A-4147-A177-3AD203B41FA5}">
                      <a16:colId xmlns:a16="http://schemas.microsoft.com/office/drawing/2014/main" val="20000"/>
                    </a:ext>
                  </a:extLst>
                </a:gridCol>
                <a:gridCol w="1012840">
                  <a:extLst>
                    <a:ext uri="{9D8B030D-6E8A-4147-A177-3AD203B41FA5}">
                      <a16:colId xmlns:a16="http://schemas.microsoft.com/office/drawing/2014/main" val="20001"/>
                    </a:ext>
                  </a:extLst>
                </a:gridCol>
                <a:gridCol w="658912">
                  <a:extLst>
                    <a:ext uri="{9D8B030D-6E8A-4147-A177-3AD203B41FA5}">
                      <a16:colId xmlns:a16="http://schemas.microsoft.com/office/drawing/2014/main" val="20002"/>
                    </a:ext>
                  </a:extLst>
                </a:gridCol>
              </a:tblGrid>
              <a:tr h="330087">
                <a:tc>
                  <a:txBody>
                    <a:bodyPr/>
                    <a:lstStyle/>
                    <a:p>
                      <a:pPr algn="ctr" rtl="1"/>
                      <a:r>
                        <a:rPr lang="en-US" sz="1800" dirty="0" err="1"/>
                        <a:t>P_price</a:t>
                      </a:r>
                      <a:endParaRPr lang="ar-EG" sz="1800" dirty="0"/>
                    </a:p>
                  </a:txBody>
                  <a:tcPr/>
                </a:tc>
                <a:tc>
                  <a:txBody>
                    <a:bodyPr/>
                    <a:lstStyle/>
                    <a:p>
                      <a:pPr algn="ctr" rtl="1"/>
                      <a:r>
                        <a:rPr lang="en-US" sz="1800" dirty="0" err="1"/>
                        <a:t>P_name</a:t>
                      </a:r>
                      <a:endParaRPr lang="ar-EG" sz="1800" dirty="0"/>
                    </a:p>
                  </a:txBody>
                  <a:tcPr>
                    <a:lnR w="12700" cap="flat" cmpd="sng" algn="ctr">
                      <a:solidFill>
                        <a:schemeClr val="tx1"/>
                      </a:solidFill>
                      <a:prstDash val="solid"/>
                      <a:round/>
                      <a:headEnd type="none" w="med" len="med"/>
                      <a:tailEnd type="none" w="med" len="med"/>
                    </a:lnR>
                  </a:tcPr>
                </a:tc>
                <a:tc>
                  <a:txBody>
                    <a:bodyPr/>
                    <a:lstStyle/>
                    <a:p>
                      <a:pPr algn="ctr" rtl="1"/>
                      <a:r>
                        <a:rPr lang="en-US" sz="1800" u="sng" dirty="0" err="1"/>
                        <a:t>P_id</a:t>
                      </a:r>
                      <a:endParaRPr lang="ar-EG" sz="18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35280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600" dirty="0"/>
                        <a:t>40$</a:t>
                      </a:r>
                      <a:endParaRPr lang="ar-EG" sz="1600" dirty="0"/>
                    </a:p>
                  </a:txBody>
                  <a:tcPr/>
                </a:tc>
                <a:tc>
                  <a:txBody>
                    <a:bodyPr/>
                    <a:lstStyle/>
                    <a:p>
                      <a:pPr algn="ctr" rtl="1"/>
                      <a:r>
                        <a:rPr lang="en-US" sz="1600" dirty="0"/>
                        <a:t>Boots</a:t>
                      </a:r>
                      <a:endParaRPr lang="ar-EG" sz="1600" dirty="0"/>
                    </a:p>
                  </a:txBody>
                  <a:tcPr>
                    <a:lnR w="12700" cap="flat" cmpd="sng" algn="ctr">
                      <a:solidFill>
                        <a:schemeClr val="tx1"/>
                      </a:solidFill>
                      <a:prstDash val="solid"/>
                      <a:round/>
                      <a:headEnd type="none" w="med" len="med"/>
                      <a:tailEnd type="none" w="med" len="med"/>
                    </a:lnR>
                  </a:tcPr>
                </a:tc>
                <a:tc>
                  <a:txBody>
                    <a:bodyPr/>
                    <a:lstStyle/>
                    <a:p>
                      <a:pPr algn="ctr" rtl="1"/>
                      <a:r>
                        <a:rPr lang="en-US" sz="1600" dirty="0"/>
                        <a:t>0601</a:t>
                      </a:r>
                      <a:endParaRPr lang="ar-EG"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35280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600" dirty="0"/>
                        <a:t>35$</a:t>
                      </a:r>
                      <a:endParaRPr lang="ar-EG" sz="1600" dirty="0"/>
                    </a:p>
                  </a:txBody>
                  <a:tcPr/>
                </a:tc>
                <a:tc>
                  <a:txBody>
                    <a:bodyPr/>
                    <a:lstStyle/>
                    <a:p>
                      <a:pPr algn="ctr" rtl="1"/>
                      <a:r>
                        <a:rPr lang="en-US" sz="1600" dirty="0"/>
                        <a:t>Sneakers</a:t>
                      </a:r>
                      <a:endParaRPr lang="ar-EG" sz="1600" dirty="0"/>
                    </a:p>
                  </a:txBody>
                  <a:tcPr>
                    <a:lnR w="12700" cap="flat" cmpd="sng" algn="ctr">
                      <a:solidFill>
                        <a:schemeClr val="tx1"/>
                      </a:solidFill>
                      <a:prstDash val="solid"/>
                      <a:round/>
                      <a:headEnd type="none" w="med" len="med"/>
                      <a:tailEnd type="none" w="med" len="med"/>
                    </a:lnR>
                  </a:tcPr>
                </a:tc>
                <a:tc>
                  <a:txBody>
                    <a:bodyPr/>
                    <a:lstStyle/>
                    <a:p>
                      <a:pPr algn="ctr" rtl="1"/>
                      <a:r>
                        <a:rPr lang="en-US" sz="1600" dirty="0"/>
                        <a:t>0701</a:t>
                      </a:r>
                      <a:endParaRPr lang="ar-EG"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35280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600" dirty="0"/>
                        <a:t>20$</a:t>
                      </a:r>
                      <a:endParaRPr lang="ar-EG" sz="1600" dirty="0"/>
                    </a:p>
                  </a:txBody>
                  <a:tcPr/>
                </a:tc>
                <a:tc>
                  <a:txBody>
                    <a:bodyPr/>
                    <a:lstStyle/>
                    <a:p>
                      <a:pPr algn="ctr" rtl="1"/>
                      <a:r>
                        <a:rPr lang="en-US" sz="1600" dirty="0"/>
                        <a:t>Blouse</a:t>
                      </a:r>
                      <a:endParaRPr lang="ar-EG" sz="1600" dirty="0"/>
                    </a:p>
                  </a:txBody>
                  <a:tcPr>
                    <a:lnR w="12700" cap="flat" cmpd="sng" algn="ctr">
                      <a:solidFill>
                        <a:schemeClr val="tx1"/>
                      </a:solidFill>
                      <a:prstDash val="solid"/>
                      <a:round/>
                      <a:headEnd type="none" w="med" len="med"/>
                      <a:tailEnd type="none" w="med" len="med"/>
                    </a:lnR>
                  </a:tcPr>
                </a:tc>
                <a:tc>
                  <a:txBody>
                    <a:bodyPr/>
                    <a:lstStyle/>
                    <a:p>
                      <a:pPr algn="ctr" rtl="1"/>
                      <a:r>
                        <a:rPr lang="en-US" sz="1600" dirty="0"/>
                        <a:t>0901</a:t>
                      </a:r>
                      <a:endParaRPr lang="ar-EG"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35280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600" dirty="0"/>
                        <a:t>40$</a:t>
                      </a:r>
                      <a:endParaRPr lang="ar-EG" sz="1600" dirty="0"/>
                    </a:p>
                  </a:txBody>
                  <a:tcPr/>
                </a:tc>
                <a:tc>
                  <a:txBody>
                    <a:bodyPr/>
                    <a:lstStyle/>
                    <a:p>
                      <a:pPr algn="ctr" rtl="1"/>
                      <a:r>
                        <a:rPr lang="en-US" sz="1600" dirty="0"/>
                        <a:t>Bag</a:t>
                      </a:r>
                      <a:endParaRPr lang="ar-EG" sz="1600" dirty="0"/>
                    </a:p>
                  </a:txBody>
                  <a:tcPr>
                    <a:lnR w="12700" cap="flat" cmpd="sng" algn="ctr">
                      <a:solidFill>
                        <a:schemeClr val="tx1"/>
                      </a:solidFill>
                      <a:prstDash val="solid"/>
                      <a:round/>
                      <a:headEnd type="none" w="med" len="med"/>
                      <a:tailEnd type="none" w="med" len="med"/>
                    </a:lnR>
                  </a:tcPr>
                </a:tc>
                <a:tc>
                  <a:txBody>
                    <a:bodyPr/>
                    <a:lstStyle/>
                    <a:p>
                      <a:pPr algn="ctr" rtl="1"/>
                      <a:r>
                        <a:rPr lang="en-US" sz="1600" dirty="0"/>
                        <a:t>0801</a:t>
                      </a:r>
                      <a:endParaRPr lang="ar-EG"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299429">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600" dirty="0"/>
                        <a:t>50$</a:t>
                      </a:r>
                      <a:endParaRPr lang="ar-EG" sz="1600" dirty="0"/>
                    </a:p>
                  </a:txBody>
                  <a:tcPr>
                    <a:lnB w="12700" cap="flat" cmpd="sng" algn="ctr">
                      <a:solidFill>
                        <a:schemeClr val="tx1"/>
                      </a:solidFill>
                      <a:prstDash val="solid"/>
                      <a:round/>
                      <a:headEnd type="none" w="med" len="med"/>
                      <a:tailEnd type="none" w="med" len="med"/>
                    </a:lnB>
                  </a:tcPr>
                </a:tc>
                <a:tc>
                  <a:txBody>
                    <a:bodyPr/>
                    <a:lstStyle/>
                    <a:p>
                      <a:pPr algn="ctr" rtl="1"/>
                      <a:r>
                        <a:rPr lang="en-US" sz="1600" dirty="0"/>
                        <a:t>Dresses</a:t>
                      </a:r>
                      <a:endParaRPr lang="ar-EG"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1"/>
                      <a:r>
                        <a:rPr lang="en-US" sz="1600" dirty="0"/>
                        <a:t>0501</a:t>
                      </a:r>
                      <a:endParaRPr lang="ar-EG"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99429">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600" dirty="0"/>
                        <a:t>100$</a:t>
                      </a:r>
                      <a:endParaRPr lang="ar-EG" sz="1600" dirty="0"/>
                    </a:p>
                  </a:txBody>
                  <a:tcPr>
                    <a:lnT w="12700" cap="flat" cmpd="sng" algn="ctr">
                      <a:solidFill>
                        <a:schemeClr val="tx1"/>
                      </a:solidFill>
                      <a:prstDash val="solid"/>
                      <a:round/>
                      <a:headEnd type="none" w="med" len="med"/>
                      <a:tailEnd type="none" w="med" len="med"/>
                    </a:lnT>
                  </a:tcPr>
                </a:tc>
                <a:tc>
                  <a:txBody>
                    <a:bodyPr/>
                    <a:lstStyle/>
                    <a:p>
                      <a:pPr algn="ctr" rtl="1"/>
                      <a:r>
                        <a:rPr lang="en-US" sz="1600" dirty="0"/>
                        <a:t>Jacket</a:t>
                      </a:r>
                      <a:endParaRPr lang="ar-EG"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1"/>
                      <a:r>
                        <a:rPr lang="en-US" sz="1600" dirty="0"/>
                        <a:t>0401</a:t>
                      </a:r>
                      <a:endParaRPr lang="ar-EG"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bl>
          </a:graphicData>
        </a:graphic>
      </p:graphicFrame>
      <p:graphicFrame>
        <p:nvGraphicFramePr>
          <p:cNvPr id="11" name="Table 10"/>
          <p:cNvGraphicFramePr>
            <a:graphicFrameLocks noGrp="1"/>
          </p:cNvGraphicFramePr>
          <p:nvPr/>
        </p:nvGraphicFramePr>
        <p:xfrm>
          <a:off x="8256240" y="2996952"/>
          <a:ext cx="2088233" cy="3749628"/>
        </p:xfrm>
        <a:graphic>
          <a:graphicData uri="http://schemas.openxmlformats.org/drawingml/2006/table">
            <a:tbl>
              <a:tblPr rtl="1" firstRow="1" bandRow="1">
                <a:tableStyleId>{5C22544A-7EE6-4342-B048-85BDC9FD1C3A}</a:tableStyleId>
              </a:tblPr>
              <a:tblGrid>
                <a:gridCol w="680361">
                  <a:extLst>
                    <a:ext uri="{9D8B030D-6E8A-4147-A177-3AD203B41FA5}">
                      <a16:colId xmlns:a16="http://schemas.microsoft.com/office/drawing/2014/main" val="20000"/>
                    </a:ext>
                  </a:extLst>
                </a:gridCol>
                <a:gridCol w="766456">
                  <a:extLst>
                    <a:ext uri="{9D8B030D-6E8A-4147-A177-3AD203B41FA5}">
                      <a16:colId xmlns:a16="http://schemas.microsoft.com/office/drawing/2014/main" val="20001"/>
                    </a:ext>
                  </a:extLst>
                </a:gridCol>
                <a:gridCol w="641416">
                  <a:extLst>
                    <a:ext uri="{9D8B030D-6E8A-4147-A177-3AD203B41FA5}">
                      <a16:colId xmlns:a16="http://schemas.microsoft.com/office/drawing/2014/main" val="20002"/>
                    </a:ext>
                  </a:extLst>
                </a:gridCol>
              </a:tblGrid>
              <a:tr h="330069">
                <a:tc>
                  <a:txBody>
                    <a:bodyPr/>
                    <a:lstStyle/>
                    <a:p>
                      <a:pPr algn="ctr" rtl="1"/>
                      <a:r>
                        <a:rPr lang="en-US" sz="1600" u="none" dirty="0" err="1"/>
                        <a:t>S_id</a:t>
                      </a:r>
                      <a:endParaRPr lang="ar-EG" sz="1600" u="none" dirty="0"/>
                    </a:p>
                  </a:txBody>
                  <a:tcPr/>
                </a:tc>
                <a:tc>
                  <a:txBody>
                    <a:bodyPr/>
                    <a:lstStyle/>
                    <a:p>
                      <a:pPr algn="ctr" rtl="1"/>
                      <a:r>
                        <a:rPr lang="en-US" sz="1600" u="sng" dirty="0" err="1"/>
                        <a:t>P_id</a:t>
                      </a:r>
                      <a:endParaRPr lang="ar-EG" sz="1600" dirty="0"/>
                    </a:p>
                  </a:txBody>
                  <a:tcPr/>
                </a:tc>
                <a:tc>
                  <a:txBody>
                    <a:bodyPr/>
                    <a:lstStyle/>
                    <a:p>
                      <a:pPr algn="ctr" rtl="1"/>
                      <a:r>
                        <a:rPr lang="en-US" sz="1600" i="0" u="sng" dirty="0" err="1">
                          <a:solidFill>
                            <a:schemeClr val="bg1"/>
                          </a:solidFill>
                        </a:rPr>
                        <a:t>C_id</a:t>
                      </a:r>
                      <a:endParaRPr lang="ar-EG" sz="1600" dirty="0"/>
                    </a:p>
                  </a:txBody>
                  <a:tcPr/>
                </a:tc>
                <a:extLst>
                  <a:ext uri="{0D108BD9-81ED-4DB2-BD59-A6C34878D82A}">
                    <a16:rowId xmlns:a16="http://schemas.microsoft.com/office/drawing/2014/main" val="10000"/>
                  </a:ext>
                </a:extLst>
              </a:tr>
              <a:tr h="379372">
                <a:tc>
                  <a:txBody>
                    <a:bodyPr/>
                    <a:lstStyle/>
                    <a:p>
                      <a:pPr algn="ctr" rtl="1"/>
                      <a:r>
                        <a:rPr lang="en-US" sz="1600" dirty="0"/>
                        <a:t>S3</a:t>
                      </a:r>
                      <a:endParaRPr lang="ar-EG" sz="1600" dirty="0"/>
                    </a:p>
                  </a:txBody>
                  <a:tcPr/>
                </a:tc>
                <a:tc>
                  <a:txBody>
                    <a:bodyPr/>
                    <a:lstStyle/>
                    <a:p>
                      <a:pPr algn="ctr" rtl="1"/>
                      <a:r>
                        <a:rPr lang="en-US" sz="1600" dirty="0"/>
                        <a:t>0601</a:t>
                      </a:r>
                      <a:endParaRPr lang="ar-EG" sz="1600" dirty="0"/>
                    </a:p>
                  </a:txBody>
                  <a:tcPr/>
                </a:tc>
                <a:tc>
                  <a:txBody>
                    <a:bodyPr/>
                    <a:lstStyle/>
                    <a:p>
                      <a:pPr algn="ctr" rtl="1"/>
                      <a:r>
                        <a:rPr lang="en-US" sz="1600" dirty="0"/>
                        <a:t>002</a:t>
                      </a:r>
                      <a:endParaRPr lang="ar-EG" sz="1600" dirty="0"/>
                    </a:p>
                  </a:txBody>
                  <a:tcPr/>
                </a:tc>
                <a:extLst>
                  <a:ext uri="{0D108BD9-81ED-4DB2-BD59-A6C34878D82A}">
                    <a16:rowId xmlns:a16="http://schemas.microsoft.com/office/drawing/2014/main" val="10001"/>
                  </a:ext>
                </a:extLst>
              </a:tr>
              <a:tr h="379372">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600" dirty="0"/>
                        <a:t>A2</a:t>
                      </a:r>
                      <a:endParaRPr lang="ar-EG" sz="1600" dirty="0"/>
                    </a:p>
                  </a:txBody>
                  <a:tcPr/>
                </a:tc>
                <a:tc>
                  <a:txBody>
                    <a:bodyPr/>
                    <a:lstStyle/>
                    <a:p>
                      <a:pPr algn="ctr" rtl="1"/>
                      <a:r>
                        <a:rPr lang="en-US" sz="1600" dirty="0"/>
                        <a:t>0701</a:t>
                      </a:r>
                      <a:endParaRPr lang="ar-EG" sz="1600" dirty="0"/>
                    </a:p>
                  </a:txBody>
                  <a:tcPr/>
                </a:tc>
                <a:tc>
                  <a:txBody>
                    <a:bodyPr/>
                    <a:lstStyle/>
                    <a:p>
                      <a:pPr algn="ctr" rtl="1"/>
                      <a:r>
                        <a:rPr lang="en-US" sz="1600" dirty="0"/>
                        <a:t>003</a:t>
                      </a:r>
                      <a:endParaRPr lang="ar-EG" sz="1600" dirty="0"/>
                    </a:p>
                  </a:txBody>
                  <a:tcPr/>
                </a:tc>
                <a:extLst>
                  <a:ext uri="{0D108BD9-81ED-4DB2-BD59-A6C34878D82A}">
                    <a16:rowId xmlns:a16="http://schemas.microsoft.com/office/drawing/2014/main" val="10002"/>
                  </a:ext>
                </a:extLst>
              </a:tr>
              <a:tr h="379372">
                <a:tc>
                  <a:txBody>
                    <a:bodyPr/>
                    <a:lstStyle/>
                    <a:p>
                      <a:pPr algn="ctr" rtl="1"/>
                      <a:r>
                        <a:rPr lang="en-US" sz="1600" dirty="0"/>
                        <a:t>M1</a:t>
                      </a:r>
                      <a:endParaRPr lang="ar-EG" sz="1600" dirty="0"/>
                    </a:p>
                  </a:txBody>
                  <a:tcPr/>
                </a:tc>
                <a:tc>
                  <a:txBody>
                    <a:bodyPr/>
                    <a:lstStyle/>
                    <a:p>
                      <a:pPr algn="ctr" rtl="1"/>
                      <a:r>
                        <a:rPr lang="en-US" sz="1600" dirty="0"/>
                        <a:t>0901</a:t>
                      </a:r>
                      <a:endParaRPr lang="ar-EG" sz="1600" dirty="0"/>
                    </a:p>
                  </a:txBody>
                  <a:tcPr/>
                </a:tc>
                <a:tc>
                  <a:txBody>
                    <a:bodyPr/>
                    <a:lstStyle/>
                    <a:p>
                      <a:pPr algn="ctr" rtl="1"/>
                      <a:r>
                        <a:rPr lang="en-US" sz="1600" dirty="0"/>
                        <a:t>004</a:t>
                      </a:r>
                      <a:endParaRPr lang="ar-EG" sz="1600" dirty="0"/>
                    </a:p>
                  </a:txBody>
                  <a:tcPr/>
                </a:tc>
                <a:extLst>
                  <a:ext uri="{0D108BD9-81ED-4DB2-BD59-A6C34878D82A}">
                    <a16:rowId xmlns:a16="http://schemas.microsoft.com/office/drawing/2014/main" val="10003"/>
                  </a:ext>
                </a:extLst>
              </a:tr>
              <a:tr h="379372">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600" dirty="0"/>
                        <a:t>A2</a:t>
                      </a:r>
                      <a:endParaRPr lang="ar-EG" sz="1600" dirty="0"/>
                    </a:p>
                  </a:txBody>
                  <a:tcPr/>
                </a:tc>
                <a:tc>
                  <a:txBody>
                    <a:bodyPr/>
                    <a:lstStyle/>
                    <a:p>
                      <a:pPr algn="ctr" rtl="1"/>
                      <a:r>
                        <a:rPr lang="en-US" sz="1600" dirty="0"/>
                        <a:t>0701</a:t>
                      </a:r>
                      <a:endParaRPr lang="ar-EG" sz="1600" dirty="0"/>
                    </a:p>
                  </a:txBody>
                  <a:tcPr/>
                </a:tc>
                <a:tc>
                  <a:txBody>
                    <a:bodyPr/>
                    <a:lstStyle/>
                    <a:p>
                      <a:pPr algn="ctr" rtl="1"/>
                      <a:r>
                        <a:rPr lang="en-US" sz="1600" dirty="0"/>
                        <a:t>004</a:t>
                      </a:r>
                      <a:endParaRPr lang="ar-EG" sz="1600" dirty="0"/>
                    </a:p>
                  </a:txBody>
                  <a:tcPr/>
                </a:tc>
                <a:extLst>
                  <a:ext uri="{0D108BD9-81ED-4DB2-BD59-A6C34878D82A}">
                    <a16:rowId xmlns:a16="http://schemas.microsoft.com/office/drawing/2014/main" val="10004"/>
                  </a:ext>
                </a:extLst>
              </a:tr>
              <a:tr h="379372">
                <a:tc>
                  <a:txBody>
                    <a:bodyPr/>
                    <a:lstStyle/>
                    <a:p>
                      <a:pPr algn="ctr" rtl="1"/>
                      <a:r>
                        <a:rPr lang="en-US" sz="1600" dirty="0"/>
                        <a:t>M1</a:t>
                      </a:r>
                      <a:endParaRPr lang="ar-EG" sz="1600" dirty="0"/>
                    </a:p>
                  </a:txBody>
                  <a:tcPr/>
                </a:tc>
                <a:tc>
                  <a:txBody>
                    <a:bodyPr/>
                    <a:lstStyle/>
                    <a:p>
                      <a:pPr algn="ctr" rtl="1"/>
                      <a:r>
                        <a:rPr lang="en-US" sz="1600" dirty="0"/>
                        <a:t>0801</a:t>
                      </a:r>
                      <a:endParaRPr lang="ar-EG" sz="1600" dirty="0"/>
                    </a:p>
                  </a:txBody>
                  <a:tcPr/>
                </a:tc>
                <a:tc>
                  <a:txBody>
                    <a:bodyPr/>
                    <a:lstStyle/>
                    <a:p>
                      <a:pPr algn="ctr" rtl="1"/>
                      <a:r>
                        <a:rPr lang="en-US" sz="1600" dirty="0"/>
                        <a:t>005</a:t>
                      </a:r>
                      <a:endParaRPr lang="ar-EG" sz="1600" dirty="0"/>
                    </a:p>
                  </a:txBody>
                  <a:tcPr/>
                </a:tc>
                <a:extLst>
                  <a:ext uri="{0D108BD9-81ED-4DB2-BD59-A6C34878D82A}">
                    <a16:rowId xmlns:a16="http://schemas.microsoft.com/office/drawing/2014/main" val="10005"/>
                  </a:ext>
                </a:extLst>
              </a:tr>
              <a:tr h="379372">
                <a:tc>
                  <a:txBody>
                    <a:bodyPr/>
                    <a:lstStyle/>
                    <a:p>
                      <a:pPr algn="ctr" rtl="1"/>
                      <a:r>
                        <a:rPr lang="en-US" sz="1600" dirty="0"/>
                        <a:t>A4</a:t>
                      </a:r>
                      <a:endParaRPr lang="ar-EG" sz="1600" dirty="0"/>
                    </a:p>
                  </a:txBody>
                  <a:tcPr/>
                </a:tc>
                <a:tc>
                  <a:txBody>
                    <a:bodyPr/>
                    <a:lstStyle/>
                    <a:p>
                      <a:pPr algn="ctr" rtl="1"/>
                      <a:r>
                        <a:rPr lang="en-US" sz="1600" dirty="0"/>
                        <a:t>0501</a:t>
                      </a:r>
                      <a:endParaRPr lang="ar-EG" sz="1600" dirty="0"/>
                    </a:p>
                  </a:txBody>
                  <a:tcPr/>
                </a:tc>
                <a:tc>
                  <a:txBody>
                    <a:bodyPr/>
                    <a:lstStyle/>
                    <a:p>
                      <a:pPr algn="ctr" rtl="1"/>
                      <a:r>
                        <a:rPr lang="en-US" sz="1600" dirty="0"/>
                        <a:t>005</a:t>
                      </a:r>
                      <a:endParaRPr lang="ar-EG" sz="1600" dirty="0"/>
                    </a:p>
                  </a:txBody>
                  <a:tcPr/>
                </a:tc>
                <a:extLst>
                  <a:ext uri="{0D108BD9-81ED-4DB2-BD59-A6C34878D82A}">
                    <a16:rowId xmlns:a16="http://schemas.microsoft.com/office/drawing/2014/main" val="10006"/>
                  </a:ext>
                </a:extLst>
              </a:tr>
              <a:tr h="379372">
                <a:tc>
                  <a:txBody>
                    <a:bodyPr/>
                    <a:lstStyle/>
                    <a:p>
                      <a:pPr algn="ctr" rtl="1"/>
                      <a:r>
                        <a:rPr lang="en-US" sz="1600" dirty="0"/>
                        <a:t>A4</a:t>
                      </a:r>
                      <a:endParaRPr lang="ar-EG" sz="1600" dirty="0"/>
                    </a:p>
                  </a:txBody>
                  <a:tcPr/>
                </a:tc>
                <a:tc>
                  <a:txBody>
                    <a:bodyPr/>
                    <a:lstStyle/>
                    <a:p>
                      <a:pPr algn="ctr" rtl="1"/>
                      <a:r>
                        <a:rPr lang="en-US" sz="1600" dirty="0"/>
                        <a:t>0401</a:t>
                      </a:r>
                      <a:endParaRPr lang="ar-EG" sz="1600" dirty="0"/>
                    </a:p>
                  </a:txBody>
                  <a:tcPr/>
                </a:tc>
                <a:tc>
                  <a:txBody>
                    <a:bodyPr/>
                    <a:lstStyle/>
                    <a:p>
                      <a:pPr algn="ctr" rtl="1"/>
                      <a:r>
                        <a:rPr lang="en-US" sz="1600" dirty="0"/>
                        <a:t>006</a:t>
                      </a:r>
                      <a:endParaRPr lang="ar-EG" sz="1600" dirty="0"/>
                    </a:p>
                  </a:txBody>
                  <a:tcPr/>
                </a:tc>
                <a:extLst>
                  <a:ext uri="{0D108BD9-81ED-4DB2-BD59-A6C34878D82A}">
                    <a16:rowId xmlns:a16="http://schemas.microsoft.com/office/drawing/2014/main" val="10007"/>
                  </a:ext>
                </a:extLst>
              </a:tr>
              <a:tr h="379372">
                <a:tc>
                  <a:txBody>
                    <a:bodyPr/>
                    <a:lstStyle/>
                    <a:p>
                      <a:pPr algn="ctr" rtl="1"/>
                      <a:r>
                        <a:rPr lang="en-US" sz="1600" dirty="0"/>
                        <a:t>A4</a:t>
                      </a:r>
                      <a:endParaRPr lang="ar-EG" sz="1600" dirty="0"/>
                    </a:p>
                  </a:txBody>
                  <a:tcPr/>
                </a:tc>
                <a:tc>
                  <a:txBody>
                    <a:bodyPr/>
                    <a:lstStyle/>
                    <a:p>
                      <a:pPr algn="ctr" rtl="1"/>
                      <a:r>
                        <a:rPr lang="en-US" sz="1600" dirty="0"/>
                        <a:t>0401</a:t>
                      </a:r>
                      <a:endParaRPr lang="ar-EG" sz="1600" dirty="0"/>
                    </a:p>
                  </a:txBody>
                  <a:tcPr/>
                </a:tc>
                <a:tc>
                  <a:txBody>
                    <a:bodyPr/>
                    <a:lstStyle/>
                    <a:p>
                      <a:pPr algn="ctr" rtl="1"/>
                      <a:r>
                        <a:rPr lang="en-US" sz="1600" dirty="0"/>
                        <a:t>007</a:t>
                      </a:r>
                      <a:endParaRPr lang="ar-EG" sz="1600" dirty="0"/>
                    </a:p>
                  </a:txBody>
                  <a:tcPr/>
                </a:tc>
                <a:extLst>
                  <a:ext uri="{0D108BD9-81ED-4DB2-BD59-A6C34878D82A}">
                    <a16:rowId xmlns:a16="http://schemas.microsoft.com/office/drawing/2014/main" val="10008"/>
                  </a:ext>
                </a:extLst>
              </a:tr>
              <a:tr h="379372">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600" dirty="0"/>
                        <a:t>A2</a:t>
                      </a:r>
                      <a:endParaRPr lang="ar-EG" sz="1600" dirty="0"/>
                    </a:p>
                  </a:txBody>
                  <a:tcPr/>
                </a:tc>
                <a:tc>
                  <a:txBody>
                    <a:bodyPr/>
                    <a:lstStyle/>
                    <a:p>
                      <a:pPr algn="ctr" rtl="1"/>
                      <a:r>
                        <a:rPr lang="en-US" sz="1600" dirty="0"/>
                        <a:t>0701</a:t>
                      </a:r>
                      <a:endParaRPr lang="ar-EG" sz="1600" dirty="0"/>
                    </a:p>
                  </a:txBody>
                  <a:tcPr/>
                </a:tc>
                <a:tc>
                  <a:txBody>
                    <a:bodyPr/>
                    <a:lstStyle/>
                    <a:p>
                      <a:pPr algn="ctr" rtl="1"/>
                      <a:r>
                        <a:rPr lang="en-US" sz="1600" dirty="0"/>
                        <a:t>007</a:t>
                      </a:r>
                      <a:endParaRPr lang="ar-EG" sz="1600"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8832067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7649" y="1"/>
            <a:ext cx="853119" cy="584775"/>
          </a:xfrm>
          <a:prstGeom prst="rect">
            <a:avLst/>
          </a:prstGeom>
          <a:noFill/>
        </p:spPr>
        <p:txBody>
          <a:bodyPr wrap="none" rtlCol="1">
            <a:spAutoFit/>
          </a:bodyPr>
          <a:lstStyle/>
          <a:p>
            <a:pPr algn="l"/>
            <a:r>
              <a:rPr lang="en-US" sz="3200" b="1" dirty="0"/>
              <a:t>3NF</a:t>
            </a:r>
            <a:endParaRPr lang="ar-EG" sz="3200" b="1" dirty="0"/>
          </a:p>
        </p:txBody>
      </p:sp>
      <p:graphicFrame>
        <p:nvGraphicFramePr>
          <p:cNvPr id="5" name="Table 4"/>
          <p:cNvGraphicFramePr>
            <a:graphicFrameLocks noGrp="1"/>
          </p:cNvGraphicFramePr>
          <p:nvPr/>
        </p:nvGraphicFramePr>
        <p:xfrm>
          <a:off x="1631504" y="584775"/>
          <a:ext cx="4248472" cy="2465808"/>
        </p:xfrm>
        <a:graphic>
          <a:graphicData uri="http://schemas.openxmlformats.org/drawingml/2006/table">
            <a:tbl>
              <a:tblPr rtl="1" firstRow="1" bandRow="1">
                <a:tableStyleId>{5C22544A-7EE6-4342-B048-85BDC9FD1C3A}</a:tableStyleId>
              </a:tblPr>
              <a:tblGrid>
                <a:gridCol w="1027832">
                  <a:extLst>
                    <a:ext uri="{9D8B030D-6E8A-4147-A177-3AD203B41FA5}">
                      <a16:colId xmlns:a16="http://schemas.microsoft.com/office/drawing/2014/main" val="20000"/>
                    </a:ext>
                  </a:extLst>
                </a:gridCol>
                <a:gridCol w="1214264">
                  <a:extLst>
                    <a:ext uri="{9D8B030D-6E8A-4147-A177-3AD203B41FA5}">
                      <a16:colId xmlns:a16="http://schemas.microsoft.com/office/drawing/2014/main" val="20001"/>
                    </a:ext>
                  </a:extLst>
                </a:gridCol>
                <a:gridCol w="1426087">
                  <a:extLst>
                    <a:ext uri="{9D8B030D-6E8A-4147-A177-3AD203B41FA5}">
                      <a16:colId xmlns:a16="http://schemas.microsoft.com/office/drawing/2014/main" val="20002"/>
                    </a:ext>
                  </a:extLst>
                </a:gridCol>
                <a:gridCol w="580289">
                  <a:extLst>
                    <a:ext uri="{9D8B030D-6E8A-4147-A177-3AD203B41FA5}">
                      <a16:colId xmlns:a16="http://schemas.microsoft.com/office/drawing/2014/main" val="20003"/>
                    </a:ext>
                  </a:extLst>
                </a:gridCol>
              </a:tblGrid>
              <a:tr h="324608">
                <a:tc>
                  <a:txBody>
                    <a:bodyPr/>
                    <a:lstStyle/>
                    <a:p>
                      <a:pPr algn="ctr" rtl="1"/>
                      <a:r>
                        <a:rPr lang="en-US" sz="1400" dirty="0" err="1"/>
                        <a:t>C_address</a:t>
                      </a:r>
                      <a:endParaRPr lang="ar-EG" sz="1400" dirty="0"/>
                    </a:p>
                  </a:txBody>
                  <a:tcPr/>
                </a:tc>
                <a:tc>
                  <a:txBody>
                    <a:bodyPr/>
                    <a:lstStyle/>
                    <a:p>
                      <a:pPr algn="ctr" rtl="1"/>
                      <a:r>
                        <a:rPr lang="en-US" sz="1400" u="none" dirty="0" err="1"/>
                        <a:t>C_phone</a:t>
                      </a:r>
                      <a:r>
                        <a:rPr lang="en-US" sz="1400" dirty="0"/>
                        <a:t> </a:t>
                      </a:r>
                      <a:endParaRPr lang="ar-EG" sz="1400" dirty="0"/>
                    </a:p>
                  </a:txBody>
                  <a:tcPr/>
                </a:tc>
                <a:tc>
                  <a:txBody>
                    <a:bodyPr/>
                    <a:lstStyle/>
                    <a:p>
                      <a:pPr algn="ctr" rtl="1"/>
                      <a:r>
                        <a:rPr lang="en-US" sz="1400" dirty="0" err="1"/>
                        <a:t>C_name</a:t>
                      </a:r>
                      <a:r>
                        <a:rPr lang="en-US" sz="1400" baseline="0" dirty="0"/>
                        <a:t> </a:t>
                      </a:r>
                      <a:endParaRPr lang="ar-EG" sz="1400" dirty="0"/>
                    </a:p>
                  </a:txBody>
                  <a:tcPr/>
                </a:tc>
                <a:tc>
                  <a:txBody>
                    <a:bodyPr/>
                    <a:lstStyle/>
                    <a:p>
                      <a:pPr algn="ctr" rtl="1"/>
                      <a:r>
                        <a:rPr lang="en-US" sz="1400" i="0" u="sng" dirty="0" err="1">
                          <a:solidFill>
                            <a:schemeClr val="bg1"/>
                          </a:solidFill>
                        </a:rPr>
                        <a:t>C_id</a:t>
                      </a:r>
                      <a:endParaRPr lang="ar-EG" sz="1400" dirty="0"/>
                    </a:p>
                  </a:txBody>
                  <a:tcPr/>
                </a:tc>
                <a:extLst>
                  <a:ext uri="{0D108BD9-81ED-4DB2-BD59-A6C34878D82A}">
                    <a16:rowId xmlns:a16="http://schemas.microsoft.com/office/drawing/2014/main" val="10000"/>
                  </a:ext>
                </a:extLst>
              </a:tr>
              <a:tr h="324608">
                <a:tc>
                  <a:txBody>
                    <a:bodyPr/>
                    <a:lstStyle/>
                    <a:p>
                      <a:pPr algn="ctr" rtl="1"/>
                      <a:r>
                        <a:rPr lang="en-US" sz="1400" dirty="0" err="1"/>
                        <a:t>Shebin</a:t>
                      </a:r>
                      <a:endParaRPr lang="ar-EG" sz="1400" dirty="0"/>
                    </a:p>
                  </a:txBody>
                  <a:tcPr/>
                </a:tc>
                <a:tc>
                  <a:txBody>
                    <a:bodyPr/>
                    <a:lstStyle/>
                    <a:p>
                      <a:pPr algn="ctr" rtl="1"/>
                      <a:r>
                        <a:rPr lang="en-US" sz="1400" dirty="0"/>
                        <a:t>01111000123</a:t>
                      </a:r>
                      <a:endParaRPr lang="ar-EG" sz="1400" dirty="0"/>
                    </a:p>
                  </a:txBody>
                  <a:tcPr/>
                </a:tc>
                <a:tc>
                  <a:txBody>
                    <a:bodyPr/>
                    <a:lstStyle/>
                    <a:p>
                      <a:pPr algn="ctr" rtl="1"/>
                      <a:r>
                        <a:rPr lang="en-US" sz="1400" dirty="0"/>
                        <a:t>Ahmed </a:t>
                      </a:r>
                      <a:endParaRPr lang="ar-EG" sz="1400" dirty="0"/>
                    </a:p>
                  </a:txBody>
                  <a:tcPr/>
                </a:tc>
                <a:tc>
                  <a:txBody>
                    <a:bodyPr/>
                    <a:lstStyle/>
                    <a:p>
                      <a:pPr algn="ctr" rtl="1"/>
                      <a:r>
                        <a:rPr lang="en-US" sz="1400" dirty="0"/>
                        <a:t>002</a:t>
                      </a:r>
                      <a:endParaRPr lang="ar-EG" sz="1400" dirty="0"/>
                    </a:p>
                  </a:txBody>
                  <a:tcPr/>
                </a:tc>
                <a:extLst>
                  <a:ext uri="{0D108BD9-81ED-4DB2-BD59-A6C34878D82A}">
                    <a16:rowId xmlns:a16="http://schemas.microsoft.com/office/drawing/2014/main" val="10001"/>
                  </a:ext>
                </a:extLst>
              </a:tr>
              <a:tr h="324608">
                <a:tc>
                  <a:txBody>
                    <a:bodyPr/>
                    <a:lstStyle/>
                    <a:p>
                      <a:pPr algn="ctr" rtl="1"/>
                      <a:r>
                        <a:rPr lang="en-US" sz="1400" dirty="0"/>
                        <a:t>Cairo</a:t>
                      </a:r>
                      <a:endParaRPr lang="ar-EG" sz="1400" dirty="0"/>
                    </a:p>
                  </a:txBody>
                  <a:tcPr/>
                </a:tc>
                <a:tc>
                  <a:txBody>
                    <a:bodyPr/>
                    <a:lstStyle/>
                    <a:p>
                      <a:pPr algn="ctr" rtl="1"/>
                      <a:r>
                        <a:rPr lang="en-US" sz="1400" dirty="0"/>
                        <a:t>01001213141</a:t>
                      </a:r>
                      <a:endParaRPr lang="ar-EG" sz="1400" dirty="0"/>
                    </a:p>
                  </a:txBody>
                  <a:tcPr/>
                </a:tc>
                <a:tc>
                  <a:txBody>
                    <a:bodyPr/>
                    <a:lstStyle/>
                    <a:p>
                      <a:pPr algn="ctr" rtl="1"/>
                      <a:r>
                        <a:rPr lang="en-US" sz="1400" dirty="0" err="1"/>
                        <a:t>Alaa</a:t>
                      </a:r>
                      <a:r>
                        <a:rPr lang="en-US" sz="1400" dirty="0"/>
                        <a:t> </a:t>
                      </a:r>
                      <a:r>
                        <a:rPr lang="en-US" sz="1400" dirty="0" err="1"/>
                        <a:t>Yousef</a:t>
                      </a:r>
                      <a:endParaRPr lang="ar-EG" sz="1400" dirty="0"/>
                    </a:p>
                  </a:txBody>
                  <a:tcPr/>
                </a:tc>
                <a:tc>
                  <a:txBody>
                    <a:bodyPr/>
                    <a:lstStyle/>
                    <a:p>
                      <a:pPr algn="ctr" rtl="1"/>
                      <a:r>
                        <a:rPr lang="en-US" sz="1400" dirty="0"/>
                        <a:t>003</a:t>
                      </a:r>
                      <a:endParaRPr lang="ar-EG" sz="1400" dirty="0"/>
                    </a:p>
                  </a:txBody>
                  <a:tcPr/>
                </a:tc>
                <a:extLst>
                  <a:ext uri="{0D108BD9-81ED-4DB2-BD59-A6C34878D82A}">
                    <a16:rowId xmlns:a16="http://schemas.microsoft.com/office/drawing/2014/main" val="10002"/>
                  </a:ext>
                </a:extLst>
              </a:tr>
              <a:tr h="324608">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Alex</a:t>
                      </a:r>
                      <a:endParaRPr lang="ar-EG" sz="1400" dirty="0"/>
                    </a:p>
                  </a:txBody>
                  <a:tcPr/>
                </a:tc>
                <a:tc>
                  <a:txBody>
                    <a:bodyPr/>
                    <a:lstStyle/>
                    <a:p>
                      <a:pPr algn="ctr" rtl="1"/>
                      <a:r>
                        <a:rPr lang="en-US" sz="1400" dirty="0"/>
                        <a:t>01222333444</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err="1"/>
                        <a:t>Heba</a:t>
                      </a:r>
                      <a:r>
                        <a:rPr lang="en-US" sz="1400" baseline="0" dirty="0"/>
                        <a:t> </a:t>
                      </a:r>
                      <a:r>
                        <a:rPr lang="en-US" sz="1400" dirty="0"/>
                        <a:t>Mohamed</a:t>
                      </a:r>
                      <a:endParaRPr lang="ar-EG" sz="1400" dirty="0"/>
                    </a:p>
                  </a:txBody>
                  <a:tcPr/>
                </a:tc>
                <a:tc>
                  <a:txBody>
                    <a:bodyPr/>
                    <a:lstStyle/>
                    <a:p>
                      <a:pPr algn="ctr" rtl="1"/>
                      <a:r>
                        <a:rPr lang="en-US" sz="1400" dirty="0"/>
                        <a:t>004</a:t>
                      </a:r>
                      <a:endParaRPr lang="ar-EG" sz="1400" dirty="0"/>
                    </a:p>
                  </a:txBody>
                  <a:tcPr/>
                </a:tc>
                <a:extLst>
                  <a:ext uri="{0D108BD9-81ED-4DB2-BD59-A6C34878D82A}">
                    <a16:rowId xmlns:a16="http://schemas.microsoft.com/office/drawing/2014/main" val="10003"/>
                  </a:ext>
                </a:extLst>
              </a:tr>
              <a:tr h="324608">
                <a:tc>
                  <a:txBody>
                    <a:bodyPr/>
                    <a:lstStyle/>
                    <a:p>
                      <a:pPr algn="ctr" rtl="1"/>
                      <a:r>
                        <a:rPr lang="en-US" sz="1400" dirty="0"/>
                        <a:t>Tanta</a:t>
                      </a:r>
                      <a:endParaRPr lang="ar-EG" sz="1400" dirty="0"/>
                    </a:p>
                  </a:txBody>
                  <a:tcPr/>
                </a:tc>
                <a:tc>
                  <a:txBody>
                    <a:bodyPr/>
                    <a:lstStyle/>
                    <a:p>
                      <a:pPr algn="ctr" rtl="1"/>
                      <a:r>
                        <a:rPr lang="en-US" sz="1400" dirty="0"/>
                        <a:t>01233009876 </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err="1"/>
                        <a:t>Shahd</a:t>
                      </a:r>
                      <a:r>
                        <a:rPr lang="en-US" sz="1400" dirty="0"/>
                        <a:t> </a:t>
                      </a:r>
                      <a:r>
                        <a:rPr lang="en-US" sz="1400" dirty="0" err="1"/>
                        <a:t>Hossam</a:t>
                      </a:r>
                      <a:endParaRPr lang="ar-EG" sz="1400" dirty="0"/>
                    </a:p>
                  </a:txBody>
                  <a:tcPr/>
                </a:tc>
                <a:tc>
                  <a:txBody>
                    <a:bodyPr/>
                    <a:lstStyle/>
                    <a:p>
                      <a:pPr algn="ctr" rtl="1"/>
                      <a:r>
                        <a:rPr lang="en-US" sz="1400" dirty="0"/>
                        <a:t>005</a:t>
                      </a:r>
                      <a:endParaRPr lang="ar-EG" sz="1400" dirty="0"/>
                    </a:p>
                  </a:txBody>
                  <a:tcPr/>
                </a:tc>
                <a:extLst>
                  <a:ext uri="{0D108BD9-81ED-4DB2-BD59-A6C34878D82A}">
                    <a16:rowId xmlns:a16="http://schemas.microsoft.com/office/drawing/2014/main" val="10004"/>
                  </a:ext>
                </a:extLst>
              </a:tr>
              <a:tr h="324608">
                <a:tc>
                  <a:txBody>
                    <a:bodyPr/>
                    <a:lstStyle/>
                    <a:p>
                      <a:pPr algn="ctr" rtl="1"/>
                      <a:r>
                        <a:rPr lang="en-US" sz="1400" dirty="0" err="1"/>
                        <a:t>Quwesna</a:t>
                      </a:r>
                      <a:endParaRPr lang="ar-EG" sz="1400" dirty="0"/>
                    </a:p>
                  </a:txBody>
                  <a:tcPr>
                    <a:lnB w="12700" cap="flat" cmpd="sng" algn="ctr">
                      <a:solidFill>
                        <a:schemeClr val="tx1"/>
                      </a:solidFill>
                      <a:prstDash val="solid"/>
                      <a:round/>
                      <a:headEnd type="none" w="med" len="med"/>
                      <a:tailEnd type="none" w="med" len="med"/>
                    </a:lnB>
                  </a:tcPr>
                </a:tc>
                <a:tc>
                  <a:txBody>
                    <a:bodyPr/>
                    <a:lstStyle/>
                    <a:p>
                      <a:pPr algn="ctr" rtl="1"/>
                      <a:r>
                        <a:rPr lang="en-US" sz="1400" dirty="0"/>
                        <a:t>01155338899</a:t>
                      </a:r>
                      <a:endParaRPr lang="ar-EG" sz="1400" dirty="0"/>
                    </a:p>
                  </a:txBody>
                  <a:tcPr>
                    <a:lnB w="12700" cap="flat" cmpd="sng" algn="ctr">
                      <a:solidFill>
                        <a:schemeClr val="tx1"/>
                      </a:solidFill>
                      <a:prstDash val="solid"/>
                      <a:round/>
                      <a:headEnd type="none" w="med" len="med"/>
                      <a:tailEnd type="none" w="med" len="med"/>
                    </a:lnB>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John </a:t>
                      </a:r>
                      <a:r>
                        <a:rPr lang="en-US" sz="1400" dirty="0" err="1"/>
                        <a:t>Deo</a:t>
                      </a:r>
                      <a:endParaRPr lang="ar-EG" sz="1400" dirty="0"/>
                    </a:p>
                  </a:txBody>
                  <a:tcPr>
                    <a:lnB w="12700" cap="flat" cmpd="sng" algn="ctr">
                      <a:solidFill>
                        <a:schemeClr val="tx1"/>
                      </a:solidFill>
                      <a:prstDash val="solid"/>
                      <a:round/>
                      <a:headEnd type="none" w="med" len="med"/>
                      <a:tailEnd type="none" w="med" len="med"/>
                    </a:lnB>
                  </a:tcPr>
                </a:tc>
                <a:tc>
                  <a:txBody>
                    <a:bodyPr/>
                    <a:lstStyle/>
                    <a:p>
                      <a:pPr algn="ctr" rtl="1"/>
                      <a:r>
                        <a:rPr lang="en-US" sz="1400" dirty="0"/>
                        <a:t>006</a:t>
                      </a:r>
                      <a:endParaRPr lang="ar-EG" sz="14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24608">
                <a:tc>
                  <a:txBody>
                    <a:bodyPr/>
                    <a:lstStyle/>
                    <a:p>
                      <a:pPr algn="ctr" rtl="1"/>
                      <a:r>
                        <a:rPr lang="en-US" sz="1400" dirty="0" err="1"/>
                        <a:t>Banha</a:t>
                      </a:r>
                      <a:endParaRPr lang="ar-EG" sz="1400" dirty="0"/>
                    </a:p>
                  </a:txBody>
                  <a:tcPr>
                    <a:lnT w="12700" cap="flat" cmpd="sng" algn="ctr">
                      <a:solidFill>
                        <a:schemeClr val="tx1"/>
                      </a:solidFill>
                      <a:prstDash val="solid"/>
                      <a:round/>
                      <a:headEnd type="none" w="med" len="med"/>
                      <a:tailEnd type="none" w="med" len="med"/>
                    </a:lnT>
                  </a:tcPr>
                </a:tc>
                <a:tc>
                  <a:txBody>
                    <a:bodyPr/>
                    <a:lstStyle/>
                    <a:p>
                      <a:pPr algn="ctr" rtl="1"/>
                      <a:r>
                        <a:rPr lang="en-US" sz="1400" dirty="0"/>
                        <a:t>01220001110</a:t>
                      </a:r>
                      <a:endParaRPr lang="ar-EG" sz="1400" dirty="0"/>
                    </a:p>
                  </a:txBody>
                  <a:tcPr>
                    <a:lnT w="12700" cap="flat" cmpd="sng" algn="ctr">
                      <a:solidFill>
                        <a:schemeClr val="tx1"/>
                      </a:solidFill>
                      <a:prstDash val="solid"/>
                      <a:round/>
                      <a:headEnd type="none" w="med" len="med"/>
                      <a:tailEnd type="none" w="med" len="med"/>
                    </a:lnT>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err="1"/>
                        <a:t>Amr</a:t>
                      </a:r>
                      <a:r>
                        <a:rPr lang="en-US" sz="1400" dirty="0"/>
                        <a:t> Ahmed</a:t>
                      </a:r>
                      <a:endParaRPr lang="ar-EG" sz="1400" dirty="0"/>
                    </a:p>
                  </a:txBody>
                  <a:tcPr>
                    <a:lnT w="12700" cap="flat" cmpd="sng" algn="ctr">
                      <a:solidFill>
                        <a:schemeClr val="tx1"/>
                      </a:solidFill>
                      <a:prstDash val="solid"/>
                      <a:round/>
                      <a:headEnd type="none" w="med" len="med"/>
                      <a:tailEnd type="none" w="med" len="med"/>
                    </a:lnT>
                  </a:tcPr>
                </a:tc>
                <a:tc>
                  <a:txBody>
                    <a:bodyPr/>
                    <a:lstStyle/>
                    <a:p>
                      <a:pPr algn="ctr" rtl="1"/>
                      <a:r>
                        <a:rPr lang="en-US" sz="1400" dirty="0"/>
                        <a:t>007</a:t>
                      </a:r>
                      <a:endParaRPr lang="ar-EG" sz="14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bl>
          </a:graphicData>
        </a:graphic>
      </p:graphicFrame>
      <p:graphicFrame>
        <p:nvGraphicFramePr>
          <p:cNvPr id="6" name="Table 5"/>
          <p:cNvGraphicFramePr>
            <a:graphicFrameLocks noGrp="1"/>
          </p:cNvGraphicFramePr>
          <p:nvPr/>
        </p:nvGraphicFramePr>
        <p:xfrm>
          <a:off x="6023992" y="476672"/>
          <a:ext cx="2700090" cy="2356104"/>
        </p:xfrm>
        <a:graphic>
          <a:graphicData uri="http://schemas.openxmlformats.org/drawingml/2006/table">
            <a:tbl>
              <a:tblPr rtl="1" firstRow="1" bandRow="1">
                <a:tableStyleId>{5C22544A-7EE6-4342-B048-85BDC9FD1C3A}</a:tableStyleId>
              </a:tblPr>
              <a:tblGrid>
                <a:gridCol w="1028338">
                  <a:extLst>
                    <a:ext uri="{9D8B030D-6E8A-4147-A177-3AD203B41FA5}">
                      <a16:colId xmlns:a16="http://schemas.microsoft.com/office/drawing/2014/main" val="20000"/>
                    </a:ext>
                  </a:extLst>
                </a:gridCol>
                <a:gridCol w="1012840">
                  <a:extLst>
                    <a:ext uri="{9D8B030D-6E8A-4147-A177-3AD203B41FA5}">
                      <a16:colId xmlns:a16="http://schemas.microsoft.com/office/drawing/2014/main" val="20001"/>
                    </a:ext>
                  </a:extLst>
                </a:gridCol>
                <a:gridCol w="658912">
                  <a:extLst>
                    <a:ext uri="{9D8B030D-6E8A-4147-A177-3AD203B41FA5}">
                      <a16:colId xmlns:a16="http://schemas.microsoft.com/office/drawing/2014/main" val="20002"/>
                    </a:ext>
                  </a:extLst>
                </a:gridCol>
              </a:tblGrid>
              <a:tr h="330087">
                <a:tc>
                  <a:txBody>
                    <a:bodyPr/>
                    <a:lstStyle/>
                    <a:p>
                      <a:pPr algn="ctr" rtl="1"/>
                      <a:r>
                        <a:rPr lang="en-US" sz="1600" dirty="0" err="1"/>
                        <a:t>P_price</a:t>
                      </a:r>
                      <a:endParaRPr lang="ar-EG" sz="1600" dirty="0"/>
                    </a:p>
                  </a:txBody>
                  <a:tcPr/>
                </a:tc>
                <a:tc>
                  <a:txBody>
                    <a:bodyPr/>
                    <a:lstStyle/>
                    <a:p>
                      <a:pPr algn="ctr" rtl="1"/>
                      <a:r>
                        <a:rPr lang="en-US" sz="1600" dirty="0" err="1"/>
                        <a:t>P_name</a:t>
                      </a:r>
                      <a:endParaRPr lang="ar-EG" sz="1600" dirty="0"/>
                    </a:p>
                  </a:txBody>
                  <a:tcPr>
                    <a:lnR w="12700" cap="flat" cmpd="sng" algn="ctr">
                      <a:solidFill>
                        <a:schemeClr val="tx1"/>
                      </a:solidFill>
                      <a:prstDash val="solid"/>
                      <a:round/>
                      <a:headEnd type="none" w="med" len="med"/>
                      <a:tailEnd type="none" w="med" len="med"/>
                    </a:lnR>
                  </a:tcPr>
                </a:tc>
                <a:tc>
                  <a:txBody>
                    <a:bodyPr/>
                    <a:lstStyle/>
                    <a:p>
                      <a:pPr algn="ctr" rtl="1"/>
                      <a:r>
                        <a:rPr lang="en-US" sz="1600" u="sng" dirty="0" err="1"/>
                        <a:t>P_id</a:t>
                      </a:r>
                      <a:endParaRPr lang="ar-EG"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35280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40$</a:t>
                      </a:r>
                      <a:endParaRPr lang="ar-EG" sz="1400" dirty="0"/>
                    </a:p>
                  </a:txBody>
                  <a:tcPr/>
                </a:tc>
                <a:tc>
                  <a:txBody>
                    <a:bodyPr/>
                    <a:lstStyle/>
                    <a:p>
                      <a:pPr algn="ctr" rtl="1"/>
                      <a:r>
                        <a:rPr lang="en-US" sz="1400" dirty="0"/>
                        <a:t>Boots</a:t>
                      </a:r>
                      <a:endParaRPr lang="ar-EG" sz="1400" dirty="0"/>
                    </a:p>
                  </a:txBody>
                  <a:tcPr>
                    <a:lnR w="12700" cap="flat" cmpd="sng" algn="ctr">
                      <a:solidFill>
                        <a:schemeClr val="tx1"/>
                      </a:solidFill>
                      <a:prstDash val="solid"/>
                      <a:round/>
                      <a:headEnd type="none" w="med" len="med"/>
                      <a:tailEnd type="none" w="med" len="med"/>
                    </a:lnR>
                  </a:tcPr>
                </a:tc>
                <a:tc>
                  <a:txBody>
                    <a:bodyPr/>
                    <a:lstStyle/>
                    <a:p>
                      <a:pPr algn="ctr" rtl="1"/>
                      <a:r>
                        <a:rPr lang="en-US" sz="1400" dirty="0"/>
                        <a:t>0601</a:t>
                      </a:r>
                      <a:endParaRPr lang="ar-EG"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35280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35$</a:t>
                      </a:r>
                      <a:endParaRPr lang="ar-EG" sz="1400" dirty="0"/>
                    </a:p>
                  </a:txBody>
                  <a:tcPr/>
                </a:tc>
                <a:tc>
                  <a:txBody>
                    <a:bodyPr/>
                    <a:lstStyle/>
                    <a:p>
                      <a:pPr algn="ctr" rtl="1"/>
                      <a:r>
                        <a:rPr lang="en-US" sz="1400" dirty="0"/>
                        <a:t>Sneakers</a:t>
                      </a:r>
                      <a:endParaRPr lang="ar-EG" sz="1400" dirty="0"/>
                    </a:p>
                  </a:txBody>
                  <a:tcPr>
                    <a:lnR w="12700" cap="flat" cmpd="sng" algn="ctr">
                      <a:solidFill>
                        <a:schemeClr val="tx1"/>
                      </a:solidFill>
                      <a:prstDash val="solid"/>
                      <a:round/>
                      <a:headEnd type="none" w="med" len="med"/>
                      <a:tailEnd type="none" w="med" len="med"/>
                    </a:lnR>
                  </a:tcPr>
                </a:tc>
                <a:tc>
                  <a:txBody>
                    <a:bodyPr/>
                    <a:lstStyle/>
                    <a:p>
                      <a:pPr algn="ctr" rtl="1"/>
                      <a:r>
                        <a:rPr lang="en-US" sz="1400" dirty="0"/>
                        <a:t>0701</a:t>
                      </a:r>
                      <a:endParaRPr lang="ar-EG"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35280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20$</a:t>
                      </a:r>
                      <a:endParaRPr lang="ar-EG" sz="1400" dirty="0"/>
                    </a:p>
                  </a:txBody>
                  <a:tcPr/>
                </a:tc>
                <a:tc>
                  <a:txBody>
                    <a:bodyPr/>
                    <a:lstStyle/>
                    <a:p>
                      <a:pPr algn="ctr" rtl="1"/>
                      <a:r>
                        <a:rPr lang="en-US" sz="1400" dirty="0"/>
                        <a:t>Blouse</a:t>
                      </a:r>
                      <a:endParaRPr lang="ar-EG" sz="1400" dirty="0"/>
                    </a:p>
                  </a:txBody>
                  <a:tcPr>
                    <a:lnR w="12700" cap="flat" cmpd="sng" algn="ctr">
                      <a:solidFill>
                        <a:schemeClr val="tx1"/>
                      </a:solidFill>
                      <a:prstDash val="solid"/>
                      <a:round/>
                      <a:headEnd type="none" w="med" len="med"/>
                      <a:tailEnd type="none" w="med" len="med"/>
                    </a:lnR>
                  </a:tcPr>
                </a:tc>
                <a:tc>
                  <a:txBody>
                    <a:bodyPr/>
                    <a:lstStyle/>
                    <a:p>
                      <a:pPr algn="ctr" rtl="1"/>
                      <a:r>
                        <a:rPr lang="en-US" sz="1400" dirty="0"/>
                        <a:t>0901</a:t>
                      </a:r>
                      <a:endParaRPr lang="ar-EG"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35280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40$</a:t>
                      </a:r>
                      <a:endParaRPr lang="ar-EG" sz="1400" dirty="0"/>
                    </a:p>
                  </a:txBody>
                  <a:tcPr/>
                </a:tc>
                <a:tc>
                  <a:txBody>
                    <a:bodyPr/>
                    <a:lstStyle/>
                    <a:p>
                      <a:pPr algn="ctr" rtl="1"/>
                      <a:r>
                        <a:rPr lang="en-US" sz="1400" dirty="0"/>
                        <a:t>Bag</a:t>
                      </a:r>
                      <a:endParaRPr lang="ar-EG" sz="1400" dirty="0"/>
                    </a:p>
                  </a:txBody>
                  <a:tcPr>
                    <a:lnR w="12700" cap="flat" cmpd="sng" algn="ctr">
                      <a:solidFill>
                        <a:schemeClr val="tx1"/>
                      </a:solidFill>
                      <a:prstDash val="solid"/>
                      <a:round/>
                      <a:headEnd type="none" w="med" len="med"/>
                      <a:tailEnd type="none" w="med" len="med"/>
                    </a:lnR>
                  </a:tcPr>
                </a:tc>
                <a:tc>
                  <a:txBody>
                    <a:bodyPr/>
                    <a:lstStyle/>
                    <a:p>
                      <a:pPr algn="ctr" rtl="1"/>
                      <a:r>
                        <a:rPr lang="en-US" sz="1400" dirty="0"/>
                        <a:t>0801</a:t>
                      </a:r>
                      <a:endParaRPr lang="ar-EG"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299429">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50$</a:t>
                      </a:r>
                      <a:endParaRPr lang="ar-EG" sz="1400" dirty="0"/>
                    </a:p>
                  </a:txBody>
                  <a:tcPr>
                    <a:lnB w="12700" cap="flat" cmpd="sng" algn="ctr">
                      <a:solidFill>
                        <a:schemeClr val="tx1"/>
                      </a:solidFill>
                      <a:prstDash val="solid"/>
                      <a:round/>
                      <a:headEnd type="none" w="med" len="med"/>
                      <a:tailEnd type="none" w="med" len="med"/>
                    </a:lnB>
                  </a:tcPr>
                </a:tc>
                <a:tc>
                  <a:txBody>
                    <a:bodyPr/>
                    <a:lstStyle/>
                    <a:p>
                      <a:pPr algn="ctr" rtl="1"/>
                      <a:r>
                        <a:rPr lang="en-US" sz="1400" dirty="0"/>
                        <a:t>Dresses</a:t>
                      </a:r>
                      <a:endParaRPr lang="ar-EG" sz="1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1"/>
                      <a:r>
                        <a:rPr lang="en-US" sz="1400" dirty="0"/>
                        <a:t>0501</a:t>
                      </a:r>
                      <a:endParaRPr lang="ar-EG" sz="1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99429">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100$</a:t>
                      </a:r>
                      <a:endParaRPr lang="ar-EG" sz="1400" dirty="0"/>
                    </a:p>
                  </a:txBody>
                  <a:tcPr>
                    <a:lnT w="12700" cap="flat" cmpd="sng" algn="ctr">
                      <a:solidFill>
                        <a:schemeClr val="tx1"/>
                      </a:solidFill>
                      <a:prstDash val="solid"/>
                      <a:round/>
                      <a:headEnd type="none" w="med" len="med"/>
                      <a:tailEnd type="none" w="med" len="med"/>
                    </a:lnT>
                  </a:tcPr>
                </a:tc>
                <a:tc>
                  <a:txBody>
                    <a:bodyPr/>
                    <a:lstStyle/>
                    <a:p>
                      <a:pPr algn="ctr" rtl="1"/>
                      <a:r>
                        <a:rPr lang="en-US" sz="1400" dirty="0"/>
                        <a:t>Jacket</a:t>
                      </a:r>
                      <a:endParaRPr lang="ar-EG"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1"/>
                      <a:r>
                        <a:rPr lang="en-US" sz="1400" dirty="0"/>
                        <a:t>0401</a:t>
                      </a:r>
                      <a:endParaRPr lang="ar-EG"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nvGraphicFramePr>
        <p:xfrm>
          <a:off x="8832304" y="283755"/>
          <a:ext cx="1716754" cy="3333900"/>
        </p:xfrm>
        <a:graphic>
          <a:graphicData uri="http://schemas.openxmlformats.org/drawingml/2006/table">
            <a:tbl>
              <a:tblPr rtl="1" firstRow="1" bandRow="1">
                <a:tableStyleId>{5C22544A-7EE6-4342-B048-85BDC9FD1C3A}</a:tableStyleId>
              </a:tblPr>
              <a:tblGrid>
                <a:gridCol w="565750">
                  <a:extLst>
                    <a:ext uri="{9D8B030D-6E8A-4147-A177-3AD203B41FA5}">
                      <a16:colId xmlns:a16="http://schemas.microsoft.com/office/drawing/2014/main" val="20000"/>
                    </a:ext>
                  </a:extLst>
                </a:gridCol>
                <a:gridCol w="593063">
                  <a:extLst>
                    <a:ext uri="{9D8B030D-6E8A-4147-A177-3AD203B41FA5}">
                      <a16:colId xmlns:a16="http://schemas.microsoft.com/office/drawing/2014/main" val="20001"/>
                    </a:ext>
                  </a:extLst>
                </a:gridCol>
                <a:gridCol w="557941">
                  <a:extLst>
                    <a:ext uri="{9D8B030D-6E8A-4147-A177-3AD203B41FA5}">
                      <a16:colId xmlns:a16="http://schemas.microsoft.com/office/drawing/2014/main" val="20002"/>
                    </a:ext>
                  </a:extLst>
                </a:gridCol>
              </a:tblGrid>
              <a:tr h="318958">
                <a:tc>
                  <a:txBody>
                    <a:bodyPr/>
                    <a:lstStyle/>
                    <a:p>
                      <a:pPr algn="ctr" rtl="1"/>
                      <a:r>
                        <a:rPr lang="en-US" sz="1600" u="none" dirty="0" err="1"/>
                        <a:t>S_id</a:t>
                      </a:r>
                      <a:endParaRPr lang="ar-EG" sz="1600" u="none" dirty="0"/>
                    </a:p>
                  </a:txBody>
                  <a:tcPr/>
                </a:tc>
                <a:tc>
                  <a:txBody>
                    <a:bodyPr/>
                    <a:lstStyle/>
                    <a:p>
                      <a:pPr algn="ctr" rtl="1"/>
                      <a:r>
                        <a:rPr lang="en-US" sz="1600" u="sng" dirty="0" err="1"/>
                        <a:t>P_id</a:t>
                      </a:r>
                      <a:endParaRPr lang="ar-EG" sz="1600" dirty="0"/>
                    </a:p>
                  </a:txBody>
                  <a:tcPr/>
                </a:tc>
                <a:tc>
                  <a:txBody>
                    <a:bodyPr/>
                    <a:lstStyle/>
                    <a:p>
                      <a:pPr algn="ctr" rtl="1"/>
                      <a:r>
                        <a:rPr lang="en-US" sz="1600" i="0" u="sng" dirty="0" err="1">
                          <a:solidFill>
                            <a:schemeClr val="bg1"/>
                          </a:solidFill>
                        </a:rPr>
                        <a:t>C_id</a:t>
                      </a:r>
                      <a:endParaRPr lang="ar-EG" sz="1600" dirty="0"/>
                    </a:p>
                  </a:txBody>
                  <a:tcPr/>
                </a:tc>
                <a:extLst>
                  <a:ext uri="{0D108BD9-81ED-4DB2-BD59-A6C34878D82A}">
                    <a16:rowId xmlns:a16="http://schemas.microsoft.com/office/drawing/2014/main" val="10000"/>
                  </a:ext>
                </a:extLst>
              </a:tr>
              <a:tr h="333180">
                <a:tc>
                  <a:txBody>
                    <a:bodyPr/>
                    <a:lstStyle/>
                    <a:p>
                      <a:pPr algn="ctr" rtl="1"/>
                      <a:r>
                        <a:rPr lang="en-US" sz="1400" dirty="0"/>
                        <a:t>S3</a:t>
                      </a:r>
                      <a:endParaRPr lang="ar-EG" sz="1400" dirty="0"/>
                    </a:p>
                  </a:txBody>
                  <a:tcPr/>
                </a:tc>
                <a:tc>
                  <a:txBody>
                    <a:bodyPr/>
                    <a:lstStyle/>
                    <a:p>
                      <a:pPr algn="ctr" rtl="1"/>
                      <a:r>
                        <a:rPr lang="en-US" sz="1400" dirty="0"/>
                        <a:t>0601</a:t>
                      </a:r>
                      <a:endParaRPr lang="ar-EG" sz="1400" dirty="0"/>
                    </a:p>
                  </a:txBody>
                  <a:tcPr/>
                </a:tc>
                <a:tc>
                  <a:txBody>
                    <a:bodyPr/>
                    <a:lstStyle/>
                    <a:p>
                      <a:pPr algn="ctr" rtl="1"/>
                      <a:r>
                        <a:rPr lang="en-US" sz="1400" dirty="0"/>
                        <a:t>002</a:t>
                      </a:r>
                      <a:endParaRPr lang="ar-EG" sz="1400" dirty="0"/>
                    </a:p>
                  </a:txBody>
                  <a:tcPr/>
                </a:tc>
                <a:extLst>
                  <a:ext uri="{0D108BD9-81ED-4DB2-BD59-A6C34878D82A}">
                    <a16:rowId xmlns:a16="http://schemas.microsoft.com/office/drawing/2014/main" val="10001"/>
                  </a:ext>
                </a:extLst>
              </a:tr>
              <a:tr h="33318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A2</a:t>
                      </a:r>
                      <a:endParaRPr lang="ar-EG" sz="1400" dirty="0"/>
                    </a:p>
                  </a:txBody>
                  <a:tcPr/>
                </a:tc>
                <a:tc>
                  <a:txBody>
                    <a:bodyPr/>
                    <a:lstStyle/>
                    <a:p>
                      <a:pPr algn="ctr" rtl="1"/>
                      <a:r>
                        <a:rPr lang="en-US" sz="1400" dirty="0"/>
                        <a:t>0701</a:t>
                      </a:r>
                      <a:endParaRPr lang="ar-EG" sz="1400" dirty="0"/>
                    </a:p>
                  </a:txBody>
                  <a:tcPr/>
                </a:tc>
                <a:tc>
                  <a:txBody>
                    <a:bodyPr/>
                    <a:lstStyle/>
                    <a:p>
                      <a:pPr algn="ctr" rtl="1"/>
                      <a:r>
                        <a:rPr lang="en-US" sz="1400" dirty="0"/>
                        <a:t>003</a:t>
                      </a:r>
                      <a:endParaRPr lang="ar-EG" sz="1400" dirty="0"/>
                    </a:p>
                  </a:txBody>
                  <a:tcPr/>
                </a:tc>
                <a:extLst>
                  <a:ext uri="{0D108BD9-81ED-4DB2-BD59-A6C34878D82A}">
                    <a16:rowId xmlns:a16="http://schemas.microsoft.com/office/drawing/2014/main" val="10002"/>
                  </a:ext>
                </a:extLst>
              </a:tr>
              <a:tr h="333180">
                <a:tc>
                  <a:txBody>
                    <a:bodyPr/>
                    <a:lstStyle/>
                    <a:p>
                      <a:pPr algn="ctr" rtl="1"/>
                      <a:r>
                        <a:rPr lang="en-US" sz="1400" dirty="0"/>
                        <a:t>M1</a:t>
                      </a:r>
                      <a:endParaRPr lang="ar-EG" sz="1400" dirty="0"/>
                    </a:p>
                  </a:txBody>
                  <a:tcPr/>
                </a:tc>
                <a:tc>
                  <a:txBody>
                    <a:bodyPr/>
                    <a:lstStyle/>
                    <a:p>
                      <a:pPr algn="ctr" rtl="1"/>
                      <a:r>
                        <a:rPr lang="en-US" sz="1400" dirty="0"/>
                        <a:t>0901</a:t>
                      </a:r>
                      <a:endParaRPr lang="ar-EG" sz="1400" dirty="0"/>
                    </a:p>
                  </a:txBody>
                  <a:tcPr/>
                </a:tc>
                <a:tc>
                  <a:txBody>
                    <a:bodyPr/>
                    <a:lstStyle/>
                    <a:p>
                      <a:pPr algn="ctr" rtl="1"/>
                      <a:r>
                        <a:rPr lang="en-US" sz="1400" dirty="0"/>
                        <a:t>004</a:t>
                      </a:r>
                      <a:endParaRPr lang="ar-EG" sz="1400" dirty="0"/>
                    </a:p>
                  </a:txBody>
                  <a:tcPr/>
                </a:tc>
                <a:extLst>
                  <a:ext uri="{0D108BD9-81ED-4DB2-BD59-A6C34878D82A}">
                    <a16:rowId xmlns:a16="http://schemas.microsoft.com/office/drawing/2014/main" val="10003"/>
                  </a:ext>
                </a:extLst>
              </a:tr>
              <a:tr h="33318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A2</a:t>
                      </a:r>
                      <a:endParaRPr lang="ar-EG" sz="1400" dirty="0"/>
                    </a:p>
                  </a:txBody>
                  <a:tcPr/>
                </a:tc>
                <a:tc>
                  <a:txBody>
                    <a:bodyPr/>
                    <a:lstStyle/>
                    <a:p>
                      <a:pPr algn="ctr" rtl="1"/>
                      <a:r>
                        <a:rPr lang="en-US" sz="1400" dirty="0"/>
                        <a:t>0701</a:t>
                      </a:r>
                      <a:endParaRPr lang="ar-EG" sz="1400" dirty="0"/>
                    </a:p>
                  </a:txBody>
                  <a:tcPr/>
                </a:tc>
                <a:tc>
                  <a:txBody>
                    <a:bodyPr/>
                    <a:lstStyle/>
                    <a:p>
                      <a:pPr algn="ctr" rtl="1"/>
                      <a:r>
                        <a:rPr lang="en-US" sz="1400" dirty="0"/>
                        <a:t>004</a:t>
                      </a:r>
                      <a:endParaRPr lang="ar-EG" sz="1400" dirty="0"/>
                    </a:p>
                  </a:txBody>
                  <a:tcPr/>
                </a:tc>
                <a:extLst>
                  <a:ext uri="{0D108BD9-81ED-4DB2-BD59-A6C34878D82A}">
                    <a16:rowId xmlns:a16="http://schemas.microsoft.com/office/drawing/2014/main" val="10004"/>
                  </a:ext>
                </a:extLst>
              </a:tr>
              <a:tr h="333180">
                <a:tc>
                  <a:txBody>
                    <a:bodyPr/>
                    <a:lstStyle/>
                    <a:p>
                      <a:pPr algn="ctr" rtl="1"/>
                      <a:r>
                        <a:rPr lang="en-US" sz="1400" dirty="0"/>
                        <a:t>M1</a:t>
                      </a:r>
                      <a:endParaRPr lang="ar-EG" sz="1400" dirty="0"/>
                    </a:p>
                  </a:txBody>
                  <a:tcPr/>
                </a:tc>
                <a:tc>
                  <a:txBody>
                    <a:bodyPr/>
                    <a:lstStyle/>
                    <a:p>
                      <a:pPr algn="ctr" rtl="1"/>
                      <a:r>
                        <a:rPr lang="en-US" sz="1400" dirty="0"/>
                        <a:t>0801</a:t>
                      </a:r>
                      <a:endParaRPr lang="ar-EG" sz="1400" dirty="0"/>
                    </a:p>
                  </a:txBody>
                  <a:tcPr/>
                </a:tc>
                <a:tc>
                  <a:txBody>
                    <a:bodyPr/>
                    <a:lstStyle/>
                    <a:p>
                      <a:pPr algn="ctr" rtl="1"/>
                      <a:r>
                        <a:rPr lang="en-US" sz="1400" dirty="0"/>
                        <a:t>005</a:t>
                      </a:r>
                      <a:endParaRPr lang="ar-EG" sz="1400" dirty="0"/>
                    </a:p>
                  </a:txBody>
                  <a:tcPr/>
                </a:tc>
                <a:extLst>
                  <a:ext uri="{0D108BD9-81ED-4DB2-BD59-A6C34878D82A}">
                    <a16:rowId xmlns:a16="http://schemas.microsoft.com/office/drawing/2014/main" val="10005"/>
                  </a:ext>
                </a:extLst>
              </a:tr>
              <a:tr h="333180">
                <a:tc>
                  <a:txBody>
                    <a:bodyPr/>
                    <a:lstStyle/>
                    <a:p>
                      <a:pPr algn="ctr" rtl="1"/>
                      <a:r>
                        <a:rPr lang="en-US" sz="1400" dirty="0"/>
                        <a:t>A4</a:t>
                      </a:r>
                      <a:endParaRPr lang="ar-EG" sz="1400" dirty="0"/>
                    </a:p>
                  </a:txBody>
                  <a:tcPr/>
                </a:tc>
                <a:tc>
                  <a:txBody>
                    <a:bodyPr/>
                    <a:lstStyle/>
                    <a:p>
                      <a:pPr algn="ctr" rtl="1"/>
                      <a:r>
                        <a:rPr lang="en-US" sz="1400" dirty="0"/>
                        <a:t>0501</a:t>
                      </a:r>
                      <a:endParaRPr lang="ar-EG" sz="1400" dirty="0"/>
                    </a:p>
                  </a:txBody>
                  <a:tcPr/>
                </a:tc>
                <a:tc>
                  <a:txBody>
                    <a:bodyPr/>
                    <a:lstStyle/>
                    <a:p>
                      <a:pPr algn="ctr" rtl="1"/>
                      <a:r>
                        <a:rPr lang="en-US" sz="1400" dirty="0"/>
                        <a:t>005</a:t>
                      </a:r>
                      <a:endParaRPr lang="ar-EG" sz="1400" dirty="0"/>
                    </a:p>
                  </a:txBody>
                  <a:tcPr/>
                </a:tc>
                <a:extLst>
                  <a:ext uri="{0D108BD9-81ED-4DB2-BD59-A6C34878D82A}">
                    <a16:rowId xmlns:a16="http://schemas.microsoft.com/office/drawing/2014/main" val="10006"/>
                  </a:ext>
                </a:extLst>
              </a:tr>
              <a:tr h="333180">
                <a:tc>
                  <a:txBody>
                    <a:bodyPr/>
                    <a:lstStyle/>
                    <a:p>
                      <a:pPr algn="ctr" rtl="1"/>
                      <a:r>
                        <a:rPr lang="en-US" sz="1400" dirty="0"/>
                        <a:t>A4</a:t>
                      </a:r>
                      <a:endParaRPr lang="ar-EG" sz="1400" dirty="0"/>
                    </a:p>
                  </a:txBody>
                  <a:tcPr/>
                </a:tc>
                <a:tc>
                  <a:txBody>
                    <a:bodyPr/>
                    <a:lstStyle/>
                    <a:p>
                      <a:pPr algn="ctr" rtl="1"/>
                      <a:r>
                        <a:rPr lang="en-US" sz="1400" dirty="0"/>
                        <a:t>0401</a:t>
                      </a:r>
                      <a:endParaRPr lang="ar-EG" sz="1400" dirty="0"/>
                    </a:p>
                  </a:txBody>
                  <a:tcPr/>
                </a:tc>
                <a:tc>
                  <a:txBody>
                    <a:bodyPr/>
                    <a:lstStyle/>
                    <a:p>
                      <a:pPr algn="ctr" rtl="1"/>
                      <a:r>
                        <a:rPr lang="en-US" sz="1400" dirty="0"/>
                        <a:t>006</a:t>
                      </a:r>
                      <a:endParaRPr lang="ar-EG" sz="1400" dirty="0"/>
                    </a:p>
                  </a:txBody>
                  <a:tcPr/>
                </a:tc>
                <a:extLst>
                  <a:ext uri="{0D108BD9-81ED-4DB2-BD59-A6C34878D82A}">
                    <a16:rowId xmlns:a16="http://schemas.microsoft.com/office/drawing/2014/main" val="10007"/>
                  </a:ext>
                </a:extLst>
              </a:tr>
              <a:tr h="333180">
                <a:tc>
                  <a:txBody>
                    <a:bodyPr/>
                    <a:lstStyle/>
                    <a:p>
                      <a:pPr algn="ctr" rtl="1"/>
                      <a:r>
                        <a:rPr lang="en-US" sz="1400" dirty="0"/>
                        <a:t>A4</a:t>
                      </a:r>
                      <a:endParaRPr lang="ar-EG" sz="1400" dirty="0"/>
                    </a:p>
                  </a:txBody>
                  <a:tcPr/>
                </a:tc>
                <a:tc>
                  <a:txBody>
                    <a:bodyPr/>
                    <a:lstStyle/>
                    <a:p>
                      <a:pPr algn="ctr" rtl="1"/>
                      <a:r>
                        <a:rPr lang="en-US" sz="1400" dirty="0"/>
                        <a:t>0401</a:t>
                      </a:r>
                      <a:endParaRPr lang="ar-EG" sz="1400" dirty="0"/>
                    </a:p>
                  </a:txBody>
                  <a:tcPr/>
                </a:tc>
                <a:tc>
                  <a:txBody>
                    <a:bodyPr/>
                    <a:lstStyle/>
                    <a:p>
                      <a:pPr algn="ctr" rtl="1"/>
                      <a:r>
                        <a:rPr lang="en-US" sz="1400" dirty="0"/>
                        <a:t>007</a:t>
                      </a:r>
                      <a:endParaRPr lang="ar-EG" sz="1400" dirty="0"/>
                    </a:p>
                  </a:txBody>
                  <a:tcPr/>
                </a:tc>
                <a:extLst>
                  <a:ext uri="{0D108BD9-81ED-4DB2-BD59-A6C34878D82A}">
                    <a16:rowId xmlns:a16="http://schemas.microsoft.com/office/drawing/2014/main" val="10008"/>
                  </a:ext>
                </a:extLst>
              </a:tr>
              <a:tr h="33318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A2</a:t>
                      </a:r>
                      <a:endParaRPr lang="ar-EG" sz="1400" dirty="0"/>
                    </a:p>
                  </a:txBody>
                  <a:tcPr/>
                </a:tc>
                <a:tc>
                  <a:txBody>
                    <a:bodyPr/>
                    <a:lstStyle/>
                    <a:p>
                      <a:pPr algn="ctr" rtl="1"/>
                      <a:r>
                        <a:rPr lang="en-US" sz="1400" dirty="0"/>
                        <a:t>0701</a:t>
                      </a:r>
                      <a:endParaRPr lang="ar-EG" sz="1400" dirty="0"/>
                    </a:p>
                  </a:txBody>
                  <a:tcPr/>
                </a:tc>
                <a:tc>
                  <a:txBody>
                    <a:bodyPr/>
                    <a:lstStyle/>
                    <a:p>
                      <a:pPr algn="ctr" rtl="1"/>
                      <a:r>
                        <a:rPr lang="en-US" sz="1400" dirty="0"/>
                        <a:t>007</a:t>
                      </a:r>
                      <a:endParaRPr lang="ar-EG" sz="1400" dirty="0"/>
                    </a:p>
                  </a:txBody>
                  <a:tcPr/>
                </a:tc>
                <a:extLst>
                  <a:ext uri="{0D108BD9-81ED-4DB2-BD59-A6C34878D82A}">
                    <a16:rowId xmlns:a16="http://schemas.microsoft.com/office/drawing/2014/main" val="10009"/>
                  </a:ext>
                </a:extLst>
              </a:tr>
            </a:tbl>
          </a:graphicData>
        </a:graphic>
      </p:graphicFrame>
      <p:graphicFrame>
        <p:nvGraphicFramePr>
          <p:cNvPr id="8" name="Table 7"/>
          <p:cNvGraphicFramePr>
            <a:graphicFrameLocks noGrp="1"/>
          </p:cNvGraphicFramePr>
          <p:nvPr/>
        </p:nvGraphicFramePr>
        <p:xfrm>
          <a:off x="1631504" y="3501009"/>
          <a:ext cx="1903000" cy="2448273"/>
        </p:xfrm>
        <a:graphic>
          <a:graphicData uri="http://schemas.openxmlformats.org/drawingml/2006/table">
            <a:tbl>
              <a:tblPr rtl="1" firstRow="1" bandRow="1">
                <a:tableStyleId>{5C22544A-7EE6-4342-B048-85BDC9FD1C3A}</a:tableStyleId>
              </a:tblPr>
              <a:tblGrid>
                <a:gridCol w="1349450">
                  <a:extLst>
                    <a:ext uri="{9D8B030D-6E8A-4147-A177-3AD203B41FA5}">
                      <a16:colId xmlns:a16="http://schemas.microsoft.com/office/drawing/2014/main" val="20000"/>
                    </a:ext>
                  </a:extLst>
                </a:gridCol>
                <a:gridCol w="553550">
                  <a:extLst>
                    <a:ext uri="{9D8B030D-6E8A-4147-A177-3AD203B41FA5}">
                      <a16:colId xmlns:a16="http://schemas.microsoft.com/office/drawing/2014/main" val="20001"/>
                    </a:ext>
                  </a:extLst>
                </a:gridCol>
              </a:tblGrid>
              <a:tr h="347311">
                <a:tc>
                  <a:txBody>
                    <a:bodyPr/>
                    <a:lstStyle/>
                    <a:p>
                      <a:pPr algn="ctr" rtl="1"/>
                      <a:r>
                        <a:rPr lang="en-US" sz="1600" dirty="0" err="1"/>
                        <a:t>S_name</a:t>
                      </a:r>
                      <a:endParaRPr lang="ar-EG" sz="1600" dirty="0"/>
                    </a:p>
                  </a:txBody>
                  <a:tcPr/>
                </a:tc>
                <a:tc>
                  <a:txBody>
                    <a:bodyPr/>
                    <a:lstStyle/>
                    <a:p>
                      <a:pPr algn="ctr" rtl="1"/>
                      <a:r>
                        <a:rPr lang="en-US" sz="1600" u="sng" dirty="0" err="1"/>
                        <a:t>S_id</a:t>
                      </a:r>
                      <a:endParaRPr lang="ar-EG" sz="1600" u="sng" dirty="0"/>
                    </a:p>
                  </a:txBody>
                  <a:tcPr/>
                </a:tc>
                <a:extLst>
                  <a:ext uri="{0D108BD9-81ED-4DB2-BD59-A6C34878D82A}">
                    <a16:rowId xmlns:a16="http://schemas.microsoft.com/office/drawing/2014/main" val="10000"/>
                  </a:ext>
                </a:extLst>
              </a:tr>
              <a:tr h="36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err="1"/>
                        <a:t>Saif</a:t>
                      </a:r>
                      <a:r>
                        <a:rPr lang="en-US" sz="1400" dirty="0"/>
                        <a:t> </a:t>
                      </a:r>
                      <a:r>
                        <a:rPr lang="en-US" sz="1400" dirty="0" err="1"/>
                        <a:t>Khaled</a:t>
                      </a:r>
                      <a:endParaRPr lang="ar-EG" sz="1400" dirty="0"/>
                    </a:p>
                  </a:txBody>
                  <a:tcPr/>
                </a:tc>
                <a:tc>
                  <a:txBody>
                    <a:bodyPr/>
                    <a:lstStyle/>
                    <a:p>
                      <a:pPr algn="ctr" rtl="1"/>
                      <a:r>
                        <a:rPr lang="en-US" sz="1400" dirty="0"/>
                        <a:t>S3</a:t>
                      </a:r>
                      <a:endParaRPr lang="ar-EG" sz="1400" dirty="0"/>
                    </a:p>
                  </a:txBody>
                  <a:tcPr/>
                </a:tc>
                <a:extLst>
                  <a:ext uri="{0D108BD9-81ED-4DB2-BD59-A6C34878D82A}">
                    <a16:rowId xmlns:a16="http://schemas.microsoft.com/office/drawing/2014/main" val="10001"/>
                  </a:ext>
                </a:extLst>
              </a:tr>
              <a:tr h="36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Ali Ahmed</a:t>
                      </a:r>
                      <a:endParaRPr lang="ar-EG" sz="1400" dirty="0"/>
                    </a:p>
                  </a:txBody>
                  <a:tcPr/>
                </a:tc>
                <a:tc>
                  <a:txBody>
                    <a:bodyPr/>
                    <a:lstStyle/>
                    <a:p>
                      <a:pPr algn="ctr" rtl="1"/>
                      <a:r>
                        <a:rPr lang="en-US" sz="1400" dirty="0"/>
                        <a:t>A2</a:t>
                      </a:r>
                      <a:endParaRPr lang="ar-EG" sz="1400" dirty="0"/>
                    </a:p>
                  </a:txBody>
                  <a:tcPr/>
                </a:tc>
                <a:extLst>
                  <a:ext uri="{0D108BD9-81ED-4DB2-BD59-A6C34878D82A}">
                    <a16:rowId xmlns:a16="http://schemas.microsoft.com/office/drawing/2014/main" val="10002"/>
                  </a:ext>
                </a:extLst>
              </a:tr>
              <a:tr h="36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200" dirty="0"/>
                        <a:t>Mohamed</a:t>
                      </a:r>
                      <a:r>
                        <a:rPr lang="en-US" sz="1200" baseline="0" dirty="0"/>
                        <a:t> </a:t>
                      </a:r>
                      <a:r>
                        <a:rPr lang="en-US" sz="1200" dirty="0"/>
                        <a:t>Ahmed</a:t>
                      </a:r>
                      <a:endParaRPr lang="ar-EG" sz="1200" dirty="0"/>
                    </a:p>
                  </a:txBody>
                  <a:tcPr/>
                </a:tc>
                <a:tc>
                  <a:txBody>
                    <a:bodyPr/>
                    <a:lstStyle/>
                    <a:p>
                      <a:pPr algn="ctr" rtl="1"/>
                      <a:r>
                        <a:rPr lang="en-US" sz="1400" dirty="0"/>
                        <a:t>M1</a:t>
                      </a:r>
                      <a:endParaRPr lang="ar-EG" sz="1400" dirty="0"/>
                    </a:p>
                  </a:txBody>
                  <a:tcPr/>
                </a:tc>
                <a:extLst>
                  <a:ext uri="{0D108BD9-81ED-4DB2-BD59-A6C34878D82A}">
                    <a16:rowId xmlns:a16="http://schemas.microsoft.com/office/drawing/2014/main" val="10003"/>
                  </a:ext>
                </a:extLst>
              </a:tr>
              <a:tr h="36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200" dirty="0"/>
                        <a:t>Mohamed</a:t>
                      </a:r>
                      <a:r>
                        <a:rPr lang="en-US" sz="1200" baseline="0" dirty="0"/>
                        <a:t> </a:t>
                      </a:r>
                      <a:r>
                        <a:rPr lang="en-US" sz="1200" dirty="0"/>
                        <a:t>Ahmed</a:t>
                      </a:r>
                      <a:endParaRPr lang="ar-EG" sz="1200" dirty="0"/>
                    </a:p>
                  </a:txBody>
                  <a:tcPr/>
                </a:tc>
                <a:tc>
                  <a:txBody>
                    <a:bodyPr/>
                    <a:lstStyle/>
                    <a:p>
                      <a:pPr algn="ctr" rtl="1"/>
                      <a:r>
                        <a:rPr lang="en-US" sz="1400" dirty="0"/>
                        <a:t>M1</a:t>
                      </a:r>
                      <a:endParaRPr lang="ar-EG" sz="1400" dirty="0"/>
                    </a:p>
                  </a:txBody>
                  <a:tcPr/>
                </a:tc>
                <a:extLst>
                  <a:ext uri="{0D108BD9-81ED-4DB2-BD59-A6C34878D82A}">
                    <a16:rowId xmlns:a16="http://schemas.microsoft.com/office/drawing/2014/main" val="10004"/>
                  </a:ext>
                </a:extLst>
              </a:tr>
              <a:tr h="318369">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err="1"/>
                        <a:t>Amal</a:t>
                      </a:r>
                      <a:r>
                        <a:rPr lang="en-US" sz="1400" dirty="0"/>
                        <a:t> Ahmed</a:t>
                      </a:r>
                      <a:endParaRPr lang="ar-EG" sz="1400" dirty="0"/>
                    </a:p>
                  </a:txBody>
                  <a:tcPr>
                    <a:lnB w="12700" cap="flat" cmpd="sng" algn="ctr">
                      <a:solidFill>
                        <a:schemeClr val="tx1"/>
                      </a:solidFill>
                      <a:prstDash val="solid"/>
                      <a:round/>
                      <a:headEnd type="none" w="med" len="med"/>
                      <a:tailEnd type="none" w="med" len="med"/>
                    </a:lnB>
                  </a:tcPr>
                </a:tc>
                <a:tc>
                  <a:txBody>
                    <a:bodyPr/>
                    <a:lstStyle/>
                    <a:p>
                      <a:pPr algn="ctr" rtl="1"/>
                      <a:r>
                        <a:rPr lang="en-US" sz="1400" dirty="0"/>
                        <a:t>A4</a:t>
                      </a:r>
                      <a:endParaRPr lang="ar-EG" sz="14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18369">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err="1"/>
                        <a:t>Amal</a:t>
                      </a:r>
                      <a:r>
                        <a:rPr lang="en-US" sz="1400" dirty="0"/>
                        <a:t> Ahmed</a:t>
                      </a:r>
                      <a:endParaRPr lang="ar-EG" sz="1400" dirty="0"/>
                    </a:p>
                  </a:txBody>
                  <a:tcPr>
                    <a:lnT w="12700" cap="flat" cmpd="sng" algn="ctr">
                      <a:solidFill>
                        <a:schemeClr val="tx1"/>
                      </a:solidFill>
                      <a:prstDash val="solid"/>
                      <a:round/>
                      <a:headEnd type="none" w="med" len="med"/>
                      <a:tailEnd type="none" w="med" len="med"/>
                    </a:lnT>
                  </a:tcPr>
                </a:tc>
                <a:tc>
                  <a:txBody>
                    <a:bodyPr/>
                    <a:lstStyle/>
                    <a:p>
                      <a:pPr algn="ctr" rtl="1"/>
                      <a:r>
                        <a:rPr lang="en-US" sz="1400" dirty="0"/>
                        <a:t>A4</a:t>
                      </a:r>
                      <a:endParaRPr lang="ar-EG" sz="14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bl>
          </a:graphicData>
        </a:graphic>
      </p:graphicFrame>
      <p:graphicFrame>
        <p:nvGraphicFramePr>
          <p:cNvPr id="9" name="Table 8"/>
          <p:cNvGraphicFramePr>
            <a:graphicFrameLocks noGrp="1"/>
          </p:cNvGraphicFramePr>
          <p:nvPr/>
        </p:nvGraphicFramePr>
        <p:xfrm>
          <a:off x="4007768" y="4005064"/>
          <a:ext cx="5861328" cy="1763848"/>
        </p:xfrm>
        <a:graphic>
          <a:graphicData uri="http://schemas.openxmlformats.org/drawingml/2006/table">
            <a:tbl>
              <a:tblPr rtl="1" firstRow="1" bandRow="1">
                <a:tableStyleId>{5C22544A-7EE6-4342-B048-85BDC9FD1C3A}</a:tableStyleId>
              </a:tblPr>
              <a:tblGrid>
                <a:gridCol w="1273264">
                  <a:extLst>
                    <a:ext uri="{9D8B030D-6E8A-4147-A177-3AD203B41FA5}">
                      <a16:colId xmlns:a16="http://schemas.microsoft.com/office/drawing/2014/main" val="20000"/>
                    </a:ext>
                  </a:extLst>
                </a:gridCol>
                <a:gridCol w="1415688">
                  <a:extLst>
                    <a:ext uri="{9D8B030D-6E8A-4147-A177-3AD203B41FA5}">
                      <a16:colId xmlns:a16="http://schemas.microsoft.com/office/drawing/2014/main" val="20001"/>
                    </a:ext>
                  </a:extLst>
                </a:gridCol>
                <a:gridCol w="591448">
                  <a:extLst>
                    <a:ext uri="{9D8B030D-6E8A-4147-A177-3AD203B41FA5}">
                      <a16:colId xmlns:a16="http://schemas.microsoft.com/office/drawing/2014/main" val="20002"/>
                    </a:ext>
                  </a:extLst>
                </a:gridCol>
                <a:gridCol w="1225312">
                  <a:extLst>
                    <a:ext uri="{9D8B030D-6E8A-4147-A177-3AD203B41FA5}">
                      <a16:colId xmlns:a16="http://schemas.microsoft.com/office/drawing/2014/main" val="20003"/>
                    </a:ext>
                  </a:extLst>
                </a:gridCol>
                <a:gridCol w="1355616">
                  <a:extLst>
                    <a:ext uri="{9D8B030D-6E8A-4147-A177-3AD203B41FA5}">
                      <a16:colId xmlns:a16="http://schemas.microsoft.com/office/drawing/2014/main" val="20004"/>
                    </a:ext>
                  </a:extLst>
                </a:gridCol>
              </a:tblGrid>
              <a:tr h="347311">
                <a:tc>
                  <a:txBody>
                    <a:bodyPr/>
                    <a:lstStyle/>
                    <a:p>
                      <a:pPr algn="ctr" rtl="1"/>
                      <a:r>
                        <a:rPr lang="en-US" sz="1600" dirty="0" err="1"/>
                        <a:t>D_phone</a:t>
                      </a:r>
                      <a:endParaRPr lang="ar-EG" sz="1600" dirty="0"/>
                    </a:p>
                  </a:txBody>
                  <a:tcPr/>
                </a:tc>
                <a:tc>
                  <a:txBody>
                    <a:bodyPr/>
                    <a:lstStyle/>
                    <a:p>
                      <a:pPr algn="ctr" rtl="1"/>
                      <a:r>
                        <a:rPr lang="en-US" sz="1600" dirty="0" err="1"/>
                        <a:t>D_name</a:t>
                      </a:r>
                      <a:endParaRPr lang="ar-EG" sz="1600" dirty="0"/>
                    </a:p>
                  </a:txBody>
                  <a:tcPr/>
                </a:tc>
                <a:tc>
                  <a:txBody>
                    <a:bodyPr/>
                    <a:lstStyle/>
                    <a:p>
                      <a:pPr algn="ctr" rtl="1"/>
                      <a:r>
                        <a:rPr lang="en-US" sz="1600" u="none" dirty="0" err="1"/>
                        <a:t>D_id</a:t>
                      </a:r>
                      <a:endParaRPr lang="ar-EG" sz="1600" dirty="0"/>
                    </a:p>
                  </a:txBody>
                  <a:tcPr/>
                </a:tc>
                <a:tc>
                  <a:txBody>
                    <a:bodyPr/>
                    <a:lstStyle/>
                    <a:p>
                      <a:pPr algn="ctr" rtl="1"/>
                      <a:r>
                        <a:rPr lang="en-US" sz="1600" dirty="0" err="1"/>
                        <a:t>S_phone</a:t>
                      </a:r>
                      <a:endParaRPr lang="ar-EG" sz="1600" dirty="0"/>
                    </a:p>
                  </a:txBody>
                  <a:tcPr/>
                </a:tc>
                <a:tc>
                  <a:txBody>
                    <a:bodyPr/>
                    <a:lstStyle/>
                    <a:p>
                      <a:pPr algn="ctr" rtl="1"/>
                      <a:r>
                        <a:rPr lang="en-US" sz="1600" u="sng" dirty="0" err="1"/>
                        <a:t>S_name</a:t>
                      </a:r>
                      <a:endParaRPr lang="ar-EG" sz="1600" u="sng" dirty="0"/>
                    </a:p>
                  </a:txBody>
                  <a:tcPr/>
                </a:tc>
                <a:extLst>
                  <a:ext uri="{0D108BD9-81ED-4DB2-BD59-A6C34878D82A}">
                    <a16:rowId xmlns:a16="http://schemas.microsoft.com/office/drawing/2014/main" val="10000"/>
                  </a:ext>
                </a:extLst>
              </a:tr>
              <a:tr h="366056">
                <a:tc>
                  <a:txBody>
                    <a:bodyPr/>
                    <a:lstStyle/>
                    <a:p>
                      <a:pPr algn="ctr" rtl="1"/>
                      <a:r>
                        <a:rPr lang="en-US" sz="1400" dirty="0"/>
                        <a:t>01111000022</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Mohamed</a:t>
                      </a:r>
                      <a:r>
                        <a:rPr lang="en-US" sz="1400" baseline="0" dirty="0"/>
                        <a:t> </a:t>
                      </a:r>
                      <a:r>
                        <a:rPr lang="en-US" sz="1400" baseline="0" dirty="0" err="1"/>
                        <a:t>Samy</a:t>
                      </a:r>
                      <a:endParaRPr lang="ar-EG" sz="1400" dirty="0"/>
                    </a:p>
                  </a:txBody>
                  <a:tcPr/>
                </a:tc>
                <a:tc>
                  <a:txBody>
                    <a:bodyPr/>
                    <a:lstStyle/>
                    <a:p>
                      <a:pPr algn="ctr" rtl="1"/>
                      <a:r>
                        <a:rPr lang="en-US" sz="1400" dirty="0"/>
                        <a:t>14</a:t>
                      </a:r>
                      <a:endParaRPr lang="ar-EG" sz="1400" dirty="0"/>
                    </a:p>
                  </a:txBody>
                  <a:tcPr/>
                </a:tc>
                <a:tc>
                  <a:txBody>
                    <a:bodyPr/>
                    <a:lstStyle/>
                    <a:p>
                      <a:pPr algn="ctr" rtl="1"/>
                      <a:r>
                        <a:rPr lang="en-US" sz="1400" dirty="0"/>
                        <a:t>01222909876</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err="1"/>
                        <a:t>Saif</a:t>
                      </a:r>
                      <a:r>
                        <a:rPr lang="en-US" sz="1400" dirty="0"/>
                        <a:t> </a:t>
                      </a:r>
                      <a:r>
                        <a:rPr lang="en-US" sz="1400" dirty="0" err="1"/>
                        <a:t>Khaled</a:t>
                      </a:r>
                      <a:endParaRPr lang="ar-EG" sz="1400" dirty="0"/>
                    </a:p>
                  </a:txBody>
                  <a:tcPr/>
                </a:tc>
                <a:extLst>
                  <a:ext uri="{0D108BD9-81ED-4DB2-BD59-A6C34878D82A}">
                    <a16:rowId xmlns:a16="http://schemas.microsoft.com/office/drawing/2014/main" val="10001"/>
                  </a:ext>
                </a:extLst>
              </a:tr>
              <a:tr h="366056">
                <a:tc>
                  <a:txBody>
                    <a:bodyPr/>
                    <a:lstStyle/>
                    <a:p>
                      <a:pPr algn="ctr" rtl="1"/>
                      <a:r>
                        <a:rPr lang="en-US" sz="1400" dirty="0"/>
                        <a:t>01001119998</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err="1"/>
                        <a:t>Tareq</a:t>
                      </a:r>
                      <a:r>
                        <a:rPr lang="en-US" sz="1400" dirty="0"/>
                        <a:t> Ahmed</a:t>
                      </a:r>
                      <a:endParaRPr lang="ar-EG" sz="1400" dirty="0"/>
                    </a:p>
                  </a:txBody>
                  <a:tcPr/>
                </a:tc>
                <a:tc>
                  <a:txBody>
                    <a:bodyPr/>
                    <a:lstStyle/>
                    <a:p>
                      <a:pPr algn="ctr" rtl="1"/>
                      <a:r>
                        <a:rPr lang="en-US" sz="1400" dirty="0"/>
                        <a:t>13</a:t>
                      </a:r>
                      <a:endParaRPr lang="ar-EG" sz="1400" dirty="0"/>
                    </a:p>
                  </a:txBody>
                  <a:tcPr/>
                </a:tc>
                <a:tc>
                  <a:txBody>
                    <a:bodyPr/>
                    <a:lstStyle/>
                    <a:p>
                      <a:pPr algn="ctr" rtl="1"/>
                      <a:r>
                        <a:rPr lang="en-US" sz="1400" dirty="0"/>
                        <a:t>01111909877</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a:t>Ali Ahmed</a:t>
                      </a:r>
                      <a:endParaRPr lang="ar-EG" sz="1400" dirty="0"/>
                    </a:p>
                  </a:txBody>
                  <a:tcPr/>
                </a:tc>
                <a:extLst>
                  <a:ext uri="{0D108BD9-81ED-4DB2-BD59-A6C34878D82A}">
                    <a16:rowId xmlns:a16="http://schemas.microsoft.com/office/drawing/2014/main" val="10002"/>
                  </a:ext>
                </a:extLst>
              </a:tr>
              <a:tr h="366056">
                <a:tc>
                  <a:txBody>
                    <a:bodyPr/>
                    <a:lstStyle/>
                    <a:p>
                      <a:pPr algn="ctr" rtl="1"/>
                      <a:r>
                        <a:rPr lang="en-US" sz="1400" dirty="0"/>
                        <a:t>01011002332</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200" dirty="0"/>
                        <a:t>Mohamed Ibrahim</a:t>
                      </a:r>
                      <a:endParaRPr lang="ar-EG" sz="1200" dirty="0"/>
                    </a:p>
                  </a:txBody>
                  <a:tcPr/>
                </a:tc>
                <a:tc>
                  <a:txBody>
                    <a:bodyPr/>
                    <a:lstStyle/>
                    <a:p>
                      <a:pPr algn="ctr" rtl="1"/>
                      <a:r>
                        <a:rPr lang="en-US" sz="1400" dirty="0"/>
                        <a:t>12</a:t>
                      </a:r>
                      <a:endParaRPr lang="ar-EG" sz="1400" dirty="0"/>
                    </a:p>
                  </a:txBody>
                  <a:tcPr/>
                </a:tc>
                <a:tc>
                  <a:txBody>
                    <a:bodyPr/>
                    <a:lstStyle/>
                    <a:p>
                      <a:pPr algn="ctr" rtl="1"/>
                      <a:r>
                        <a:rPr lang="en-US" sz="1400" dirty="0"/>
                        <a:t>01012228911</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200" dirty="0"/>
                        <a:t>Mohamed</a:t>
                      </a:r>
                      <a:r>
                        <a:rPr lang="en-US" sz="1200" baseline="0" dirty="0"/>
                        <a:t> </a:t>
                      </a:r>
                      <a:r>
                        <a:rPr lang="en-US" sz="1200" dirty="0"/>
                        <a:t>Ahmed</a:t>
                      </a:r>
                      <a:endParaRPr lang="ar-EG" sz="1200" dirty="0"/>
                    </a:p>
                  </a:txBody>
                  <a:tcPr/>
                </a:tc>
                <a:extLst>
                  <a:ext uri="{0D108BD9-81ED-4DB2-BD59-A6C34878D82A}">
                    <a16:rowId xmlns:a16="http://schemas.microsoft.com/office/drawing/2014/main" val="10003"/>
                  </a:ext>
                </a:extLst>
              </a:tr>
              <a:tr h="318369">
                <a:tc>
                  <a:txBody>
                    <a:bodyPr/>
                    <a:lstStyle/>
                    <a:p>
                      <a:pPr algn="ctr" rtl="1"/>
                      <a:r>
                        <a:rPr lang="en-US" sz="1400" dirty="0"/>
                        <a:t>01220022299</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err="1"/>
                        <a:t>Hady</a:t>
                      </a:r>
                      <a:r>
                        <a:rPr lang="en-US" sz="1400" dirty="0"/>
                        <a:t> Samir</a:t>
                      </a:r>
                      <a:endParaRPr lang="ar-EG" sz="1400" dirty="0"/>
                    </a:p>
                  </a:txBody>
                  <a:tcPr/>
                </a:tc>
                <a:tc>
                  <a:txBody>
                    <a:bodyPr/>
                    <a:lstStyle/>
                    <a:p>
                      <a:pPr algn="ctr" rtl="1"/>
                      <a:r>
                        <a:rPr lang="en-US" sz="1400" dirty="0"/>
                        <a:t>15</a:t>
                      </a:r>
                      <a:endParaRPr lang="ar-EG" sz="1400" dirty="0"/>
                    </a:p>
                  </a:txBody>
                  <a:tcPr/>
                </a:tc>
                <a:tc>
                  <a:txBody>
                    <a:bodyPr/>
                    <a:lstStyle/>
                    <a:p>
                      <a:pPr algn="ctr" rtl="1"/>
                      <a:r>
                        <a:rPr lang="en-US" sz="1400" dirty="0"/>
                        <a:t>01555112330</a:t>
                      </a:r>
                      <a:endParaRPr lang="ar-EG" sz="1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400" dirty="0" err="1"/>
                        <a:t>Amal</a:t>
                      </a:r>
                      <a:r>
                        <a:rPr lang="en-US" sz="1400" dirty="0"/>
                        <a:t> Ahmed</a:t>
                      </a:r>
                      <a:endParaRPr lang="ar-EG" sz="1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528825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8A29-2829-4CE2-85AF-C8167E2CB01D}"/>
              </a:ext>
            </a:extLst>
          </p:cNvPr>
          <p:cNvSpPr>
            <a:spLocks noGrp="1"/>
          </p:cNvSpPr>
          <p:nvPr>
            <p:ph type="ctrTitle"/>
          </p:nvPr>
        </p:nvSpPr>
        <p:spPr>
          <a:xfrm>
            <a:off x="-948612" y="-1574184"/>
            <a:ext cx="9144000" cy="2387600"/>
          </a:xfrm>
        </p:spPr>
        <p:txBody>
          <a:bodyPr>
            <a:normAutofit/>
          </a:bodyPr>
          <a:lstStyle/>
          <a:p>
            <a:r>
              <a:rPr lang="en-US" sz="4000" dirty="0"/>
              <a:t>1 - Operational </a:t>
            </a:r>
            <a:r>
              <a:rPr lang="en-US" sz="4000" dirty="0" err="1"/>
              <a:t>Requirments</a:t>
            </a:r>
            <a:endParaRPr lang="en-US" sz="4000" dirty="0"/>
          </a:p>
        </p:txBody>
      </p:sp>
      <p:sp>
        <p:nvSpPr>
          <p:cNvPr id="3" name="Subtitle 2">
            <a:extLst>
              <a:ext uri="{FF2B5EF4-FFF2-40B4-BE49-F238E27FC236}">
                <a16:creationId xmlns:a16="http://schemas.microsoft.com/office/drawing/2014/main" id="{1D5AF137-AF61-4E75-8469-59C630F55018}"/>
              </a:ext>
            </a:extLst>
          </p:cNvPr>
          <p:cNvSpPr>
            <a:spLocks noGrp="1"/>
          </p:cNvSpPr>
          <p:nvPr>
            <p:ph type="subTitle" idx="1"/>
          </p:nvPr>
        </p:nvSpPr>
        <p:spPr/>
        <p:txBody>
          <a:bodyPr/>
          <a:lstStyle/>
          <a:p>
            <a:endParaRPr lang="en-US" dirty="0"/>
          </a:p>
        </p:txBody>
      </p:sp>
      <p:graphicFrame>
        <p:nvGraphicFramePr>
          <p:cNvPr id="4" name="Table 4">
            <a:extLst>
              <a:ext uri="{FF2B5EF4-FFF2-40B4-BE49-F238E27FC236}">
                <a16:creationId xmlns:a16="http://schemas.microsoft.com/office/drawing/2014/main" id="{67E0CAE1-1396-4459-B3F4-ACD0D22D34F1}"/>
              </a:ext>
            </a:extLst>
          </p:cNvPr>
          <p:cNvGraphicFramePr>
            <a:graphicFrameLocks noGrp="1"/>
          </p:cNvGraphicFramePr>
          <p:nvPr/>
        </p:nvGraphicFramePr>
        <p:xfrm>
          <a:off x="1596053" y="1095835"/>
          <a:ext cx="8719975" cy="5012405"/>
        </p:xfrm>
        <a:graphic>
          <a:graphicData uri="http://schemas.openxmlformats.org/drawingml/2006/table">
            <a:tbl>
              <a:tblPr firstRow="1" bandRow="1">
                <a:tableStyleId>{5C22544A-7EE6-4342-B048-85BDC9FD1C3A}</a:tableStyleId>
              </a:tblPr>
              <a:tblGrid>
                <a:gridCol w="3383726">
                  <a:extLst>
                    <a:ext uri="{9D8B030D-6E8A-4147-A177-3AD203B41FA5}">
                      <a16:colId xmlns:a16="http://schemas.microsoft.com/office/drawing/2014/main" val="3339843422"/>
                    </a:ext>
                  </a:extLst>
                </a:gridCol>
                <a:gridCol w="5336249">
                  <a:extLst>
                    <a:ext uri="{9D8B030D-6E8A-4147-A177-3AD203B41FA5}">
                      <a16:colId xmlns:a16="http://schemas.microsoft.com/office/drawing/2014/main" val="3086737675"/>
                    </a:ext>
                  </a:extLst>
                </a:gridCol>
              </a:tblGrid>
              <a:tr h="531845">
                <a:tc>
                  <a:txBody>
                    <a:bodyPr/>
                    <a:lstStyle/>
                    <a:p>
                      <a:r>
                        <a:rPr lang="en-US" dirty="0"/>
                        <a:t>Type of Requirement</a:t>
                      </a:r>
                    </a:p>
                  </a:txBody>
                  <a:tcPr/>
                </a:tc>
                <a:tc>
                  <a:txBody>
                    <a:bodyPr/>
                    <a:lstStyle/>
                    <a:p>
                      <a:endParaRPr lang="en-US"/>
                    </a:p>
                  </a:txBody>
                  <a:tcPr/>
                </a:tc>
                <a:extLst>
                  <a:ext uri="{0D108BD9-81ED-4DB2-BD59-A6C34878D82A}">
                    <a16:rowId xmlns:a16="http://schemas.microsoft.com/office/drawing/2014/main" val="3208143608"/>
                  </a:ext>
                </a:extLst>
              </a:tr>
              <a:tr h="531845">
                <a:tc>
                  <a:txBody>
                    <a:bodyPr/>
                    <a:lstStyle/>
                    <a:p>
                      <a:r>
                        <a:rPr lang="en-US" dirty="0"/>
                        <a:t>Technical Environment</a:t>
                      </a:r>
                    </a:p>
                  </a:txBody>
                  <a:tcPr/>
                </a:tc>
                <a:tc>
                  <a:txBody>
                    <a:bodyPr/>
                    <a:lstStyle/>
                    <a:p>
                      <a:r>
                        <a:rPr lang="en-US" dirty="0"/>
                        <a:t>1.1 – The system will work over web environment with any web browser.</a:t>
                      </a:r>
                    </a:p>
                    <a:p>
                      <a:r>
                        <a:rPr lang="en-US" dirty="0"/>
                        <a:t>1.2 – The customer will just need an internet service and install any web browser on his device.</a:t>
                      </a:r>
                    </a:p>
                  </a:txBody>
                  <a:tcPr/>
                </a:tc>
                <a:extLst>
                  <a:ext uri="{0D108BD9-81ED-4DB2-BD59-A6C34878D82A}">
                    <a16:rowId xmlns:a16="http://schemas.microsoft.com/office/drawing/2014/main" val="2225372426"/>
                  </a:ext>
                </a:extLst>
              </a:tr>
              <a:tr h="531845">
                <a:tc>
                  <a:txBody>
                    <a:bodyPr/>
                    <a:lstStyle/>
                    <a:p>
                      <a:r>
                        <a:rPr lang="en-US" dirty="0"/>
                        <a:t>System Integration</a:t>
                      </a:r>
                    </a:p>
                  </a:txBody>
                  <a:tcPr/>
                </a:tc>
                <a:tc>
                  <a:txBody>
                    <a:bodyPr/>
                    <a:lstStyle/>
                    <a:p>
                      <a:r>
                        <a:rPr lang="en-US" dirty="0"/>
                        <a:t>1.3 – The internet system will read order information from the database (price – amount – discount … </a:t>
                      </a:r>
                      <a:r>
                        <a:rPr lang="en-US" dirty="0" err="1"/>
                        <a:t>etc</a:t>
                      </a:r>
                      <a:r>
                        <a:rPr lang="en-US" dirty="0"/>
                        <a:t>).</a:t>
                      </a:r>
                    </a:p>
                    <a:p>
                      <a:r>
                        <a:rPr lang="en-US" dirty="0"/>
                        <a:t>1.4 – The internet system will just read the order information it will not change .</a:t>
                      </a:r>
                    </a:p>
                    <a:p>
                      <a:r>
                        <a:rPr lang="en-US" dirty="0"/>
                        <a:t>1.5 – The internet system will read and write the customer information.</a:t>
                      </a:r>
                    </a:p>
                  </a:txBody>
                  <a:tcPr/>
                </a:tc>
                <a:extLst>
                  <a:ext uri="{0D108BD9-81ED-4DB2-BD59-A6C34878D82A}">
                    <a16:rowId xmlns:a16="http://schemas.microsoft.com/office/drawing/2014/main" val="1998940276"/>
                  </a:ext>
                </a:extLst>
              </a:tr>
              <a:tr h="531845">
                <a:tc>
                  <a:txBody>
                    <a:bodyPr/>
                    <a:lstStyle/>
                    <a:p>
                      <a:r>
                        <a:rPr lang="en-US" dirty="0"/>
                        <a:t>Portability</a:t>
                      </a:r>
                    </a:p>
                  </a:txBody>
                  <a:tcPr/>
                </a:tc>
                <a:tc>
                  <a:txBody>
                    <a:bodyPr/>
                    <a:lstStyle/>
                    <a:p>
                      <a:r>
                        <a:rPr lang="en-US" dirty="0"/>
                        <a:t>1.6 – We use a good web host services and reliable domain.</a:t>
                      </a:r>
                    </a:p>
                  </a:txBody>
                  <a:tcPr/>
                </a:tc>
                <a:extLst>
                  <a:ext uri="{0D108BD9-81ED-4DB2-BD59-A6C34878D82A}">
                    <a16:rowId xmlns:a16="http://schemas.microsoft.com/office/drawing/2014/main" val="2724638339"/>
                  </a:ext>
                </a:extLst>
              </a:tr>
              <a:tr h="531845">
                <a:tc>
                  <a:txBody>
                    <a:bodyPr/>
                    <a:lstStyle/>
                    <a:p>
                      <a:r>
                        <a:rPr lang="en-US" dirty="0"/>
                        <a:t>Maintainability</a:t>
                      </a:r>
                    </a:p>
                  </a:txBody>
                  <a:tcPr/>
                </a:tc>
                <a:tc>
                  <a:txBody>
                    <a:bodyPr/>
                    <a:lstStyle/>
                    <a:p>
                      <a:r>
                        <a:rPr lang="en-US" dirty="0"/>
                        <a:t>1.7 – There will be annual maintenance.</a:t>
                      </a:r>
                    </a:p>
                    <a:p>
                      <a:r>
                        <a:rPr lang="en-US" dirty="0"/>
                        <a:t>1.8 –  There will be urgent maintenance in case the system malfunction.</a:t>
                      </a:r>
                    </a:p>
                  </a:txBody>
                  <a:tcPr/>
                </a:tc>
                <a:extLst>
                  <a:ext uri="{0D108BD9-81ED-4DB2-BD59-A6C34878D82A}">
                    <a16:rowId xmlns:a16="http://schemas.microsoft.com/office/drawing/2014/main" val="2753938233"/>
                  </a:ext>
                </a:extLst>
              </a:tr>
            </a:tbl>
          </a:graphicData>
        </a:graphic>
      </p:graphicFrame>
    </p:spTree>
    <p:extLst>
      <p:ext uri="{BB962C8B-B14F-4D97-AF65-F5344CB8AC3E}">
        <p14:creationId xmlns:p14="http://schemas.microsoft.com/office/powerpoint/2010/main" val="24332257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257FE-6BD5-4361-B00F-E0222A2C2F0E}"/>
              </a:ext>
            </a:extLst>
          </p:cNvPr>
          <p:cNvSpPr>
            <a:spLocks noGrp="1"/>
          </p:cNvSpPr>
          <p:nvPr>
            <p:ph type="title"/>
          </p:nvPr>
        </p:nvSpPr>
        <p:spPr>
          <a:xfrm>
            <a:off x="455645" y="103868"/>
            <a:ext cx="10515600" cy="1325563"/>
          </a:xfrm>
        </p:spPr>
        <p:txBody>
          <a:bodyPr>
            <a:normAutofit/>
          </a:bodyPr>
          <a:lstStyle/>
          <a:p>
            <a:r>
              <a:rPr lang="en-US" sz="4000" dirty="0"/>
              <a:t>2 – performance </a:t>
            </a:r>
            <a:r>
              <a:rPr lang="en-US" sz="4000" dirty="0" err="1"/>
              <a:t>Requirments</a:t>
            </a:r>
            <a:endParaRPr lang="en-US" sz="4000" dirty="0"/>
          </a:p>
        </p:txBody>
      </p:sp>
      <p:graphicFrame>
        <p:nvGraphicFramePr>
          <p:cNvPr id="3" name="Table 3">
            <a:extLst>
              <a:ext uri="{FF2B5EF4-FFF2-40B4-BE49-F238E27FC236}">
                <a16:creationId xmlns:a16="http://schemas.microsoft.com/office/drawing/2014/main" id="{073B239C-E7FF-40D7-9ABA-37008A8BB7D8}"/>
              </a:ext>
            </a:extLst>
          </p:cNvPr>
          <p:cNvGraphicFramePr>
            <a:graphicFrameLocks noGrp="1"/>
          </p:cNvGraphicFramePr>
          <p:nvPr/>
        </p:nvGraphicFramePr>
        <p:xfrm>
          <a:off x="2031999" y="1574800"/>
          <a:ext cx="8399625" cy="3872474"/>
        </p:xfrm>
        <a:graphic>
          <a:graphicData uri="http://schemas.openxmlformats.org/drawingml/2006/table">
            <a:tbl>
              <a:tblPr firstRow="1" bandRow="1">
                <a:tableStyleId>{5C22544A-7EE6-4342-B048-85BDC9FD1C3A}</a:tableStyleId>
              </a:tblPr>
              <a:tblGrid>
                <a:gridCol w="3598768">
                  <a:extLst>
                    <a:ext uri="{9D8B030D-6E8A-4147-A177-3AD203B41FA5}">
                      <a16:colId xmlns:a16="http://schemas.microsoft.com/office/drawing/2014/main" val="202266394"/>
                    </a:ext>
                  </a:extLst>
                </a:gridCol>
                <a:gridCol w="4800857">
                  <a:extLst>
                    <a:ext uri="{9D8B030D-6E8A-4147-A177-3AD203B41FA5}">
                      <a16:colId xmlns:a16="http://schemas.microsoft.com/office/drawing/2014/main" val="2482600124"/>
                    </a:ext>
                  </a:extLst>
                </a:gridCol>
              </a:tblGrid>
              <a:tr h="697708">
                <a:tc>
                  <a:txBody>
                    <a:bodyPr/>
                    <a:lstStyle/>
                    <a:p>
                      <a:r>
                        <a:rPr lang="en-US" dirty="0"/>
                        <a:t>Type of </a:t>
                      </a:r>
                      <a:r>
                        <a:rPr lang="en-US" dirty="0" err="1"/>
                        <a:t>requirment</a:t>
                      </a:r>
                      <a:endParaRPr lang="en-US" dirty="0"/>
                    </a:p>
                  </a:txBody>
                  <a:tcPr/>
                </a:tc>
                <a:tc>
                  <a:txBody>
                    <a:bodyPr/>
                    <a:lstStyle/>
                    <a:p>
                      <a:endParaRPr lang="en-US" dirty="0"/>
                    </a:p>
                  </a:txBody>
                  <a:tcPr/>
                </a:tc>
                <a:extLst>
                  <a:ext uri="{0D108BD9-81ED-4DB2-BD59-A6C34878D82A}">
                    <a16:rowId xmlns:a16="http://schemas.microsoft.com/office/drawing/2014/main" val="1049266466"/>
                  </a:ext>
                </a:extLst>
              </a:tr>
              <a:tr h="1071646">
                <a:tc>
                  <a:txBody>
                    <a:bodyPr/>
                    <a:lstStyle/>
                    <a:p>
                      <a:r>
                        <a:rPr lang="en-US" dirty="0"/>
                        <a:t>Speed</a:t>
                      </a:r>
                    </a:p>
                  </a:txBody>
                  <a:tcPr/>
                </a:tc>
                <a:tc>
                  <a:txBody>
                    <a:bodyPr/>
                    <a:lstStyle/>
                    <a:p>
                      <a:r>
                        <a:rPr lang="en-US" dirty="0"/>
                        <a:t>2.1 – Response time will be less than 5 seconds.</a:t>
                      </a:r>
                    </a:p>
                    <a:p>
                      <a:r>
                        <a:rPr lang="en-US" dirty="0"/>
                        <a:t>2.2 – Website will be fast and secure to</a:t>
                      </a:r>
                      <a:r>
                        <a:rPr lang="en-US" baseline="0" dirty="0"/>
                        <a:t> complete shopping efficiently.</a:t>
                      </a:r>
                      <a:endParaRPr lang="en-US" dirty="0"/>
                    </a:p>
                  </a:txBody>
                  <a:tcPr/>
                </a:tc>
                <a:extLst>
                  <a:ext uri="{0D108BD9-81ED-4DB2-BD59-A6C34878D82A}">
                    <a16:rowId xmlns:a16="http://schemas.microsoft.com/office/drawing/2014/main" val="286397130"/>
                  </a:ext>
                </a:extLst>
              </a:tr>
              <a:tr h="599927">
                <a:tc>
                  <a:txBody>
                    <a:bodyPr/>
                    <a:lstStyle/>
                    <a:p>
                      <a:r>
                        <a:rPr lang="en-US" dirty="0"/>
                        <a:t>Capacity</a:t>
                      </a:r>
                    </a:p>
                  </a:txBody>
                  <a:tcPr/>
                </a:tc>
                <a:tc>
                  <a:txBody>
                    <a:bodyPr/>
                    <a:lstStyle/>
                    <a:p>
                      <a:r>
                        <a:rPr lang="en-US" dirty="0"/>
                        <a:t>2.3 – There will be a maximum of 500 user at peak use time.</a:t>
                      </a:r>
                    </a:p>
                    <a:p>
                      <a:r>
                        <a:rPr lang="en-US" dirty="0"/>
                        <a:t>2.4 – There will be another sever in case any problem happen.</a:t>
                      </a:r>
                    </a:p>
                  </a:txBody>
                  <a:tcPr/>
                </a:tc>
                <a:extLst>
                  <a:ext uri="{0D108BD9-81ED-4DB2-BD59-A6C34878D82A}">
                    <a16:rowId xmlns:a16="http://schemas.microsoft.com/office/drawing/2014/main" val="3998249582"/>
                  </a:ext>
                </a:extLst>
              </a:tr>
              <a:tr h="599927">
                <a:tc>
                  <a:txBody>
                    <a:bodyPr/>
                    <a:lstStyle/>
                    <a:p>
                      <a:r>
                        <a:rPr lang="en-US" dirty="0"/>
                        <a:t>Availability and reliability</a:t>
                      </a:r>
                    </a:p>
                  </a:txBody>
                  <a:tcPr/>
                </a:tc>
                <a:tc>
                  <a:txBody>
                    <a:bodyPr/>
                    <a:lstStyle/>
                    <a:p>
                      <a:r>
                        <a:rPr lang="en-US" dirty="0"/>
                        <a:t>2.5 – The system will be available anytime(24 / 7)</a:t>
                      </a:r>
                    </a:p>
                    <a:p>
                      <a:r>
                        <a:rPr lang="en-US" dirty="0"/>
                        <a:t>2.6 – The system shall work</a:t>
                      </a:r>
                      <a:r>
                        <a:rPr lang="en-US" baseline="0" dirty="0"/>
                        <a:t> efficiently (99%) up time performance.</a:t>
                      </a:r>
                      <a:endParaRPr lang="en-US" dirty="0"/>
                    </a:p>
                  </a:txBody>
                  <a:tcPr/>
                </a:tc>
                <a:extLst>
                  <a:ext uri="{0D108BD9-81ED-4DB2-BD59-A6C34878D82A}">
                    <a16:rowId xmlns:a16="http://schemas.microsoft.com/office/drawing/2014/main" val="3280100330"/>
                  </a:ext>
                </a:extLst>
              </a:tr>
            </a:tbl>
          </a:graphicData>
        </a:graphic>
      </p:graphicFrame>
    </p:spTree>
    <p:extLst>
      <p:ext uri="{BB962C8B-B14F-4D97-AF65-F5344CB8AC3E}">
        <p14:creationId xmlns:p14="http://schemas.microsoft.com/office/powerpoint/2010/main" val="28713633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119DC-B0EA-439E-A07D-C28890F0A7EE}"/>
              </a:ext>
            </a:extLst>
          </p:cNvPr>
          <p:cNvSpPr>
            <a:spLocks noGrp="1"/>
          </p:cNvSpPr>
          <p:nvPr>
            <p:ph type="title"/>
          </p:nvPr>
        </p:nvSpPr>
        <p:spPr>
          <a:xfrm>
            <a:off x="157066" y="0"/>
            <a:ext cx="10515600" cy="1325563"/>
          </a:xfrm>
        </p:spPr>
        <p:txBody>
          <a:bodyPr>
            <a:normAutofit/>
          </a:bodyPr>
          <a:lstStyle/>
          <a:p>
            <a:r>
              <a:rPr lang="en-US" sz="4000" dirty="0"/>
              <a:t>3 – Security </a:t>
            </a:r>
            <a:r>
              <a:rPr lang="en-US" sz="4000" dirty="0" err="1"/>
              <a:t>Recuirments</a:t>
            </a:r>
            <a:endParaRPr lang="en-US" sz="4000" dirty="0"/>
          </a:p>
        </p:txBody>
      </p:sp>
      <p:graphicFrame>
        <p:nvGraphicFramePr>
          <p:cNvPr id="3" name="Table 3">
            <a:extLst>
              <a:ext uri="{FF2B5EF4-FFF2-40B4-BE49-F238E27FC236}">
                <a16:creationId xmlns:a16="http://schemas.microsoft.com/office/drawing/2014/main" id="{B0F11131-92DC-4198-8F89-4E2DC29C90DA}"/>
              </a:ext>
            </a:extLst>
          </p:cNvPr>
          <p:cNvGraphicFramePr>
            <a:graphicFrameLocks noGrp="1"/>
          </p:cNvGraphicFramePr>
          <p:nvPr/>
        </p:nvGraphicFramePr>
        <p:xfrm>
          <a:off x="1507930" y="2062065"/>
          <a:ext cx="9164736" cy="3107094"/>
        </p:xfrm>
        <a:graphic>
          <a:graphicData uri="http://schemas.openxmlformats.org/drawingml/2006/table">
            <a:tbl>
              <a:tblPr firstRow="1" bandRow="1">
                <a:tableStyleId>{5C22544A-7EE6-4342-B048-85BDC9FD1C3A}</a:tableStyleId>
              </a:tblPr>
              <a:tblGrid>
                <a:gridCol w="3315997">
                  <a:extLst>
                    <a:ext uri="{9D8B030D-6E8A-4147-A177-3AD203B41FA5}">
                      <a16:colId xmlns:a16="http://schemas.microsoft.com/office/drawing/2014/main" val="3111877757"/>
                    </a:ext>
                  </a:extLst>
                </a:gridCol>
                <a:gridCol w="5848739">
                  <a:extLst>
                    <a:ext uri="{9D8B030D-6E8A-4147-A177-3AD203B41FA5}">
                      <a16:colId xmlns:a16="http://schemas.microsoft.com/office/drawing/2014/main" val="2183577886"/>
                    </a:ext>
                  </a:extLst>
                </a:gridCol>
              </a:tblGrid>
              <a:tr h="546774">
                <a:tc>
                  <a:txBody>
                    <a:bodyPr/>
                    <a:lstStyle/>
                    <a:p>
                      <a:r>
                        <a:rPr lang="en-US" dirty="0"/>
                        <a:t>Types of requirements</a:t>
                      </a:r>
                    </a:p>
                  </a:txBody>
                  <a:tcPr/>
                </a:tc>
                <a:tc>
                  <a:txBody>
                    <a:bodyPr/>
                    <a:lstStyle/>
                    <a:p>
                      <a:endParaRPr lang="en-US"/>
                    </a:p>
                  </a:txBody>
                  <a:tcPr/>
                </a:tc>
                <a:extLst>
                  <a:ext uri="{0D108BD9-81ED-4DB2-BD59-A6C34878D82A}">
                    <a16:rowId xmlns:a16="http://schemas.microsoft.com/office/drawing/2014/main" val="1598495104"/>
                  </a:ext>
                </a:extLst>
              </a:tr>
              <a:tr h="546774">
                <a:tc>
                  <a:txBody>
                    <a:bodyPr/>
                    <a:lstStyle/>
                    <a:p>
                      <a:r>
                        <a:rPr lang="en-US" dirty="0"/>
                        <a:t>System Value</a:t>
                      </a:r>
                    </a:p>
                  </a:txBody>
                  <a:tcPr/>
                </a:tc>
                <a:tc>
                  <a:txBody>
                    <a:bodyPr/>
                    <a:lstStyle/>
                    <a:p>
                      <a:r>
                        <a:rPr lang="en-US" dirty="0"/>
                        <a:t>3.1 – There will be a great value of the system, as it make it easy to buy things you need.</a:t>
                      </a:r>
                    </a:p>
                  </a:txBody>
                  <a:tcPr/>
                </a:tc>
                <a:extLst>
                  <a:ext uri="{0D108BD9-81ED-4DB2-BD59-A6C34878D82A}">
                    <a16:rowId xmlns:a16="http://schemas.microsoft.com/office/drawing/2014/main" val="980999256"/>
                  </a:ext>
                </a:extLst>
              </a:tr>
              <a:tr h="546774">
                <a:tc>
                  <a:txBody>
                    <a:bodyPr/>
                    <a:lstStyle/>
                    <a:p>
                      <a:r>
                        <a:rPr lang="en-US" dirty="0"/>
                        <a:t>Access Control</a:t>
                      </a:r>
                    </a:p>
                  </a:txBody>
                  <a:tcPr/>
                </a:tc>
                <a:tc>
                  <a:txBody>
                    <a:bodyPr/>
                    <a:lstStyle/>
                    <a:p>
                      <a:r>
                        <a:rPr lang="en-US" dirty="0"/>
                        <a:t>3.2 – The customer can access to his account with e-mail and password.</a:t>
                      </a:r>
                    </a:p>
                  </a:txBody>
                  <a:tcPr/>
                </a:tc>
                <a:extLst>
                  <a:ext uri="{0D108BD9-81ED-4DB2-BD59-A6C34878D82A}">
                    <a16:rowId xmlns:a16="http://schemas.microsoft.com/office/drawing/2014/main" val="635581374"/>
                  </a:ext>
                </a:extLst>
              </a:tr>
              <a:tr h="546774">
                <a:tc>
                  <a:txBody>
                    <a:bodyPr/>
                    <a:lstStyle/>
                    <a:p>
                      <a:r>
                        <a:rPr lang="en-US" dirty="0"/>
                        <a:t>Encryption / Authentication</a:t>
                      </a:r>
                    </a:p>
                  </a:txBody>
                  <a:tcPr/>
                </a:tc>
                <a:tc>
                  <a:txBody>
                    <a:bodyPr/>
                    <a:lstStyle/>
                    <a:p>
                      <a:r>
                        <a:rPr lang="en-US" dirty="0"/>
                        <a:t>3.4 – Customer payment information are secured and no body can access to it.</a:t>
                      </a:r>
                    </a:p>
                  </a:txBody>
                  <a:tcPr/>
                </a:tc>
                <a:extLst>
                  <a:ext uri="{0D108BD9-81ED-4DB2-BD59-A6C34878D82A}">
                    <a16:rowId xmlns:a16="http://schemas.microsoft.com/office/drawing/2014/main" val="529940401"/>
                  </a:ext>
                </a:extLst>
              </a:tr>
              <a:tr h="546774">
                <a:tc>
                  <a:txBody>
                    <a:bodyPr/>
                    <a:lstStyle/>
                    <a:p>
                      <a:r>
                        <a:rPr lang="en-US" dirty="0"/>
                        <a:t>Virus Control</a:t>
                      </a:r>
                    </a:p>
                  </a:txBody>
                  <a:tcPr/>
                </a:tc>
                <a:tc>
                  <a:txBody>
                    <a:bodyPr/>
                    <a:lstStyle/>
                    <a:p>
                      <a:r>
                        <a:rPr lang="en-US" dirty="0"/>
                        <a:t>3.4 – There will be best protection to protect the website and the customer will have no trouble with viruses.</a:t>
                      </a:r>
                    </a:p>
                  </a:txBody>
                  <a:tcPr/>
                </a:tc>
                <a:extLst>
                  <a:ext uri="{0D108BD9-81ED-4DB2-BD59-A6C34878D82A}">
                    <a16:rowId xmlns:a16="http://schemas.microsoft.com/office/drawing/2014/main" val="3338101692"/>
                  </a:ext>
                </a:extLst>
              </a:tr>
            </a:tbl>
          </a:graphicData>
        </a:graphic>
      </p:graphicFrame>
    </p:spTree>
    <p:extLst>
      <p:ext uri="{BB962C8B-B14F-4D97-AF65-F5344CB8AC3E}">
        <p14:creationId xmlns:p14="http://schemas.microsoft.com/office/powerpoint/2010/main" val="23900280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B1E1F-5F86-4696-BA91-720DC4070718}"/>
              </a:ext>
            </a:extLst>
          </p:cNvPr>
          <p:cNvSpPr>
            <a:spLocks noGrp="1"/>
          </p:cNvSpPr>
          <p:nvPr>
            <p:ph type="title"/>
          </p:nvPr>
        </p:nvSpPr>
        <p:spPr>
          <a:xfrm>
            <a:off x="269033" y="262489"/>
            <a:ext cx="10515600" cy="1325563"/>
          </a:xfrm>
        </p:spPr>
        <p:txBody>
          <a:bodyPr>
            <a:normAutofit/>
          </a:bodyPr>
          <a:lstStyle/>
          <a:p>
            <a:r>
              <a:rPr lang="en-US" sz="4000" dirty="0"/>
              <a:t>4 – </a:t>
            </a:r>
            <a:r>
              <a:rPr lang="en-US" sz="4000" i="0" u="none" strike="noStrike" dirty="0">
                <a:solidFill>
                  <a:srgbClr val="000000"/>
                </a:solidFill>
                <a:effectLst/>
                <a:latin typeface="Calibri" panose="020F0502020204030204" pitchFamily="34" charset="0"/>
              </a:rPr>
              <a:t>Cultural and Political Requirements</a:t>
            </a:r>
            <a:endParaRPr lang="en-US" sz="4000" dirty="0"/>
          </a:p>
        </p:txBody>
      </p:sp>
      <p:graphicFrame>
        <p:nvGraphicFramePr>
          <p:cNvPr id="3" name="Table 3">
            <a:extLst>
              <a:ext uri="{FF2B5EF4-FFF2-40B4-BE49-F238E27FC236}">
                <a16:creationId xmlns:a16="http://schemas.microsoft.com/office/drawing/2014/main" id="{5BC0A6E0-BF3B-4C67-B293-DEF7D77EA600}"/>
              </a:ext>
            </a:extLst>
          </p:cNvPr>
          <p:cNvGraphicFramePr>
            <a:graphicFrameLocks noGrp="1"/>
          </p:cNvGraphicFramePr>
          <p:nvPr/>
        </p:nvGraphicFramePr>
        <p:xfrm>
          <a:off x="1010816" y="1511559"/>
          <a:ext cx="10170368" cy="4286483"/>
        </p:xfrm>
        <a:graphic>
          <a:graphicData uri="http://schemas.openxmlformats.org/drawingml/2006/table">
            <a:tbl>
              <a:tblPr firstRow="1" bandRow="1">
                <a:tableStyleId>{5C22544A-7EE6-4342-B048-85BDC9FD1C3A}</a:tableStyleId>
              </a:tblPr>
              <a:tblGrid>
                <a:gridCol w="3948800">
                  <a:extLst>
                    <a:ext uri="{9D8B030D-6E8A-4147-A177-3AD203B41FA5}">
                      <a16:colId xmlns:a16="http://schemas.microsoft.com/office/drawing/2014/main" val="83815901"/>
                    </a:ext>
                  </a:extLst>
                </a:gridCol>
                <a:gridCol w="6221568">
                  <a:extLst>
                    <a:ext uri="{9D8B030D-6E8A-4147-A177-3AD203B41FA5}">
                      <a16:colId xmlns:a16="http://schemas.microsoft.com/office/drawing/2014/main" val="1304448613"/>
                    </a:ext>
                  </a:extLst>
                </a:gridCol>
              </a:tblGrid>
              <a:tr h="628883">
                <a:tc>
                  <a:txBody>
                    <a:bodyPr/>
                    <a:lstStyle/>
                    <a:p>
                      <a:r>
                        <a:rPr lang="en-US" dirty="0"/>
                        <a:t>Type of requirement</a:t>
                      </a:r>
                    </a:p>
                  </a:txBody>
                  <a:tcPr/>
                </a:tc>
                <a:tc>
                  <a:txBody>
                    <a:bodyPr/>
                    <a:lstStyle/>
                    <a:p>
                      <a:endParaRPr lang="en-US"/>
                    </a:p>
                  </a:txBody>
                  <a:tcPr/>
                </a:tc>
                <a:extLst>
                  <a:ext uri="{0D108BD9-81ED-4DB2-BD59-A6C34878D82A}">
                    <a16:rowId xmlns:a16="http://schemas.microsoft.com/office/drawing/2014/main" val="3521923396"/>
                  </a:ext>
                </a:extLst>
              </a:tr>
              <a:tr h="628883">
                <a:tc>
                  <a:txBody>
                    <a:bodyPr/>
                    <a:lstStyle/>
                    <a:p>
                      <a:r>
                        <a:rPr lang="en-US" dirty="0" err="1"/>
                        <a:t>Multilangual</a:t>
                      </a:r>
                      <a:endParaRPr lang="en-US" dirty="0"/>
                    </a:p>
                  </a:txBody>
                  <a:tcPr/>
                </a:tc>
                <a:tc>
                  <a:txBody>
                    <a:bodyPr/>
                    <a:lstStyle/>
                    <a:p>
                      <a:r>
                        <a:rPr lang="en-US" dirty="0"/>
                        <a:t>4.1 – The system will be operate in English as a main language and Arabic as a second language.</a:t>
                      </a:r>
                    </a:p>
                  </a:txBody>
                  <a:tcPr/>
                </a:tc>
                <a:extLst>
                  <a:ext uri="{0D108BD9-81ED-4DB2-BD59-A6C34878D82A}">
                    <a16:rowId xmlns:a16="http://schemas.microsoft.com/office/drawing/2014/main" val="619143934"/>
                  </a:ext>
                </a:extLst>
              </a:tr>
              <a:tr h="628883">
                <a:tc>
                  <a:txBody>
                    <a:bodyPr/>
                    <a:lstStyle/>
                    <a:p>
                      <a:r>
                        <a:rPr lang="en-US" dirty="0"/>
                        <a:t>Customization</a:t>
                      </a:r>
                    </a:p>
                  </a:txBody>
                  <a:tcPr/>
                </a:tc>
                <a:tc>
                  <a:txBody>
                    <a:bodyPr/>
                    <a:lstStyle/>
                    <a:p>
                      <a:r>
                        <a:rPr lang="en-US" dirty="0"/>
                        <a:t>4.2 – There will be managers from the region to check customers need in this region and add their needs to the system.</a:t>
                      </a:r>
                    </a:p>
                    <a:p>
                      <a:r>
                        <a:rPr lang="en-US" dirty="0"/>
                        <a:t>4.3 – Country managers will have access to change means of communication in the region to be suitable with the customer.</a:t>
                      </a:r>
                    </a:p>
                  </a:txBody>
                  <a:tcPr/>
                </a:tc>
                <a:extLst>
                  <a:ext uri="{0D108BD9-81ED-4DB2-BD59-A6C34878D82A}">
                    <a16:rowId xmlns:a16="http://schemas.microsoft.com/office/drawing/2014/main" val="3582154310"/>
                  </a:ext>
                </a:extLst>
              </a:tr>
              <a:tr h="628883">
                <a:tc>
                  <a:txBody>
                    <a:bodyPr/>
                    <a:lstStyle/>
                    <a:p>
                      <a:r>
                        <a:rPr lang="en-US" dirty="0"/>
                        <a:t>Making Unstated Norms Explicit</a:t>
                      </a:r>
                    </a:p>
                  </a:txBody>
                  <a:tcPr/>
                </a:tc>
                <a:tc>
                  <a:txBody>
                    <a:bodyPr/>
                    <a:lstStyle/>
                    <a:p>
                      <a:r>
                        <a:rPr lang="en-US" dirty="0"/>
                        <a:t>4.4 – All data fields will be explicitly identified as using the month - day - year format.</a:t>
                      </a:r>
                    </a:p>
                  </a:txBody>
                  <a:tcPr/>
                </a:tc>
                <a:extLst>
                  <a:ext uri="{0D108BD9-81ED-4DB2-BD59-A6C34878D82A}">
                    <a16:rowId xmlns:a16="http://schemas.microsoft.com/office/drawing/2014/main" val="648991071"/>
                  </a:ext>
                </a:extLst>
              </a:tr>
              <a:tr h="628883">
                <a:tc>
                  <a:txBody>
                    <a:bodyPr/>
                    <a:lstStyle/>
                    <a:p>
                      <a:r>
                        <a:rPr lang="en-US" dirty="0"/>
                        <a:t>Legal</a:t>
                      </a:r>
                    </a:p>
                  </a:txBody>
                  <a:tcPr/>
                </a:tc>
                <a:tc>
                  <a:txBody>
                    <a:bodyPr/>
                    <a:lstStyle/>
                    <a:p>
                      <a:r>
                        <a:rPr lang="en-US" dirty="0"/>
                        <a:t>4.5 – The system is suitable with middle-east laws and requirements and there is no illegal process happens.</a:t>
                      </a:r>
                    </a:p>
                    <a:p>
                      <a:r>
                        <a:rPr lang="en-US" dirty="0"/>
                        <a:t>4.6 – All customers data are secured and taxes will be paid regularly.</a:t>
                      </a:r>
                    </a:p>
                  </a:txBody>
                  <a:tcPr/>
                </a:tc>
                <a:extLst>
                  <a:ext uri="{0D108BD9-81ED-4DB2-BD59-A6C34878D82A}">
                    <a16:rowId xmlns:a16="http://schemas.microsoft.com/office/drawing/2014/main" val="3725681532"/>
                  </a:ext>
                </a:extLst>
              </a:tr>
            </a:tbl>
          </a:graphicData>
        </a:graphic>
      </p:graphicFrame>
    </p:spTree>
    <p:extLst>
      <p:ext uri="{BB962C8B-B14F-4D97-AF65-F5344CB8AC3E}">
        <p14:creationId xmlns:p14="http://schemas.microsoft.com/office/powerpoint/2010/main" val="31512179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C2442145-4F68-44F8-A2B3-A73C297319B7}"/>
              </a:ext>
            </a:extLst>
          </p:cNvPr>
          <p:cNvGraphicFramePr>
            <a:graphicFrameLocks noGrp="1"/>
          </p:cNvGraphicFramePr>
          <p:nvPr/>
        </p:nvGraphicFramePr>
        <p:xfrm>
          <a:off x="528220" y="1370102"/>
          <a:ext cx="3871651" cy="5120640"/>
        </p:xfrm>
        <a:graphic>
          <a:graphicData uri="http://schemas.openxmlformats.org/drawingml/2006/table">
            <a:tbl>
              <a:tblPr firstRow="1" bandRow="1">
                <a:tableStyleId>{5C22544A-7EE6-4342-B048-85BDC9FD1C3A}</a:tableStyleId>
              </a:tblPr>
              <a:tblGrid>
                <a:gridCol w="3871651">
                  <a:extLst>
                    <a:ext uri="{9D8B030D-6E8A-4147-A177-3AD203B41FA5}">
                      <a16:colId xmlns:a16="http://schemas.microsoft.com/office/drawing/2014/main" val="3212640215"/>
                    </a:ext>
                  </a:extLst>
                </a:gridCol>
              </a:tblGrid>
              <a:tr h="1099579">
                <a:tc>
                  <a:txBody>
                    <a:bodyPr/>
                    <a:lstStyle/>
                    <a:p>
                      <a:r>
                        <a:rPr lang="en-US" dirty="0"/>
                        <a:t>Use scenario: The Browsing Shopper user is not sure what they want to buy and will browse through several products.</a:t>
                      </a:r>
                    </a:p>
                  </a:txBody>
                  <a:tcPr/>
                </a:tc>
                <a:extLst>
                  <a:ext uri="{0D108BD9-81ED-4DB2-BD59-A6C34878D82A}">
                    <a16:rowId xmlns:a16="http://schemas.microsoft.com/office/drawing/2014/main" val="473498290"/>
                  </a:ext>
                </a:extLst>
              </a:tr>
              <a:tr h="2592958">
                <a:tc>
                  <a:txBody>
                    <a:bodyPr/>
                    <a:lstStyle/>
                    <a:p>
                      <a:pPr marL="0" indent="0" algn="l">
                        <a:buNone/>
                      </a:pPr>
                      <a:r>
                        <a:rPr lang="en-US" dirty="0"/>
                        <a:t>1)User may search for a best seller products  through a products category(1.2).</a:t>
                      </a:r>
                    </a:p>
                    <a:p>
                      <a:pPr marL="0" indent="0" algn="l">
                        <a:buNone/>
                      </a:pPr>
                      <a:r>
                        <a:rPr lang="en-US" dirty="0"/>
                        <a:t>2) User will likely read the basic information for several products as well as marketing material for some and search for today deals(1.3).</a:t>
                      </a:r>
                    </a:p>
                    <a:p>
                      <a:pPr marL="0" indent="0" algn="l">
                        <a:buNone/>
                      </a:pPr>
                      <a:r>
                        <a:rPr lang="en-US" dirty="0"/>
                        <a:t>3)User will put the product in the shopping cart(1.3)and will continue browsing(1.2).</a:t>
                      </a:r>
                    </a:p>
                    <a:p>
                      <a:pPr marL="0" indent="0" algn="l">
                        <a:buNone/>
                      </a:pPr>
                      <a:r>
                        <a:rPr lang="en-US" dirty="0"/>
                        <a:t>4) Eventually, the user want to</a:t>
                      </a:r>
                    </a:p>
                    <a:p>
                      <a:pPr marL="0" indent="0" algn="l">
                        <a:buNone/>
                      </a:pPr>
                      <a:r>
                        <a:rPr lang="en-US" dirty="0"/>
                        <a:t>purchase the product but will probably want to look through the shopping cart , possibly discarding some products.</a:t>
                      </a:r>
                    </a:p>
                  </a:txBody>
                  <a:tcPr/>
                </a:tc>
                <a:extLst>
                  <a:ext uri="{0D108BD9-81ED-4DB2-BD59-A6C34878D82A}">
                    <a16:rowId xmlns:a16="http://schemas.microsoft.com/office/drawing/2014/main" val="117453219"/>
                  </a:ext>
                </a:extLst>
              </a:tr>
            </a:tbl>
          </a:graphicData>
        </a:graphic>
      </p:graphicFrame>
      <p:graphicFrame>
        <p:nvGraphicFramePr>
          <p:cNvPr id="4" name="Table 3">
            <a:extLst>
              <a:ext uri="{FF2B5EF4-FFF2-40B4-BE49-F238E27FC236}">
                <a16:creationId xmlns:a16="http://schemas.microsoft.com/office/drawing/2014/main" id="{A9AA7F94-F7ED-4278-8790-E205DC057FF7}"/>
              </a:ext>
            </a:extLst>
          </p:cNvPr>
          <p:cNvGraphicFramePr>
            <a:graphicFrameLocks noGrp="1"/>
          </p:cNvGraphicFramePr>
          <p:nvPr/>
        </p:nvGraphicFramePr>
        <p:xfrm>
          <a:off x="6700077" y="1835884"/>
          <a:ext cx="3871651" cy="3692537"/>
        </p:xfrm>
        <a:graphic>
          <a:graphicData uri="http://schemas.openxmlformats.org/drawingml/2006/table">
            <a:tbl>
              <a:tblPr firstRow="1" bandRow="1">
                <a:tableStyleId>{5C22544A-7EE6-4342-B048-85BDC9FD1C3A}</a:tableStyleId>
              </a:tblPr>
              <a:tblGrid>
                <a:gridCol w="3871651">
                  <a:extLst>
                    <a:ext uri="{9D8B030D-6E8A-4147-A177-3AD203B41FA5}">
                      <a16:colId xmlns:a16="http://schemas.microsoft.com/office/drawing/2014/main" val="3212640215"/>
                    </a:ext>
                  </a:extLst>
                </a:gridCol>
              </a:tblGrid>
              <a:tr h="1099579">
                <a:tc>
                  <a:txBody>
                    <a:bodyPr/>
                    <a:lstStyle/>
                    <a:p>
                      <a:r>
                        <a:rPr lang="en-US" dirty="0"/>
                        <a:t>Use scenario: the hurry-up shopper user knows exactly what he or she wants and wants it quickly.</a:t>
                      </a:r>
                    </a:p>
                  </a:txBody>
                  <a:tcPr/>
                </a:tc>
                <a:extLst>
                  <a:ext uri="{0D108BD9-81ED-4DB2-BD59-A6C34878D82A}">
                    <a16:rowId xmlns:a16="http://schemas.microsoft.com/office/drawing/2014/main" val="473498290"/>
                  </a:ext>
                </a:extLst>
              </a:tr>
              <a:tr h="2592958">
                <a:tc>
                  <a:txBody>
                    <a:bodyPr/>
                    <a:lstStyle/>
                    <a:p>
                      <a:pPr marL="0" indent="0" algn="l">
                        <a:buNone/>
                      </a:pPr>
                      <a:r>
                        <a:rPr lang="en-US" dirty="0"/>
                        <a:t>1)User will search for a specific product.  (1.2).</a:t>
                      </a:r>
                    </a:p>
                    <a:p>
                      <a:pPr marL="0" indent="0" algn="l">
                        <a:buNone/>
                      </a:pPr>
                      <a:r>
                        <a:rPr lang="en-US" dirty="0"/>
                        <a:t>2) User will read enough information about product .</a:t>
                      </a:r>
                    </a:p>
                    <a:p>
                      <a:pPr marL="0" indent="0" algn="l">
                        <a:buNone/>
                      </a:pPr>
                      <a:r>
                        <a:rPr lang="en-US" dirty="0"/>
                        <a:t>3)User will look at about the price .</a:t>
                      </a:r>
                    </a:p>
                    <a:p>
                      <a:pPr marL="0" indent="0" algn="l">
                        <a:buNone/>
                      </a:pPr>
                      <a:r>
                        <a:rPr lang="en-US" dirty="0"/>
                        <a:t>4)User will look at about today deals.</a:t>
                      </a:r>
                    </a:p>
                    <a:p>
                      <a:pPr marL="0" indent="0" algn="l">
                        <a:buNone/>
                      </a:pPr>
                      <a:r>
                        <a:rPr lang="en-US" dirty="0"/>
                        <a:t>5)User will want to buy a product or  move on to other web.</a:t>
                      </a:r>
                    </a:p>
                  </a:txBody>
                  <a:tcPr/>
                </a:tc>
                <a:extLst>
                  <a:ext uri="{0D108BD9-81ED-4DB2-BD59-A6C34878D82A}">
                    <a16:rowId xmlns:a16="http://schemas.microsoft.com/office/drawing/2014/main" val="117453219"/>
                  </a:ext>
                </a:extLst>
              </a:tr>
            </a:tbl>
          </a:graphicData>
        </a:graphic>
      </p:graphicFrame>
      <p:sp>
        <p:nvSpPr>
          <p:cNvPr id="6" name="TextBox 5">
            <a:extLst>
              <a:ext uri="{FF2B5EF4-FFF2-40B4-BE49-F238E27FC236}">
                <a16:creationId xmlns:a16="http://schemas.microsoft.com/office/drawing/2014/main" id="{19F7ED70-7A28-4CFC-A25F-2EE8FE25D7BA}"/>
              </a:ext>
            </a:extLst>
          </p:cNvPr>
          <p:cNvSpPr txBox="1"/>
          <p:nvPr/>
        </p:nvSpPr>
        <p:spPr>
          <a:xfrm>
            <a:off x="274220" y="60378"/>
            <a:ext cx="6121152" cy="492122"/>
          </a:xfrm>
          <a:prstGeom prst="rect">
            <a:avLst/>
          </a:prstGeom>
          <a:noFill/>
        </p:spPr>
        <p:txBody>
          <a:bodyPr wrap="square">
            <a:spAutoFit/>
          </a:bodyPr>
          <a:lstStyle/>
          <a:p>
            <a:pPr marL="342900" marR="0" lvl="0" indent="-342900" rtl="0">
              <a:lnSpc>
                <a:spcPct val="115000"/>
              </a:lnSpc>
              <a:spcBef>
                <a:spcPts val="0"/>
              </a:spcBef>
              <a:spcAft>
                <a:spcPts val="1000"/>
              </a:spcAft>
              <a:buFont typeface="+mj-lt"/>
              <a:buAutoNum type="arabicParenR"/>
            </a:pPr>
            <a:r>
              <a:rPr lang="en-US" sz="2400" b="1" dirty="0">
                <a:effectLst/>
                <a:latin typeface="Calibri" panose="020F0502020204030204" pitchFamily="34" charset="0"/>
                <a:ea typeface="Calibri" panose="020F0502020204030204" pitchFamily="34" charset="0"/>
                <a:cs typeface="Arial" panose="020B0604020202020204" pitchFamily="34" charset="0"/>
              </a:rPr>
              <a:t>Use scenario development : </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269144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936E1B5A-F14C-4597-9790-4AFEB0581311}"/>
              </a:ext>
            </a:extLst>
          </p:cNvPr>
          <p:cNvGraphicFramePr>
            <a:graphicFrameLocks noGrp="1"/>
          </p:cNvGraphicFramePr>
          <p:nvPr/>
        </p:nvGraphicFramePr>
        <p:xfrm>
          <a:off x="5077040" y="0"/>
          <a:ext cx="1687744" cy="1249680"/>
        </p:xfrm>
        <a:graphic>
          <a:graphicData uri="http://schemas.openxmlformats.org/drawingml/2006/table">
            <a:tbl>
              <a:tblPr firstRow="1" bandRow="1">
                <a:tableStyleId>{7DF18680-E054-41AD-8BC1-D1AEF772440D}</a:tableStyleId>
              </a:tblPr>
              <a:tblGrid>
                <a:gridCol w="1687744">
                  <a:extLst>
                    <a:ext uri="{9D8B030D-6E8A-4147-A177-3AD203B41FA5}">
                      <a16:colId xmlns:a16="http://schemas.microsoft.com/office/drawing/2014/main" val="621203401"/>
                    </a:ext>
                  </a:extLst>
                </a:gridCol>
              </a:tblGrid>
              <a:tr h="337616">
                <a:tc>
                  <a:txBody>
                    <a:bodyPr/>
                    <a:lstStyle/>
                    <a:p>
                      <a:pPr algn="ctr"/>
                      <a:r>
                        <a:rPr lang="en-US" dirty="0"/>
                        <a:t>0</a:t>
                      </a:r>
                    </a:p>
                  </a:txBody>
                  <a:tcPr/>
                </a:tc>
                <a:extLst>
                  <a:ext uri="{0D108BD9-81ED-4DB2-BD59-A6C34878D82A}">
                    <a16:rowId xmlns:a16="http://schemas.microsoft.com/office/drawing/2014/main" val="1568064613"/>
                  </a:ext>
                </a:extLst>
              </a:tr>
              <a:tr h="478290">
                <a:tc>
                  <a:txBody>
                    <a:bodyPr/>
                    <a:lstStyle/>
                    <a:p>
                      <a:r>
                        <a:rPr lang="en-US" sz="1400" dirty="0"/>
                        <a:t>main menu(system home page)</a:t>
                      </a:r>
                    </a:p>
                  </a:txBody>
                  <a:tcPr/>
                </a:tc>
                <a:extLst>
                  <a:ext uri="{0D108BD9-81ED-4DB2-BD59-A6C34878D82A}">
                    <a16:rowId xmlns:a16="http://schemas.microsoft.com/office/drawing/2014/main" val="1040485674"/>
                  </a:ext>
                </a:extLst>
              </a:tr>
              <a:tr h="337616">
                <a:tc>
                  <a:txBody>
                    <a:bodyPr/>
                    <a:lstStyle/>
                    <a:p>
                      <a:endParaRPr lang="en-US" dirty="0"/>
                    </a:p>
                  </a:txBody>
                  <a:tcPr/>
                </a:tc>
                <a:extLst>
                  <a:ext uri="{0D108BD9-81ED-4DB2-BD59-A6C34878D82A}">
                    <a16:rowId xmlns:a16="http://schemas.microsoft.com/office/drawing/2014/main" val="3405198193"/>
                  </a:ext>
                </a:extLst>
              </a:tr>
            </a:tbl>
          </a:graphicData>
        </a:graphic>
      </p:graphicFrame>
      <p:graphicFrame>
        <p:nvGraphicFramePr>
          <p:cNvPr id="6" name="Table 5">
            <a:extLst>
              <a:ext uri="{FF2B5EF4-FFF2-40B4-BE49-F238E27FC236}">
                <a16:creationId xmlns:a16="http://schemas.microsoft.com/office/drawing/2014/main" id="{EE50ED9A-AAE8-476D-9C11-21E52B221854}"/>
              </a:ext>
            </a:extLst>
          </p:cNvPr>
          <p:cNvGraphicFramePr>
            <a:graphicFrameLocks noGrp="1"/>
          </p:cNvGraphicFramePr>
          <p:nvPr/>
        </p:nvGraphicFramePr>
        <p:xfrm>
          <a:off x="59680" y="1382439"/>
          <a:ext cx="1687744" cy="1056739"/>
        </p:xfrm>
        <a:graphic>
          <a:graphicData uri="http://schemas.openxmlformats.org/drawingml/2006/table">
            <a:tbl>
              <a:tblPr firstRow="1" bandRow="1">
                <a:tableStyleId>{7DF18680-E054-41AD-8BC1-D1AEF772440D}</a:tableStyleId>
              </a:tblPr>
              <a:tblGrid>
                <a:gridCol w="1687744">
                  <a:extLst>
                    <a:ext uri="{9D8B030D-6E8A-4147-A177-3AD203B41FA5}">
                      <a16:colId xmlns:a16="http://schemas.microsoft.com/office/drawing/2014/main" val="621203401"/>
                    </a:ext>
                  </a:extLst>
                </a:gridCol>
              </a:tblGrid>
              <a:tr h="337616">
                <a:tc>
                  <a:txBody>
                    <a:bodyPr/>
                    <a:lstStyle/>
                    <a:p>
                      <a:pPr algn="ctr"/>
                      <a:r>
                        <a:rPr lang="en-US" dirty="0"/>
                        <a:t>1</a:t>
                      </a:r>
                    </a:p>
                  </a:txBody>
                  <a:tcPr/>
                </a:tc>
                <a:extLst>
                  <a:ext uri="{0D108BD9-81ED-4DB2-BD59-A6C34878D82A}">
                    <a16:rowId xmlns:a16="http://schemas.microsoft.com/office/drawing/2014/main" val="1568064613"/>
                  </a:ext>
                </a:extLst>
              </a:tr>
              <a:tr h="325219">
                <a:tc>
                  <a:txBody>
                    <a:bodyPr/>
                    <a:lstStyle/>
                    <a:p>
                      <a:r>
                        <a:rPr lang="en-US" sz="1400" dirty="0"/>
                        <a:t>Search for product</a:t>
                      </a:r>
                    </a:p>
                  </a:txBody>
                  <a:tcPr/>
                </a:tc>
                <a:extLst>
                  <a:ext uri="{0D108BD9-81ED-4DB2-BD59-A6C34878D82A}">
                    <a16:rowId xmlns:a16="http://schemas.microsoft.com/office/drawing/2014/main" val="1040485674"/>
                  </a:ext>
                </a:extLst>
              </a:tr>
              <a:tr h="337616">
                <a:tc>
                  <a:txBody>
                    <a:bodyPr/>
                    <a:lstStyle/>
                    <a:p>
                      <a:pPr algn="ctr"/>
                      <a:r>
                        <a:rPr lang="en-US" dirty="0"/>
                        <a:t>1.2</a:t>
                      </a:r>
                    </a:p>
                  </a:txBody>
                  <a:tcPr/>
                </a:tc>
                <a:extLst>
                  <a:ext uri="{0D108BD9-81ED-4DB2-BD59-A6C34878D82A}">
                    <a16:rowId xmlns:a16="http://schemas.microsoft.com/office/drawing/2014/main" val="3405198193"/>
                  </a:ext>
                </a:extLst>
              </a:tr>
            </a:tbl>
          </a:graphicData>
        </a:graphic>
      </p:graphicFrame>
      <p:graphicFrame>
        <p:nvGraphicFramePr>
          <p:cNvPr id="7" name="Table 6">
            <a:extLst>
              <a:ext uri="{FF2B5EF4-FFF2-40B4-BE49-F238E27FC236}">
                <a16:creationId xmlns:a16="http://schemas.microsoft.com/office/drawing/2014/main" id="{07C34D36-A4F4-424C-8B24-2666AB0BF8E1}"/>
              </a:ext>
            </a:extLst>
          </p:cNvPr>
          <p:cNvGraphicFramePr>
            <a:graphicFrameLocks noGrp="1"/>
          </p:cNvGraphicFramePr>
          <p:nvPr/>
        </p:nvGraphicFramePr>
        <p:xfrm>
          <a:off x="5077040" y="1413029"/>
          <a:ext cx="1687744" cy="1056739"/>
        </p:xfrm>
        <a:graphic>
          <a:graphicData uri="http://schemas.openxmlformats.org/drawingml/2006/table">
            <a:tbl>
              <a:tblPr firstRow="1" bandRow="1">
                <a:tableStyleId>{7DF18680-E054-41AD-8BC1-D1AEF772440D}</a:tableStyleId>
              </a:tblPr>
              <a:tblGrid>
                <a:gridCol w="1687744">
                  <a:extLst>
                    <a:ext uri="{9D8B030D-6E8A-4147-A177-3AD203B41FA5}">
                      <a16:colId xmlns:a16="http://schemas.microsoft.com/office/drawing/2014/main" val="621203401"/>
                    </a:ext>
                  </a:extLst>
                </a:gridCol>
              </a:tblGrid>
              <a:tr h="337616">
                <a:tc>
                  <a:txBody>
                    <a:bodyPr/>
                    <a:lstStyle/>
                    <a:p>
                      <a:pPr algn="ctr"/>
                      <a:r>
                        <a:rPr lang="en-US" dirty="0"/>
                        <a:t>2</a:t>
                      </a:r>
                    </a:p>
                  </a:txBody>
                  <a:tcPr/>
                </a:tc>
                <a:extLst>
                  <a:ext uri="{0D108BD9-81ED-4DB2-BD59-A6C34878D82A}">
                    <a16:rowId xmlns:a16="http://schemas.microsoft.com/office/drawing/2014/main" val="1568064613"/>
                  </a:ext>
                </a:extLst>
              </a:tr>
              <a:tr h="325219">
                <a:tc>
                  <a:txBody>
                    <a:bodyPr/>
                    <a:lstStyle/>
                    <a:p>
                      <a:pPr algn="ctr"/>
                      <a:r>
                        <a:rPr lang="en-US" sz="1400" dirty="0"/>
                        <a:t>Browse by Genre </a:t>
                      </a:r>
                    </a:p>
                  </a:txBody>
                  <a:tcPr/>
                </a:tc>
                <a:extLst>
                  <a:ext uri="{0D108BD9-81ED-4DB2-BD59-A6C34878D82A}">
                    <a16:rowId xmlns:a16="http://schemas.microsoft.com/office/drawing/2014/main" val="1040485674"/>
                  </a:ext>
                </a:extLst>
              </a:tr>
              <a:tr h="337616">
                <a:tc>
                  <a:txBody>
                    <a:bodyPr/>
                    <a:lstStyle/>
                    <a:p>
                      <a:pPr algn="ctr"/>
                      <a:r>
                        <a:rPr lang="en-US" dirty="0"/>
                        <a:t>2.1</a:t>
                      </a:r>
                    </a:p>
                  </a:txBody>
                  <a:tcPr/>
                </a:tc>
                <a:extLst>
                  <a:ext uri="{0D108BD9-81ED-4DB2-BD59-A6C34878D82A}">
                    <a16:rowId xmlns:a16="http://schemas.microsoft.com/office/drawing/2014/main" val="3405198193"/>
                  </a:ext>
                </a:extLst>
              </a:tr>
            </a:tbl>
          </a:graphicData>
        </a:graphic>
      </p:graphicFrame>
      <p:graphicFrame>
        <p:nvGraphicFramePr>
          <p:cNvPr id="8" name="Table 7">
            <a:extLst>
              <a:ext uri="{FF2B5EF4-FFF2-40B4-BE49-F238E27FC236}">
                <a16:creationId xmlns:a16="http://schemas.microsoft.com/office/drawing/2014/main" id="{CA98AE67-A737-4E29-957F-68C5F910C793}"/>
              </a:ext>
            </a:extLst>
          </p:cNvPr>
          <p:cNvGraphicFramePr>
            <a:graphicFrameLocks noGrp="1"/>
          </p:cNvGraphicFramePr>
          <p:nvPr/>
        </p:nvGraphicFramePr>
        <p:xfrm>
          <a:off x="10157535" y="1413028"/>
          <a:ext cx="1687744" cy="1056739"/>
        </p:xfrm>
        <a:graphic>
          <a:graphicData uri="http://schemas.openxmlformats.org/drawingml/2006/table">
            <a:tbl>
              <a:tblPr firstRow="1" bandRow="1">
                <a:tableStyleId>{7DF18680-E054-41AD-8BC1-D1AEF772440D}</a:tableStyleId>
              </a:tblPr>
              <a:tblGrid>
                <a:gridCol w="1687744">
                  <a:extLst>
                    <a:ext uri="{9D8B030D-6E8A-4147-A177-3AD203B41FA5}">
                      <a16:colId xmlns:a16="http://schemas.microsoft.com/office/drawing/2014/main" val="621203401"/>
                    </a:ext>
                  </a:extLst>
                </a:gridCol>
              </a:tblGrid>
              <a:tr h="337616">
                <a:tc>
                  <a:txBody>
                    <a:bodyPr/>
                    <a:lstStyle/>
                    <a:p>
                      <a:pPr algn="ctr"/>
                      <a:r>
                        <a:rPr lang="en-US" dirty="0"/>
                        <a:t>3</a:t>
                      </a:r>
                    </a:p>
                  </a:txBody>
                  <a:tcPr/>
                </a:tc>
                <a:extLst>
                  <a:ext uri="{0D108BD9-81ED-4DB2-BD59-A6C34878D82A}">
                    <a16:rowId xmlns:a16="http://schemas.microsoft.com/office/drawing/2014/main" val="1568064613"/>
                  </a:ext>
                </a:extLst>
              </a:tr>
              <a:tr h="325219">
                <a:tc>
                  <a:txBody>
                    <a:bodyPr/>
                    <a:lstStyle/>
                    <a:p>
                      <a:pPr algn="ctr"/>
                      <a:r>
                        <a:rPr lang="en-US" sz="1400" dirty="0"/>
                        <a:t>web promotion</a:t>
                      </a:r>
                    </a:p>
                  </a:txBody>
                  <a:tcPr/>
                </a:tc>
                <a:extLst>
                  <a:ext uri="{0D108BD9-81ED-4DB2-BD59-A6C34878D82A}">
                    <a16:rowId xmlns:a16="http://schemas.microsoft.com/office/drawing/2014/main" val="1040485674"/>
                  </a:ext>
                </a:extLst>
              </a:tr>
              <a:tr h="337616">
                <a:tc>
                  <a:txBody>
                    <a:bodyPr/>
                    <a:lstStyle/>
                    <a:p>
                      <a:pPr algn="ctr"/>
                      <a:r>
                        <a:rPr lang="en-US" dirty="0"/>
                        <a:t>1.1</a:t>
                      </a:r>
                    </a:p>
                  </a:txBody>
                  <a:tcPr/>
                </a:tc>
                <a:extLst>
                  <a:ext uri="{0D108BD9-81ED-4DB2-BD59-A6C34878D82A}">
                    <a16:rowId xmlns:a16="http://schemas.microsoft.com/office/drawing/2014/main" val="3405198193"/>
                  </a:ext>
                </a:extLst>
              </a:tr>
            </a:tbl>
          </a:graphicData>
        </a:graphic>
      </p:graphicFrame>
      <p:cxnSp>
        <p:nvCxnSpPr>
          <p:cNvPr id="10" name="Straight Connector 9">
            <a:extLst>
              <a:ext uri="{FF2B5EF4-FFF2-40B4-BE49-F238E27FC236}">
                <a16:creationId xmlns:a16="http://schemas.microsoft.com/office/drawing/2014/main" id="{607EDF45-974A-4630-B1AB-A8EF4193D4AB}"/>
              </a:ext>
            </a:extLst>
          </p:cNvPr>
          <p:cNvCxnSpPr>
            <a:cxnSpLocks/>
            <a:stCxn id="5" idx="2"/>
            <a:endCxn id="7" idx="0"/>
          </p:cNvCxnSpPr>
          <p:nvPr/>
        </p:nvCxnSpPr>
        <p:spPr>
          <a:xfrm>
            <a:off x="5920912" y="1249680"/>
            <a:ext cx="0" cy="163349"/>
          </a:xfrm>
          <a:prstGeom prst="line">
            <a:avLst/>
          </a:prstGeom>
          <a:ln w="19050"/>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ADED7C4C-F4DF-41EB-B65C-3B5A68DFF1A1}"/>
              </a:ext>
            </a:extLst>
          </p:cNvPr>
          <p:cNvCxnSpPr>
            <a:cxnSpLocks/>
          </p:cNvCxnSpPr>
          <p:nvPr/>
        </p:nvCxnSpPr>
        <p:spPr>
          <a:xfrm>
            <a:off x="903552" y="1270727"/>
            <a:ext cx="10088483" cy="41097"/>
          </a:xfrm>
          <a:prstGeom prst="line">
            <a:avLst/>
          </a:prstGeom>
          <a:ln w="19050"/>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044F2CC1-00B4-4021-A7F9-B28DB266AB5E}"/>
              </a:ext>
            </a:extLst>
          </p:cNvPr>
          <p:cNvCxnSpPr>
            <a:endCxn id="6" idx="0"/>
          </p:cNvCxnSpPr>
          <p:nvPr/>
        </p:nvCxnSpPr>
        <p:spPr>
          <a:xfrm flipH="1">
            <a:off x="903552" y="1281234"/>
            <a:ext cx="9372" cy="101205"/>
          </a:xfrm>
          <a:prstGeom prst="line">
            <a:avLst/>
          </a:prstGeom>
          <a:ln w="19050"/>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10931897-4508-4F57-9F74-5DC98493C26B}"/>
              </a:ext>
            </a:extLst>
          </p:cNvPr>
          <p:cNvCxnSpPr>
            <a:endCxn id="8" idx="0"/>
          </p:cNvCxnSpPr>
          <p:nvPr/>
        </p:nvCxnSpPr>
        <p:spPr>
          <a:xfrm>
            <a:off x="10992035" y="1311824"/>
            <a:ext cx="9372" cy="101204"/>
          </a:xfrm>
          <a:prstGeom prst="line">
            <a:avLst/>
          </a:prstGeom>
          <a:ln w="19050"/>
        </p:spPr>
        <p:style>
          <a:lnRef idx="3">
            <a:schemeClr val="dk1"/>
          </a:lnRef>
          <a:fillRef idx="0">
            <a:schemeClr val="dk1"/>
          </a:fillRef>
          <a:effectRef idx="2">
            <a:schemeClr val="dk1"/>
          </a:effectRef>
          <a:fontRef idx="minor">
            <a:schemeClr val="tx1"/>
          </a:fontRef>
        </p:style>
      </p:cxnSp>
      <p:graphicFrame>
        <p:nvGraphicFramePr>
          <p:cNvPr id="27" name="Table 26">
            <a:extLst>
              <a:ext uri="{FF2B5EF4-FFF2-40B4-BE49-F238E27FC236}">
                <a16:creationId xmlns:a16="http://schemas.microsoft.com/office/drawing/2014/main" id="{233AD120-4B6A-46B0-B56B-DE9AD7157C8C}"/>
              </a:ext>
            </a:extLst>
          </p:cNvPr>
          <p:cNvGraphicFramePr>
            <a:graphicFrameLocks noGrp="1"/>
          </p:cNvGraphicFramePr>
          <p:nvPr/>
        </p:nvGraphicFramePr>
        <p:xfrm>
          <a:off x="1961966" y="1926157"/>
          <a:ext cx="1687744" cy="1249680"/>
        </p:xfrm>
        <a:graphic>
          <a:graphicData uri="http://schemas.openxmlformats.org/drawingml/2006/table">
            <a:tbl>
              <a:tblPr firstRow="1" bandRow="1">
                <a:tableStyleId>{7DF18680-E054-41AD-8BC1-D1AEF772440D}</a:tableStyleId>
              </a:tblPr>
              <a:tblGrid>
                <a:gridCol w="1687744">
                  <a:extLst>
                    <a:ext uri="{9D8B030D-6E8A-4147-A177-3AD203B41FA5}">
                      <a16:colId xmlns:a16="http://schemas.microsoft.com/office/drawing/2014/main" val="621203401"/>
                    </a:ext>
                  </a:extLst>
                </a:gridCol>
              </a:tblGrid>
              <a:tr h="337616">
                <a:tc>
                  <a:txBody>
                    <a:bodyPr/>
                    <a:lstStyle/>
                    <a:p>
                      <a:pPr algn="ctr"/>
                      <a:r>
                        <a:rPr lang="en-US" dirty="0"/>
                        <a:t>1.1</a:t>
                      </a:r>
                    </a:p>
                  </a:txBody>
                  <a:tcPr/>
                </a:tc>
                <a:extLst>
                  <a:ext uri="{0D108BD9-81ED-4DB2-BD59-A6C34878D82A}">
                    <a16:rowId xmlns:a16="http://schemas.microsoft.com/office/drawing/2014/main" val="1568064613"/>
                  </a:ext>
                </a:extLst>
              </a:tr>
              <a:tr h="325219">
                <a:tc>
                  <a:txBody>
                    <a:bodyPr/>
                    <a:lstStyle/>
                    <a:p>
                      <a:pPr algn="ctr"/>
                      <a:r>
                        <a:rPr lang="en-US" sz="1400" dirty="0"/>
                        <a:t>Search by product name</a:t>
                      </a:r>
                    </a:p>
                  </a:txBody>
                  <a:tcPr/>
                </a:tc>
                <a:extLst>
                  <a:ext uri="{0D108BD9-81ED-4DB2-BD59-A6C34878D82A}">
                    <a16:rowId xmlns:a16="http://schemas.microsoft.com/office/drawing/2014/main" val="1040485674"/>
                  </a:ext>
                </a:extLst>
              </a:tr>
              <a:tr h="337616">
                <a:tc>
                  <a:txBody>
                    <a:bodyPr/>
                    <a:lstStyle/>
                    <a:p>
                      <a:pPr algn="ctr"/>
                      <a:r>
                        <a:rPr lang="en-US" dirty="0"/>
                        <a:t>1.2</a:t>
                      </a:r>
                    </a:p>
                  </a:txBody>
                  <a:tcPr/>
                </a:tc>
                <a:extLst>
                  <a:ext uri="{0D108BD9-81ED-4DB2-BD59-A6C34878D82A}">
                    <a16:rowId xmlns:a16="http://schemas.microsoft.com/office/drawing/2014/main" val="3405198193"/>
                  </a:ext>
                </a:extLst>
              </a:tr>
            </a:tbl>
          </a:graphicData>
        </a:graphic>
      </p:graphicFrame>
      <p:graphicFrame>
        <p:nvGraphicFramePr>
          <p:cNvPr id="28" name="Table 27">
            <a:extLst>
              <a:ext uri="{FF2B5EF4-FFF2-40B4-BE49-F238E27FC236}">
                <a16:creationId xmlns:a16="http://schemas.microsoft.com/office/drawing/2014/main" id="{6FD79D82-5970-4EC3-8CB8-CDB501B64D56}"/>
              </a:ext>
            </a:extLst>
          </p:cNvPr>
          <p:cNvGraphicFramePr>
            <a:graphicFrameLocks noGrp="1"/>
          </p:cNvGraphicFramePr>
          <p:nvPr/>
        </p:nvGraphicFramePr>
        <p:xfrm>
          <a:off x="1961966" y="3223072"/>
          <a:ext cx="1687744" cy="1249680"/>
        </p:xfrm>
        <a:graphic>
          <a:graphicData uri="http://schemas.openxmlformats.org/drawingml/2006/table">
            <a:tbl>
              <a:tblPr firstRow="1" bandRow="1">
                <a:tableStyleId>{7DF18680-E054-41AD-8BC1-D1AEF772440D}</a:tableStyleId>
              </a:tblPr>
              <a:tblGrid>
                <a:gridCol w="1687744">
                  <a:extLst>
                    <a:ext uri="{9D8B030D-6E8A-4147-A177-3AD203B41FA5}">
                      <a16:colId xmlns:a16="http://schemas.microsoft.com/office/drawing/2014/main" val="621203401"/>
                    </a:ext>
                  </a:extLst>
                </a:gridCol>
              </a:tblGrid>
              <a:tr h="337616">
                <a:tc>
                  <a:txBody>
                    <a:bodyPr/>
                    <a:lstStyle/>
                    <a:p>
                      <a:pPr algn="ctr"/>
                      <a:r>
                        <a:rPr lang="en-US" dirty="0"/>
                        <a:t>1.2</a:t>
                      </a:r>
                    </a:p>
                  </a:txBody>
                  <a:tcPr/>
                </a:tc>
                <a:extLst>
                  <a:ext uri="{0D108BD9-81ED-4DB2-BD59-A6C34878D82A}">
                    <a16:rowId xmlns:a16="http://schemas.microsoft.com/office/drawing/2014/main" val="1568064613"/>
                  </a:ext>
                </a:extLst>
              </a:tr>
              <a:tr h="325219">
                <a:tc>
                  <a:txBody>
                    <a:bodyPr/>
                    <a:lstStyle/>
                    <a:p>
                      <a:pPr algn="ctr"/>
                      <a:r>
                        <a:rPr lang="en-US" sz="1400" dirty="0"/>
                        <a:t>Search by </a:t>
                      </a:r>
                      <a:r>
                        <a:rPr lang="ar-EG" sz="1400" dirty="0"/>
                        <a:t> </a:t>
                      </a:r>
                      <a:r>
                        <a:rPr lang="en-US" sz="1400" dirty="0"/>
                        <a:t>best seller</a:t>
                      </a:r>
                    </a:p>
                  </a:txBody>
                  <a:tcPr/>
                </a:tc>
                <a:extLst>
                  <a:ext uri="{0D108BD9-81ED-4DB2-BD59-A6C34878D82A}">
                    <a16:rowId xmlns:a16="http://schemas.microsoft.com/office/drawing/2014/main" val="1040485674"/>
                  </a:ext>
                </a:extLst>
              </a:tr>
              <a:tr h="337616">
                <a:tc>
                  <a:txBody>
                    <a:bodyPr/>
                    <a:lstStyle/>
                    <a:p>
                      <a:pPr algn="ctr"/>
                      <a:r>
                        <a:rPr lang="en-US" dirty="0"/>
                        <a:t>1.2</a:t>
                      </a:r>
                    </a:p>
                  </a:txBody>
                  <a:tcPr/>
                </a:tc>
                <a:extLst>
                  <a:ext uri="{0D108BD9-81ED-4DB2-BD59-A6C34878D82A}">
                    <a16:rowId xmlns:a16="http://schemas.microsoft.com/office/drawing/2014/main" val="3405198193"/>
                  </a:ext>
                </a:extLst>
              </a:tr>
            </a:tbl>
          </a:graphicData>
        </a:graphic>
      </p:graphicFrame>
      <p:graphicFrame>
        <p:nvGraphicFramePr>
          <p:cNvPr id="29" name="Table 28">
            <a:extLst>
              <a:ext uri="{FF2B5EF4-FFF2-40B4-BE49-F238E27FC236}">
                <a16:creationId xmlns:a16="http://schemas.microsoft.com/office/drawing/2014/main" id="{BB58799A-10A7-43B9-AF3B-B77CC0E807BA}"/>
              </a:ext>
            </a:extLst>
          </p:cNvPr>
          <p:cNvGraphicFramePr>
            <a:graphicFrameLocks noGrp="1"/>
          </p:cNvGraphicFramePr>
          <p:nvPr/>
        </p:nvGraphicFramePr>
        <p:xfrm>
          <a:off x="1951123" y="4519987"/>
          <a:ext cx="1687744" cy="1249680"/>
        </p:xfrm>
        <a:graphic>
          <a:graphicData uri="http://schemas.openxmlformats.org/drawingml/2006/table">
            <a:tbl>
              <a:tblPr firstRow="1" bandRow="1">
                <a:tableStyleId>{7DF18680-E054-41AD-8BC1-D1AEF772440D}</a:tableStyleId>
              </a:tblPr>
              <a:tblGrid>
                <a:gridCol w="1687744">
                  <a:extLst>
                    <a:ext uri="{9D8B030D-6E8A-4147-A177-3AD203B41FA5}">
                      <a16:colId xmlns:a16="http://schemas.microsoft.com/office/drawing/2014/main" val="621203401"/>
                    </a:ext>
                  </a:extLst>
                </a:gridCol>
              </a:tblGrid>
              <a:tr h="337616">
                <a:tc>
                  <a:txBody>
                    <a:bodyPr/>
                    <a:lstStyle/>
                    <a:p>
                      <a:pPr algn="ctr"/>
                      <a:r>
                        <a:rPr lang="en-US" dirty="0"/>
                        <a:t>1.3</a:t>
                      </a:r>
                    </a:p>
                  </a:txBody>
                  <a:tcPr/>
                </a:tc>
                <a:extLst>
                  <a:ext uri="{0D108BD9-81ED-4DB2-BD59-A6C34878D82A}">
                    <a16:rowId xmlns:a16="http://schemas.microsoft.com/office/drawing/2014/main" val="1568064613"/>
                  </a:ext>
                </a:extLst>
              </a:tr>
              <a:tr h="325219">
                <a:tc>
                  <a:txBody>
                    <a:bodyPr/>
                    <a:lstStyle/>
                    <a:p>
                      <a:pPr algn="ctr"/>
                      <a:r>
                        <a:rPr lang="en-US" sz="1400" dirty="0"/>
                        <a:t>Search by</a:t>
                      </a:r>
                      <a:r>
                        <a:rPr lang="ar-EG" sz="1400" dirty="0"/>
                        <a:t>  </a:t>
                      </a:r>
                      <a:r>
                        <a:rPr lang="en-US" sz="1400" dirty="0"/>
                        <a:t>Today's Deals</a:t>
                      </a:r>
                    </a:p>
                  </a:txBody>
                  <a:tcPr/>
                </a:tc>
                <a:extLst>
                  <a:ext uri="{0D108BD9-81ED-4DB2-BD59-A6C34878D82A}">
                    <a16:rowId xmlns:a16="http://schemas.microsoft.com/office/drawing/2014/main" val="1040485674"/>
                  </a:ext>
                </a:extLst>
              </a:tr>
              <a:tr h="337616">
                <a:tc>
                  <a:txBody>
                    <a:bodyPr/>
                    <a:lstStyle/>
                    <a:p>
                      <a:pPr algn="ctr"/>
                      <a:r>
                        <a:rPr lang="en-US" dirty="0"/>
                        <a:t>1.2</a:t>
                      </a:r>
                    </a:p>
                  </a:txBody>
                  <a:tcPr/>
                </a:tc>
                <a:extLst>
                  <a:ext uri="{0D108BD9-81ED-4DB2-BD59-A6C34878D82A}">
                    <a16:rowId xmlns:a16="http://schemas.microsoft.com/office/drawing/2014/main" val="3405198193"/>
                  </a:ext>
                </a:extLst>
              </a:tr>
            </a:tbl>
          </a:graphicData>
        </a:graphic>
      </p:graphicFrame>
      <p:graphicFrame>
        <p:nvGraphicFramePr>
          <p:cNvPr id="30" name="Table 29">
            <a:extLst>
              <a:ext uri="{FF2B5EF4-FFF2-40B4-BE49-F238E27FC236}">
                <a16:creationId xmlns:a16="http://schemas.microsoft.com/office/drawing/2014/main" id="{8FB53BDD-E4B2-4FD2-BBE6-095A4152C1C6}"/>
              </a:ext>
            </a:extLst>
          </p:cNvPr>
          <p:cNvGraphicFramePr>
            <a:graphicFrameLocks noGrp="1"/>
          </p:cNvGraphicFramePr>
          <p:nvPr/>
        </p:nvGraphicFramePr>
        <p:xfrm>
          <a:off x="1961967" y="5778659"/>
          <a:ext cx="1687744" cy="1056739"/>
        </p:xfrm>
        <a:graphic>
          <a:graphicData uri="http://schemas.openxmlformats.org/drawingml/2006/table">
            <a:tbl>
              <a:tblPr firstRow="1" bandRow="1">
                <a:tableStyleId>{7DF18680-E054-41AD-8BC1-D1AEF772440D}</a:tableStyleId>
              </a:tblPr>
              <a:tblGrid>
                <a:gridCol w="1687744">
                  <a:extLst>
                    <a:ext uri="{9D8B030D-6E8A-4147-A177-3AD203B41FA5}">
                      <a16:colId xmlns:a16="http://schemas.microsoft.com/office/drawing/2014/main" val="621203401"/>
                    </a:ext>
                  </a:extLst>
                </a:gridCol>
              </a:tblGrid>
              <a:tr h="337616">
                <a:tc>
                  <a:txBody>
                    <a:bodyPr/>
                    <a:lstStyle/>
                    <a:p>
                      <a:pPr algn="ctr"/>
                      <a:r>
                        <a:rPr lang="en-US" dirty="0"/>
                        <a:t>1.4</a:t>
                      </a:r>
                    </a:p>
                  </a:txBody>
                  <a:tcPr/>
                </a:tc>
                <a:extLst>
                  <a:ext uri="{0D108BD9-81ED-4DB2-BD59-A6C34878D82A}">
                    <a16:rowId xmlns:a16="http://schemas.microsoft.com/office/drawing/2014/main" val="1568064613"/>
                  </a:ext>
                </a:extLst>
              </a:tr>
              <a:tr h="325219">
                <a:tc>
                  <a:txBody>
                    <a:bodyPr/>
                    <a:lstStyle/>
                    <a:p>
                      <a:pPr algn="ctr"/>
                      <a:r>
                        <a:rPr lang="en-US" sz="1400" dirty="0"/>
                        <a:t>view favorites</a:t>
                      </a:r>
                    </a:p>
                  </a:txBody>
                  <a:tcPr/>
                </a:tc>
                <a:extLst>
                  <a:ext uri="{0D108BD9-81ED-4DB2-BD59-A6C34878D82A}">
                    <a16:rowId xmlns:a16="http://schemas.microsoft.com/office/drawing/2014/main" val="1040485674"/>
                  </a:ext>
                </a:extLst>
              </a:tr>
              <a:tr h="337616">
                <a:tc>
                  <a:txBody>
                    <a:bodyPr/>
                    <a:lstStyle/>
                    <a:p>
                      <a:pPr algn="ctr"/>
                      <a:r>
                        <a:rPr lang="en-US" dirty="0"/>
                        <a:t>1.2</a:t>
                      </a:r>
                    </a:p>
                  </a:txBody>
                  <a:tcPr/>
                </a:tc>
                <a:extLst>
                  <a:ext uri="{0D108BD9-81ED-4DB2-BD59-A6C34878D82A}">
                    <a16:rowId xmlns:a16="http://schemas.microsoft.com/office/drawing/2014/main" val="3405198193"/>
                  </a:ext>
                </a:extLst>
              </a:tr>
            </a:tbl>
          </a:graphicData>
        </a:graphic>
      </p:graphicFrame>
      <p:graphicFrame>
        <p:nvGraphicFramePr>
          <p:cNvPr id="31" name="Table 30">
            <a:extLst>
              <a:ext uri="{FF2B5EF4-FFF2-40B4-BE49-F238E27FC236}">
                <a16:creationId xmlns:a16="http://schemas.microsoft.com/office/drawing/2014/main" id="{C7E1998A-D282-475F-811B-A278FBB88856}"/>
              </a:ext>
            </a:extLst>
          </p:cNvPr>
          <p:cNvGraphicFramePr>
            <a:graphicFrameLocks noGrp="1"/>
          </p:cNvGraphicFramePr>
          <p:nvPr/>
        </p:nvGraphicFramePr>
        <p:xfrm>
          <a:off x="10504256" y="2590500"/>
          <a:ext cx="1687744" cy="1249680"/>
        </p:xfrm>
        <a:graphic>
          <a:graphicData uri="http://schemas.openxmlformats.org/drawingml/2006/table">
            <a:tbl>
              <a:tblPr firstRow="1" bandRow="1">
                <a:tableStyleId>{7DF18680-E054-41AD-8BC1-D1AEF772440D}</a:tableStyleId>
              </a:tblPr>
              <a:tblGrid>
                <a:gridCol w="1687744">
                  <a:extLst>
                    <a:ext uri="{9D8B030D-6E8A-4147-A177-3AD203B41FA5}">
                      <a16:colId xmlns:a16="http://schemas.microsoft.com/office/drawing/2014/main" val="621203401"/>
                    </a:ext>
                  </a:extLst>
                </a:gridCol>
              </a:tblGrid>
              <a:tr h="337616">
                <a:tc>
                  <a:txBody>
                    <a:bodyPr/>
                    <a:lstStyle/>
                    <a:p>
                      <a:pPr algn="ctr"/>
                      <a:r>
                        <a:rPr lang="ar-EG" dirty="0"/>
                        <a:t>3</a:t>
                      </a:r>
                      <a:r>
                        <a:rPr lang="en-US" dirty="0"/>
                        <a:t>.1</a:t>
                      </a:r>
                    </a:p>
                  </a:txBody>
                  <a:tcPr/>
                </a:tc>
                <a:extLst>
                  <a:ext uri="{0D108BD9-81ED-4DB2-BD59-A6C34878D82A}">
                    <a16:rowId xmlns:a16="http://schemas.microsoft.com/office/drawing/2014/main" val="1568064613"/>
                  </a:ext>
                </a:extLst>
              </a:tr>
              <a:tr h="325219">
                <a:tc>
                  <a:txBody>
                    <a:bodyPr/>
                    <a:lstStyle/>
                    <a:p>
                      <a:pPr algn="ctr"/>
                      <a:r>
                        <a:rPr lang="en-US" sz="1400" dirty="0"/>
                        <a:t>List most popular products </a:t>
                      </a:r>
                    </a:p>
                  </a:txBody>
                  <a:tcPr/>
                </a:tc>
                <a:extLst>
                  <a:ext uri="{0D108BD9-81ED-4DB2-BD59-A6C34878D82A}">
                    <a16:rowId xmlns:a16="http://schemas.microsoft.com/office/drawing/2014/main" val="1040485674"/>
                  </a:ext>
                </a:extLst>
              </a:tr>
              <a:tr h="337616">
                <a:tc>
                  <a:txBody>
                    <a:bodyPr/>
                    <a:lstStyle/>
                    <a:p>
                      <a:pPr algn="ctr"/>
                      <a:r>
                        <a:rPr lang="en-US" dirty="0"/>
                        <a:t>1.</a:t>
                      </a:r>
                      <a:r>
                        <a:rPr lang="ar-EG" dirty="0"/>
                        <a:t>1</a:t>
                      </a:r>
                      <a:endParaRPr lang="en-US" dirty="0"/>
                    </a:p>
                  </a:txBody>
                  <a:tcPr/>
                </a:tc>
                <a:extLst>
                  <a:ext uri="{0D108BD9-81ED-4DB2-BD59-A6C34878D82A}">
                    <a16:rowId xmlns:a16="http://schemas.microsoft.com/office/drawing/2014/main" val="3405198193"/>
                  </a:ext>
                </a:extLst>
              </a:tr>
            </a:tbl>
          </a:graphicData>
        </a:graphic>
      </p:graphicFrame>
      <p:graphicFrame>
        <p:nvGraphicFramePr>
          <p:cNvPr id="32" name="Table 31">
            <a:extLst>
              <a:ext uri="{FF2B5EF4-FFF2-40B4-BE49-F238E27FC236}">
                <a16:creationId xmlns:a16="http://schemas.microsoft.com/office/drawing/2014/main" id="{A203FBCF-7E36-4216-8400-826FAD2CCB92}"/>
              </a:ext>
            </a:extLst>
          </p:cNvPr>
          <p:cNvGraphicFramePr>
            <a:graphicFrameLocks noGrp="1"/>
          </p:cNvGraphicFramePr>
          <p:nvPr/>
        </p:nvGraphicFramePr>
        <p:xfrm>
          <a:off x="10504256" y="3926070"/>
          <a:ext cx="1687744" cy="1056739"/>
        </p:xfrm>
        <a:graphic>
          <a:graphicData uri="http://schemas.openxmlformats.org/drawingml/2006/table">
            <a:tbl>
              <a:tblPr firstRow="1" bandRow="1">
                <a:tableStyleId>{7DF18680-E054-41AD-8BC1-D1AEF772440D}</a:tableStyleId>
              </a:tblPr>
              <a:tblGrid>
                <a:gridCol w="1687744">
                  <a:extLst>
                    <a:ext uri="{9D8B030D-6E8A-4147-A177-3AD203B41FA5}">
                      <a16:colId xmlns:a16="http://schemas.microsoft.com/office/drawing/2014/main" val="621203401"/>
                    </a:ext>
                  </a:extLst>
                </a:gridCol>
              </a:tblGrid>
              <a:tr h="337616">
                <a:tc>
                  <a:txBody>
                    <a:bodyPr/>
                    <a:lstStyle/>
                    <a:p>
                      <a:pPr algn="ctr"/>
                      <a:r>
                        <a:rPr lang="ar-EG" dirty="0"/>
                        <a:t>3</a:t>
                      </a:r>
                      <a:r>
                        <a:rPr lang="en-US" dirty="0"/>
                        <a:t>.2</a:t>
                      </a:r>
                    </a:p>
                  </a:txBody>
                  <a:tcPr/>
                </a:tc>
                <a:extLst>
                  <a:ext uri="{0D108BD9-81ED-4DB2-BD59-A6C34878D82A}">
                    <a16:rowId xmlns:a16="http://schemas.microsoft.com/office/drawing/2014/main" val="1568064613"/>
                  </a:ext>
                </a:extLst>
              </a:tr>
              <a:tr h="325219">
                <a:tc>
                  <a:txBody>
                    <a:bodyPr/>
                    <a:lstStyle/>
                    <a:p>
                      <a:pPr algn="ctr"/>
                      <a:r>
                        <a:rPr lang="en-US" sz="1400" dirty="0"/>
                        <a:t>List new products</a:t>
                      </a:r>
                    </a:p>
                  </a:txBody>
                  <a:tcPr/>
                </a:tc>
                <a:extLst>
                  <a:ext uri="{0D108BD9-81ED-4DB2-BD59-A6C34878D82A}">
                    <a16:rowId xmlns:a16="http://schemas.microsoft.com/office/drawing/2014/main" val="1040485674"/>
                  </a:ext>
                </a:extLst>
              </a:tr>
              <a:tr h="337616">
                <a:tc>
                  <a:txBody>
                    <a:bodyPr/>
                    <a:lstStyle/>
                    <a:p>
                      <a:pPr algn="ctr"/>
                      <a:r>
                        <a:rPr lang="en-US" dirty="0"/>
                        <a:t>1.</a:t>
                      </a:r>
                      <a:r>
                        <a:rPr lang="ar-EG" dirty="0"/>
                        <a:t>1</a:t>
                      </a:r>
                      <a:endParaRPr lang="en-US" dirty="0"/>
                    </a:p>
                  </a:txBody>
                  <a:tcPr/>
                </a:tc>
                <a:extLst>
                  <a:ext uri="{0D108BD9-81ED-4DB2-BD59-A6C34878D82A}">
                    <a16:rowId xmlns:a16="http://schemas.microsoft.com/office/drawing/2014/main" val="3405198193"/>
                  </a:ext>
                </a:extLst>
              </a:tr>
            </a:tbl>
          </a:graphicData>
        </a:graphic>
      </p:graphicFrame>
      <p:cxnSp>
        <p:nvCxnSpPr>
          <p:cNvPr id="36" name="Straight Connector 35">
            <a:extLst>
              <a:ext uri="{FF2B5EF4-FFF2-40B4-BE49-F238E27FC236}">
                <a16:creationId xmlns:a16="http://schemas.microsoft.com/office/drawing/2014/main" id="{D992DB17-A4CC-496A-BA4F-7698B5AFF3D8}"/>
              </a:ext>
            </a:extLst>
          </p:cNvPr>
          <p:cNvCxnSpPr>
            <a:cxnSpLocks/>
          </p:cNvCxnSpPr>
          <p:nvPr/>
        </p:nvCxnSpPr>
        <p:spPr>
          <a:xfrm>
            <a:off x="600726" y="2439177"/>
            <a:ext cx="0" cy="3908839"/>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E4539D21-FD50-4559-8342-5106759227F9}"/>
              </a:ext>
            </a:extLst>
          </p:cNvPr>
          <p:cNvCxnSpPr/>
          <p:nvPr/>
        </p:nvCxnSpPr>
        <p:spPr>
          <a:xfrm>
            <a:off x="600726" y="2872408"/>
            <a:ext cx="1361241" cy="0"/>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89F15744-8520-4EA1-8E55-6A03609141A7}"/>
              </a:ext>
            </a:extLst>
          </p:cNvPr>
          <p:cNvCxnSpPr/>
          <p:nvPr/>
        </p:nvCxnSpPr>
        <p:spPr>
          <a:xfrm>
            <a:off x="600726" y="4036863"/>
            <a:ext cx="1361241" cy="0"/>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27CAAAA6-B095-4473-9C2B-50AF481E8BDB}"/>
              </a:ext>
            </a:extLst>
          </p:cNvPr>
          <p:cNvCxnSpPr/>
          <p:nvPr/>
        </p:nvCxnSpPr>
        <p:spPr>
          <a:xfrm>
            <a:off x="600726" y="5174684"/>
            <a:ext cx="1361241" cy="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23312DB0-7645-4F76-A10B-FF6910AB7CE8}"/>
              </a:ext>
            </a:extLst>
          </p:cNvPr>
          <p:cNvCxnSpPr/>
          <p:nvPr/>
        </p:nvCxnSpPr>
        <p:spPr>
          <a:xfrm>
            <a:off x="606644" y="6348016"/>
            <a:ext cx="1361241"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89B03294-C028-4474-8786-97CCC4F1546C}"/>
              </a:ext>
            </a:extLst>
          </p:cNvPr>
          <p:cNvCxnSpPr>
            <a:cxnSpLocks/>
          </p:cNvCxnSpPr>
          <p:nvPr/>
        </p:nvCxnSpPr>
        <p:spPr>
          <a:xfrm>
            <a:off x="10264066" y="2469767"/>
            <a:ext cx="0" cy="3099492"/>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139396AA-45CC-4DA0-B55C-D8C5D2ADF530}"/>
              </a:ext>
            </a:extLst>
          </p:cNvPr>
          <p:cNvCxnSpPr>
            <a:cxnSpLocks/>
          </p:cNvCxnSpPr>
          <p:nvPr/>
        </p:nvCxnSpPr>
        <p:spPr>
          <a:xfrm>
            <a:off x="10264066" y="3338004"/>
            <a:ext cx="240190" cy="0"/>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ED9D28CF-9ABA-4EBA-B150-CFF8A91BA3EC}"/>
              </a:ext>
            </a:extLst>
          </p:cNvPr>
          <p:cNvCxnSpPr>
            <a:cxnSpLocks/>
          </p:cNvCxnSpPr>
          <p:nvPr/>
        </p:nvCxnSpPr>
        <p:spPr>
          <a:xfrm>
            <a:off x="10264066" y="4458071"/>
            <a:ext cx="240190" cy="0"/>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9EB5E344-6627-41D5-ADC8-93CDA5BD2357}"/>
              </a:ext>
            </a:extLst>
          </p:cNvPr>
          <p:cNvCxnSpPr>
            <a:cxnSpLocks/>
          </p:cNvCxnSpPr>
          <p:nvPr/>
        </p:nvCxnSpPr>
        <p:spPr>
          <a:xfrm>
            <a:off x="10264066" y="5569259"/>
            <a:ext cx="240190" cy="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56" name="Table 55">
            <a:extLst>
              <a:ext uri="{FF2B5EF4-FFF2-40B4-BE49-F238E27FC236}">
                <a16:creationId xmlns:a16="http://schemas.microsoft.com/office/drawing/2014/main" id="{FD4567E8-C891-4370-9246-3604E40CD154}"/>
              </a:ext>
            </a:extLst>
          </p:cNvPr>
          <p:cNvGraphicFramePr>
            <a:graphicFrameLocks noGrp="1"/>
          </p:cNvGraphicFramePr>
          <p:nvPr/>
        </p:nvGraphicFramePr>
        <p:xfrm>
          <a:off x="10504256" y="5078399"/>
          <a:ext cx="1687744" cy="1056739"/>
        </p:xfrm>
        <a:graphic>
          <a:graphicData uri="http://schemas.openxmlformats.org/drawingml/2006/table">
            <a:tbl>
              <a:tblPr firstRow="1" bandRow="1">
                <a:tableStyleId>{7DF18680-E054-41AD-8BC1-D1AEF772440D}</a:tableStyleId>
              </a:tblPr>
              <a:tblGrid>
                <a:gridCol w="1687744">
                  <a:extLst>
                    <a:ext uri="{9D8B030D-6E8A-4147-A177-3AD203B41FA5}">
                      <a16:colId xmlns:a16="http://schemas.microsoft.com/office/drawing/2014/main" val="621203401"/>
                    </a:ext>
                  </a:extLst>
                </a:gridCol>
              </a:tblGrid>
              <a:tr h="337616">
                <a:tc>
                  <a:txBody>
                    <a:bodyPr/>
                    <a:lstStyle/>
                    <a:p>
                      <a:pPr algn="ctr"/>
                      <a:r>
                        <a:rPr lang="ar-EG" dirty="0"/>
                        <a:t>3</a:t>
                      </a:r>
                      <a:r>
                        <a:rPr lang="en-US" dirty="0"/>
                        <a:t>.3</a:t>
                      </a:r>
                    </a:p>
                  </a:txBody>
                  <a:tcPr/>
                </a:tc>
                <a:extLst>
                  <a:ext uri="{0D108BD9-81ED-4DB2-BD59-A6C34878D82A}">
                    <a16:rowId xmlns:a16="http://schemas.microsoft.com/office/drawing/2014/main" val="1568064613"/>
                  </a:ext>
                </a:extLst>
              </a:tr>
              <a:tr h="325219">
                <a:tc>
                  <a:txBody>
                    <a:bodyPr/>
                    <a:lstStyle/>
                    <a:p>
                      <a:pPr algn="ctr"/>
                      <a:r>
                        <a:rPr lang="en-US" sz="1400" dirty="0"/>
                        <a:t>list web specials</a:t>
                      </a:r>
                    </a:p>
                  </a:txBody>
                  <a:tcPr/>
                </a:tc>
                <a:extLst>
                  <a:ext uri="{0D108BD9-81ED-4DB2-BD59-A6C34878D82A}">
                    <a16:rowId xmlns:a16="http://schemas.microsoft.com/office/drawing/2014/main" val="1040485674"/>
                  </a:ext>
                </a:extLst>
              </a:tr>
              <a:tr h="337616">
                <a:tc>
                  <a:txBody>
                    <a:bodyPr/>
                    <a:lstStyle/>
                    <a:p>
                      <a:pPr algn="ctr"/>
                      <a:r>
                        <a:rPr lang="en-US" dirty="0"/>
                        <a:t>1.</a:t>
                      </a:r>
                      <a:r>
                        <a:rPr lang="ar-EG" dirty="0"/>
                        <a:t>1</a:t>
                      </a:r>
                      <a:endParaRPr lang="en-US" dirty="0"/>
                    </a:p>
                  </a:txBody>
                  <a:tcPr/>
                </a:tc>
                <a:extLst>
                  <a:ext uri="{0D108BD9-81ED-4DB2-BD59-A6C34878D82A}">
                    <a16:rowId xmlns:a16="http://schemas.microsoft.com/office/drawing/2014/main" val="3405198193"/>
                  </a:ext>
                </a:extLst>
              </a:tr>
            </a:tbl>
          </a:graphicData>
        </a:graphic>
      </p:graphicFrame>
      <p:graphicFrame>
        <p:nvGraphicFramePr>
          <p:cNvPr id="59" name="Table 58">
            <a:extLst>
              <a:ext uri="{FF2B5EF4-FFF2-40B4-BE49-F238E27FC236}">
                <a16:creationId xmlns:a16="http://schemas.microsoft.com/office/drawing/2014/main" id="{C555A192-7165-46FE-BCB4-3C447A6B50D8}"/>
              </a:ext>
            </a:extLst>
          </p:cNvPr>
          <p:cNvGraphicFramePr>
            <a:graphicFrameLocks noGrp="1"/>
          </p:cNvGraphicFramePr>
          <p:nvPr/>
        </p:nvGraphicFramePr>
        <p:xfrm>
          <a:off x="6371210" y="2570972"/>
          <a:ext cx="1687744" cy="1056739"/>
        </p:xfrm>
        <a:graphic>
          <a:graphicData uri="http://schemas.openxmlformats.org/drawingml/2006/table">
            <a:tbl>
              <a:tblPr firstRow="1" bandRow="1">
                <a:tableStyleId>{7DF18680-E054-41AD-8BC1-D1AEF772440D}</a:tableStyleId>
              </a:tblPr>
              <a:tblGrid>
                <a:gridCol w="1687744">
                  <a:extLst>
                    <a:ext uri="{9D8B030D-6E8A-4147-A177-3AD203B41FA5}">
                      <a16:colId xmlns:a16="http://schemas.microsoft.com/office/drawing/2014/main" val="621203401"/>
                    </a:ext>
                  </a:extLst>
                </a:gridCol>
              </a:tblGrid>
              <a:tr h="337616">
                <a:tc>
                  <a:txBody>
                    <a:bodyPr/>
                    <a:lstStyle/>
                    <a:p>
                      <a:pPr algn="ctr"/>
                      <a:r>
                        <a:rPr lang="en-US" dirty="0"/>
                        <a:t>2</a:t>
                      </a:r>
                    </a:p>
                  </a:txBody>
                  <a:tcPr/>
                </a:tc>
                <a:extLst>
                  <a:ext uri="{0D108BD9-81ED-4DB2-BD59-A6C34878D82A}">
                    <a16:rowId xmlns:a16="http://schemas.microsoft.com/office/drawing/2014/main" val="1568064613"/>
                  </a:ext>
                </a:extLst>
              </a:tr>
              <a:tr h="325219">
                <a:tc>
                  <a:txBody>
                    <a:bodyPr/>
                    <a:lstStyle/>
                    <a:p>
                      <a:pPr algn="ctr"/>
                      <a:r>
                        <a:rPr lang="en-US" sz="1400" dirty="0"/>
                        <a:t>List by Genre </a:t>
                      </a:r>
                    </a:p>
                  </a:txBody>
                  <a:tcPr/>
                </a:tc>
                <a:extLst>
                  <a:ext uri="{0D108BD9-81ED-4DB2-BD59-A6C34878D82A}">
                    <a16:rowId xmlns:a16="http://schemas.microsoft.com/office/drawing/2014/main" val="1040485674"/>
                  </a:ext>
                </a:extLst>
              </a:tr>
              <a:tr h="337616">
                <a:tc>
                  <a:txBody>
                    <a:bodyPr/>
                    <a:lstStyle/>
                    <a:p>
                      <a:pPr algn="ctr"/>
                      <a:r>
                        <a:rPr lang="en-US" dirty="0"/>
                        <a:t>1.2</a:t>
                      </a:r>
                    </a:p>
                  </a:txBody>
                  <a:tcPr/>
                </a:tc>
                <a:extLst>
                  <a:ext uri="{0D108BD9-81ED-4DB2-BD59-A6C34878D82A}">
                    <a16:rowId xmlns:a16="http://schemas.microsoft.com/office/drawing/2014/main" val="3405198193"/>
                  </a:ext>
                </a:extLst>
              </a:tr>
            </a:tbl>
          </a:graphicData>
        </a:graphic>
      </p:graphicFrame>
      <p:cxnSp>
        <p:nvCxnSpPr>
          <p:cNvPr id="63" name="Connector: Elbow 62">
            <a:extLst>
              <a:ext uri="{FF2B5EF4-FFF2-40B4-BE49-F238E27FC236}">
                <a16:creationId xmlns:a16="http://schemas.microsoft.com/office/drawing/2014/main" id="{FE49E342-9631-4A72-A190-112E1BDD1495}"/>
              </a:ext>
            </a:extLst>
          </p:cNvPr>
          <p:cNvCxnSpPr>
            <a:cxnSpLocks/>
          </p:cNvCxnSpPr>
          <p:nvPr/>
        </p:nvCxnSpPr>
        <p:spPr>
          <a:xfrm rot="16200000" flipH="1">
            <a:off x="5709434" y="2500651"/>
            <a:ext cx="700633" cy="622920"/>
          </a:xfrm>
          <a:prstGeom prst="bentConnector2">
            <a:avLst/>
          </a:prstGeom>
        </p:spPr>
        <p:style>
          <a:lnRef idx="3">
            <a:schemeClr val="dk1"/>
          </a:lnRef>
          <a:fillRef idx="0">
            <a:schemeClr val="dk1"/>
          </a:fillRef>
          <a:effectRef idx="2">
            <a:schemeClr val="dk1"/>
          </a:effectRef>
          <a:fontRef idx="minor">
            <a:schemeClr val="tx1"/>
          </a:fontRef>
        </p:style>
      </p:cxnSp>
      <p:graphicFrame>
        <p:nvGraphicFramePr>
          <p:cNvPr id="64" name="Table 63">
            <a:extLst>
              <a:ext uri="{FF2B5EF4-FFF2-40B4-BE49-F238E27FC236}">
                <a16:creationId xmlns:a16="http://schemas.microsoft.com/office/drawing/2014/main" id="{256C6F9E-75A6-490A-AB69-972E8264644F}"/>
              </a:ext>
            </a:extLst>
          </p:cNvPr>
          <p:cNvGraphicFramePr>
            <a:graphicFrameLocks noGrp="1"/>
          </p:cNvGraphicFramePr>
          <p:nvPr/>
        </p:nvGraphicFramePr>
        <p:xfrm>
          <a:off x="6086887" y="4005269"/>
          <a:ext cx="1687744" cy="1249680"/>
        </p:xfrm>
        <a:graphic>
          <a:graphicData uri="http://schemas.openxmlformats.org/drawingml/2006/table">
            <a:tbl>
              <a:tblPr firstRow="1" bandRow="1">
                <a:tableStyleId>{7DF18680-E054-41AD-8BC1-D1AEF772440D}</a:tableStyleId>
              </a:tblPr>
              <a:tblGrid>
                <a:gridCol w="1687744">
                  <a:extLst>
                    <a:ext uri="{9D8B030D-6E8A-4147-A177-3AD203B41FA5}">
                      <a16:colId xmlns:a16="http://schemas.microsoft.com/office/drawing/2014/main" val="621203401"/>
                    </a:ext>
                  </a:extLst>
                </a:gridCol>
              </a:tblGrid>
              <a:tr h="337616">
                <a:tc>
                  <a:txBody>
                    <a:bodyPr/>
                    <a:lstStyle/>
                    <a:p>
                      <a:pPr algn="ctr"/>
                      <a:r>
                        <a:rPr lang="en-US" dirty="0"/>
                        <a:t>4</a:t>
                      </a:r>
                    </a:p>
                  </a:txBody>
                  <a:tcPr/>
                </a:tc>
                <a:extLst>
                  <a:ext uri="{0D108BD9-81ED-4DB2-BD59-A6C34878D82A}">
                    <a16:rowId xmlns:a16="http://schemas.microsoft.com/office/drawing/2014/main" val="1568064613"/>
                  </a:ext>
                </a:extLst>
              </a:tr>
              <a:tr h="325219">
                <a:tc>
                  <a:txBody>
                    <a:bodyPr/>
                    <a:lstStyle/>
                    <a:p>
                      <a:pPr algn="ctr"/>
                      <a:r>
                        <a:rPr lang="en-US" sz="1400" dirty="0"/>
                        <a:t>Show info for one product</a:t>
                      </a:r>
                    </a:p>
                  </a:txBody>
                  <a:tcPr/>
                </a:tc>
                <a:extLst>
                  <a:ext uri="{0D108BD9-81ED-4DB2-BD59-A6C34878D82A}">
                    <a16:rowId xmlns:a16="http://schemas.microsoft.com/office/drawing/2014/main" val="1040485674"/>
                  </a:ext>
                </a:extLst>
              </a:tr>
              <a:tr h="337616">
                <a:tc>
                  <a:txBody>
                    <a:bodyPr/>
                    <a:lstStyle/>
                    <a:p>
                      <a:pPr algn="ctr"/>
                      <a:r>
                        <a:rPr lang="en-US" dirty="0"/>
                        <a:t>1.3</a:t>
                      </a:r>
                    </a:p>
                  </a:txBody>
                  <a:tcPr/>
                </a:tc>
                <a:extLst>
                  <a:ext uri="{0D108BD9-81ED-4DB2-BD59-A6C34878D82A}">
                    <a16:rowId xmlns:a16="http://schemas.microsoft.com/office/drawing/2014/main" val="3405198193"/>
                  </a:ext>
                </a:extLst>
              </a:tr>
            </a:tbl>
          </a:graphicData>
        </a:graphic>
      </p:graphicFrame>
      <p:cxnSp>
        <p:nvCxnSpPr>
          <p:cNvPr id="66" name="Straight Connector 65">
            <a:extLst>
              <a:ext uri="{FF2B5EF4-FFF2-40B4-BE49-F238E27FC236}">
                <a16:creationId xmlns:a16="http://schemas.microsoft.com/office/drawing/2014/main" id="{A89EE85A-6FFC-4016-8767-8917FF4ADA4D}"/>
              </a:ext>
            </a:extLst>
          </p:cNvPr>
          <p:cNvCxnSpPr>
            <a:endCxn id="27" idx="3"/>
          </p:cNvCxnSpPr>
          <p:nvPr/>
        </p:nvCxnSpPr>
        <p:spPr>
          <a:xfrm flipH="1" flipV="1">
            <a:off x="3649710" y="2550997"/>
            <a:ext cx="2434458" cy="1636894"/>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a:extLst>
              <a:ext uri="{FF2B5EF4-FFF2-40B4-BE49-F238E27FC236}">
                <a16:creationId xmlns:a16="http://schemas.microsoft.com/office/drawing/2014/main" id="{AD10A0AF-E6AE-4EA6-91E4-40E8F7FBCDD7}"/>
              </a:ext>
            </a:extLst>
          </p:cNvPr>
          <p:cNvCxnSpPr>
            <a:endCxn id="28" idx="3"/>
          </p:cNvCxnSpPr>
          <p:nvPr/>
        </p:nvCxnSpPr>
        <p:spPr>
          <a:xfrm flipH="1" flipV="1">
            <a:off x="3649710" y="3847912"/>
            <a:ext cx="2434458" cy="340938"/>
          </a:xfrm>
          <a:prstGeom prst="line">
            <a:avLst/>
          </a:prstGeom>
        </p:spPr>
        <p:style>
          <a:lnRef idx="3">
            <a:schemeClr val="dk1"/>
          </a:lnRef>
          <a:fillRef idx="0">
            <a:schemeClr val="dk1"/>
          </a:fillRef>
          <a:effectRef idx="2">
            <a:schemeClr val="dk1"/>
          </a:effectRef>
          <a:fontRef idx="minor">
            <a:schemeClr val="tx1"/>
          </a:fontRef>
        </p:style>
      </p:cxnSp>
      <p:cxnSp>
        <p:nvCxnSpPr>
          <p:cNvPr id="70" name="Straight Connector 69">
            <a:extLst>
              <a:ext uri="{FF2B5EF4-FFF2-40B4-BE49-F238E27FC236}">
                <a16:creationId xmlns:a16="http://schemas.microsoft.com/office/drawing/2014/main" id="{21956C37-109D-47FA-8036-C3156FD25E48}"/>
              </a:ext>
            </a:extLst>
          </p:cNvPr>
          <p:cNvCxnSpPr>
            <a:endCxn id="29" idx="3"/>
          </p:cNvCxnSpPr>
          <p:nvPr/>
        </p:nvCxnSpPr>
        <p:spPr>
          <a:xfrm flipH="1">
            <a:off x="3638867" y="4203425"/>
            <a:ext cx="2434458" cy="941402"/>
          </a:xfrm>
          <a:prstGeom prst="line">
            <a:avLst/>
          </a:prstGeom>
        </p:spPr>
        <p:style>
          <a:lnRef idx="3">
            <a:schemeClr val="dk1"/>
          </a:lnRef>
          <a:fillRef idx="0">
            <a:schemeClr val="dk1"/>
          </a:fillRef>
          <a:effectRef idx="2">
            <a:schemeClr val="dk1"/>
          </a:effectRef>
          <a:fontRef idx="minor">
            <a:schemeClr val="tx1"/>
          </a:fontRef>
        </p:style>
      </p:cxnSp>
      <p:cxnSp>
        <p:nvCxnSpPr>
          <p:cNvPr id="72" name="Straight Connector 71">
            <a:extLst>
              <a:ext uri="{FF2B5EF4-FFF2-40B4-BE49-F238E27FC236}">
                <a16:creationId xmlns:a16="http://schemas.microsoft.com/office/drawing/2014/main" id="{90E52BA7-46E3-43A3-8550-A23034931921}"/>
              </a:ext>
            </a:extLst>
          </p:cNvPr>
          <p:cNvCxnSpPr>
            <a:cxnSpLocks/>
          </p:cNvCxnSpPr>
          <p:nvPr/>
        </p:nvCxnSpPr>
        <p:spPr>
          <a:xfrm flipH="1">
            <a:off x="3668693" y="4211193"/>
            <a:ext cx="2404632" cy="1745724"/>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75">
            <a:extLst>
              <a:ext uri="{FF2B5EF4-FFF2-40B4-BE49-F238E27FC236}">
                <a16:creationId xmlns:a16="http://schemas.microsoft.com/office/drawing/2014/main" id="{08AFFA39-A01B-4FE9-A7EE-48D1EB1B739A}"/>
              </a:ext>
            </a:extLst>
          </p:cNvPr>
          <p:cNvCxnSpPr>
            <a:endCxn id="64" idx="0"/>
          </p:cNvCxnSpPr>
          <p:nvPr/>
        </p:nvCxnSpPr>
        <p:spPr>
          <a:xfrm>
            <a:off x="6930759" y="3627711"/>
            <a:ext cx="0" cy="377558"/>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a:extLst>
              <a:ext uri="{FF2B5EF4-FFF2-40B4-BE49-F238E27FC236}">
                <a16:creationId xmlns:a16="http://schemas.microsoft.com/office/drawing/2014/main" id="{2A67EFC2-0476-4F65-8111-9A68DEB31C4B}"/>
              </a:ext>
            </a:extLst>
          </p:cNvPr>
          <p:cNvCxnSpPr>
            <a:cxnSpLocks/>
          </p:cNvCxnSpPr>
          <p:nvPr/>
        </p:nvCxnSpPr>
        <p:spPr>
          <a:xfrm flipV="1">
            <a:off x="7788193" y="3627711"/>
            <a:ext cx="2716063" cy="830360"/>
          </a:xfrm>
          <a:prstGeom prst="line">
            <a:avLst/>
          </a:prstGeom>
        </p:spPr>
        <p:style>
          <a:lnRef idx="3">
            <a:schemeClr val="dk1"/>
          </a:lnRef>
          <a:fillRef idx="0">
            <a:schemeClr val="dk1"/>
          </a:fillRef>
          <a:effectRef idx="2">
            <a:schemeClr val="dk1"/>
          </a:effectRef>
          <a:fontRef idx="minor">
            <a:schemeClr val="tx1"/>
          </a:fontRef>
        </p:style>
      </p:cxnSp>
      <p:cxnSp>
        <p:nvCxnSpPr>
          <p:cNvPr id="80" name="Straight Connector 79">
            <a:extLst>
              <a:ext uri="{FF2B5EF4-FFF2-40B4-BE49-F238E27FC236}">
                <a16:creationId xmlns:a16="http://schemas.microsoft.com/office/drawing/2014/main" id="{A588AE5C-E2B3-42A4-A75A-4AB1BB416579}"/>
              </a:ext>
            </a:extLst>
          </p:cNvPr>
          <p:cNvCxnSpPr>
            <a:cxnSpLocks/>
          </p:cNvCxnSpPr>
          <p:nvPr/>
        </p:nvCxnSpPr>
        <p:spPr>
          <a:xfrm>
            <a:off x="7774631" y="4458070"/>
            <a:ext cx="2843062" cy="208550"/>
          </a:xfrm>
          <a:prstGeom prst="line">
            <a:avLst/>
          </a:prstGeom>
        </p:spPr>
        <p:style>
          <a:lnRef idx="3">
            <a:schemeClr val="dk1"/>
          </a:lnRef>
          <a:fillRef idx="0">
            <a:schemeClr val="dk1"/>
          </a:fillRef>
          <a:effectRef idx="2">
            <a:schemeClr val="dk1"/>
          </a:effectRef>
          <a:fontRef idx="minor">
            <a:schemeClr val="tx1"/>
          </a:fontRef>
        </p:style>
      </p:cxnSp>
      <p:cxnSp>
        <p:nvCxnSpPr>
          <p:cNvPr id="82" name="Straight Connector 81">
            <a:extLst>
              <a:ext uri="{FF2B5EF4-FFF2-40B4-BE49-F238E27FC236}">
                <a16:creationId xmlns:a16="http://schemas.microsoft.com/office/drawing/2014/main" id="{07CFA7C1-8E96-4FD4-BA04-8A0A5C9061AA}"/>
              </a:ext>
            </a:extLst>
          </p:cNvPr>
          <p:cNvCxnSpPr>
            <a:cxnSpLocks/>
          </p:cNvCxnSpPr>
          <p:nvPr/>
        </p:nvCxnSpPr>
        <p:spPr>
          <a:xfrm>
            <a:off x="7761069" y="4471437"/>
            <a:ext cx="2743187" cy="829475"/>
          </a:xfrm>
          <a:prstGeom prst="line">
            <a:avLst/>
          </a:prstGeom>
        </p:spPr>
        <p:style>
          <a:lnRef idx="3">
            <a:schemeClr val="dk1"/>
          </a:lnRef>
          <a:fillRef idx="0">
            <a:schemeClr val="dk1"/>
          </a:fillRef>
          <a:effectRef idx="2">
            <a:schemeClr val="dk1"/>
          </a:effectRef>
          <a:fontRef idx="minor">
            <a:schemeClr val="tx1"/>
          </a:fontRef>
        </p:style>
      </p:cxnSp>
      <p:graphicFrame>
        <p:nvGraphicFramePr>
          <p:cNvPr id="84" name="Table 83">
            <a:extLst>
              <a:ext uri="{FF2B5EF4-FFF2-40B4-BE49-F238E27FC236}">
                <a16:creationId xmlns:a16="http://schemas.microsoft.com/office/drawing/2014/main" id="{87314848-5C19-4EE9-87B0-7F571214EB94}"/>
              </a:ext>
            </a:extLst>
          </p:cNvPr>
          <p:cNvGraphicFramePr>
            <a:graphicFrameLocks noGrp="1"/>
          </p:cNvGraphicFramePr>
          <p:nvPr/>
        </p:nvGraphicFramePr>
        <p:xfrm>
          <a:off x="7187475" y="5809249"/>
          <a:ext cx="1687744" cy="1056739"/>
        </p:xfrm>
        <a:graphic>
          <a:graphicData uri="http://schemas.openxmlformats.org/drawingml/2006/table">
            <a:tbl>
              <a:tblPr firstRow="1" bandRow="1">
                <a:tableStyleId>{7DF18680-E054-41AD-8BC1-D1AEF772440D}</a:tableStyleId>
              </a:tblPr>
              <a:tblGrid>
                <a:gridCol w="1687744">
                  <a:extLst>
                    <a:ext uri="{9D8B030D-6E8A-4147-A177-3AD203B41FA5}">
                      <a16:colId xmlns:a16="http://schemas.microsoft.com/office/drawing/2014/main" val="621203401"/>
                    </a:ext>
                  </a:extLst>
                </a:gridCol>
              </a:tblGrid>
              <a:tr h="337616">
                <a:tc>
                  <a:txBody>
                    <a:bodyPr/>
                    <a:lstStyle/>
                    <a:p>
                      <a:pPr algn="ctr"/>
                      <a:r>
                        <a:rPr lang="en-US" dirty="0"/>
                        <a:t>4.3</a:t>
                      </a:r>
                    </a:p>
                  </a:txBody>
                  <a:tcPr/>
                </a:tc>
                <a:extLst>
                  <a:ext uri="{0D108BD9-81ED-4DB2-BD59-A6C34878D82A}">
                    <a16:rowId xmlns:a16="http://schemas.microsoft.com/office/drawing/2014/main" val="1568064613"/>
                  </a:ext>
                </a:extLst>
              </a:tr>
              <a:tr h="325219">
                <a:tc>
                  <a:txBody>
                    <a:bodyPr/>
                    <a:lstStyle/>
                    <a:p>
                      <a:pPr algn="ctr"/>
                      <a:r>
                        <a:rPr lang="en-US" sz="1400" dirty="0"/>
                        <a:t>Add to favorites</a:t>
                      </a:r>
                    </a:p>
                  </a:txBody>
                  <a:tcPr/>
                </a:tc>
                <a:extLst>
                  <a:ext uri="{0D108BD9-81ED-4DB2-BD59-A6C34878D82A}">
                    <a16:rowId xmlns:a16="http://schemas.microsoft.com/office/drawing/2014/main" val="1040485674"/>
                  </a:ext>
                </a:extLst>
              </a:tr>
              <a:tr h="337616">
                <a:tc>
                  <a:txBody>
                    <a:bodyPr/>
                    <a:lstStyle/>
                    <a:p>
                      <a:pPr algn="ctr"/>
                      <a:r>
                        <a:rPr lang="en-US" dirty="0"/>
                        <a:t>1.3</a:t>
                      </a:r>
                    </a:p>
                  </a:txBody>
                  <a:tcPr/>
                </a:tc>
                <a:extLst>
                  <a:ext uri="{0D108BD9-81ED-4DB2-BD59-A6C34878D82A}">
                    <a16:rowId xmlns:a16="http://schemas.microsoft.com/office/drawing/2014/main" val="3405198193"/>
                  </a:ext>
                </a:extLst>
              </a:tr>
            </a:tbl>
          </a:graphicData>
        </a:graphic>
      </p:graphicFrame>
      <p:graphicFrame>
        <p:nvGraphicFramePr>
          <p:cNvPr id="85" name="Table 84">
            <a:extLst>
              <a:ext uri="{FF2B5EF4-FFF2-40B4-BE49-F238E27FC236}">
                <a16:creationId xmlns:a16="http://schemas.microsoft.com/office/drawing/2014/main" id="{2417E976-A4E8-42F1-85BD-09820CC18E71}"/>
              </a:ext>
            </a:extLst>
          </p:cNvPr>
          <p:cNvGraphicFramePr>
            <a:graphicFrameLocks noGrp="1"/>
          </p:cNvGraphicFramePr>
          <p:nvPr/>
        </p:nvGraphicFramePr>
        <p:xfrm>
          <a:off x="5616853" y="5821179"/>
          <a:ext cx="1508713" cy="1056739"/>
        </p:xfrm>
        <a:graphic>
          <a:graphicData uri="http://schemas.openxmlformats.org/drawingml/2006/table">
            <a:tbl>
              <a:tblPr firstRow="1" bandRow="1">
                <a:tableStyleId>{7DF18680-E054-41AD-8BC1-D1AEF772440D}</a:tableStyleId>
              </a:tblPr>
              <a:tblGrid>
                <a:gridCol w="1508713">
                  <a:extLst>
                    <a:ext uri="{9D8B030D-6E8A-4147-A177-3AD203B41FA5}">
                      <a16:colId xmlns:a16="http://schemas.microsoft.com/office/drawing/2014/main" val="621203401"/>
                    </a:ext>
                  </a:extLst>
                </a:gridCol>
              </a:tblGrid>
              <a:tr h="337616">
                <a:tc>
                  <a:txBody>
                    <a:bodyPr/>
                    <a:lstStyle/>
                    <a:p>
                      <a:pPr algn="ctr"/>
                      <a:r>
                        <a:rPr lang="en-US" dirty="0"/>
                        <a:t>4.2</a:t>
                      </a:r>
                    </a:p>
                  </a:txBody>
                  <a:tcPr/>
                </a:tc>
                <a:extLst>
                  <a:ext uri="{0D108BD9-81ED-4DB2-BD59-A6C34878D82A}">
                    <a16:rowId xmlns:a16="http://schemas.microsoft.com/office/drawing/2014/main" val="1568064613"/>
                  </a:ext>
                </a:extLst>
              </a:tr>
              <a:tr h="325219">
                <a:tc>
                  <a:txBody>
                    <a:bodyPr/>
                    <a:lstStyle/>
                    <a:p>
                      <a:pPr algn="ctr"/>
                      <a:r>
                        <a:rPr lang="en-US" sz="1400" dirty="0"/>
                        <a:t>Show sample</a:t>
                      </a:r>
                    </a:p>
                  </a:txBody>
                  <a:tcPr/>
                </a:tc>
                <a:extLst>
                  <a:ext uri="{0D108BD9-81ED-4DB2-BD59-A6C34878D82A}">
                    <a16:rowId xmlns:a16="http://schemas.microsoft.com/office/drawing/2014/main" val="1040485674"/>
                  </a:ext>
                </a:extLst>
              </a:tr>
              <a:tr h="337616">
                <a:tc>
                  <a:txBody>
                    <a:bodyPr/>
                    <a:lstStyle/>
                    <a:p>
                      <a:pPr algn="ctr"/>
                      <a:r>
                        <a:rPr lang="en-US" dirty="0"/>
                        <a:t>1.3</a:t>
                      </a:r>
                    </a:p>
                  </a:txBody>
                  <a:tcPr/>
                </a:tc>
                <a:extLst>
                  <a:ext uri="{0D108BD9-81ED-4DB2-BD59-A6C34878D82A}">
                    <a16:rowId xmlns:a16="http://schemas.microsoft.com/office/drawing/2014/main" val="3405198193"/>
                  </a:ext>
                </a:extLst>
              </a:tr>
            </a:tbl>
          </a:graphicData>
        </a:graphic>
      </p:graphicFrame>
      <p:graphicFrame>
        <p:nvGraphicFramePr>
          <p:cNvPr id="86" name="Table 85">
            <a:extLst>
              <a:ext uri="{FF2B5EF4-FFF2-40B4-BE49-F238E27FC236}">
                <a16:creationId xmlns:a16="http://schemas.microsoft.com/office/drawing/2014/main" id="{B9DB7D08-5566-4EC0-97EC-E0DF3BF7926C}"/>
              </a:ext>
            </a:extLst>
          </p:cNvPr>
          <p:cNvGraphicFramePr>
            <a:graphicFrameLocks noGrp="1"/>
          </p:cNvGraphicFramePr>
          <p:nvPr/>
        </p:nvGraphicFramePr>
        <p:xfrm>
          <a:off x="3867200" y="5819646"/>
          <a:ext cx="1687744" cy="1056739"/>
        </p:xfrm>
        <a:graphic>
          <a:graphicData uri="http://schemas.openxmlformats.org/drawingml/2006/table">
            <a:tbl>
              <a:tblPr firstRow="1" bandRow="1">
                <a:tableStyleId>{7DF18680-E054-41AD-8BC1-D1AEF772440D}</a:tableStyleId>
              </a:tblPr>
              <a:tblGrid>
                <a:gridCol w="1687744">
                  <a:extLst>
                    <a:ext uri="{9D8B030D-6E8A-4147-A177-3AD203B41FA5}">
                      <a16:colId xmlns:a16="http://schemas.microsoft.com/office/drawing/2014/main" val="621203401"/>
                    </a:ext>
                  </a:extLst>
                </a:gridCol>
              </a:tblGrid>
              <a:tr h="337616">
                <a:tc>
                  <a:txBody>
                    <a:bodyPr/>
                    <a:lstStyle/>
                    <a:p>
                      <a:pPr algn="ctr"/>
                      <a:r>
                        <a:rPr lang="en-US" dirty="0"/>
                        <a:t>4.1</a:t>
                      </a:r>
                    </a:p>
                  </a:txBody>
                  <a:tcPr/>
                </a:tc>
                <a:extLst>
                  <a:ext uri="{0D108BD9-81ED-4DB2-BD59-A6C34878D82A}">
                    <a16:rowId xmlns:a16="http://schemas.microsoft.com/office/drawing/2014/main" val="1568064613"/>
                  </a:ext>
                </a:extLst>
              </a:tr>
              <a:tr h="325219">
                <a:tc>
                  <a:txBody>
                    <a:bodyPr/>
                    <a:lstStyle/>
                    <a:p>
                      <a:pPr algn="ctr"/>
                      <a:r>
                        <a:rPr lang="en-US" sz="1400" dirty="0"/>
                        <a:t>Show liner notes</a:t>
                      </a:r>
                    </a:p>
                  </a:txBody>
                  <a:tcPr/>
                </a:tc>
                <a:extLst>
                  <a:ext uri="{0D108BD9-81ED-4DB2-BD59-A6C34878D82A}">
                    <a16:rowId xmlns:a16="http://schemas.microsoft.com/office/drawing/2014/main" val="1040485674"/>
                  </a:ext>
                </a:extLst>
              </a:tr>
              <a:tr h="337616">
                <a:tc>
                  <a:txBody>
                    <a:bodyPr/>
                    <a:lstStyle/>
                    <a:p>
                      <a:pPr algn="ctr"/>
                      <a:r>
                        <a:rPr lang="en-US" dirty="0"/>
                        <a:t>1.3</a:t>
                      </a:r>
                    </a:p>
                  </a:txBody>
                  <a:tcPr/>
                </a:tc>
                <a:extLst>
                  <a:ext uri="{0D108BD9-81ED-4DB2-BD59-A6C34878D82A}">
                    <a16:rowId xmlns:a16="http://schemas.microsoft.com/office/drawing/2014/main" val="3405198193"/>
                  </a:ext>
                </a:extLst>
              </a:tr>
            </a:tbl>
          </a:graphicData>
        </a:graphic>
      </p:graphicFrame>
      <p:graphicFrame>
        <p:nvGraphicFramePr>
          <p:cNvPr id="94" name="Table 93">
            <a:extLst>
              <a:ext uri="{FF2B5EF4-FFF2-40B4-BE49-F238E27FC236}">
                <a16:creationId xmlns:a16="http://schemas.microsoft.com/office/drawing/2014/main" id="{8A37BCB0-2BD8-4A9A-BBE1-767E6CFAA64D}"/>
              </a:ext>
            </a:extLst>
          </p:cNvPr>
          <p:cNvGraphicFramePr>
            <a:graphicFrameLocks noGrp="1"/>
          </p:cNvGraphicFramePr>
          <p:nvPr/>
        </p:nvGraphicFramePr>
        <p:xfrm>
          <a:off x="8882107" y="5616644"/>
          <a:ext cx="1502428" cy="1249680"/>
        </p:xfrm>
        <a:graphic>
          <a:graphicData uri="http://schemas.openxmlformats.org/drawingml/2006/table">
            <a:tbl>
              <a:tblPr firstRow="1" bandRow="1">
                <a:tableStyleId>{7DF18680-E054-41AD-8BC1-D1AEF772440D}</a:tableStyleId>
              </a:tblPr>
              <a:tblGrid>
                <a:gridCol w="1502428">
                  <a:extLst>
                    <a:ext uri="{9D8B030D-6E8A-4147-A177-3AD203B41FA5}">
                      <a16:colId xmlns:a16="http://schemas.microsoft.com/office/drawing/2014/main" val="621203401"/>
                    </a:ext>
                  </a:extLst>
                </a:gridCol>
              </a:tblGrid>
              <a:tr h="343006">
                <a:tc>
                  <a:txBody>
                    <a:bodyPr/>
                    <a:lstStyle/>
                    <a:p>
                      <a:pPr algn="ctr"/>
                      <a:r>
                        <a:rPr lang="en-US" dirty="0"/>
                        <a:t>4.4</a:t>
                      </a:r>
                    </a:p>
                  </a:txBody>
                  <a:tcPr/>
                </a:tc>
                <a:extLst>
                  <a:ext uri="{0D108BD9-81ED-4DB2-BD59-A6C34878D82A}">
                    <a16:rowId xmlns:a16="http://schemas.microsoft.com/office/drawing/2014/main" val="1568064613"/>
                  </a:ext>
                </a:extLst>
              </a:tr>
              <a:tr h="485925">
                <a:tc>
                  <a:txBody>
                    <a:bodyPr/>
                    <a:lstStyle/>
                    <a:p>
                      <a:pPr algn="ctr"/>
                      <a:r>
                        <a:rPr lang="en-US" sz="1400" dirty="0"/>
                        <a:t>Add to shopping cart</a:t>
                      </a:r>
                    </a:p>
                  </a:txBody>
                  <a:tcPr/>
                </a:tc>
                <a:extLst>
                  <a:ext uri="{0D108BD9-81ED-4DB2-BD59-A6C34878D82A}">
                    <a16:rowId xmlns:a16="http://schemas.microsoft.com/office/drawing/2014/main" val="1040485674"/>
                  </a:ext>
                </a:extLst>
              </a:tr>
              <a:tr h="343006">
                <a:tc>
                  <a:txBody>
                    <a:bodyPr/>
                    <a:lstStyle/>
                    <a:p>
                      <a:pPr algn="ctr"/>
                      <a:r>
                        <a:rPr lang="en-US" dirty="0"/>
                        <a:t>1.3</a:t>
                      </a:r>
                    </a:p>
                  </a:txBody>
                  <a:tcPr/>
                </a:tc>
                <a:extLst>
                  <a:ext uri="{0D108BD9-81ED-4DB2-BD59-A6C34878D82A}">
                    <a16:rowId xmlns:a16="http://schemas.microsoft.com/office/drawing/2014/main" val="3405198193"/>
                  </a:ext>
                </a:extLst>
              </a:tr>
            </a:tbl>
          </a:graphicData>
        </a:graphic>
      </p:graphicFrame>
      <p:cxnSp>
        <p:nvCxnSpPr>
          <p:cNvPr id="97" name="Straight Connector 96">
            <a:extLst>
              <a:ext uri="{FF2B5EF4-FFF2-40B4-BE49-F238E27FC236}">
                <a16:creationId xmlns:a16="http://schemas.microsoft.com/office/drawing/2014/main" id="{F9EC43DC-3895-479B-B73C-C01B2E5AE11F}"/>
              </a:ext>
            </a:extLst>
          </p:cNvPr>
          <p:cNvCxnSpPr>
            <a:cxnSpLocks/>
            <a:stCxn id="64" idx="2"/>
            <a:endCxn id="86" idx="0"/>
          </p:cNvCxnSpPr>
          <p:nvPr/>
        </p:nvCxnSpPr>
        <p:spPr>
          <a:xfrm flipH="1">
            <a:off x="4711072" y="5254949"/>
            <a:ext cx="2219687" cy="564697"/>
          </a:xfrm>
          <a:prstGeom prst="line">
            <a:avLst/>
          </a:prstGeom>
        </p:spPr>
        <p:style>
          <a:lnRef idx="3">
            <a:schemeClr val="dk1"/>
          </a:lnRef>
          <a:fillRef idx="0">
            <a:schemeClr val="dk1"/>
          </a:fillRef>
          <a:effectRef idx="2">
            <a:schemeClr val="dk1"/>
          </a:effectRef>
          <a:fontRef idx="minor">
            <a:schemeClr val="tx1"/>
          </a:fontRef>
        </p:style>
      </p:cxnSp>
      <p:cxnSp>
        <p:nvCxnSpPr>
          <p:cNvPr id="99" name="Straight Connector 98">
            <a:extLst>
              <a:ext uri="{FF2B5EF4-FFF2-40B4-BE49-F238E27FC236}">
                <a16:creationId xmlns:a16="http://schemas.microsoft.com/office/drawing/2014/main" id="{23DBC6DA-71F0-41DB-9F61-171FFCB3F8AC}"/>
              </a:ext>
            </a:extLst>
          </p:cNvPr>
          <p:cNvCxnSpPr>
            <a:endCxn id="85" idx="0"/>
          </p:cNvCxnSpPr>
          <p:nvPr/>
        </p:nvCxnSpPr>
        <p:spPr>
          <a:xfrm flipH="1">
            <a:off x="6371209" y="5254949"/>
            <a:ext cx="556831" cy="566230"/>
          </a:xfrm>
          <a:prstGeom prst="line">
            <a:avLst/>
          </a:prstGeom>
        </p:spPr>
        <p:style>
          <a:lnRef idx="3">
            <a:schemeClr val="dk1"/>
          </a:lnRef>
          <a:fillRef idx="0">
            <a:schemeClr val="dk1"/>
          </a:fillRef>
          <a:effectRef idx="2">
            <a:schemeClr val="dk1"/>
          </a:effectRef>
          <a:fontRef idx="minor">
            <a:schemeClr val="tx1"/>
          </a:fontRef>
        </p:style>
      </p:cxnSp>
      <p:cxnSp>
        <p:nvCxnSpPr>
          <p:cNvPr id="101" name="Straight Connector 100">
            <a:extLst>
              <a:ext uri="{FF2B5EF4-FFF2-40B4-BE49-F238E27FC236}">
                <a16:creationId xmlns:a16="http://schemas.microsoft.com/office/drawing/2014/main" id="{AF75EAA4-7AB0-4935-B79B-212E65F89AE3}"/>
              </a:ext>
            </a:extLst>
          </p:cNvPr>
          <p:cNvCxnSpPr>
            <a:endCxn id="84" idx="0"/>
          </p:cNvCxnSpPr>
          <p:nvPr/>
        </p:nvCxnSpPr>
        <p:spPr>
          <a:xfrm>
            <a:off x="6928040" y="5254949"/>
            <a:ext cx="1103307" cy="554300"/>
          </a:xfrm>
          <a:prstGeom prst="line">
            <a:avLst/>
          </a:prstGeom>
        </p:spPr>
        <p:style>
          <a:lnRef idx="3">
            <a:schemeClr val="dk1"/>
          </a:lnRef>
          <a:fillRef idx="0">
            <a:schemeClr val="dk1"/>
          </a:fillRef>
          <a:effectRef idx="2">
            <a:schemeClr val="dk1"/>
          </a:effectRef>
          <a:fontRef idx="minor">
            <a:schemeClr val="tx1"/>
          </a:fontRef>
        </p:style>
      </p:cxnSp>
      <p:cxnSp>
        <p:nvCxnSpPr>
          <p:cNvPr id="104" name="Straight Connector 103">
            <a:extLst>
              <a:ext uri="{FF2B5EF4-FFF2-40B4-BE49-F238E27FC236}">
                <a16:creationId xmlns:a16="http://schemas.microsoft.com/office/drawing/2014/main" id="{A1FBF63C-BE62-447F-B130-921FD9E03931}"/>
              </a:ext>
            </a:extLst>
          </p:cNvPr>
          <p:cNvCxnSpPr>
            <a:endCxn id="94" idx="0"/>
          </p:cNvCxnSpPr>
          <p:nvPr/>
        </p:nvCxnSpPr>
        <p:spPr>
          <a:xfrm>
            <a:off x="6928040" y="5254949"/>
            <a:ext cx="2705281" cy="361695"/>
          </a:xfrm>
          <a:prstGeom prst="line">
            <a:avLst/>
          </a:prstGeom>
        </p:spPr>
        <p:style>
          <a:lnRef idx="3">
            <a:schemeClr val="dk1"/>
          </a:lnRef>
          <a:fillRef idx="0">
            <a:schemeClr val="dk1"/>
          </a:fillRef>
          <a:effectRef idx="2">
            <a:schemeClr val="dk1"/>
          </a:effectRef>
          <a:fontRef idx="minor">
            <a:schemeClr val="tx1"/>
          </a:fontRef>
        </p:style>
      </p:cxnSp>
      <p:sp>
        <p:nvSpPr>
          <p:cNvPr id="47" name="TextBox 46">
            <a:extLst>
              <a:ext uri="{FF2B5EF4-FFF2-40B4-BE49-F238E27FC236}">
                <a16:creationId xmlns:a16="http://schemas.microsoft.com/office/drawing/2014/main" id="{25579D87-D3B5-4C71-8ABF-31483263872D}"/>
              </a:ext>
            </a:extLst>
          </p:cNvPr>
          <p:cNvSpPr txBox="1"/>
          <p:nvPr/>
        </p:nvSpPr>
        <p:spPr>
          <a:xfrm>
            <a:off x="87200" y="104779"/>
            <a:ext cx="6111240" cy="1045094"/>
          </a:xfrm>
          <a:prstGeom prst="rect">
            <a:avLst/>
          </a:prstGeom>
          <a:noFill/>
        </p:spPr>
        <p:txBody>
          <a:bodyPr wrap="square">
            <a:spAutoFit/>
          </a:bodyPr>
          <a:lstStyle/>
          <a:p>
            <a:pPr>
              <a:lnSpc>
                <a:spcPct val="115000"/>
              </a:lnSpc>
              <a:spcAft>
                <a:spcPts val="1000"/>
              </a:spcAft>
            </a:pPr>
            <a:r>
              <a:rPr lang="en-US" sz="2400" dirty="0">
                <a:effectLst/>
                <a:latin typeface="Calibri" panose="020F0502020204030204" pitchFamily="34" charset="0"/>
                <a:ea typeface="Calibri" panose="020F0502020204030204" pitchFamily="34" charset="0"/>
                <a:cs typeface="Arial" panose="020B0604020202020204" pitchFamily="34" charset="0"/>
              </a:rPr>
              <a:t>2)</a:t>
            </a:r>
            <a:r>
              <a:rPr lang="en-US" sz="2400" b="1" dirty="0">
                <a:effectLst/>
                <a:latin typeface="Calibri" panose="020F0502020204030204" pitchFamily="34" charset="0"/>
                <a:ea typeface="Calibri" panose="020F0502020204030204" pitchFamily="34" charset="0"/>
                <a:cs typeface="Arial" panose="020B0604020202020204" pitchFamily="34" charset="0"/>
              </a:rPr>
              <a:t> Interface structure design (ISD)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R="0" lvl="0" rtl="0">
              <a:lnSpc>
                <a:spcPct val="115000"/>
              </a:lnSpc>
              <a:spcBef>
                <a:spcPts val="0"/>
              </a:spcBef>
              <a:spcAft>
                <a:spcPts val="1000"/>
              </a:spcAft>
            </a:pP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25999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1775520" y="116632"/>
            <a:ext cx="8640960" cy="4832092"/>
          </a:xfrm>
          <a:prstGeom prst="rect">
            <a:avLst/>
          </a:prstGeom>
        </p:spPr>
        <p:txBody>
          <a:bodyPr wrap="square">
            <a:spAutoFit/>
          </a:bodyPr>
          <a:lstStyle/>
          <a:p>
            <a:pPr algn="l"/>
            <a:r>
              <a:rPr lang="ar-EG" sz="2400" b="1" dirty="0"/>
              <a:t>      : </a:t>
            </a:r>
            <a:r>
              <a:rPr lang="en-US" sz="2400" b="1" dirty="0"/>
              <a:t>Organization Feasibility</a:t>
            </a:r>
          </a:p>
          <a:p>
            <a:pPr algn="l"/>
            <a:endParaRPr lang="en-US" sz="2000" dirty="0"/>
          </a:p>
          <a:p>
            <a:pPr algn="l"/>
            <a:r>
              <a:rPr lang="en-US" sz="2000" dirty="0"/>
              <a:t>-From an organizational perspective, this project has low risk, and the managers are experienced and have a good knowledge about the project.</a:t>
            </a:r>
          </a:p>
          <a:p>
            <a:pPr algn="l"/>
            <a:r>
              <a:rPr lang="en-US" sz="2000" dirty="0"/>
              <a:t> </a:t>
            </a:r>
          </a:p>
          <a:p>
            <a:pPr algn="l"/>
            <a:r>
              <a:rPr lang="en-US" sz="2000" dirty="0">
                <a:sym typeface="Wingdings"/>
              </a:rPr>
              <a:t></a:t>
            </a:r>
            <a:r>
              <a:rPr lang="en-US" sz="2000" dirty="0"/>
              <a:t>Customers will have the chance to buy products when they at home with suitable price.</a:t>
            </a:r>
          </a:p>
          <a:p>
            <a:pPr algn="l"/>
            <a:r>
              <a:rPr lang="en-US" sz="2000" dirty="0">
                <a:sym typeface="Wingdings"/>
              </a:rPr>
              <a:t></a:t>
            </a:r>
            <a:r>
              <a:rPr lang="en-US" sz="2000" dirty="0"/>
              <a:t>The project will cover many products and outlet so have advantages over the competitors </a:t>
            </a:r>
          </a:p>
          <a:p>
            <a:pPr algn="l"/>
            <a:r>
              <a:rPr lang="en-US" sz="2000" dirty="0"/>
              <a:t> </a:t>
            </a:r>
          </a:p>
          <a:p>
            <a:pPr algn="l"/>
            <a:r>
              <a:rPr lang="en-US" sz="2000" dirty="0"/>
              <a:t> </a:t>
            </a:r>
          </a:p>
          <a:p>
            <a:pPr algn="l"/>
            <a:r>
              <a:rPr lang="en-US" sz="2400" b="1" dirty="0"/>
              <a:t>-Addition comments</a:t>
            </a:r>
            <a:r>
              <a:rPr lang="en-US" sz="2000" dirty="0"/>
              <a:t> </a:t>
            </a:r>
          </a:p>
          <a:p>
            <a:pPr algn="l"/>
            <a:endParaRPr lang="en-US" sz="2000" dirty="0">
              <a:sym typeface="Wingdings"/>
            </a:endParaRPr>
          </a:p>
          <a:p>
            <a:pPr algn="l"/>
            <a:r>
              <a:rPr lang="en-US" sz="2000" dirty="0">
                <a:sym typeface="Wingdings"/>
              </a:rPr>
              <a:t></a:t>
            </a:r>
            <a:r>
              <a:rPr lang="en-US" sz="2000" dirty="0"/>
              <a:t>we should  hire a consultant with expertise in similar application to assist with the project</a:t>
            </a:r>
          </a:p>
        </p:txBody>
      </p:sp>
    </p:spTree>
    <p:extLst>
      <p:ext uri="{BB962C8B-B14F-4D97-AF65-F5344CB8AC3E}">
        <p14:creationId xmlns:p14="http://schemas.microsoft.com/office/powerpoint/2010/main" val="29317442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9BE70C1-0C6C-46AA-AFDB-2A3E3BE60617}"/>
              </a:ext>
            </a:extLst>
          </p:cNvPr>
          <p:cNvSpPr/>
          <p:nvPr/>
        </p:nvSpPr>
        <p:spPr>
          <a:xfrm>
            <a:off x="68062" y="108752"/>
            <a:ext cx="11967099" cy="6640497"/>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 name="TextBox 3">
            <a:extLst>
              <a:ext uri="{FF2B5EF4-FFF2-40B4-BE49-F238E27FC236}">
                <a16:creationId xmlns:a16="http://schemas.microsoft.com/office/drawing/2014/main" id="{02CCD2AB-870C-4928-9F49-11B3ABD00900}"/>
              </a:ext>
            </a:extLst>
          </p:cNvPr>
          <p:cNvSpPr txBox="1"/>
          <p:nvPr/>
        </p:nvSpPr>
        <p:spPr>
          <a:xfrm>
            <a:off x="156839" y="108751"/>
            <a:ext cx="11967099" cy="16466046"/>
          </a:xfrm>
          <a:prstGeom prst="rect">
            <a:avLst/>
          </a:prstGeom>
          <a:noFill/>
        </p:spPr>
        <p:txBody>
          <a:bodyPr wrap="square" rtlCol="0">
            <a:spAutoFit/>
          </a:bodyPr>
          <a:lstStyle/>
          <a:p>
            <a:r>
              <a:rPr lang="en-US" sz="1600" b="1"/>
              <a:t>Interface metaphor : </a:t>
            </a:r>
            <a:r>
              <a:rPr lang="en-US" sz="1600" b="1">
                <a:highlight>
                  <a:srgbClr val="FFFF00"/>
                </a:highlight>
              </a:rPr>
              <a:t>souq.com</a:t>
            </a:r>
          </a:p>
          <a:p>
            <a:endParaRPr lang="en-US" sz="1600" b="1"/>
          </a:p>
          <a:p>
            <a:r>
              <a:rPr lang="en-US" sz="1600" b="1"/>
              <a:t>Interface </a:t>
            </a:r>
            <a:r>
              <a:rPr lang="en-US" sz="1600" b="1">
                <a:highlight>
                  <a:srgbClr val="FFFF00"/>
                </a:highlight>
              </a:rPr>
              <a:t>objects</a:t>
            </a:r>
            <a:r>
              <a:rPr lang="en-US" sz="1600" b="1"/>
              <a:t> </a:t>
            </a:r>
          </a:p>
          <a:p>
            <a:endParaRPr lang="en-US" sz="1600" b="1"/>
          </a:p>
          <a:p>
            <a:r>
              <a:rPr lang="en-US" sz="1600" b="1"/>
              <a:t> - Product : </a:t>
            </a:r>
            <a:r>
              <a:rPr lang="en-US" sz="1600"/>
              <a:t>all items Electronic devices, household appliances, clothes, etc.</a:t>
            </a:r>
          </a:p>
          <a:p>
            <a:r>
              <a:rPr lang="ar-EG" sz="1600" b="1"/>
              <a:t> </a:t>
            </a:r>
            <a:endParaRPr lang="en-US" sz="1600" b="1"/>
          </a:p>
          <a:p>
            <a:r>
              <a:rPr lang="en-US" sz="1600" b="1"/>
              <a:t>- Title : </a:t>
            </a:r>
            <a:r>
              <a:rPr lang="en-US" sz="1600"/>
              <a:t>the title of product.</a:t>
            </a:r>
          </a:p>
          <a:p>
            <a:endParaRPr lang="en-US" sz="1600" b="1"/>
          </a:p>
          <a:p>
            <a:r>
              <a:rPr lang="en-US" sz="1600" b="1"/>
              <a:t>- best seller : </a:t>
            </a:r>
            <a:r>
              <a:rPr lang="en-US" sz="1600"/>
              <a:t>best selling products.</a:t>
            </a:r>
          </a:p>
          <a:p>
            <a:endParaRPr lang="en-US" sz="1600" b="1"/>
          </a:p>
          <a:p>
            <a:r>
              <a:rPr lang="en-US" sz="1600" b="1"/>
              <a:t>- Today's Deals : </a:t>
            </a:r>
            <a:r>
              <a:rPr lang="en-US" sz="1600"/>
              <a:t>Products with discounts and offers.</a:t>
            </a:r>
          </a:p>
          <a:p>
            <a:endParaRPr lang="en-US" sz="1600"/>
          </a:p>
          <a:p>
            <a:r>
              <a:rPr lang="en-US" sz="1600" b="1"/>
              <a:t>- Shopping cart : </a:t>
            </a:r>
            <a:r>
              <a:rPr lang="en-US" sz="1600"/>
              <a:t>a place to store products until they are purchased.</a:t>
            </a:r>
          </a:p>
          <a:p>
            <a:endParaRPr lang="en-US" sz="1600"/>
          </a:p>
          <a:p>
            <a:r>
              <a:rPr lang="en-US" sz="1600" b="1"/>
              <a:t>- favorites : </a:t>
            </a:r>
            <a:r>
              <a:rPr lang="en-US" sz="1600"/>
              <a:t>a place for the customer to store product of interest.</a:t>
            </a:r>
          </a:p>
          <a:p>
            <a:endParaRPr lang="en-US" sz="1600"/>
          </a:p>
          <a:p>
            <a:r>
              <a:rPr lang="en-US" sz="1600" b="1"/>
              <a:t>Interface </a:t>
            </a:r>
            <a:r>
              <a:rPr lang="en-US" sz="1600" b="1">
                <a:highlight>
                  <a:srgbClr val="FFFF00"/>
                </a:highlight>
              </a:rPr>
              <a:t>Action</a:t>
            </a:r>
          </a:p>
          <a:p>
            <a:endParaRPr lang="en-US" sz="1600" b="1">
              <a:highlight>
                <a:srgbClr val="FFFF00"/>
              </a:highlight>
            </a:endParaRPr>
          </a:p>
          <a:p>
            <a:r>
              <a:rPr lang="en-US" sz="1600" b="1"/>
              <a:t>- Search for : </a:t>
            </a:r>
            <a:r>
              <a:rPr lang="en-US" sz="1600"/>
              <a:t>display a products list matches specified criteria.</a:t>
            </a:r>
          </a:p>
          <a:p>
            <a:pPr marL="285750" indent="-285750">
              <a:buFontTx/>
              <a:buChar char="-"/>
            </a:pPr>
            <a:endParaRPr lang="en-US" sz="1600"/>
          </a:p>
          <a:p>
            <a:r>
              <a:rPr lang="en-US" sz="1600" b="1"/>
              <a:t>- Browse : </a:t>
            </a:r>
            <a:r>
              <a:rPr lang="en-US" sz="1600"/>
              <a:t>display a products list sorted in order by some criteria.</a:t>
            </a:r>
          </a:p>
          <a:p>
            <a:pPr marL="285750" indent="-285750">
              <a:buFontTx/>
              <a:buChar char="-"/>
            </a:pPr>
            <a:endParaRPr lang="en-US" sz="1600"/>
          </a:p>
          <a:p>
            <a:r>
              <a:rPr lang="en-US" sz="1600" b="1"/>
              <a:t>- Buy  :  </a:t>
            </a:r>
            <a:r>
              <a:rPr lang="en-US" sz="1600"/>
              <a:t>permission to buy the product.</a:t>
            </a:r>
          </a:p>
          <a:p>
            <a:endParaRPr lang="en-US" sz="1600"/>
          </a:p>
          <a:p>
            <a:r>
              <a:rPr lang="en-US" sz="1600" b="1"/>
              <a:t>Interface </a:t>
            </a:r>
            <a:r>
              <a:rPr lang="en-US" sz="1600" b="1">
                <a:highlight>
                  <a:srgbClr val="FFFF00"/>
                </a:highlight>
              </a:rPr>
              <a:t>icons </a:t>
            </a:r>
          </a:p>
          <a:p>
            <a:endParaRPr lang="en-US" sz="1600" b="1"/>
          </a:p>
          <a:p>
            <a:r>
              <a:rPr lang="en-US" sz="1600" b="1"/>
              <a:t> - souq.com icon </a:t>
            </a:r>
            <a:r>
              <a:rPr lang="en-US" sz="1600"/>
              <a:t>will be used on all screens.</a:t>
            </a:r>
            <a:endParaRPr lang="en-US" sz="1600" b="1"/>
          </a:p>
          <a:p>
            <a:pPr marL="285750" indent="-285750">
              <a:buFontTx/>
              <a:buChar char="-"/>
            </a:pPr>
            <a:endParaRPr lang="en-US" sz="1600" b="1"/>
          </a:p>
          <a:p>
            <a:pPr marL="285750" indent="-285750">
              <a:buFontTx/>
              <a:buChar char="-"/>
            </a:pPr>
            <a:endParaRPr lang="en-US" sz="1600"/>
          </a:p>
          <a:p>
            <a:endParaRPr lang="en-US" sz="1600"/>
          </a:p>
          <a:p>
            <a:pPr marL="285750" indent="-285750">
              <a:buFontTx/>
              <a:buChar char="-"/>
            </a:pPr>
            <a:endParaRPr lang="en-US" sz="1600"/>
          </a:p>
          <a:p>
            <a:endParaRPr lang="en-US" sz="1600"/>
          </a:p>
          <a:p>
            <a:endParaRPr lang="en-US" sz="1600"/>
          </a:p>
          <a:p>
            <a:endParaRPr lang="en-US" sz="1600" b="1">
              <a:highlight>
                <a:srgbClr val="FFFF00"/>
              </a:highlight>
            </a:endParaRPr>
          </a:p>
          <a:p>
            <a:endParaRPr lang="en-US" sz="1600" b="1">
              <a:highlight>
                <a:srgbClr val="FFFF00"/>
              </a:highlight>
            </a:endParaRPr>
          </a:p>
          <a:p>
            <a:endParaRPr lang="en-US" sz="1600" b="1">
              <a:highlight>
                <a:srgbClr val="FFFF00"/>
              </a:highlight>
            </a:endParaRPr>
          </a:p>
          <a:p>
            <a:endParaRPr lang="en-US" sz="1600" b="1">
              <a:highlight>
                <a:srgbClr val="FFFF00"/>
              </a:highlight>
            </a:endParaRPr>
          </a:p>
          <a:p>
            <a:endParaRPr lang="en-US" sz="1600" b="1">
              <a:highlight>
                <a:srgbClr val="FFFF00"/>
              </a:highlight>
            </a:endParaRPr>
          </a:p>
          <a:p>
            <a:endParaRPr lang="en-US" sz="1600" b="1">
              <a:highlight>
                <a:srgbClr val="FFFF00"/>
              </a:highlight>
            </a:endParaRPr>
          </a:p>
          <a:p>
            <a:endParaRPr lang="en-US" sz="1600" b="1">
              <a:highlight>
                <a:srgbClr val="FFFF00"/>
              </a:highlight>
            </a:endParaRPr>
          </a:p>
          <a:p>
            <a:endParaRPr lang="en-US" sz="1600" b="1">
              <a:highlight>
                <a:srgbClr val="FFFF00"/>
              </a:highlight>
            </a:endParaRPr>
          </a:p>
          <a:p>
            <a:endParaRPr lang="en-US" sz="1600" b="1">
              <a:highlight>
                <a:srgbClr val="FFFF00"/>
              </a:highlight>
            </a:endParaRPr>
          </a:p>
          <a:p>
            <a:endParaRPr lang="en-US" sz="1600" b="1">
              <a:highlight>
                <a:srgbClr val="FFFF00"/>
              </a:highlight>
            </a:endParaRPr>
          </a:p>
          <a:p>
            <a:endParaRPr lang="en-US" sz="1600" b="1">
              <a:highlight>
                <a:srgbClr val="FFFF00"/>
              </a:highlight>
            </a:endParaRPr>
          </a:p>
          <a:p>
            <a:endParaRPr lang="en-US" sz="2000" b="1">
              <a:highlight>
                <a:srgbClr val="FFFF00"/>
              </a:highlight>
            </a:endParaRPr>
          </a:p>
          <a:p>
            <a:r>
              <a:rPr lang="en-US" sz="2000" b="1"/>
              <a:t> </a:t>
            </a:r>
          </a:p>
          <a:p>
            <a:endParaRPr lang="en-US" sz="2000" b="1"/>
          </a:p>
          <a:p>
            <a:endParaRPr lang="en-US" sz="2000" b="1"/>
          </a:p>
          <a:p>
            <a:endParaRPr lang="en-US" sz="2000" b="1"/>
          </a:p>
          <a:p>
            <a:endParaRPr lang="en-US" sz="2000"/>
          </a:p>
          <a:p>
            <a:endParaRPr lang="en-US" sz="2000"/>
          </a:p>
          <a:p>
            <a:endParaRPr lang="en-US" sz="2000" b="1"/>
          </a:p>
          <a:p>
            <a:endParaRPr lang="ar-EG" sz="2000" b="1"/>
          </a:p>
          <a:p>
            <a:endParaRPr lang="ar-EG" sz="2000" b="1"/>
          </a:p>
          <a:p>
            <a:endParaRPr lang="en-US" sz="2000" b="1"/>
          </a:p>
          <a:p>
            <a:endParaRPr lang="en-US" sz="2000" b="1"/>
          </a:p>
          <a:p>
            <a:endParaRPr lang="en-US" sz="2000" b="1"/>
          </a:p>
          <a:p>
            <a:endParaRPr lang="en-US" sz="2000" b="1"/>
          </a:p>
          <a:p>
            <a:endParaRPr lang="en-US" sz="2000" b="1"/>
          </a:p>
          <a:p>
            <a:endParaRPr lang="en-US" sz="2000" b="1">
              <a:highlight>
                <a:srgbClr val="FFFF00"/>
              </a:highlight>
            </a:endParaRPr>
          </a:p>
          <a:p>
            <a:endParaRPr lang="en-US" sz="2000" b="1">
              <a:highlight>
                <a:srgbClr val="FFFF00"/>
              </a:highlight>
            </a:endParaRPr>
          </a:p>
          <a:p>
            <a:r>
              <a:rPr lang="en-US" sz="2000" b="1"/>
              <a:t>  </a:t>
            </a:r>
            <a:endParaRPr lang="en-US" sz="2000" b="1" dirty="0"/>
          </a:p>
        </p:txBody>
      </p:sp>
      <p:sp>
        <p:nvSpPr>
          <p:cNvPr id="6" name="TextBox 5">
            <a:extLst>
              <a:ext uri="{FF2B5EF4-FFF2-40B4-BE49-F238E27FC236}">
                <a16:creationId xmlns:a16="http://schemas.microsoft.com/office/drawing/2014/main" id="{B09A7784-19DC-483F-86DF-CFF6E2F2DCB3}"/>
              </a:ext>
            </a:extLst>
          </p:cNvPr>
          <p:cNvSpPr txBox="1"/>
          <p:nvPr/>
        </p:nvSpPr>
        <p:spPr>
          <a:xfrm>
            <a:off x="6675120" y="108750"/>
            <a:ext cx="6096000" cy="1045094"/>
          </a:xfrm>
          <a:prstGeom prst="rect">
            <a:avLst/>
          </a:prstGeom>
          <a:noFill/>
        </p:spPr>
        <p:txBody>
          <a:bodyPr wrap="square">
            <a:spAutoFit/>
          </a:bodyPr>
          <a:lstStyle/>
          <a:p>
            <a:pPr>
              <a:lnSpc>
                <a:spcPct val="115000"/>
              </a:lnSpc>
              <a:spcAft>
                <a:spcPts val="1000"/>
              </a:spcAft>
            </a:pPr>
            <a:r>
              <a:rPr lang="en-US" sz="2400" dirty="0">
                <a:effectLst/>
                <a:latin typeface="Calibri" panose="020F0502020204030204" pitchFamily="34" charset="0"/>
                <a:ea typeface="Calibri" panose="020F0502020204030204" pitchFamily="34" charset="0"/>
                <a:cs typeface="Arial" panose="020B0604020202020204" pitchFamily="34" charset="0"/>
              </a:rPr>
              <a:t>3)</a:t>
            </a:r>
            <a:r>
              <a:rPr lang="en-US" sz="2400" b="1" dirty="0">
                <a:effectLst/>
                <a:latin typeface="Calibri" panose="020F0502020204030204" pitchFamily="34" charset="0"/>
                <a:ea typeface="Calibri" panose="020F0502020204030204" pitchFamily="34" charset="0"/>
                <a:cs typeface="Arial" panose="020B0604020202020204" pitchFamily="34" charset="0"/>
              </a:rPr>
              <a:t> Interface standards design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R="0" lvl="0" rtl="0">
              <a:lnSpc>
                <a:spcPct val="115000"/>
              </a:lnSpc>
              <a:spcBef>
                <a:spcPts val="0"/>
              </a:spcBef>
              <a:spcAft>
                <a:spcPts val="1000"/>
              </a:spcAft>
            </a:pP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642891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741" y="1033670"/>
            <a:ext cx="1773142" cy="13596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dirty="0"/>
          </a:p>
        </p:txBody>
      </p:sp>
      <p:sp>
        <p:nvSpPr>
          <p:cNvPr id="3" name="Rectangle 2"/>
          <p:cNvSpPr/>
          <p:nvPr/>
        </p:nvSpPr>
        <p:spPr>
          <a:xfrm>
            <a:off x="6782463" y="918375"/>
            <a:ext cx="5247860" cy="15902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4" name="Rectangle 3"/>
          <p:cNvSpPr/>
          <p:nvPr/>
        </p:nvSpPr>
        <p:spPr>
          <a:xfrm>
            <a:off x="2991015" y="2998966"/>
            <a:ext cx="5247860" cy="18036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5" name="Rectangle 4"/>
          <p:cNvSpPr/>
          <p:nvPr/>
        </p:nvSpPr>
        <p:spPr>
          <a:xfrm>
            <a:off x="716942" y="5351228"/>
            <a:ext cx="4015137" cy="12576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6" name="Rectangle 5"/>
          <p:cNvSpPr/>
          <p:nvPr/>
        </p:nvSpPr>
        <p:spPr>
          <a:xfrm>
            <a:off x="7323152" y="5002694"/>
            <a:ext cx="4595854" cy="14140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dirty="0"/>
          </a:p>
        </p:txBody>
      </p:sp>
      <p:sp>
        <p:nvSpPr>
          <p:cNvPr id="7" name="TextBox 6"/>
          <p:cNvSpPr txBox="1"/>
          <p:nvPr/>
        </p:nvSpPr>
        <p:spPr>
          <a:xfrm>
            <a:off x="818984" y="1049572"/>
            <a:ext cx="1644489" cy="1200329"/>
          </a:xfrm>
          <a:prstGeom prst="rect">
            <a:avLst/>
          </a:prstGeom>
          <a:noFill/>
        </p:spPr>
        <p:txBody>
          <a:bodyPr wrap="none" rtlCol="1">
            <a:spAutoFit/>
          </a:bodyPr>
          <a:lstStyle/>
          <a:p>
            <a:r>
              <a:rPr lang="en-US" dirty="0"/>
              <a:t>Product Menu :</a:t>
            </a:r>
          </a:p>
          <a:p>
            <a:r>
              <a:rPr lang="en-US" dirty="0"/>
              <a:t>Add product</a:t>
            </a:r>
          </a:p>
          <a:p>
            <a:r>
              <a:rPr lang="en-US" dirty="0"/>
              <a:t>Find product</a:t>
            </a:r>
          </a:p>
          <a:p>
            <a:r>
              <a:rPr lang="en-US" dirty="0"/>
              <a:t>List products</a:t>
            </a:r>
          </a:p>
        </p:txBody>
      </p:sp>
      <p:sp>
        <p:nvSpPr>
          <p:cNvPr id="8" name="TextBox 7"/>
          <p:cNvSpPr txBox="1"/>
          <p:nvPr/>
        </p:nvSpPr>
        <p:spPr>
          <a:xfrm>
            <a:off x="6782463" y="947820"/>
            <a:ext cx="2032864" cy="1477328"/>
          </a:xfrm>
          <a:prstGeom prst="rect">
            <a:avLst/>
          </a:prstGeom>
          <a:noFill/>
        </p:spPr>
        <p:txBody>
          <a:bodyPr wrap="none" rtlCol="1">
            <a:spAutoFit/>
          </a:bodyPr>
          <a:lstStyle/>
          <a:p>
            <a:r>
              <a:rPr lang="en-US" dirty="0"/>
              <a:t>Add a new product:</a:t>
            </a:r>
          </a:p>
          <a:p>
            <a:r>
              <a:rPr lang="en-US" dirty="0"/>
              <a:t>Name</a:t>
            </a:r>
          </a:p>
          <a:p>
            <a:r>
              <a:rPr lang="en-US" dirty="0"/>
              <a:t>Brand</a:t>
            </a:r>
          </a:p>
          <a:p>
            <a:r>
              <a:rPr lang="en-US" dirty="0"/>
              <a:t>Price</a:t>
            </a:r>
          </a:p>
          <a:p>
            <a:r>
              <a:rPr lang="en-US" dirty="0"/>
              <a:t>Serial number</a:t>
            </a:r>
          </a:p>
        </p:txBody>
      </p:sp>
      <p:sp>
        <p:nvSpPr>
          <p:cNvPr id="9" name="TextBox 8"/>
          <p:cNvSpPr txBox="1"/>
          <p:nvPr/>
        </p:nvSpPr>
        <p:spPr>
          <a:xfrm>
            <a:off x="716942" y="5351228"/>
            <a:ext cx="4015138" cy="1200329"/>
          </a:xfrm>
          <a:prstGeom prst="rect">
            <a:avLst/>
          </a:prstGeom>
          <a:noFill/>
        </p:spPr>
        <p:txBody>
          <a:bodyPr wrap="none" rtlCol="1">
            <a:spAutoFit/>
          </a:bodyPr>
          <a:lstStyle/>
          <a:p>
            <a:r>
              <a:rPr lang="en-US" dirty="0"/>
              <a:t>Product list:</a:t>
            </a:r>
          </a:p>
          <a:p>
            <a:r>
              <a:rPr lang="en-US" dirty="0"/>
              <a:t>(click on a product for more information)</a:t>
            </a:r>
          </a:p>
          <a:p>
            <a:pPr rtl="1" fontAlgn="t"/>
            <a:r>
              <a:rPr lang="en-US" dirty="0"/>
              <a:t>Blouse, Bag, Sneakers, Boots, Dresses,</a:t>
            </a:r>
            <a:endParaRPr lang="ar-EG" dirty="0"/>
          </a:p>
          <a:p>
            <a:pPr rtl="1" fontAlgn="t"/>
            <a:r>
              <a:rPr lang="en-US" dirty="0"/>
              <a:t>Jacket</a:t>
            </a:r>
            <a:endParaRPr lang="ar-EG" dirty="0"/>
          </a:p>
        </p:txBody>
      </p:sp>
      <p:sp>
        <p:nvSpPr>
          <p:cNvPr id="10" name="TextBox 9"/>
          <p:cNvSpPr txBox="1"/>
          <p:nvPr/>
        </p:nvSpPr>
        <p:spPr>
          <a:xfrm>
            <a:off x="7323152" y="4994742"/>
            <a:ext cx="4329390" cy="1477328"/>
          </a:xfrm>
          <a:prstGeom prst="rect">
            <a:avLst/>
          </a:prstGeom>
          <a:noFill/>
        </p:spPr>
        <p:txBody>
          <a:bodyPr wrap="none" rtlCol="1">
            <a:spAutoFit/>
          </a:bodyPr>
          <a:lstStyle/>
          <a:p>
            <a:r>
              <a:rPr lang="en-US" dirty="0"/>
              <a:t>Product information:</a:t>
            </a:r>
          </a:p>
          <a:p>
            <a:r>
              <a:rPr lang="en-US" dirty="0"/>
              <a:t>Name     Jacket                                                    </a:t>
            </a:r>
          </a:p>
          <a:p>
            <a:r>
              <a:rPr lang="en-US" dirty="0"/>
              <a:t>Brand     Zara</a:t>
            </a:r>
          </a:p>
          <a:p>
            <a:r>
              <a:rPr lang="en-US" dirty="0"/>
              <a:t>Price       3000</a:t>
            </a:r>
          </a:p>
          <a:p>
            <a:r>
              <a:rPr lang="en-US" dirty="0"/>
              <a:t>Serial number    1111001</a:t>
            </a:r>
            <a:endParaRPr lang="ar-EG" dirty="0"/>
          </a:p>
        </p:txBody>
      </p:sp>
      <p:sp>
        <p:nvSpPr>
          <p:cNvPr id="11" name="TextBox 10"/>
          <p:cNvSpPr txBox="1"/>
          <p:nvPr/>
        </p:nvSpPr>
        <p:spPr>
          <a:xfrm>
            <a:off x="2991015" y="2991014"/>
            <a:ext cx="3099375" cy="1754326"/>
          </a:xfrm>
          <a:prstGeom prst="rect">
            <a:avLst/>
          </a:prstGeom>
          <a:noFill/>
        </p:spPr>
        <p:txBody>
          <a:bodyPr wrap="none" rtlCol="1">
            <a:spAutoFit/>
          </a:bodyPr>
          <a:lstStyle/>
          <a:p>
            <a:r>
              <a:rPr lang="en-US" dirty="0"/>
              <a:t>Find a product:</a:t>
            </a:r>
          </a:p>
          <a:p>
            <a:r>
              <a:rPr lang="en-US" dirty="0"/>
              <a:t>(type in information to search) </a:t>
            </a:r>
          </a:p>
          <a:p>
            <a:r>
              <a:rPr lang="en-US" dirty="0"/>
              <a:t>Name</a:t>
            </a:r>
          </a:p>
          <a:p>
            <a:r>
              <a:rPr lang="en-US" dirty="0"/>
              <a:t>Brand</a:t>
            </a:r>
          </a:p>
          <a:p>
            <a:r>
              <a:rPr lang="en-US" dirty="0"/>
              <a:t>Price</a:t>
            </a:r>
          </a:p>
          <a:p>
            <a:r>
              <a:rPr lang="en-US" dirty="0"/>
              <a:t>Serial number</a:t>
            </a:r>
            <a:endParaRPr lang="ar-EG" dirty="0"/>
          </a:p>
        </p:txBody>
      </p:sp>
      <p:cxnSp>
        <p:nvCxnSpPr>
          <p:cNvPr id="14" name="Straight Arrow Connector 13"/>
          <p:cNvCxnSpPr>
            <a:stCxn id="2" idx="3"/>
            <a:endCxn id="3" idx="1"/>
          </p:cNvCxnSpPr>
          <p:nvPr/>
        </p:nvCxnSpPr>
        <p:spPr>
          <a:xfrm>
            <a:off x="2631883" y="1713507"/>
            <a:ext cx="415058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 idx="2"/>
            <a:endCxn id="5" idx="0"/>
          </p:cNvCxnSpPr>
          <p:nvPr/>
        </p:nvCxnSpPr>
        <p:spPr>
          <a:xfrm>
            <a:off x="1745312" y="2393344"/>
            <a:ext cx="979199" cy="295788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4" idx="0"/>
          </p:cNvCxnSpPr>
          <p:nvPr/>
        </p:nvCxnSpPr>
        <p:spPr>
          <a:xfrm>
            <a:off x="2631883" y="1956021"/>
            <a:ext cx="2983062" cy="10429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3"/>
            <a:endCxn id="10" idx="1"/>
          </p:cNvCxnSpPr>
          <p:nvPr/>
        </p:nvCxnSpPr>
        <p:spPr>
          <a:xfrm flipV="1">
            <a:off x="4732079" y="5733406"/>
            <a:ext cx="2591073" cy="2466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2"/>
          </p:cNvCxnSpPr>
          <p:nvPr/>
        </p:nvCxnSpPr>
        <p:spPr>
          <a:xfrm>
            <a:off x="5614945" y="4802588"/>
            <a:ext cx="1708207" cy="6122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3888188" y="4802588"/>
            <a:ext cx="818985" cy="548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F623753-847C-4135-AD84-F5D68934B7EA}"/>
              </a:ext>
            </a:extLst>
          </p:cNvPr>
          <p:cNvSpPr txBox="1"/>
          <p:nvPr/>
        </p:nvSpPr>
        <p:spPr>
          <a:xfrm>
            <a:off x="373048" y="137364"/>
            <a:ext cx="6096000" cy="369332"/>
          </a:xfrm>
          <a:prstGeom prst="rect">
            <a:avLst/>
          </a:prstGeom>
          <a:noFill/>
        </p:spPr>
        <p:txBody>
          <a:bodyPr wrap="square">
            <a:spAutoFit/>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4) Interface design prototyping: storyboards </a:t>
            </a:r>
            <a:endParaRPr lang="en-US" dirty="0"/>
          </a:p>
        </p:txBody>
      </p:sp>
    </p:spTree>
    <p:extLst>
      <p:ext uri="{BB962C8B-B14F-4D97-AF65-F5344CB8AC3E}">
        <p14:creationId xmlns:p14="http://schemas.microsoft.com/office/powerpoint/2010/main" val="9380373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E2F2312-92F0-48A7-9F46-AA512CE1CD1D}"/>
              </a:ext>
            </a:extLst>
          </p:cNvPr>
          <p:cNvSpPr/>
          <p:nvPr/>
        </p:nvSpPr>
        <p:spPr>
          <a:xfrm>
            <a:off x="3103655" y="505060"/>
            <a:ext cx="8566952" cy="6178859"/>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 name="Rectangle: Rounded Corners 3">
            <a:extLst>
              <a:ext uri="{FF2B5EF4-FFF2-40B4-BE49-F238E27FC236}">
                <a16:creationId xmlns:a16="http://schemas.microsoft.com/office/drawing/2014/main" id="{06685E52-D05F-4DD8-BC70-F1270D2B1BF4}"/>
              </a:ext>
            </a:extLst>
          </p:cNvPr>
          <p:cNvSpPr/>
          <p:nvPr/>
        </p:nvSpPr>
        <p:spPr>
          <a:xfrm>
            <a:off x="2974445" y="187555"/>
            <a:ext cx="8783433" cy="48827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r>
              <a:rPr lang="en-US" dirty="0"/>
              <a:t>Souq.com</a:t>
            </a:r>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584DFB42-C4F7-4619-8AEA-118B543A54DE}"/>
              </a:ext>
            </a:extLst>
          </p:cNvPr>
          <p:cNvPicPr>
            <a:picLocks noChangeAspect="1"/>
          </p:cNvPicPr>
          <p:nvPr/>
        </p:nvPicPr>
        <p:blipFill rotWithShape="1">
          <a:blip r:embed="rId2">
            <a:extLst>
              <a:ext uri="{28A0092B-C50C-407E-A947-70E740481C1C}">
                <a14:useLocalDpi xmlns:a14="http://schemas.microsoft.com/office/drawing/2010/main" val="0"/>
              </a:ext>
            </a:extLst>
          </a:blip>
          <a:srcRect l="28730" t="14226" r="28488" b="13524"/>
          <a:stretch/>
        </p:blipFill>
        <p:spPr>
          <a:xfrm>
            <a:off x="3166582" y="675826"/>
            <a:ext cx="664757" cy="634624"/>
          </a:xfrm>
          <a:prstGeom prst="rect">
            <a:avLst/>
          </a:prstGeom>
        </p:spPr>
      </p:pic>
      <p:sp>
        <p:nvSpPr>
          <p:cNvPr id="7" name="Rectangle 6">
            <a:extLst>
              <a:ext uri="{FF2B5EF4-FFF2-40B4-BE49-F238E27FC236}">
                <a16:creationId xmlns:a16="http://schemas.microsoft.com/office/drawing/2014/main" id="{22A9F420-31D2-43CE-8014-88326CAE590C}"/>
              </a:ext>
            </a:extLst>
          </p:cNvPr>
          <p:cNvSpPr/>
          <p:nvPr/>
        </p:nvSpPr>
        <p:spPr>
          <a:xfrm>
            <a:off x="3831340" y="1277913"/>
            <a:ext cx="2839813" cy="3582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sz="1400" dirty="0"/>
              <a:t>Search text</a:t>
            </a:r>
          </a:p>
        </p:txBody>
      </p:sp>
      <p:sp>
        <p:nvSpPr>
          <p:cNvPr id="13" name="Rectangle: Rounded Corners 12">
            <a:extLst>
              <a:ext uri="{FF2B5EF4-FFF2-40B4-BE49-F238E27FC236}">
                <a16:creationId xmlns:a16="http://schemas.microsoft.com/office/drawing/2014/main" id="{57BDBF7C-879A-4B4C-854D-842511926991}"/>
              </a:ext>
            </a:extLst>
          </p:cNvPr>
          <p:cNvSpPr/>
          <p:nvPr/>
        </p:nvSpPr>
        <p:spPr>
          <a:xfrm>
            <a:off x="6785696" y="1296452"/>
            <a:ext cx="1031461" cy="30891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search</a:t>
            </a:r>
          </a:p>
        </p:txBody>
      </p:sp>
      <p:sp>
        <p:nvSpPr>
          <p:cNvPr id="15" name="Rectangle: Rounded Corners 14">
            <a:extLst>
              <a:ext uri="{FF2B5EF4-FFF2-40B4-BE49-F238E27FC236}">
                <a16:creationId xmlns:a16="http://schemas.microsoft.com/office/drawing/2014/main" id="{3DCA1BBC-C3B6-4FE6-B185-69D15832F507}"/>
              </a:ext>
            </a:extLst>
          </p:cNvPr>
          <p:cNvSpPr/>
          <p:nvPr/>
        </p:nvSpPr>
        <p:spPr>
          <a:xfrm>
            <a:off x="9234964" y="735232"/>
            <a:ext cx="1621410" cy="5219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View your favorite </a:t>
            </a:r>
          </a:p>
        </p:txBody>
      </p:sp>
      <p:sp>
        <p:nvSpPr>
          <p:cNvPr id="17" name="Rectangle 16">
            <a:extLst>
              <a:ext uri="{FF2B5EF4-FFF2-40B4-BE49-F238E27FC236}">
                <a16:creationId xmlns:a16="http://schemas.microsoft.com/office/drawing/2014/main" id="{E50D4AD1-EA69-4C29-B03B-9147631F8987}"/>
              </a:ext>
            </a:extLst>
          </p:cNvPr>
          <p:cNvSpPr/>
          <p:nvPr/>
        </p:nvSpPr>
        <p:spPr>
          <a:xfrm>
            <a:off x="5379613" y="4702580"/>
            <a:ext cx="1252212" cy="6244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Sign in</a:t>
            </a:r>
          </a:p>
        </p:txBody>
      </p:sp>
      <p:sp>
        <p:nvSpPr>
          <p:cNvPr id="18" name="Rectangle 17">
            <a:extLst>
              <a:ext uri="{FF2B5EF4-FFF2-40B4-BE49-F238E27FC236}">
                <a16:creationId xmlns:a16="http://schemas.microsoft.com/office/drawing/2014/main" id="{0B808298-EA5E-4DF5-AAD7-F025B23BEA83}"/>
              </a:ext>
            </a:extLst>
          </p:cNvPr>
          <p:cNvSpPr/>
          <p:nvPr/>
        </p:nvSpPr>
        <p:spPr>
          <a:xfrm>
            <a:off x="7817158" y="4702580"/>
            <a:ext cx="1186934" cy="62445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register</a:t>
            </a:r>
          </a:p>
        </p:txBody>
      </p:sp>
      <p:cxnSp>
        <p:nvCxnSpPr>
          <p:cNvPr id="20" name="Straight Connector 19">
            <a:extLst>
              <a:ext uri="{FF2B5EF4-FFF2-40B4-BE49-F238E27FC236}">
                <a16:creationId xmlns:a16="http://schemas.microsoft.com/office/drawing/2014/main" id="{1232E917-AACE-4206-9F85-6480F2A582F3}"/>
              </a:ext>
            </a:extLst>
          </p:cNvPr>
          <p:cNvCxnSpPr/>
          <p:nvPr/>
        </p:nvCxnSpPr>
        <p:spPr>
          <a:xfrm>
            <a:off x="3189373" y="1783466"/>
            <a:ext cx="8338175"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159A6638-FFA8-4D28-A359-2833093FF0CE}"/>
              </a:ext>
            </a:extLst>
          </p:cNvPr>
          <p:cNvSpPr/>
          <p:nvPr/>
        </p:nvSpPr>
        <p:spPr>
          <a:xfrm>
            <a:off x="3473664" y="1889322"/>
            <a:ext cx="985268" cy="5561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Home </a:t>
            </a:r>
          </a:p>
        </p:txBody>
      </p:sp>
      <p:sp>
        <p:nvSpPr>
          <p:cNvPr id="22" name="Rectangle: Rounded Corners 21">
            <a:extLst>
              <a:ext uri="{FF2B5EF4-FFF2-40B4-BE49-F238E27FC236}">
                <a16:creationId xmlns:a16="http://schemas.microsoft.com/office/drawing/2014/main" id="{C3CDCBA9-2BE9-46EF-9E3A-6DB28ADBC7F4}"/>
              </a:ext>
            </a:extLst>
          </p:cNvPr>
          <p:cNvSpPr/>
          <p:nvPr/>
        </p:nvSpPr>
        <p:spPr>
          <a:xfrm>
            <a:off x="7469086" y="1889322"/>
            <a:ext cx="1137801" cy="5561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Buy now </a:t>
            </a:r>
          </a:p>
        </p:txBody>
      </p:sp>
      <p:sp>
        <p:nvSpPr>
          <p:cNvPr id="23" name="Rectangle: Rounded Corners 22">
            <a:extLst>
              <a:ext uri="{FF2B5EF4-FFF2-40B4-BE49-F238E27FC236}">
                <a16:creationId xmlns:a16="http://schemas.microsoft.com/office/drawing/2014/main" id="{99646581-100C-48DD-9D9C-BC7158D09BDB}"/>
              </a:ext>
            </a:extLst>
          </p:cNvPr>
          <p:cNvSpPr/>
          <p:nvPr/>
        </p:nvSpPr>
        <p:spPr>
          <a:xfrm>
            <a:off x="4663328" y="1889322"/>
            <a:ext cx="1308905" cy="5561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About souq.com </a:t>
            </a:r>
          </a:p>
        </p:txBody>
      </p:sp>
      <p:sp>
        <p:nvSpPr>
          <p:cNvPr id="24" name="Rectangle: Rounded Corners 23">
            <a:extLst>
              <a:ext uri="{FF2B5EF4-FFF2-40B4-BE49-F238E27FC236}">
                <a16:creationId xmlns:a16="http://schemas.microsoft.com/office/drawing/2014/main" id="{0ECD8E2F-391F-4FCD-B935-FCA7CB413E6E}"/>
              </a:ext>
            </a:extLst>
          </p:cNvPr>
          <p:cNvSpPr/>
          <p:nvPr/>
        </p:nvSpPr>
        <p:spPr>
          <a:xfrm>
            <a:off x="6228025" y="1889322"/>
            <a:ext cx="985268" cy="5561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Contact us </a:t>
            </a:r>
          </a:p>
        </p:txBody>
      </p:sp>
      <p:sp>
        <p:nvSpPr>
          <p:cNvPr id="25" name="Rectangle: Rounded Corners 24">
            <a:extLst>
              <a:ext uri="{FF2B5EF4-FFF2-40B4-BE49-F238E27FC236}">
                <a16:creationId xmlns:a16="http://schemas.microsoft.com/office/drawing/2014/main" id="{C6216F0C-F021-463D-8CF4-A16169C9921E}"/>
              </a:ext>
            </a:extLst>
          </p:cNvPr>
          <p:cNvSpPr/>
          <p:nvPr/>
        </p:nvSpPr>
        <p:spPr>
          <a:xfrm>
            <a:off x="8798231" y="1861848"/>
            <a:ext cx="1380492" cy="5561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Today deals</a:t>
            </a:r>
          </a:p>
        </p:txBody>
      </p:sp>
      <p:sp>
        <p:nvSpPr>
          <p:cNvPr id="26" name="Rectangle: Rounded Corners 25">
            <a:extLst>
              <a:ext uri="{FF2B5EF4-FFF2-40B4-BE49-F238E27FC236}">
                <a16:creationId xmlns:a16="http://schemas.microsoft.com/office/drawing/2014/main" id="{55253B48-DF9C-4FCE-A8BB-A1FC1BD51D28}"/>
              </a:ext>
            </a:extLst>
          </p:cNvPr>
          <p:cNvSpPr/>
          <p:nvPr/>
        </p:nvSpPr>
        <p:spPr>
          <a:xfrm>
            <a:off x="10236033" y="1861848"/>
            <a:ext cx="1380492" cy="5561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Best seller</a:t>
            </a:r>
          </a:p>
        </p:txBody>
      </p:sp>
      <p:cxnSp>
        <p:nvCxnSpPr>
          <p:cNvPr id="27" name="Straight Connector 26">
            <a:extLst>
              <a:ext uri="{FF2B5EF4-FFF2-40B4-BE49-F238E27FC236}">
                <a16:creationId xmlns:a16="http://schemas.microsoft.com/office/drawing/2014/main" id="{02DF8907-AFA2-4278-8D96-4AEE271A70B9}"/>
              </a:ext>
            </a:extLst>
          </p:cNvPr>
          <p:cNvCxnSpPr/>
          <p:nvPr/>
        </p:nvCxnSpPr>
        <p:spPr>
          <a:xfrm>
            <a:off x="3278350" y="2542990"/>
            <a:ext cx="8338175"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7C3991E-B8B4-448A-9C13-FB7F10CE339D}"/>
              </a:ext>
            </a:extLst>
          </p:cNvPr>
          <p:cNvSpPr/>
          <p:nvPr/>
        </p:nvSpPr>
        <p:spPr>
          <a:xfrm>
            <a:off x="3206719" y="2676949"/>
            <a:ext cx="1252213" cy="387085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B50DE5A1-4292-4154-9D1A-BC718ADA03E2}"/>
              </a:ext>
            </a:extLst>
          </p:cNvPr>
          <p:cNvCxnSpPr>
            <a:cxnSpLocks/>
          </p:cNvCxnSpPr>
          <p:nvPr/>
        </p:nvCxnSpPr>
        <p:spPr>
          <a:xfrm flipH="1">
            <a:off x="3206719" y="2946771"/>
            <a:ext cx="1252213" cy="0"/>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id="{05D9C209-A7F2-4F35-A661-D3A5C64061AC}"/>
              </a:ext>
            </a:extLst>
          </p:cNvPr>
          <p:cNvCxnSpPr>
            <a:cxnSpLocks/>
          </p:cNvCxnSpPr>
          <p:nvPr/>
        </p:nvCxnSpPr>
        <p:spPr>
          <a:xfrm flipH="1">
            <a:off x="3206719" y="3268853"/>
            <a:ext cx="1252213" cy="0"/>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525A6407-6C40-4229-A441-083340D51A87}"/>
              </a:ext>
            </a:extLst>
          </p:cNvPr>
          <p:cNvCxnSpPr>
            <a:cxnSpLocks/>
          </p:cNvCxnSpPr>
          <p:nvPr/>
        </p:nvCxnSpPr>
        <p:spPr>
          <a:xfrm flipH="1">
            <a:off x="3206719" y="3638070"/>
            <a:ext cx="1252213" cy="0"/>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A7166308-0DED-4348-AB7F-B8527297808B}"/>
              </a:ext>
            </a:extLst>
          </p:cNvPr>
          <p:cNvCxnSpPr/>
          <p:nvPr/>
        </p:nvCxnSpPr>
        <p:spPr>
          <a:xfrm flipH="1">
            <a:off x="3206719" y="4096842"/>
            <a:ext cx="1252213" cy="0"/>
          </a:xfrm>
          <a:prstGeom prst="line">
            <a:avLst/>
          </a:prstGeom>
        </p:spPr>
        <p:style>
          <a:lnRef idx="3">
            <a:schemeClr val="dk1"/>
          </a:lnRef>
          <a:fillRef idx="0">
            <a:schemeClr val="dk1"/>
          </a:fillRef>
          <a:effectRef idx="2">
            <a:schemeClr val="dk1"/>
          </a:effectRef>
          <a:fontRef idx="minor">
            <a:schemeClr val="tx1"/>
          </a:fontRef>
        </p:style>
      </p:cxnSp>
      <p:sp>
        <p:nvSpPr>
          <p:cNvPr id="45" name="Rectangle 44">
            <a:extLst>
              <a:ext uri="{FF2B5EF4-FFF2-40B4-BE49-F238E27FC236}">
                <a16:creationId xmlns:a16="http://schemas.microsoft.com/office/drawing/2014/main" id="{77B3BE97-2A50-4199-9EA0-AC0736D493FA}"/>
              </a:ext>
            </a:extLst>
          </p:cNvPr>
          <p:cNvSpPr/>
          <p:nvPr/>
        </p:nvSpPr>
        <p:spPr>
          <a:xfrm>
            <a:off x="10134865" y="2581464"/>
            <a:ext cx="1269558" cy="180010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46" name="Straight Connector 45">
            <a:extLst>
              <a:ext uri="{FF2B5EF4-FFF2-40B4-BE49-F238E27FC236}">
                <a16:creationId xmlns:a16="http://schemas.microsoft.com/office/drawing/2014/main" id="{5FB28D3A-4B6A-40CC-814B-7B30763A740C}"/>
              </a:ext>
            </a:extLst>
          </p:cNvPr>
          <p:cNvCxnSpPr>
            <a:cxnSpLocks/>
          </p:cNvCxnSpPr>
          <p:nvPr/>
        </p:nvCxnSpPr>
        <p:spPr>
          <a:xfrm flipH="1">
            <a:off x="10134864" y="2927955"/>
            <a:ext cx="1252213" cy="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B6EA19E5-C42C-4635-9CF8-FA681F8E9F39}"/>
              </a:ext>
            </a:extLst>
          </p:cNvPr>
          <p:cNvCxnSpPr>
            <a:cxnSpLocks/>
          </p:cNvCxnSpPr>
          <p:nvPr/>
        </p:nvCxnSpPr>
        <p:spPr>
          <a:xfrm flipH="1">
            <a:off x="10152210" y="3268853"/>
            <a:ext cx="1252213" cy="0"/>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3FD6BB0E-E429-4E46-8782-66178D433586}"/>
              </a:ext>
            </a:extLst>
          </p:cNvPr>
          <p:cNvCxnSpPr/>
          <p:nvPr/>
        </p:nvCxnSpPr>
        <p:spPr>
          <a:xfrm flipH="1">
            <a:off x="10134864" y="3594490"/>
            <a:ext cx="1252213"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09DBB624-8617-48F0-8593-55F6084BE838}"/>
              </a:ext>
            </a:extLst>
          </p:cNvPr>
          <p:cNvCxnSpPr/>
          <p:nvPr/>
        </p:nvCxnSpPr>
        <p:spPr>
          <a:xfrm flipH="1">
            <a:off x="10134863" y="4002573"/>
            <a:ext cx="1252213" cy="0"/>
          </a:xfrm>
          <a:prstGeom prst="line">
            <a:avLst/>
          </a:prstGeom>
        </p:spPr>
        <p:style>
          <a:lnRef idx="3">
            <a:schemeClr val="dk1"/>
          </a:lnRef>
          <a:fillRef idx="0">
            <a:schemeClr val="dk1"/>
          </a:fillRef>
          <a:effectRef idx="2">
            <a:schemeClr val="dk1"/>
          </a:effectRef>
          <a:fontRef idx="minor">
            <a:schemeClr val="tx1"/>
          </a:fontRef>
        </p:style>
      </p:cxnSp>
      <p:sp>
        <p:nvSpPr>
          <p:cNvPr id="50" name="TextBox 49">
            <a:extLst>
              <a:ext uri="{FF2B5EF4-FFF2-40B4-BE49-F238E27FC236}">
                <a16:creationId xmlns:a16="http://schemas.microsoft.com/office/drawing/2014/main" id="{133741F9-EEDE-42CF-BB98-42FE01542EC9}"/>
              </a:ext>
            </a:extLst>
          </p:cNvPr>
          <p:cNvSpPr txBox="1"/>
          <p:nvPr/>
        </p:nvSpPr>
        <p:spPr>
          <a:xfrm>
            <a:off x="10190686" y="2552037"/>
            <a:ext cx="1314071" cy="369332"/>
          </a:xfrm>
          <a:prstGeom prst="rect">
            <a:avLst/>
          </a:prstGeom>
          <a:noFill/>
        </p:spPr>
        <p:txBody>
          <a:bodyPr wrap="square" rtlCol="0">
            <a:spAutoFit/>
          </a:bodyPr>
          <a:lstStyle/>
          <a:p>
            <a:r>
              <a:rPr lang="en-US" dirty="0"/>
              <a:t>Quick links:</a:t>
            </a:r>
          </a:p>
        </p:txBody>
      </p:sp>
      <p:cxnSp>
        <p:nvCxnSpPr>
          <p:cNvPr id="57" name="Straight Connector 56">
            <a:extLst>
              <a:ext uri="{FF2B5EF4-FFF2-40B4-BE49-F238E27FC236}">
                <a16:creationId xmlns:a16="http://schemas.microsoft.com/office/drawing/2014/main" id="{547CCE21-324A-4F62-B5E9-6ECD5BD26DBF}"/>
              </a:ext>
            </a:extLst>
          </p:cNvPr>
          <p:cNvCxnSpPr/>
          <p:nvPr/>
        </p:nvCxnSpPr>
        <p:spPr>
          <a:xfrm flipH="1">
            <a:off x="3206719" y="4494339"/>
            <a:ext cx="1252213" cy="0"/>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Connector 57">
            <a:extLst>
              <a:ext uri="{FF2B5EF4-FFF2-40B4-BE49-F238E27FC236}">
                <a16:creationId xmlns:a16="http://schemas.microsoft.com/office/drawing/2014/main" id="{25A80203-096A-416B-A6EC-B2CF5876AFB1}"/>
              </a:ext>
            </a:extLst>
          </p:cNvPr>
          <p:cNvCxnSpPr/>
          <p:nvPr/>
        </p:nvCxnSpPr>
        <p:spPr>
          <a:xfrm flipH="1">
            <a:off x="3206719" y="4938970"/>
            <a:ext cx="1252213" cy="0"/>
          </a:xfrm>
          <a:prstGeom prst="line">
            <a:avLst/>
          </a:prstGeom>
        </p:spPr>
        <p:style>
          <a:lnRef idx="3">
            <a:schemeClr val="dk1"/>
          </a:lnRef>
          <a:fillRef idx="0">
            <a:schemeClr val="dk1"/>
          </a:fillRef>
          <a:effectRef idx="2">
            <a:schemeClr val="dk1"/>
          </a:effectRef>
          <a:fontRef idx="minor">
            <a:schemeClr val="tx1"/>
          </a:fontRef>
        </p:style>
      </p:cxnSp>
      <p:cxnSp>
        <p:nvCxnSpPr>
          <p:cNvPr id="59" name="Straight Connector 58">
            <a:extLst>
              <a:ext uri="{FF2B5EF4-FFF2-40B4-BE49-F238E27FC236}">
                <a16:creationId xmlns:a16="http://schemas.microsoft.com/office/drawing/2014/main" id="{2F62681F-3FAC-4EC9-A160-20B4F0940823}"/>
              </a:ext>
            </a:extLst>
          </p:cNvPr>
          <p:cNvCxnSpPr/>
          <p:nvPr/>
        </p:nvCxnSpPr>
        <p:spPr>
          <a:xfrm flipH="1">
            <a:off x="3205233" y="5327040"/>
            <a:ext cx="1252213" cy="0"/>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a:extLst>
              <a:ext uri="{FF2B5EF4-FFF2-40B4-BE49-F238E27FC236}">
                <a16:creationId xmlns:a16="http://schemas.microsoft.com/office/drawing/2014/main" id="{3F1DB7C2-7764-4D25-9761-D0B41270B1FD}"/>
              </a:ext>
            </a:extLst>
          </p:cNvPr>
          <p:cNvCxnSpPr/>
          <p:nvPr/>
        </p:nvCxnSpPr>
        <p:spPr>
          <a:xfrm flipH="1">
            <a:off x="3205233" y="5724536"/>
            <a:ext cx="1252213" cy="0"/>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a:extLst>
              <a:ext uri="{FF2B5EF4-FFF2-40B4-BE49-F238E27FC236}">
                <a16:creationId xmlns:a16="http://schemas.microsoft.com/office/drawing/2014/main" id="{014592BB-7AFD-4F32-A112-85C4B08D1235}"/>
              </a:ext>
            </a:extLst>
          </p:cNvPr>
          <p:cNvCxnSpPr/>
          <p:nvPr/>
        </p:nvCxnSpPr>
        <p:spPr>
          <a:xfrm flipH="1">
            <a:off x="3205233" y="6140886"/>
            <a:ext cx="1252213" cy="0"/>
          </a:xfrm>
          <a:prstGeom prst="line">
            <a:avLst/>
          </a:prstGeom>
        </p:spPr>
        <p:style>
          <a:lnRef idx="3">
            <a:schemeClr val="dk1"/>
          </a:lnRef>
          <a:fillRef idx="0">
            <a:schemeClr val="dk1"/>
          </a:fillRef>
          <a:effectRef idx="2">
            <a:schemeClr val="dk1"/>
          </a:effectRef>
          <a:fontRef idx="minor">
            <a:schemeClr val="tx1"/>
          </a:fontRef>
        </p:style>
      </p:cxnSp>
      <p:sp>
        <p:nvSpPr>
          <p:cNvPr id="64" name="TextBox 63">
            <a:extLst>
              <a:ext uri="{FF2B5EF4-FFF2-40B4-BE49-F238E27FC236}">
                <a16:creationId xmlns:a16="http://schemas.microsoft.com/office/drawing/2014/main" id="{5F639FBF-BC9C-4B9E-99DF-0DB01D5E7F9E}"/>
              </a:ext>
            </a:extLst>
          </p:cNvPr>
          <p:cNvSpPr txBox="1"/>
          <p:nvPr/>
        </p:nvSpPr>
        <p:spPr>
          <a:xfrm>
            <a:off x="3189373" y="2623765"/>
            <a:ext cx="1193437" cy="338554"/>
          </a:xfrm>
          <a:prstGeom prst="rect">
            <a:avLst/>
          </a:prstGeom>
          <a:noFill/>
        </p:spPr>
        <p:txBody>
          <a:bodyPr wrap="square" rtlCol="0">
            <a:spAutoFit/>
          </a:bodyPr>
          <a:lstStyle/>
          <a:p>
            <a:r>
              <a:rPr lang="en-US" sz="1600" dirty="0"/>
              <a:t>Categories :  </a:t>
            </a:r>
          </a:p>
        </p:txBody>
      </p:sp>
      <p:sp>
        <p:nvSpPr>
          <p:cNvPr id="36" name="Rectangle 35">
            <a:extLst>
              <a:ext uri="{FF2B5EF4-FFF2-40B4-BE49-F238E27FC236}">
                <a16:creationId xmlns:a16="http://schemas.microsoft.com/office/drawing/2014/main" id="{0303C802-BB27-450D-8F85-0C40532B64BB}"/>
              </a:ext>
            </a:extLst>
          </p:cNvPr>
          <p:cNvSpPr/>
          <p:nvPr/>
        </p:nvSpPr>
        <p:spPr>
          <a:xfrm>
            <a:off x="10122902" y="4510545"/>
            <a:ext cx="1269558" cy="180010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27358B0A-60D9-41A1-9770-6B828ECF4787}"/>
              </a:ext>
            </a:extLst>
          </p:cNvPr>
          <p:cNvCxnSpPr>
            <a:cxnSpLocks/>
          </p:cNvCxnSpPr>
          <p:nvPr/>
        </p:nvCxnSpPr>
        <p:spPr>
          <a:xfrm flipH="1">
            <a:off x="10122901" y="4857036"/>
            <a:ext cx="1252213" cy="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84F43197-DEA2-4138-BBD2-91AA480A8C16}"/>
              </a:ext>
            </a:extLst>
          </p:cNvPr>
          <p:cNvCxnSpPr>
            <a:cxnSpLocks/>
          </p:cNvCxnSpPr>
          <p:nvPr/>
        </p:nvCxnSpPr>
        <p:spPr>
          <a:xfrm flipH="1">
            <a:off x="10140247" y="5197934"/>
            <a:ext cx="1252213" cy="0"/>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5B98CC27-DC57-4AA9-A489-B1D211EB6BE1}"/>
              </a:ext>
            </a:extLst>
          </p:cNvPr>
          <p:cNvCxnSpPr/>
          <p:nvPr/>
        </p:nvCxnSpPr>
        <p:spPr>
          <a:xfrm flipH="1">
            <a:off x="10122901" y="5523571"/>
            <a:ext cx="1252213" cy="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2D93EB12-1D5C-4166-ABD3-2E5F24B19976}"/>
              </a:ext>
            </a:extLst>
          </p:cNvPr>
          <p:cNvCxnSpPr/>
          <p:nvPr/>
        </p:nvCxnSpPr>
        <p:spPr>
          <a:xfrm flipH="1">
            <a:off x="10122900" y="5931654"/>
            <a:ext cx="1252213" cy="0"/>
          </a:xfrm>
          <a:prstGeom prst="line">
            <a:avLst/>
          </a:prstGeom>
        </p:spPr>
        <p:style>
          <a:lnRef idx="3">
            <a:schemeClr val="dk1"/>
          </a:lnRef>
          <a:fillRef idx="0">
            <a:schemeClr val="dk1"/>
          </a:fillRef>
          <a:effectRef idx="2">
            <a:schemeClr val="dk1"/>
          </a:effectRef>
          <a:fontRef idx="minor">
            <a:schemeClr val="tx1"/>
          </a:fontRef>
        </p:style>
      </p:cxnSp>
      <p:sp>
        <p:nvSpPr>
          <p:cNvPr id="42" name="TextBox 41">
            <a:extLst>
              <a:ext uri="{FF2B5EF4-FFF2-40B4-BE49-F238E27FC236}">
                <a16:creationId xmlns:a16="http://schemas.microsoft.com/office/drawing/2014/main" id="{ED5BED85-8AA2-46F5-8A66-257448FD656B}"/>
              </a:ext>
            </a:extLst>
          </p:cNvPr>
          <p:cNvSpPr txBox="1"/>
          <p:nvPr/>
        </p:nvSpPr>
        <p:spPr>
          <a:xfrm>
            <a:off x="10178723" y="4481118"/>
            <a:ext cx="1314071" cy="369332"/>
          </a:xfrm>
          <a:prstGeom prst="rect">
            <a:avLst/>
          </a:prstGeom>
          <a:noFill/>
        </p:spPr>
        <p:txBody>
          <a:bodyPr wrap="square" rtlCol="0">
            <a:spAutoFit/>
          </a:bodyPr>
          <a:lstStyle/>
          <a:p>
            <a:r>
              <a:rPr lang="en-US" dirty="0"/>
              <a:t>New deals :</a:t>
            </a:r>
          </a:p>
        </p:txBody>
      </p:sp>
      <p:sp>
        <p:nvSpPr>
          <p:cNvPr id="2" name="TextBox 1">
            <a:extLst>
              <a:ext uri="{FF2B5EF4-FFF2-40B4-BE49-F238E27FC236}">
                <a16:creationId xmlns:a16="http://schemas.microsoft.com/office/drawing/2014/main" id="{9E1D2E47-19CF-4F03-BEE2-2B206F45D230}"/>
              </a:ext>
            </a:extLst>
          </p:cNvPr>
          <p:cNvSpPr txBox="1"/>
          <p:nvPr/>
        </p:nvSpPr>
        <p:spPr>
          <a:xfrm>
            <a:off x="5573846" y="2717404"/>
            <a:ext cx="4011032" cy="1569660"/>
          </a:xfrm>
          <a:prstGeom prst="rect">
            <a:avLst/>
          </a:prstGeom>
          <a:noFill/>
        </p:spPr>
        <p:txBody>
          <a:bodyPr wrap="square" rtlCol="0">
            <a:spAutoFit/>
          </a:bodyPr>
          <a:lstStyle/>
          <a:p>
            <a:r>
              <a:rPr lang="en-US" sz="2400" b="1" dirty="0">
                <a:solidFill>
                  <a:schemeClr val="accent2">
                    <a:lumMod val="75000"/>
                  </a:schemeClr>
                </a:solidFill>
              </a:rPr>
              <a:t>Welcome to Souq.com</a:t>
            </a:r>
            <a:endParaRPr lang="ar-EG" sz="2400" b="1" dirty="0">
              <a:solidFill>
                <a:schemeClr val="accent2">
                  <a:lumMod val="75000"/>
                </a:schemeClr>
              </a:solidFill>
            </a:endParaRPr>
          </a:p>
          <a:p>
            <a:endParaRPr lang="ar-EG" sz="2400" b="1" dirty="0"/>
          </a:p>
          <a:p>
            <a:r>
              <a:rPr lang="en-US" sz="2400" b="1" dirty="0"/>
              <a:t>Here is everything you can think of, just register with us</a:t>
            </a:r>
          </a:p>
        </p:txBody>
      </p:sp>
      <p:sp>
        <p:nvSpPr>
          <p:cNvPr id="43" name="TextBox 42">
            <a:extLst>
              <a:ext uri="{FF2B5EF4-FFF2-40B4-BE49-F238E27FC236}">
                <a16:creationId xmlns:a16="http://schemas.microsoft.com/office/drawing/2014/main" id="{EB5B6A31-2EFD-458B-86E4-B8ECDBF9D941}"/>
              </a:ext>
            </a:extLst>
          </p:cNvPr>
          <p:cNvSpPr txBox="1"/>
          <p:nvPr/>
        </p:nvSpPr>
        <p:spPr>
          <a:xfrm>
            <a:off x="-520224" y="5124"/>
            <a:ext cx="6094070" cy="492122"/>
          </a:xfrm>
          <a:prstGeom prst="rect">
            <a:avLst/>
          </a:prstGeom>
          <a:noFill/>
        </p:spPr>
        <p:txBody>
          <a:bodyPr wrap="square">
            <a:spAutoFit/>
          </a:bodyPr>
          <a:lstStyle/>
          <a:p>
            <a:pPr marL="685800" marR="0">
              <a:lnSpc>
                <a:spcPct val="115000"/>
              </a:lnSpc>
              <a:spcBef>
                <a:spcPts val="0"/>
              </a:spcBef>
              <a:spcAft>
                <a:spcPts val="1000"/>
              </a:spcAft>
            </a:pPr>
            <a:r>
              <a:rPr lang="en-US" sz="2400" b="1" dirty="0">
                <a:effectLst/>
                <a:latin typeface="Calibri" panose="020F0502020204030204" pitchFamily="34" charset="0"/>
                <a:ea typeface="Calibri" panose="020F0502020204030204" pitchFamily="34" charset="0"/>
                <a:cs typeface="Arial" panose="020B0604020202020204" pitchFamily="34" charset="0"/>
              </a:rPr>
              <a:t>HTML prototyping :</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84624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5520" y="476672"/>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Planning</a:t>
            </a:r>
            <a:endParaRPr lang="ar-EG" dirty="0"/>
          </a:p>
        </p:txBody>
      </p:sp>
      <p:sp>
        <p:nvSpPr>
          <p:cNvPr id="5" name="Rectangle 4"/>
          <p:cNvSpPr/>
          <p:nvPr/>
        </p:nvSpPr>
        <p:spPr>
          <a:xfrm>
            <a:off x="1775520" y="3137520"/>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Design</a:t>
            </a:r>
            <a:endParaRPr lang="ar-EG" dirty="0"/>
          </a:p>
        </p:txBody>
      </p:sp>
      <p:sp>
        <p:nvSpPr>
          <p:cNvPr id="6" name="Rectangle 5"/>
          <p:cNvSpPr/>
          <p:nvPr/>
        </p:nvSpPr>
        <p:spPr>
          <a:xfrm>
            <a:off x="4189309" y="3140968"/>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Design</a:t>
            </a:r>
            <a:endParaRPr lang="ar-EG" dirty="0"/>
          </a:p>
        </p:txBody>
      </p:sp>
      <p:sp>
        <p:nvSpPr>
          <p:cNvPr id="7" name="Rectangle 6"/>
          <p:cNvSpPr/>
          <p:nvPr/>
        </p:nvSpPr>
        <p:spPr>
          <a:xfrm>
            <a:off x="4189309" y="4346240"/>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Design</a:t>
            </a:r>
            <a:endParaRPr lang="ar-EG" dirty="0"/>
          </a:p>
        </p:txBody>
      </p:sp>
      <p:sp>
        <p:nvSpPr>
          <p:cNvPr id="8" name="Rectangle 7"/>
          <p:cNvSpPr/>
          <p:nvPr/>
        </p:nvSpPr>
        <p:spPr>
          <a:xfrm>
            <a:off x="4189309" y="2185323"/>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Design</a:t>
            </a:r>
            <a:endParaRPr lang="ar-EG" dirty="0"/>
          </a:p>
        </p:txBody>
      </p:sp>
      <p:sp>
        <p:nvSpPr>
          <p:cNvPr id="9" name="Rectangle 8"/>
          <p:cNvSpPr/>
          <p:nvPr/>
        </p:nvSpPr>
        <p:spPr>
          <a:xfrm>
            <a:off x="6528048" y="3140968"/>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Implementation</a:t>
            </a:r>
            <a:endParaRPr lang="ar-EG" dirty="0"/>
          </a:p>
        </p:txBody>
      </p:sp>
      <p:sp>
        <p:nvSpPr>
          <p:cNvPr id="10" name="Rectangle 9"/>
          <p:cNvSpPr/>
          <p:nvPr/>
        </p:nvSpPr>
        <p:spPr>
          <a:xfrm>
            <a:off x="6528048" y="4346240"/>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Implementation</a:t>
            </a:r>
            <a:endParaRPr lang="ar-EG" dirty="0"/>
          </a:p>
        </p:txBody>
      </p:sp>
      <p:sp>
        <p:nvSpPr>
          <p:cNvPr id="11" name="Rectangle 10"/>
          <p:cNvSpPr/>
          <p:nvPr/>
        </p:nvSpPr>
        <p:spPr>
          <a:xfrm>
            <a:off x="6528048" y="2185323"/>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Implementation</a:t>
            </a:r>
            <a:endParaRPr lang="ar-EG" dirty="0"/>
          </a:p>
        </p:txBody>
      </p:sp>
      <p:sp>
        <p:nvSpPr>
          <p:cNvPr id="12" name="Rectangle 11"/>
          <p:cNvSpPr/>
          <p:nvPr/>
        </p:nvSpPr>
        <p:spPr>
          <a:xfrm>
            <a:off x="8939808" y="3140968"/>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Implementation</a:t>
            </a:r>
            <a:endParaRPr lang="ar-EG" dirty="0"/>
          </a:p>
        </p:txBody>
      </p:sp>
      <p:sp>
        <p:nvSpPr>
          <p:cNvPr id="13" name="Rectangle 12"/>
          <p:cNvSpPr/>
          <p:nvPr/>
        </p:nvSpPr>
        <p:spPr>
          <a:xfrm>
            <a:off x="1775520" y="1734613"/>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Analysis</a:t>
            </a:r>
            <a:endParaRPr lang="ar-EG" dirty="0"/>
          </a:p>
        </p:txBody>
      </p:sp>
      <p:cxnSp>
        <p:nvCxnSpPr>
          <p:cNvPr id="15" name="Straight Arrow Connector 14"/>
          <p:cNvCxnSpPr>
            <a:stCxn id="4" idx="2"/>
            <a:endCxn id="13" idx="0"/>
          </p:cNvCxnSpPr>
          <p:nvPr/>
        </p:nvCxnSpPr>
        <p:spPr>
          <a:xfrm>
            <a:off x="2495600" y="908721"/>
            <a:ext cx="0" cy="825893"/>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2"/>
            <a:endCxn id="5" idx="0"/>
          </p:cNvCxnSpPr>
          <p:nvPr/>
        </p:nvCxnSpPr>
        <p:spPr>
          <a:xfrm>
            <a:off x="2495600" y="2166662"/>
            <a:ext cx="0" cy="970859"/>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3"/>
            <a:endCxn id="8" idx="1"/>
          </p:cNvCxnSpPr>
          <p:nvPr/>
        </p:nvCxnSpPr>
        <p:spPr>
          <a:xfrm flipV="1">
            <a:off x="3215681" y="2401348"/>
            <a:ext cx="973629" cy="952197"/>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3"/>
            <a:endCxn id="6" idx="1"/>
          </p:cNvCxnSpPr>
          <p:nvPr/>
        </p:nvCxnSpPr>
        <p:spPr>
          <a:xfrm>
            <a:off x="3215681" y="3353544"/>
            <a:ext cx="973629" cy="3448"/>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3"/>
            <a:endCxn id="7" idx="1"/>
          </p:cNvCxnSpPr>
          <p:nvPr/>
        </p:nvCxnSpPr>
        <p:spPr>
          <a:xfrm>
            <a:off x="3215681" y="3353544"/>
            <a:ext cx="973629" cy="1208720"/>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3"/>
            <a:endCxn id="11" idx="1"/>
          </p:cNvCxnSpPr>
          <p:nvPr/>
        </p:nvCxnSpPr>
        <p:spPr>
          <a:xfrm>
            <a:off x="5629470" y="2401347"/>
            <a:ext cx="898579" cy="0"/>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 idx="3"/>
            <a:endCxn id="9" idx="1"/>
          </p:cNvCxnSpPr>
          <p:nvPr/>
        </p:nvCxnSpPr>
        <p:spPr>
          <a:xfrm>
            <a:off x="5629470" y="3356992"/>
            <a:ext cx="898579" cy="0"/>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7" idx="3"/>
            <a:endCxn id="10" idx="1"/>
          </p:cNvCxnSpPr>
          <p:nvPr/>
        </p:nvCxnSpPr>
        <p:spPr>
          <a:xfrm>
            <a:off x="5629470" y="4562264"/>
            <a:ext cx="898579" cy="0"/>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1" idx="3"/>
            <a:endCxn id="12" idx="1"/>
          </p:cNvCxnSpPr>
          <p:nvPr/>
        </p:nvCxnSpPr>
        <p:spPr>
          <a:xfrm>
            <a:off x="8256240" y="2401348"/>
            <a:ext cx="683568" cy="955645"/>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9" idx="3"/>
            <a:endCxn id="12" idx="1"/>
          </p:cNvCxnSpPr>
          <p:nvPr/>
        </p:nvCxnSpPr>
        <p:spPr>
          <a:xfrm>
            <a:off x="8256240" y="3356992"/>
            <a:ext cx="683568" cy="0"/>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0" idx="3"/>
            <a:endCxn id="12" idx="1"/>
          </p:cNvCxnSpPr>
          <p:nvPr/>
        </p:nvCxnSpPr>
        <p:spPr>
          <a:xfrm flipV="1">
            <a:off x="8256240" y="3356992"/>
            <a:ext cx="683568" cy="1205272"/>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279577" y="5373216"/>
            <a:ext cx="184731" cy="369332"/>
          </a:xfrm>
          <a:prstGeom prst="rect">
            <a:avLst/>
          </a:prstGeom>
          <a:noFill/>
        </p:spPr>
        <p:txBody>
          <a:bodyPr wrap="none" rtlCol="1">
            <a:spAutoFit/>
          </a:bodyPr>
          <a:lstStyle/>
          <a:p>
            <a:endParaRPr lang="ar-EG" dirty="0"/>
          </a:p>
        </p:txBody>
      </p:sp>
      <p:sp>
        <p:nvSpPr>
          <p:cNvPr id="51" name="TextBox 50"/>
          <p:cNvSpPr txBox="1"/>
          <p:nvPr/>
        </p:nvSpPr>
        <p:spPr>
          <a:xfrm>
            <a:off x="2124809" y="5451596"/>
            <a:ext cx="6898556" cy="646331"/>
          </a:xfrm>
          <a:prstGeom prst="rect">
            <a:avLst/>
          </a:prstGeom>
          <a:noFill/>
        </p:spPr>
        <p:txBody>
          <a:bodyPr wrap="none" rtlCol="1">
            <a:spAutoFit/>
          </a:bodyPr>
          <a:lstStyle/>
          <a:p>
            <a:pPr algn="l"/>
            <a:r>
              <a:rPr lang="en-US" dirty="0"/>
              <a:t>We chose this method to </a:t>
            </a:r>
            <a:r>
              <a:rPr lang="en-US" b="1" dirty="0"/>
              <a:t>reduces</a:t>
            </a:r>
            <a:r>
              <a:rPr lang="en-US" dirty="0"/>
              <a:t> the time required to deliver a system </a:t>
            </a:r>
          </a:p>
          <a:p>
            <a:pPr algn="l"/>
            <a:r>
              <a:rPr lang="en-US" dirty="0"/>
              <a:t>by parallel Design and Implementation phases.</a:t>
            </a:r>
            <a:endParaRPr lang="en-US" b="1" dirty="0"/>
          </a:p>
        </p:txBody>
      </p:sp>
      <p:sp>
        <p:nvSpPr>
          <p:cNvPr id="54" name="TextBox 53"/>
          <p:cNvSpPr txBox="1"/>
          <p:nvPr/>
        </p:nvSpPr>
        <p:spPr>
          <a:xfrm>
            <a:off x="4240007" y="445434"/>
            <a:ext cx="1855060" cy="369332"/>
          </a:xfrm>
          <a:prstGeom prst="rect">
            <a:avLst/>
          </a:prstGeom>
          <a:noFill/>
        </p:spPr>
        <p:txBody>
          <a:bodyPr wrap="none" rtlCol="1">
            <a:spAutoFit/>
          </a:bodyPr>
          <a:lstStyle/>
          <a:p>
            <a:pPr algn="l"/>
            <a:r>
              <a:rPr lang="en-US" b="1" dirty="0"/>
              <a:t>(Parallel Method)</a:t>
            </a:r>
            <a:endParaRPr lang="ar-EG" b="1" dirty="0"/>
          </a:p>
        </p:txBody>
      </p:sp>
    </p:spTree>
    <p:extLst>
      <p:ext uri="{BB962C8B-B14F-4D97-AF65-F5344CB8AC3E}">
        <p14:creationId xmlns:p14="http://schemas.microsoft.com/office/powerpoint/2010/main" val="3413557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152401"/>
            <a:ext cx="7772400" cy="1219199"/>
          </a:xfrm>
        </p:spPr>
        <p:txBody>
          <a:bodyPr/>
          <a:lstStyle/>
          <a:p>
            <a:r>
              <a:rPr lang="en-US" b="1" dirty="0"/>
              <a:t>Time Estimation</a:t>
            </a:r>
            <a:endParaRPr lang="en-US" dirty="0"/>
          </a:p>
        </p:txBody>
      </p:sp>
      <p:graphicFrame>
        <p:nvGraphicFramePr>
          <p:cNvPr id="4" name="Table 3"/>
          <p:cNvGraphicFramePr>
            <a:graphicFrameLocks noGrp="1"/>
          </p:cNvGraphicFramePr>
          <p:nvPr/>
        </p:nvGraphicFramePr>
        <p:xfrm>
          <a:off x="2286001" y="2209800"/>
          <a:ext cx="8001001" cy="2199640"/>
        </p:xfrm>
        <a:graphic>
          <a:graphicData uri="http://schemas.openxmlformats.org/drawingml/2006/table">
            <a:tbl>
              <a:tblPr firstRow="1" bandRow="1">
                <a:tableStyleId>{5C22544A-7EE6-4342-B048-85BDC9FD1C3A}</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gridCol w="1422400">
                  <a:extLst>
                    <a:ext uri="{9D8B030D-6E8A-4147-A177-3AD203B41FA5}">
                      <a16:colId xmlns:a16="http://schemas.microsoft.com/office/drawing/2014/main" val="20003"/>
                    </a:ext>
                  </a:extLst>
                </a:gridCol>
                <a:gridCol w="2311401">
                  <a:extLst>
                    <a:ext uri="{9D8B030D-6E8A-4147-A177-3AD203B41FA5}">
                      <a16:colId xmlns:a16="http://schemas.microsoft.com/office/drawing/2014/main" val="20004"/>
                    </a:ext>
                  </a:extLst>
                </a:gridCol>
              </a:tblGrid>
              <a:tr h="370840">
                <a:tc>
                  <a:txBody>
                    <a:bodyPr/>
                    <a:lstStyle/>
                    <a:p>
                      <a:pPr lvl="0" algn="l"/>
                      <a:endParaRPr lang="en-US" dirty="0"/>
                    </a:p>
                  </a:txBody>
                  <a:tcPr/>
                </a:tc>
                <a:tc>
                  <a:txBody>
                    <a:bodyPr/>
                    <a:lstStyle/>
                    <a:p>
                      <a:pPr lvl="0" algn="l"/>
                      <a:r>
                        <a:rPr lang="en-US" sz="1800" b="1" i="0" u="none" strike="noStrike" kern="1200" dirty="0">
                          <a:solidFill>
                            <a:schemeClr val="lt1"/>
                          </a:solidFill>
                          <a:effectLst/>
                          <a:latin typeface="+mn-lt"/>
                          <a:ea typeface="+mn-ea"/>
                          <a:cs typeface="+mn-cs"/>
                        </a:rPr>
                        <a:t>Planning</a:t>
                      </a:r>
                      <a:endParaRPr lang="en-US" dirty="0"/>
                    </a:p>
                  </a:txBody>
                  <a:tcPr/>
                </a:tc>
                <a:tc>
                  <a:txBody>
                    <a:bodyPr/>
                    <a:lstStyle/>
                    <a:p>
                      <a:pPr lvl="0" algn="l"/>
                      <a:r>
                        <a:rPr lang="en-US" sz="1800" b="1" i="0" u="none" strike="noStrike" kern="1200" dirty="0">
                          <a:solidFill>
                            <a:schemeClr val="lt1"/>
                          </a:solidFill>
                          <a:effectLst/>
                          <a:latin typeface="+mn-lt"/>
                          <a:ea typeface="+mn-ea"/>
                          <a:cs typeface="+mn-cs"/>
                        </a:rPr>
                        <a:t>Analysis</a:t>
                      </a:r>
                      <a:endParaRPr lang="en-US" dirty="0"/>
                    </a:p>
                  </a:txBody>
                  <a:tcPr/>
                </a:tc>
                <a:tc>
                  <a:txBody>
                    <a:bodyPr/>
                    <a:lstStyle/>
                    <a:p>
                      <a:pPr lvl="0" algn="l"/>
                      <a:r>
                        <a:rPr lang="en-US" sz="1800" b="1" i="0" u="none" strike="noStrike" kern="1200" dirty="0">
                          <a:solidFill>
                            <a:schemeClr val="lt1"/>
                          </a:solidFill>
                          <a:effectLst/>
                          <a:latin typeface="+mn-lt"/>
                          <a:ea typeface="+mn-ea"/>
                          <a:cs typeface="+mn-cs"/>
                        </a:rPr>
                        <a:t>Design</a:t>
                      </a:r>
                      <a:endParaRPr lang="en-US" dirty="0"/>
                    </a:p>
                  </a:txBody>
                  <a:tcPr/>
                </a:tc>
                <a:tc>
                  <a:txBody>
                    <a:bodyPr/>
                    <a:lstStyle/>
                    <a:p>
                      <a:pPr lvl="0" algn="l"/>
                      <a:r>
                        <a:rPr lang="en-US" sz="1800" b="1" i="0" u="none" strike="noStrike" kern="1200" dirty="0">
                          <a:solidFill>
                            <a:schemeClr val="lt1"/>
                          </a:solidFill>
                          <a:effectLst/>
                          <a:latin typeface="+mn-lt"/>
                          <a:ea typeface="+mn-ea"/>
                          <a:cs typeface="+mn-cs"/>
                        </a:rPr>
                        <a:t>Implementation</a:t>
                      </a:r>
                      <a:endParaRPr lang="en-US" dirty="0"/>
                    </a:p>
                  </a:txBody>
                  <a:tcPr/>
                </a:tc>
                <a:extLst>
                  <a:ext uri="{0D108BD9-81ED-4DB2-BD59-A6C34878D82A}">
                    <a16:rowId xmlns:a16="http://schemas.microsoft.com/office/drawing/2014/main" val="10000"/>
                  </a:ext>
                </a:extLst>
              </a:tr>
              <a:tr h="370840">
                <a:tc>
                  <a:txBody>
                    <a:bodyPr/>
                    <a:lstStyle/>
                    <a:p>
                      <a:pPr lvl="0" algn="l"/>
                      <a:r>
                        <a:rPr lang="en-US" sz="1800" b="0" i="0" u="none" strike="noStrike" kern="1200" dirty="0">
                          <a:solidFill>
                            <a:schemeClr val="dk1"/>
                          </a:solidFill>
                          <a:effectLst/>
                          <a:latin typeface="+mn-lt"/>
                          <a:ea typeface="+mn-ea"/>
                          <a:cs typeface="+mn-cs"/>
                        </a:rPr>
                        <a:t>Standard percentages </a:t>
                      </a:r>
                      <a:endParaRPr lang="en-US" dirty="0"/>
                    </a:p>
                  </a:txBody>
                  <a:tcPr/>
                </a:tc>
                <a:tc>
                  <a:txBody>
                    <a:bodyPr/>
                    <a:lstStyle/>
                    <a:p>
                      <a:pPr lvl="0" algn="l"/>
                      <a:r>
                        <a:rPr lang="en-US" dirty="0"/>
                        <a:t>15%</a:t>
                      </a:r>
                    </a:p>
                  </a:txBody>
                  <a:tcPr/>
                </a:tc>
                <a:tc>
                  <a:txBody>
                    <a:bodyPr/>
                    <a:lstStyle/>
                    <a:p>
                      <a:pPr lvl="0" algn="l"/>
                      <a:r>
                        <a:rPr lang="en-US" dirty="0"/>
                        <a:t>20%</a:t>
                      </a:r>
                    </a:p>
                  </a:txBody>
                  <a:tcPr/>
                </a:tc>
                <a:tc>
                  <a:txBody>
                    <a:bodyPr/>
                    <a:lstStyle/>
                    <a:p>
                      <a:pPr lvl="0" algn="l"/>
                      <a:r>
                        <a:rPr lang="en-US" dirty="0"/>
                        <a:t>35%</a:t>
                      </a:r>
                    </a:p>
                  </a:txBody>
                  <a:tcPr/>
                </a:tc>
                <a:tc>
                  <a:txBody>
                    <a:bodyPr/>
                    <a:lstStyle/>
                    <a:p>
                      <a:pPr lvl="0" algn="l"/>
                      <a:r>
                        <a:rPr lang="en-US" dirty="0"/>
                        <a:t>30%</a:t>
                      </a:r>
                    </a:p>
                  </a:txBody>
                  <a:tcPr/>
                </a:tc>
                <a:extLst>
                  <a:ext uri="{0D108BD9-81ED-4DB2-BD59-A6C34878D82A}">
                    <a16:rowId xmlns:a16="http://schemas.microsoft.com/office/drawing/2014/main" val="10001"/>
                  </a:ext>
                </a:extLst>
              </a:tr>
              <a:tr h="370840">
                <a:tc>
                  <a:txBody>
                    <a:bodyPr/>
                    <a:lstStyle/>
                    <a:p>
                      <a:pPr lvl="0" algn="l"/>
                      <a:r>
                        <a:rPr lang="en-US" sz="1800" b="1" i="0" u="none" strike="noStrike" kern="1200" dirty="0">
                          <a:solidFill>
                            <a:schemeClr val="dk1"/>
                          </a:solidFill>
                          <a:effectLst/>
                          <a:latin typeface="+mn-lt"/>
                          <a:ea typeface="+mn-ea"/>
                          <a:cs typeface="+mn-cs"/>
                        </a:rPr>
                        <a:t>Estimated</a:t>
                      </a:r>
                      <a:r>
                        <a:rPr lang="en-US" sz="1800" b="0" i="0" u="none" strike="noStrike" kern="1200" dirty="0">
                          <a:solidFill>
                            <a:schemeClr val="dk1"/>
                          </a:solidFill>
                          <a:effectLst/>
                          <a:latin typeface="+mn-lt"/>
                          <a:ea typeface="+mn-ea"/>
                          <a:cs typeface="+mn-cs"/>
                        </a:rPr>
                        <a:t> time based on planning time</a:t>
                      </a:r>
                      <a:endParaRPr lang="en-US" dirty="0"/>
                    </a:p>
                  </a:txBody>
                  <a:tcPr/>
                </a:tc>
                <a:tc>
                  <a:txBody>
                    <a:bodyPr/>
                    <a:lstStyle/>
                    <a:p>
                      <a:pPr lvl="0" algn="l"/>
                      <a:r>
                        <a:rPr lang="en-US" sz="1800" b="1" i="0" u="sng" strike="noStrike" kern="1200" dirty="0">
                          <a:solidFill>
                            <a:schemeClr val="dk1"/>
                          </a:solidFill>
                          <a:effectLst/>
                          <a:latin typeface="+mn-lt"/>
                          <a:ea typeface="+mn-ea"/>
                          <a:cs typeface="+mn-cs"/>
                        </a:rPr>
                        <a:t>Actual:</a:t>
                      </a:r>
                    </a:p>
                    <a:p>
                      <a:pPr lvl="0" algn="l"/>
                      <a:r>
                        <a:rPr lang="en-US" sz="1800" b="0" i="0" u="none" strike="noStrike" kern="1200" dirty="0">
                          <a:solidFill>
                            <a:schemeClr val="dk1"/>
                          </a:solidFill>
                          <a:effectLst/>
                          <a:latin typeface="+mn-lt"/>
                          <a:ea typeface="+mn-ea"/>
                          <a:cs typeface="+mn-cs"/>
                        </a:rPr>
                        <a:t>9 days</a:t>
                      </a:r>
                      <a:endParaRPr lang="en-US" b="0" i="0" u="none" dirty="0"/>
                    </a:p>
                  </a:txBody>
                  <a:tcPr/>
                </a:tc>
                <a:tc>
                  <a:txBody>
                    <a:bodyPr/>
                    <a:lstStyle/>
                    <a:p>
                      <a:pPr lvl="0" algn="l"/>
                      <a:r>
                        <a:rPr lang="en-US" sz="1800" b="1" i="0" u="none" strike="noStrike" kern="1200" dirty="0">
                          <a:solidFill>
                            <a:schemeClr val="dk1"/>
                          </a:solidFill>
                          <a:effectLst/>
                          <a:latin typeface="+mn-lt"/>
                          <a:ea typeface="+mn-ea"/>
                          <a:cs typeface="+mn-cs"/>
                        </a:rPr>
                        <a:t>Estimated</a:t>
                      </a:r>
                      <a:r>
                        <a:rPr lang="en-US" sz="1800" b="0" i="0" u="none" strike="noStrike" kern="1200" dirty="0">
                          <a:solidFill>
                            <a:schemeClr val="dk1"/>
                          </a:solidFill>
                          <a:effectLst/>
                          <a:latin typeface="+mn-lt"/>
                          <a:ea typeface="+mn-ea"/>
                          <a:cs typeface="+mn-cs"/>
                        </a:rPr>
                        <a:t>:</a:t>
                      </a:r>
                    </a:p>
                    <a:p>
                      <a:pPr lvl="0" algn="l"/>
                      <a:r>
                        <a:rPr lang="en-US" sz="1800" b="0" i="0" u="none" strike="noStrike" kern="1200" dirty="0">
                          <a:solidFill>
                            <a:schemeClr val="dk1"/>
                          </a:solidFill>
                          <a:effectLst/>
                          <a:latin typeface="+mn-lt"/>
                          <a:ea typeface="+mn-ea"/>
                          <a:cs typeface="+mn-cs"/>
                        </a:rPr>
                        <a:t>12 days</a:t>
                      </a:r>
                      <a:endParaRPr lang="en-US" dirty="0"/>
                    </a:p>
                  </a:txBody>
                  <a:tcPr/>
                </a:tc>
                <a:tc>
                  <a:txBody>
                    <a:bodyPr/>
                    <a:lstStyle/>
                    <a:p>
                      <a:pPr lvl="0" algn="l"/>
                      <a:r>
                        <a:rPr lang="en-US" sz="1800" b="1" i="0" u="none" strike="noStrike" kern="1200" dirty="0">
                          <a:solidFill>
                            <a:schemeClr val="dk1"/>
                          </a:solidFill>
                          <a:effectLst/>
                          <a:latin typeface="+mn-lt"/>
                          <a:ea typeface="+mn-ea"/>
                          <a:cs typeface="+mn-cs"/>
                        </a:rPr>
                        <a:t>Estimated</a:t>
                      </a:r>
                      <a:r>
                        <a:rPr lang="en-US" sz="1800" b="0" i="0" u="none" strike="noStrike" kern="1200" dirty="0">
                          <a:solidFill>
                            <a:schemeClr val="dk1"/>
                          </a:solidFill>
                          <a:effectLst/>
                          <a:latin typeface="+mn-lt"/>
                          <a:ea typeface="+mn-ea"/>
                          <a:cs typeface="+mn-cs"/>
                        </a:rPr>
                        <a:t>:</a:t>
                      </a:r>
                    </a:p>
                    <a:p>
                      <a:pPr lvl="0" algn="l"/>
                      <a:r>
                        <a:rPr lang="en-US" sz="1800" b="0" i="0" u="none" strike="noStrike" kern="1200" dirty="0">
                          <a:solidFill>
                            <a:schemeClr val="dk1"/>
                          </a:solidFill>
                          <a:effectLst/>
                          <a:latin typeface="+mn-lt"/>
                          <a:ea typeface="+mn-ea"/>
                          <a:cs typeface="+mn-cs"/>
                        </a:rPr>
                        <a:t>21 days</a:t>
                      </a:r>
                      <a:endParaRPr lang="en-US" dirty="0"/>
                    </a:p>
                  </a:txBody>
                  <a:tcPr/>
                </a:tc>
                <a:tc>
                  <a:txBody>
                    <a:bodyPr/>
                    <a:lstStyle/>
                    <a:p>
                      <a:pPr lvl="0" algn="l"/>
                      <a:r>
                        <a:rPr lang="en-US" sz="1800" b="1" i="0" u="none" strike="noStrike" kern="1200" dirty="0">
                          <a:solidFill>
                            <a:schemeClr val="dk1"/>
                          </a:solidFill>
                          <a:effectLst/>
                          <a:latin typeface="+mn-lt"/>
                          <a:ea typeface="+mn-ea"/>
                          <a:cs typeface="+mn-cs"/>
                        </a:rPr>
                        <a:t>Estimated</a:t>
                      </a:r>
                      <a:r>
                        <a:rPr lang="en-US" sz="1800" b="0" i="0" u="none" strike="noStrike" kern="1200" dirty="0">
                          <a:solidFill>
                            <a:schemeClr val="dk1"/>
                          </a:solidFill>
                          <a:effectLst/>
                          <a:latin typeface="+mn-lt"/>
                          <a:ea typeface="+mn-ea"/>
                          <a:cs typeface="+mn-cs"/>
                        </a:rPr>
                        <a:t>:</a:t>
                      </a:r>
                    </a:p>
                    <a:p>
                      <a:pPr lvl="0" algn="l"/>
                      <a:r>
                        <a:rPr lang="en-US" sz="1800" b="0" i="0" u="none" strike="noStrike" kern="1200">
                          <a:solidFill>
                            <a:schemeClr val="dk1"/>
                          </a:solidFill>
                          <a:effectLst/>
                          <a:latin typeface="+mn-lt"/>
                          <a:ea typeface="+mn-ea"/>
                          <a:cs typeface="+mn-cs"/>
                        </a:rPr>
                        <a:t>18 </a:t>
                      </a:r>
                      <a:r>
                        <a:rPr lang="en-US" sz="1800" b="0" i="0" u="none" strike="noStrike" kern="1200" dirty="0">
                          <a:solidFill>
                            <a:schemeClr val="dk1"/>
                          </a:solidFill>
                          <a:effectLst/>
                          <a:latin typeface="+mn-lt"/>
                          <a:ea typeface="+mn-ea"/>
                          <a:cs typeface="+mn-cs"/>
                        </a:rPr>
                        <a:t>days</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36237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243408"/>
            <a:ext cx="8229600" cy="1143000"/>
          </a:xfrm>
        </p:spPr>
        <p:txBody>
          <a:bodyPr>
            <a:normAutofit/>
          </a:bodyPr>
          <a:lstStyle/>
          <a:p>
            <a:r>
              <a:rPr lang="en-US" sz="2800" b="1" dirty="0"/>
              <a:t>Tasks Identification </a:t>
            </a:r>
            <a:endParaRPr lang="en-US" sz="2800" dirty="0"/>
          </a:p>
        </p:txBody>
      </p:sp>
      <p:graphicFrame>
        <p:nvGraphicFramePr>
          <p:cNvPr id="4" name="Table 3"/>
          <p:cNvGraphicFramePr>
            <a:graphicFrameLocks noGrp="1"/>
          </p:cNvGraphicFramePr>
          <p:nvPr/>
        </p:nvGraphicFramePr>
        <p:xfrm>
          <a:off x="3647728" y="620688"/>
          <a:ext cx="4968552" cy="2926080"/>
        </p:xfrm>
        <a:graphic>
          <a:graphicData uri="http://schemas.openxmlformats.org/drawingml/2006/table">
            <a:tbl>
              <a:tblPr firstRow="1" bandRow="1">
                <a:tableStyleId>{00A15C55-8517-42AA-B614-E9B94910E393}</a:tableStyleId>
              </a:tblPr>
              <a:tblGrid>
                <a:gridCol w="2484276">
                  <a:extLst>
                    <a:ext uri="{9D8B030D-6E8A-4147-A177-3AD203B41FA5}">
                      <a16:colId xmlns:a16="http://schemas.microsoft.com/office/drawing/2014/main" val="20000"/>
                    </a:ext>
                  </a:extLst>
                </a:gridCol>
                <a:gridCol w="2484276">
                  <a:extLst>
                    <a:ext uri="{9D8B030D-6E8A-4147-A177-3AD203B41FA5}">
                      <a16:colId xmlns:a16="http://schemas.microsoft.com/office/drawing/2014/main" val="20001"/>
                    </a:ext>
                  </a:extLst>
                </a:gridCol>
              </a:tblGrid>
              <a:tr h="288782">
                <a:tc>
                  <a:txBody>
                    <a:bodyPr/>
                    <a:lstStyle/>
                    <a:p>
                      <a:pPr algn="ctr"/>
                      <a:r>
                        <a:rPr lang="en-US" sz="1600" b="1" i="0" u="none" strike="noStrike" kern="1200" dirty="0">
                          <a:solidFill>
                            <a:schemeClr val="lt1"/>
                          </a:solidFill>
                          <a:effectLst/>
                          <a:latin typeface="+mn-lt"/>
                          <a:ea typeface="+mn-ea"/>
                          <a:cs typeface="+mn-cs"/>
                        </a:rPr>
                        <a:t>Name of Task</a:t>
                      </a:r>
                      <a:endParaRPr lang="en-US" sz="1600" dirty="0"/>
                    </a:p>
                  </a:txBody>
                  <a:tcPr/>
                </a:tc>
                <a:tc>
                  <a:txBody>
                    <a:bodyPr/>
                    <a:lstStyle/>
                    <a:p>
                      <a:pPr algn="ctr"/>
                      <a:r>
                        <a:rPr lang="en-US" sz="1600" dirty="0"/>
                        <a:t>System Request  (A)</a:t>
                      </a:r>
                    </a:p>
                  </a:txBody>
                  <a:tcPr/>
                </a:tc>
                <a:extLst>
                  <a:ext uri="{0D108BD9-81ED-4DB2-BD59-A6C34878D82A}">
                    <a16:rowId xmlns:a16="http://schemas.microsoft.com/office/drawing/2014/main" val="10000"/>
                  </a:ext>
                </a:extLst>
              </a:tr>
              <a:tr h="288782">
                <a:tc>
                  <a:txBody>
                    <a:bodyPr/>
                    <a:lstStyle/>
                    <a:p>
                      <a:pPr algn="ctr"/>
                      <a:r>
                        <a:rPr lang="en-US" sz="1600" b="0" i="0" u="none" strike="noStrike" kern="1200" dirty="0">
                          <a:solidFill>
                            <a:schemeClr val="dk1"/>
                          </a:solidFill>
                          <a:effectLst/>
                          <a:latin typeface="+mn-lt"/>
                          <a:ea typeface="+mn-ea"/>
                          <a:cs typeface="+mn-cs"/>
                        </a:rPr>
                        <a:t>Start Date</a:t>
                      </a:r>
                      <a:endParaRPr lang="en-US" sz="1600" dirty="0"/>
                    </a:p>
                  </a:txBody>
                  <a:tcPr/>
                </a:tc>
                <a:tc>
                  <a:txBody>
                    <a:bodyPr/>
                    <a:lstStyle/>
                    <a:p>
                      <a:pPr algn="ctr"/>
                      <a:r>
                        <a:rPr lang="en-US" sz="1600" dirty="0"/>
                        <a:t>2-11-2021</a:t>
                      </a:r>
                    </a:p>
                  </a:txBody>
                  <a:tcPr/>
                </a:tc>
                <a:extLst>
                  <a:ext uri="{0D108BD9-81ED-4DB2-BD59-A6C34878D82A}">
                    <a16:rowId xmlns:a16="http://schemas.microsoft.com/office/drawing/2014/main" val="10001"/>
                  </a:ext>
                </a:extLst>
              </a:tr>
              <a:tr h="288782">
                <a:tc>
                  <a:txBody>
                    <a:bodyPr/>
                    <a:lstStyle/>
                    <a:p>
                      <a:pPr algn="ctr"/>
                      <a:r>
                        <a:rPr lang="en-US" sz="1600" b="0" i="0" u="none" strike="noStrike" kern="1200" dirty="0">
                          <a:solidFill>
                            <a:schemeClr val="dk1"/>
                          </a:solidFill>
                          <a:effectLst/>
                          <a:latin typeface="+mn-lt"/>
                          <a:ea typeface="+mn-ea"/>
                          <a:cs typeface="+mn-cs"/>
                        </a:rPr>
                        <a:t>End Date</a:t>
                      </a:r>
                      <a:endParaRPr lang="en-US" sz="1600" dirty="0"/>
                    </a:p>
                  </a:txBody>
                  <a:tcPr/>
                </a:tc>
                <a:tc>
                  <a:txBody>
                    <a:bodyPr/>
                    <a:lstStyle/>
                    <a:p>
                      <a:pPr algn="ctr"/>
                      <a:r>
                        <a:rPr lang="en-US" sz="1600" dirty="0"/>
                        <a:t>3-11-2021</a:t>
                      </a:r>
                    </a:p>
                  </a:txBody>
                  <a:tcPr/>
                </a:tc>
                <a:extLst>
                  <a:ext uri="{0D108BD9-81ED-4DB2-BD59-A6C34878D82A}">
                    <a16:rowId xmlns:a16="http://schemas.microsoft.com/office/drawing/2014/main" val="10002"/>
                  </a:ext>
                </a:extLst>
              </a:tr>
              <a:tr h="288782">
                <a:tc>
                  <a:txBody>
                    <a:bodyPr/>
                    <a:lstStyle/>
                    <a:p>
                      <a:pPr algn="ctr"/>
                      <a:r>
                        <a:rPr lang="en-US" sz="1600" b="0" i="0" u="none" strike="noStrike" kern="1200" dirty="0">
                          <a:solidFill>
                            <a:schemeClr val="dk1"/>
                          </a:solidFill>
                          <a:effectLst/>
                          <a:latin typeface="+mn-lt"/>
                          <a:ea typeface="+mn-ea"/>
                          <a:cs typeface="+mn-cs"/>
                        </a:rPr>
                        <a:t>Person assigned to task</a:t>
                      </a:r>
                      <a:endParaRPr lang="en-US" sz="1600" dirty="0"/>
                    </a:p>
                  </a:txBody>
                  <a:tcPr/>
                </a:tc>
                <a:tc>
                  <a:txBody>
                    <a:bodyPr/>
                    <a:lstStyle/>
                    <a:p>
                      <a:pPr algn="ctr"/>
                      <a:r>
                        <a:rPr lang="en-US" sz="1600" baseline="0" dirty="0"/>
                        <a:t>Ziad </a:t>
                      </a:r>
                      <a:r>
                        <a:rPr lang="en-US" sz="1600" baseline="0" dirty="0" err="1"/>
                        <a:t>Nasef</a:t>
                      </a:r>
                      <a:r>
                        <a:rPr lang="en-US" sz="1600" baseline="0" dirty="0"/>
                        <a:t> </a:t>
                      </a:r>
                      <a:endParaRPr lang="en-US" sz="1600" dirty="0"/>
                    </a:p>
                  </a:txBody>
                  <a:tcPr/>
                </a:tc>
                <a:extLst>
                  <a:ext uri="{0D108BD9-81ED-4DB2-BD59-A6C34878D82A}">
                    <a16:rowId xmlns:a16="http://schemas.microsoft.com/office/drawing/2014/main" val="10003"/>
                  </a:ext>
                </a:extLst>
              </a:tr>
              <a:tr h="288782">
                <a:tc>
                  <a:txBody>
                    <a:bodyPr/>
                    <a:lstStyle/>
                    <a:p>
                      <a:pPr algn="ctr"/>
                      <a:r>
                        <a:rPr lang="en-US" sz="1600" b="0" i="0" u="none" strike="noStrike" kern="1200" dirty="0">
                          <a:solidFill>
                            <a:schemeClr val="dk1"/>
                          </a:solidFill>
                          <a:effectLst/>
                          <a:latin typeface="+mn-lt"/>
                          <a:ea typeface="+mn-ea"/>
                          <a:cs typeface="+mn-cs"/>
                        </a:rPr>
                        <a:t>Priority</a:t>
                      </a:r>
                      <a:endParaRPr lang="en-US" sz="1600" dirty="0"/>
                    </a:p>
                  </a:txBody>
                  <a:tcPr/>
                </a:tc>
                <a:tc>
                  <a:txBody>
                    <a:bodyPr/>
                    <a:lstStyle/>
                    <a:p>
                      <a:pPr algn="ctr"/>
                      <a:r>
                        <a:rPr lang="en-US" sz="1600" dirty="0"/>
                        <a:t>High</a:t>
                      </a:r>
                    </a:p>
                  </a:txBody>
                  <a:tcPr/>
                </a:tc>
                <a:extLst>
                  <a:ext uri="{0D108BD9-81ED-4DB2-BD59-A6C34878D82A}">
                    <a16:rowId xmlns:a16="http://schemas.microsoft.com/office/drawing/2014/main" val="10004"/>
                  </a:ext>
                </a:extLst>
              </a:tr>
              <a:tr h="498805">
                <a:tc>
                  <a:txBody>
                    <a:bodyPr/>
                    <a:lstStyle/>
                    <a:p>
                      <a:pPr algn="ctr"/>
                      <a:r>
                        <a:rPr lang="en-US" sz="1600" b="0" i="0" u="none" strike="noStrike" kern="1200" dirty="0">
                          <a:solidFill>
                            <a:schemeClr val="dk1"/>
                          </a:solidFill>
                          <a:effectLst/>
                          <a:latin typeface="+mn-lt"/>
                          <a:ea typeface="+mn-ea"/>
                          <a:cs typeface="+mn-cs"/>
                        </a:rPr>
                        <a:t>Resources Needed</a:t>
                      </a:r>
                      <a:endParaRPr lang="en-US" sz="1600" dirty="0"/>
                    </a:p>
                  </a:txBody>
                  <a:tcPr/>
                </a:tc>
                <a:tc>
                  <a:txBody>
                    <a:bodyPr/>
                    <a:lstStyle/>
                    <a:p>
                      <a:pPr marL="285750" marR="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u="none" strike="noStrike" kern="1200" dirty="0">
                          <a:solidFill>
                            <a:schemeClr val="dk1"/>
                          </a:solidFill>
                          <a:effectLst/>
                          <a:latin typeface="+mn-lt"/>
                          <a:ea typeface="+mn-ea"/>
                          <a:cs typeface="+mn-cs"/>
                        </a:rPr>
                        <a:t>Microsoft</a:t>
                      </a:r>
                      <a:r>
                        <a:rPr lang="en-US" sz="1600" b="0" i="0" u="none" strike="noStrike" kern="1200" baseline="0" dirty="0">
                          <a:solidFill>
                            <a:schemeClr val="dk1"/>
                          </a:solidFill>
                          <a:effectLst/>
                          <a:latin typeface="+mn-lt"/>
                          <a:ea typeface="+mn-ea"/>
                          <a:cs typeface="+mn-cs"/>
                        </a:rPr>
                        <a:t> PowerPoint</a:t>
                      </a:r>
                    </a:p>
                    <a:p>
                      <a:pPr marL="285750" marR="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u="none" strike="noStrike" kern="1200" baseline="0" dirty="0">
                          <a:solidFill>
                            <a:schemeClr val="dk1"/>
                          </a:solidFill>
                          <a:effectLst/>
                          <a:latin typeface="+mn-lt"/>
                          <a:ea typeface="+mn-ea"/>
                          <a:cs typeface="+mn-cs"/>
                        </a:rPr>
                        <a:t>Google</a:t>
                      </a:r>
                    </a:p>
                  </a:txBody>
                  <a:tcPr/>
                </a:tc>
                <a:extLst>
                  <a:ext uri="{0D108BD9-81ED-4DB2-BD59-A6C34878D82A}">
                    <a16:rowId xmlns:a16="http://schemas.microsoft.com/office/drawing/2014/main" val="10005"/>
                  </a:ext>
                </a:extLst>
              </a:tr>
              <a:tr h="288782">
                <a:tc>
                  <a:txBody>
                    <a:bodyPr/>
                    <a:lstStyle/>
                    <a:p>
                      <a:pPr algn="ctr"/>
                      <a:r>
                        <a:rPr lang="en-US" sz="1600" b="0" i="0" u="none" strike="noStrike" kern="1200" dirty="0">
                          <a:solidFill>
                            <a:schemeClr val="dk1"/>
                          </a:solidFill>
                          <a:effectLst/>
                          <a:latin typeface="+mn-lt"/>
                          <a:ea typeface="+mn-ea"/>
                          <a:cs typeface="+mn-cs"/>
                        </a:rPr>
                        <a:t>Estimated Time</a:t>
                      </a:r>
                      <a:endParaRPr lang="en-US" sz="1600" dirty="0"/>
                    </a:p>
                  </a:txBody>
                  <a:tcPr/>
                </a:tc>
                <a:tc>
                  <a:txBody>
                    <a:bodyPr/>
                    <a:lstStyle/>
                    <a:p>
                      <a:pPr algn="ctr"/>
                      <a:r>
                        <a:rPr lang="en-US" sz="1600" dirty="0"/>
                        <a:t>5 Hours</a:t>
                      </a:r>
                    </a:p>
                  </a:txBody>
                  <a:tcPr/>
                </a:tc>
                <a:extLst>
                  <a:ext uri="{0D108BD9-81ED-4DB2-BD59-A6C34878D82A}">
                    <a16:rowId xmlns:a16="http://schemas.microsoft.com/office/drawing/2014/main" val="10006"/>
                  </a:ext>
                </a:extLst>
              </a:tr>
              <a:tr h="288782">
                <a:tc>
                  <a:txBody>
                    <a:bodyPr/>
                    <a:lstStyle/>
                    <a:p>
                      <a:pPr algn="ctr"/>
                      <a:r>
                        <a:rPr lang="en-US" sz="1600" b="0" i="0" u="none" strike="noStrike" kern="1200" dirty="0">
                          <a:solidFill>
                            <a:schemeClr val="dk1"/>
                          </a:solidFill>
                          <a:effectLst/>
                          <a:latin typeface="+mn-lt"/>
                          <a:ea typeface="+mn-ea"/>
                          <a:cs typeface="+mn-cs"/>
                        </a:rPr>
                        <a:t>Actual Time</a:t>
                      </a:r>
                      <a:endParaRPr lang="en-US" sz="1600" dirty="0"/>
                    </a:p>
                  </a:txBody>
                  <a:tcPr/>
                </a:tc>
                <a:tc>
                  <a:txBody>
                    <a:bodyPr/>
                    <a:lstStyle/>
                    <a:p>
                      <a:pPr algn="ctr"/>
                      <a:r>
                        <a:rPr lang="en-US" sz="1600" baseline="0" dirty="0"/>
                        <a:t>4 Hours</a:t>
                      </a:r>
                      <a:endParaRPr lang="en-US" sz="1600" dirty="0"/>
                    </a:p>
                  </a:txBody>
                  <a:tcPr/>
                </a:tc>
                <a:extLst>
                  <a:ext uri="{0D108BD9-81ED-4DB2-BD59-A6C34878D82A}">
                    <a16:rowId xmlns:a16="http://schemas.microsoft.com/office/drawing/2014/main" val="10007"/>
                  </a:ext>
                </a:extLst>
              </a:tr>
            </a:tbl>
          </a:graphicData>
        </a:graphic>
      </p:graphicFrame>
      <p:graphicFrame>
        <p:nvGraphicFramePr>
          <p:cNvPr id="5" name="Table 4"/>
          <p:cNvGraphicFramePr>
            <a:graphicFrameLocks noGrp="1"/>
          </p:cNvGraphicFramePr>
          <p:nvPr/>
        </p:nvGraphicFramePr>
        <p:xfrm>
          <a:off x="3647728" y="3717032"/>
          <a:ext cx="5103628" cy="2926080"/>
        </p:xfrm>
        <a:graphic>
          <a:graphicData uri="http://schemas.openxmlformats.org/drawingml/2006/table">
            <a:tbl>
              <a:tblPr firstRow="1" bandRow="1">
                <a:tableStyleId>{00A15C55-8517-42AA-B614-E9B94910E393}</a:tableStyleId>
              </a:tblPr>
              <a:tblGrid>
                <a:gridCol w="2551814">
                  <a:extLst>
                    <a:ext uri="{9D8B030D-6E8A-4147-A177-3AD203B41FA5}">
                      <a16:colId xmlns:a16="http://schemas.microsoft.com/office/drawing/2014/main" val="20000"/>
                    </a:ext>
                  </a:extLst>
                </a:gridCol>
                <a:gridCol w="2551814">
                  <a:extLst>
                    <a:ext uri="{9D8B030D-6E8A-4147-A177-3AD203B41FA5}">
                      <a16:colId xmlns:a16="http://schemas.microsoft.com/office/drawing/2014/main" val="20001"/>
                    </a:ext>
                  </a:extLst>
                </a:gridCol>
              </a:tblGrid>
              <a:tr h="268090">
                <a:tc>
                  <a:txBody>
                    <a:bodyPr/>
                    <a:lstStyle/>
                    <a:p>
                      <a:pPr algn="ctr"/>
                      <a:r>
                        <a:rPr lang="en-US" sz="1600" b="1" i="0" u="none" strike="noStrike" kern="1200" dirty="0">
                          <a:solidFill>
                            <a:schemeClr val="lt1"/>
                          </a:solidFill>
                          <a:effectLst/>
                          <a:latin typeface="+mn-lt"/>
                          <a:ea typeface="+mn-ea"/>
                          <a:cs typeface="+mn-cs"/>
                        </a:rPr>
                        <a:t>Name of Task</a:t>
                      </a:r>
                      <a:endParaRPr lang="en-US" sz="1600" dirty="0"/>
                    </a:p>
                  </a:txBody>
                  <a:tcPr/>
                </a:tc>
                <a:tc>
                  <a:txBody>
                    <a:bodyPr/>
                    <a:lstStyle/>
                    <a:p>
                      <a:pPr algn="ctr" rtl="0"/>
                      <a:r>
                        <a:rPr lang="en-US" sz="1600" b="1" u="none" baseline="0" dirty="0">
                          <a:effectLst/>
                        </a:rPr>
                        <a:t>Feasibility Study(B)</a:t>
                      </a:r>
                      <a:endParaRPr lang="en-US" sz="1600" b="1" u="none" dirty="0">
                        <a:effectLst/>
                      </a:endParaRPr>
                    </a:p>
                  </a:txBody>
                  <a:tcPr/>
                </a:tc>
                <a:extLst>
                  <a:ext uri="{0D108BD9-81ED-4DB2-BD59-A6C34878D82A}">
                    <a16:rowId xmlns:a16="http://schemas.microsoft.com/office/drawing/2014/main" val="10000"/>
                  </a:ext>
                </a:extLst>
              </a:tr>
              <a:tr h="268090">
                <a:tc>
                  <a:txBody>
                    <a:bodyPr/>
                    <a:lstStyle/>
                    <a:p>
                      <a:pPr algn="ctr"/>
                      <a:r>
                        <a:rPr lang="en-US" sz="1600" b="0" i="0" u="none" strike="noStrike" kern="1200" dirty="0">
                          <a:solidFill>
                            <a:schemeClr val="dk1"/>
                          </a:solidFill>
                          <a:effectLst/>
                          <a:latin typeface="+mn-lt"/>
                          <a:ea typeface="+mn-ea"/>
                          <a:cs typeface="+mn-cs"/>
                        </a:rPr>
                        <a:t>Start Date</a:t>
                      </a:r>
                      <a:endParaRPr lang="en-US" sz="1600" dirty="0"/>
                    </a:p>
                  </a:txBody>
                  <a:tcPr/>
                </a:tc>
                <a:tc>
                  <a:txBody>
                    <a:bodyPr/>
                    <a:lstStyle/>
                    <a:p>
                      <a:pPr algn="ctr"/>
                      <a:r>
                        <a:rPr lang="en-US" sz="1600" dirty="0"/>
                        <a:t>3-11</a:t>
                      </a:r>
                      <a:r>
                        <a:rPr lang="en-US" sz="1600" baseline="0" dirty="0"/>
                        <a:t>-2021</a:t>
                      </a:r>
                      <a:endParaRPr lang="en-US" sz="1600" dirty="0"/>
                    </a:p>
                  </a:txBody>
                  <a:tcPr/>
                </a:tc>
                <a:extLst>
                  <a:ext uri="{0D108BD9-81ED-4DB2-BD59-A6C34878D82A}">
                    <a16:rowId xmlns:a16="http://schemas.microsoft.com/office/drawing/2014/main" val="10001"/>
                  </a:ext>
                </a:extLst>
              </a:tr>
              <a:tr h="268090">
                <a:tc>
                  <a:txBody>
                    <a:bodyPr/>
                    <a:lstStyle/>
                    <a:p>
                      <a:pPr algn="ctr"/>
                      <a:r>
                        <a:rPr lang="en-US" sz="1600" b="0" i="0" u="none" strike="noStrike" kern="1200" dirty="0">
                          <a:solidFill>
                            <a:schemeClr val="dk1"/>
                          </a:solidFill>
                          <a:effectLst/>
                          <a:latin typeface="+mn-lt"/>
                          <a:ea typeface="+mn-ea"/>
                          <a:cs typeface="+mn-cs"/>
                        </a:rPr>
                        <a:t>End Date</a:t>
                      </a:r>
                      <a:endParaRPr lang="en-US" sz="1600" dirty="0"/>
                    </a:p>
                  </a:txBody>
                  <a:tcPr/>
                </a:tc>
                <a:tc>
                  <a:txBody>
                    <a:bodyPr/>
                    <a:lstStyle/>
                    <a:p>
                      <a:pPr algn="ctr"/>
                      <a:r>
                        <a:rPr lang="en-US" sz="1600" dirty="0"/>
                        <a:t>6-11-2021</a:t>
                      </a:r>
                    </a:p>
                  </a:txBody>
                  <a:tcPr/>
                </a:tc>
                <a:extLst>
                  <a:ext uri="{0D108BD9-81ED-4DB2-BD59-A6C34878D82A}">
                    <a16:rowId xmlns:a16="http://schemas.microsoft.com/office/drawing/2014/main" val="10002"/>
                  </a:ext>
                </a:extLst>
              </a:tr>
              <a:tr h="268090">
                <a:tc>
                  <a:txBody>
                    <a:bodyPr/>
                    <a:lstStyle/>
                    <a:p>
                      <a:pPr algn="ctr"/>
                      <a:r>
                        <a:rPr lang="en-US" sz="1600" b="0" i="0" u="none" strike="noStrike" kern="1200" dirty="0">
                          <a:solidFill>
                            <a:schemeClr val="dk1"/>
                          </a:solidFill>
                          <a:effectLst/>
                          <a:latin typeface="+mn-lt"/>
                          <a:ea typeface="+mn-ea"/>
                          <a:cs typeface="+mn-cs"/>
                        </a:rPr>
                        <a:t>Person assigned to task</a:t>
                      </a:r>
                      <a:endParaRPr lang="en-US" sz="1600" dirty="0"/>
                    </a:p>
                  </a:txBody>
                  <a:tcPr/>
                </a:tc>
                <a:tc>
                  <a:txBody>
                    <a:bodyPr/>
                    <a:lstStyle/>
                    <a:p>
                      <a:pPr algn="ctr"/>
                      <a:r>
                        <a:rPr lang="en-US" sz="1600" baseline="0" dirty="0" err="1"/>
                        <a:t>ziad</a:t>
                      </a:r>
                      <a:r>
                        <a:rPr lang="en-US" sz="1600" baseline="0" dirty="0"/>
                        <a:t> </a:t>
                      </a:r>
                      <a:r>
                        <a:rPr lang="en-US" sz="1600" baseline="0" dirty="0" err="1"/>
                        <a:t>nasef</a:t>
                      </a:r>
                      <a:endParaRPr lang="en-US" sz="1600" dirty="0"/>
                    </a:p>
                  </a:txBody>
                  <a:tcPr/>
                </a:tc>
                <a:extLst>
                  <a:ext uri="{0D108BD9-81ED-4DB2-BD59-A6C34878D82A}">
                    <a16:rowId xmlns:a16="http://schemas.microsoft.com/office/drawing/2014/main" val="10003"/>
                  </a:ext>
                </a:extLst>
              </a:tr>
              <a:tr h="268090">
                <a:tc>
                  <a:txBody>
                    <a:bodyPr/>
                    <a:lstStyle/>
                    <a:p>
                      <a:pPr algn="ctr"/>
                      <a:r>
                        <a:rPr lang="en-US" sz="1600" b="0" i="0" u="none" strike="noStrike" kern="1200" dirty="0">
                          <a:solidFill>
                            <a:schemeClr val="dk1"/>
                          </a:solidFill>
                          <a:effectLst/>
                          <a:latin typeface="+mn-lt"/>
                          <a:ea typeface="+mn-ea"/>
                          <a:cs typeface="+mn-cs"/>
                        </a:rPr>
                        <a:t>Priority</a:t>
                      </a:r>
                      <a:endParaRPr lang="en-US" sz="1600" dirty="0"/>
                    </a:p>
                  </a:txBody>
                  <a:tcPr/>
                </a:tc>
                <a:tc>
                  <a:txBody>
                    <a:bodyPr/>
                    <a:lstStyle/>
                    <a:p>
                      <a:pPr algn="ctr"/>
                      <a:r>
                        <a:rPr lang="en-US" sz="1600" dirty="0"/>
                        <a:t>Medium</a:t>
                      </a:r>
                    </a:p>
                  </a:txBody>
                  <a:tcPr/>
                </a:tc>
                <a:extLst>
                  <a:ext uri="{0D108BD9-81ED-4DB2-BD59-A6C34878D82A}">
                    <a16:rowId xmlns:a16="http://schemas.microsoft.com/office/drawing/2014/main" val="10004"/>
                  </a:ext>
                </a:extLst>
              </a:tr>
              <a:tr h="469157">
                <a:tc>
                  <a:txBody>
                    <a:bodyPr/>
                    <a:lstStyle/>
                    <a:p>
                      <a:pPr algn="ctr"/>
                      <a:r>
                        <a:rPr lang="en-US" sz="1600" b="0" i="0" u="none" strike="noStrike" kern="1200" dirty="0">
                          <a:solidFill>
                            <a:schemeClr val="dk1"/>
                          </a:solidFill>
                          <a:effectLst/>
                          <a:latin typeface="+mn-lt"/>
                          <a:ea typeface="+mn-ea"/>
                          <a:cs typeface="+mn-cs"/>
                        </a:rPr>
                        <a:t>Resources Needed</a:t>
                      </a:r>
                      <a:endParaRPr lang="en-US" sz="1600" dirty="0"/>
                    </a:p>
                  </a:txBody>
                  <a:tcPr/>
                </a:tc>
                <a:tc>
                  <a:txBody>
                    <a:bodyPr/>
                    <a:lstStyle/>
                    <a:p>
                      <a:pPr marL="285750" marR="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u="none" strike="noStrike" kern="1200" dirty="0">
                          <a:solidFill>
                            <a:schemeClr val="dk1"/>
                          </a:solidFill>
                          <a:effectLst/>
                          <a:latin typeface="+mn-lt"/>
                          <a:ea typeface="+mn-ea"/>
                          <a:cs typeface="+mn-cs"/>
                        </a:rPr>
                        <a:t>Microsoft</a:t>
                      </a:r>
                      <a:r>
                        <a:rPr lang="en-US" sz="1600" b="0" i="0" u="none" strike="noStrike" kern="1200" baseline="0" dirty="0">
                          <a:solidFill>
                            <a:schemeClr val="dk1"/>
                          </a:solidFill>
                          <a:effectLst/>
                          <a:latin typeface="+mn-lt"/>
                          <a:ea typeface="+mn-ea"/>
                          <a:cs typeface="+mn-cs"/>
                        </a:rPr>
                        <a:t> PowerPoint</a:t>
                      </a:r>
                    </a:p>
                    <a:p>
                      <a:pPr marL="285750" marR="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u="none" strike="noStrike" kern="1200" baseline="0" dirty="0">
                          <a:solidFill>
                            <a:schemeClr val="dk1"/>
                          </a:solidFill>
                          <a:effectLst/>
                          <a:latin typeface="+mn-lt"/>
                          <a:ea typeface="+mn-ea"/>
                          <a:cs typeface="+mn-cs"/>
                        </a:rPr>
                        <a:t>Google</a:t>
                      </a:r>
                    </a:p>
                  </a:txBody>
                  <a:tcPr/>
                </a:tc>
                <a:extLst>
                  <a:ext uri="{0D108BD9-81ED-4DB2-BD59-A6C34878D82A}">
                    <a16:rowId xmlns:a16="http://schemas.microsoft.com/office/drawing/2014/main" val="10005"/>
                  </a:ext>
                </a:extLst>
              </a:tr>
              <a:tr h="268090">
                <a:tc>
                  <a:txBody>
                    <a:bodyPr/>
                    <a:lstStyle/>
                    <a:p>
                      <a:pPr algn="ctr"/>
                      <a:r>
                        <a:rPr lang="en-US" sz="1600" b="0" i="0" u="none" strike="noStrike" kern="1200" dirty="0">
                          <a:solidFill>
                            <a:schemeClr val="dk1"/>
                          </a:solidFill>
                          <a:effectLst/>
                          <a:latin typeface="+mn-lt"/>
                          <a:ea typeface="+mn-ea"/>
                          <a:cs typeface="+mn-cs"/>
                        </a:rPr>
                        <a:t>Estimated Time</a:t>
                      </a:r>
                      <a:endParaRPr lang="en-US" sz="1600" dirty="0"/>
                    </a:p>
                  </a:txBody>
                  <a:tcPr/>
                </a:tc>
                <a:tc>
                  <a:txBody>
                    <a:bodyPr/>
                    <a:lstStyle/>
                    <a:p>
                      <a:pPr algn="ctr"/>
                      <a:r>
                        <a:rPr lang="en-US" sz="1600" dirty="0"/>
                        <a:t>15 Hours</a:t>
                      </a:r>
                    </a:p>
                  </a:txBody>
                  <a:tcPr/>
                </a:tc>
                <a:extLst>
                  <a:ext uri="{0D108BD9-81ED-4DB2-BD59-A6C34878D82A}">
                    <a16:rowId xmlns:a16="http://schemas.microsoft.com/office/drawing/2014/main" val="10006"/>
                  </a:ext>
                </a:extLst>
              </a:tr>
              <a:tr h="268090">
                <a:tc>
                  <a:txBody>
                    <a:bodyPr/>
                    <a:lstStyle/>
                    <a:p>
                      <a:pPr algn="ctr"/>
                      <a:r>
                        <a:rPr lang="en-US" sz="1600" b="0" i="0" u="none" strike="noStrike" kern="1200" dirty="0">
                          <a:solidFill>
                            <a:schemeClr val="dk1"/>
                          </a:solidFill>
                          <a:effectLst/>
                          <a:latin typeface="+mn-lt"/>
                          <a:ea typeface="+mn-ea"/>
                          <a:cs typeface="+mn-cs"/>
                        </a:rPr>
                        <a:t>Actual Time</a:t>
                      </a:r>
                      <a:endParaRPr lang="en-US" sz="1600" dirty="0"/>
                    </a:p>
                  </a:txBody>
                  <a:tcPr/>
                </a:tc>
                <a:tc>
                  <a:txBody>
                    <a:bodyPr/>
                    <a:lstStyle/>
                    <a:p>
                      <a:pPr algn="ctr"/>
                      <a:r>
                        <a:rPr lang="en-US" sz="1600" dirty="0"/>
                        <a:t>20Hours</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93654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5193</Words>
  <Application>Microsoft Office PowerPoint</Application>
  <PresentationFormat>Widescreen</PresentationFormat>
  <Paragraphs>1689</Paragraphs>
  <Slides>62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Arial Narrow</vt:lpstr>
      <vt:lpstr>Book Antiqua</vt:lpstr>
      <vt:lpstr>Calibri</vt:lpstr>
      <vt:lpstr>Calibri Light</vt:lpstr>
      <vt:lpstr>Poppins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 Estimation</vt:lpstr>
      <vt:lpstr>Tasks Identification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Dictionary Data flow – Discription form</vt:lpstr>
      <vt:lpstr>Data Flow </vt:lpstr>
      <vt:lpstr>PowerPoint Presentation</vt:lpstr>
      <vt:lpstr>PowerPoint Presentation</vt:lpstr>
      <vt:lpstr>PowerPoint Presentation</vt:lpstr>
      <vt:lpstr>PowerPoint Presentation</vt:lpstr>
      <vt:lpstr>Data Flow </vt:lpstr>
      <vt:lpstr>Data Flow </vt:lpstr>
      <vt:lpstr>Data Flow </vt:lpstr>
      <vt:lpstr>PowerPoint Presentation</vt:lpstr>
      <vt:lpstr>Data Elements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 Operational Requirments</vt:lpstr>
      <vt:lpstr>2 – performance Requirments</vt:lpstr>
      <vt:lpstr>3 – Security Recuirments</vt:lpstr>
      <vt:lpstr>4 – Cultural and Political Requirements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Sameh Tarek</dc:creator>
  <cp:lastModifiedBy>Sameh Tarek</cp:lastModifiedBy>
  <cp:revision>9</cp:revision>
  <dcterms:created xsi:type="dcterms:W3CDTF">2021-12-21T22:33:46Z</dcterms:created>
  <dcterms:modified xsi:type="dcterms:W3CDTF">2022-01-08T01:51:41Z</dcterms:modified>
</cp:coreProperties>
</file>