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32" r:id="rId3"/>
    <p:sldId id="392" r:id="rId4"/>
    <p:sldId id="394" r:id="rId5"/>
    <p:sldId id="395" r:id="rId6"/>
    <p:sldId id="396" r:id="rId7"/>
    <p:sldId id="404" r:id="rId8"/>
    <p:sldId id="405" r:id="rId9"/>
    <p:sldId id="406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A67C-191A-43F9-B89F-D3ED728C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53713-A4A6-4556-929D-A13021DDF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A6FF-D30A-4974-83AE-56A8B52C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D655-A9D0-4229-BA1A-3F2BE577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C1FC-F6B6-4680-9DF5-4B3BAC62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6B72-95AA-4E1B-B4B9-38CAB82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F9A2-94CC-4F7C-8887-2A8BA7F5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80D3-069C-4EEF-8B42-00D0BA41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F43B-B834-4648-86B9-3524BA31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73FB-4191-41FF-A8F3-D963519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A0079-70B1-4033-A706-496B65BDA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1AE4-9B1B-4A50-89CF-B54D0083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CDD2-288F-44DE-B11A-D4CFA1C3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A89F-9327-4813-A6C7-C6E87E2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2E75-2987-441C-993A-F323B8C7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56EB-AE49-4360-A1AE-42E6CD1F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CAD9-BDDD-4AE4-A464-D8BFFB39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4374-05BF-4A9B-BE42-F0D9B513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53D3-18FE-4F4C-81E7-A0F666FE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8564-231C-49E9-8474-657A4B61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37F-B03F-414A-97C7-988351A9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E286-8C48-4277-B056-4FE07398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0305-DF8D-4122-8EB5-DAE55EEB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0837-AD72-4E63-811C-626BE86D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B048-EB0E-46DE-B5BD-599A898D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738-E20F-48AE-A044-6FA171CF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0DEE-BF2C-403F-B1D6-BBBF9061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E22E-FE33-4D96-A4D0-C2140BFC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9B8AD-5D49-49A7-8090-18AE7FBF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552A-4DD4-4E8D-B59F-1A8A654A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3D8D-908C-498C-8F0C-2B89A314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6C26-C123-41A9-BC10-1A85A83A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A7C4-F799-4CA2-BE23-D91F84DF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15D2F-1347-463D-84B2-A9EA84FE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703D8-CE00-4A99-B878-C092432D1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25AF1-7FA4-41F3-BEF0-0C8482D77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6958-6D19-432B-99DC-A90C09EE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CB07C-493C-45F9-9473-320ED73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FFB1B-8461-4932-849F-2C63E3B4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50D-9ABC-4824-B5B5-47FF50F6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46370-64EE-497E-B6EC-E8AC68EF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1B071-8F11-414B-BF11-5F8391E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6E128-DCC1-4418-B450-A41034F4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E6D62-C488-4DAB-89B1-D280F8B6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A3031-4E1B-4794-99F2-DEBB2A2C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17275-1000-4F75-BEF2-A6DA55B9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0FC6-1469-4715-A76A-00685EC0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989B-06F3-4360-9305-CA187950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ECC0-6B16-46BE-9C8B-203384F5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F3E5B-BF89-4724-AF0D-1F4DFB68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7A85F-D148-4817-A5B4-70BE0D95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2E69-006F-42FF-958E-F0E5797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BDB-04D7-47E3-A32B-79EF8615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88131-AE51-46D8-A1FF-2AEE3F16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5326-6A65-4352-91D9-408AF494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59DA0-E8E9-4ABC-91D4-82D0CF67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2AD8-082F-4089-8BAF-C29C24A5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C5E7-3388-4DE7-BC01-B2A2850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4EC8D-A65A-46DA-B648-5E739382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04B5-C30C-4824-8A73-0A71338F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E0BB-9263-4852-AB9C-70B33D80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EEB3-9B75-4949-B171-B6E2D439742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34FC-F34A-4D23-BB7A-D7D070785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788B-EE62-4169-A907-618DA56C3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AF68-611C-4C9E-A6AB-64426108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FD1F38BA-9CB5-4969-AAA2-9841FB5D3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14314"/>
            <a:ext cx="7772400" cy="1316037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7F809DA-8293-4213-8A6B-0E8266EEF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229600" cy="4800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>
                <a:solidFill>
                  <a:srgbClr val="000000"/>
                </a:solidFill>
              </a:rPr>
              <a:t>Poisson distribution is for counts—if events happen at a constant rate over time, the Poisson distribution gives the probability of X number of events occurring in time T.</a:t>
            </a:r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C26AFEA-ADDA-45BC-86AD-CF08CA9B6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r>
              <a:rPr lang="en-US" altLang="en-US"/>
              <a:t>Answer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3A2189E2-1D57-421D-8856-8AAEC2348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020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1a.  If calls to your cell phone are a Poisson process with a constant rate 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=2 calls per hour, what’s the probability that, if you forget to turn your phone off in a 1.5 hour movie, your phone rings during that time?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X ~ Poisson 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=2 calls/hour)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P(X≥1)=1 – P(X=0)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graphicFrame>
        <p:nvGraphicFramePr>
          <p:cNvPr id="224260" name="Object 4">
            <a:extLst>
              <a:ext uri="{FF2B5EF4-FFF2-40B4-BE49-F238E27FC236}">
                <a16:creationId xmlns:a16="http://schemas.microsoft.com/office/drawing/2014/main" id="{F6631465-FFC2-4951-80E3-7CD50F62A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4038601"/>
          <a:ext cx="58070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2908300" imgH="419100" progId="Equation.3">
                  <p:embed/>
                </p:oleObj>
              </mc:Choice>
              <mc:Fallback>
                <p:oleObj name="Equation" r:id="rId3" imgW="2908300" imgH="419100" progId="Equation.3">
                  <p:embed/>
                  <p:pic>
                    <p:nvPicPr>
                      <p:cNvPr id="224260" name="Object 4">
                        <a:extLst>
                          <a:ext uri="{FF2B5EF4-FFF2-40B4-BE49-F238E27FC236}">
                            <a16:creationId xmlns:a16="http://schemas.microsoft.com/office/drawing/2014/main" id="{F6631465-FFC2-4951-80E3-7CD50F62A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038601"/>
                        <a:ext cx="58070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1" name="Rectangle 5">
            <a:extLst>
              <a:ext uri="{FF2B5EF4-FFF2-40B4-BE49-F238E27FC236}">
                <a16:creationId xmlns:a16="http://schemas.microsoft.com/office/drawing/2014/main" id="{A08E2E39-E19F-4E0A-8565-761B0018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4953000"/>
            <a:ext cx="307968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</a:t>
            </a:r>
            <a:r>
              <a:rPr lang="en-US" altLang="en-US"/>
              <a:t>P(X≥1)=1 – .05 = 95% chance</a:t>
            </a:r>
          </a:p>
        </p:txBody>
      </p:sp>
      <p:sp>
        <p:nvSpPr>
          <p:cNvPr id="224262" name="Rectangle 6">
            <a:extLst>
              <a:ext uri="{FF2B5EF4-FFF2-40B4-BE49-F238E27FC236}">
                <a16:creationId xmlns:a16="http://schemas.microsoft.com/office/drawing/2014/main" id="{D9A81D27-25CA-49C5-894D-9FD1FC7C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5562600"/>
            <a:ext cx="6381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1b. How many phone calls do you expect to get during the movie?</a:t>
            </a:r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6AA48C54-9C71-4266-8AB6-91065102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172201"/>
            <a:ext cx="249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Tahoma" panose="020B0604030504040204" pitchFamily="34" charset="0"/>
              </a:rPr>
              <a:t>E(X) = 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1800">
                <a:latin typeface="Tahoma" panose="020B0604030504040204" pitchFamily="34" charset="0"/>
              </a:rPr>
              <a:t>t = 2(1.5) = 3</a:t>
            </a:r>
          </a:p>
        </p:txBody>
      </p:sp>
    </p:spTree>
    <p:extLst>
      <p:ext uri="{BB962C8B-B14F-4D97-AF65-F5344CB8AC3E}">
        <p14:creationId xmlns:p14="http://schemas.microsoft.com/office/powerpoint/2010/main" val="41180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  <p:bldP spid="224261" grpId="0" autoUpdateAnimBg="0"/>
      <p:bldP spid="224262" grpId="0" autoUpdateAnimBg="0"/>
      <p:bldP spid="2242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5190CC7B-2FCD-4E51-9575-F9B77DB35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096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/>
              <a:t>Poisson Mean and Variance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7012AB3-05E3-41EB-B6C8-3783BB24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75" y="2093913"/>
            <a:ext cx="1758950" cy="762000"/>
          </a:xfrm>
        </p:spPr>
        <p:txBody>
          <a:bodyPr/>
          <a:lstStyle/>
          <a:p>
            <a:r>
              <a:rPr lang="en-US" altLang="en-US"/>
              <a:t>Mean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CF9C91AA-2077-4544-ACF5-6F73F0BB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Variance and Standard Deviation</a:t>
            </a:r>
          </a:p>
        </p:txBody>
      </p:sp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C852110D-90A9-4719-9368-565A983E5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3238" y="2133600"/>
          <a:ext cx="1231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258053" name="Object 5">
                        <a:extLst>
                          <a:ext uri="{FF2B5EF4-FFF2-40B4-BE49-F238E27FC236}">
                            <a16:creationId xmlns:a16="http://schemas.microsoft.com/office/drawing/2014/main" id="{C852110D-90A9-4719-9368-565A983E5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133600"/>
                        <a:ext cx="1231900" cy="635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>
            <a:extLst>
              <a:ext uri="{FF2B5EF4-FFF2-40B4-BE49-F238E27FC236}">
                <a16:creationId xmlns:a16="http://schemas.microsoft.com/office/drawing/2014/main" id="{EBA28829-7D9F-4276-8D3C-40B90FCF1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6" y="3692525"/>
          <a:ext cx="13128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258054" name="Object 6">
                        <a:extLst>
                          <a:ext uri="{FF2B5EF4-FFF2-40B4-BE49-F238E27FC236}">
                            <a16:creationId xmlns:a16="http://schemas.microsoft.com/office/drawing/2014/main" id="{EBA28829-7D9F-4276-8D3C-40B90FCF1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6" y="3692525"/>
                        <a:ext cx="1312863" cy="566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>
            <a:extLst>
              <a:ext uri="{FF2B5EF4-FFF2-40B4-BE49-F238E27FC236}">
                <a16:creationId xmlns:a16="http://schemas.microsoft.com/office/drawing/2014/main" id="{8754D3CB-217F-4AE9-A41E-BEA577753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4454525"/>
          <a:ext cx="14557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258055" name="Object 7">
                        <a:extLst>
                          <a:ext uri="{FF2B5EF4-FFF2-40B4-BE49-F238E27FC236}">
                            <a16:creationId xmlns:a16="http://schemas.microsoft.com/office/drawing/2014/main" id="{8754D3CB-217F-4AE9-A41E-BEA577753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4454525"/>
                        <a:ext cx="1455738" cy="636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6" name="Rectangle 8">
            <a:extLst>
              <a:ext uri="{FF2B5EF4-FFF2-40B4-BE49-F238E27FC236}">
                <a16:creationId xmlns:a16="http://schemas.microsoft.com/office/drawing/2014/main" id="{3B9F243D-CA11-47DC-A101-6FAEC843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6400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where	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 = expected number of hits in a given time period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58057" name="Rectangle 9">
            <a:extLst>
              <a:ext uri="{FF2B5EF4-FFF2-40B4-BE49-F238E27FC236}">
                <a16:creationId xmlns:a16="http://schemas.microsoft.com/office/drawing/2014/main" id="{ADE322F0-67F4-46F8-9D0E-0D87484F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1981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hlink"/>
                </a:solidFill>
                <a:cs typeface="Times New Roman" panose="02020603050405020304" pitchFamily="18" charset="0"/>
              </a:rPr>
              <a:t>For a Poisson random variable, the variance and mean are the same</a:t>
            </a:r>
            <a:r>
              <a:rPr lang="en-US" altLang="en-US" sz="1400" b="1">
                <a:solidFill>
                  <a:schemeClr val="hlink"/>
                </a:solidFill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41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88B27956-E62D-4FBC-A0EA-693FE8126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Distribution, example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35E024E-5D64-4E10-8EB2-C170886AA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 models counts, such as the number of new cases of SARS that occur in women in New England next month.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The distribution tells you the probability of all possible numbers of new cases, from 0 to infinity.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If X= # of new cases next month 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~ Poisson (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probability that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X=k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(a particular count) is: </a:t>
            </a:r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5C2E21F7-8128-4E60-90EA-165CF007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6852" name="Object 4">
            <a:extLst>
              <a:ext uri="{FF2B5EF4-FFF2-40B4-BE49-F238E27FC236}">
                <a16:creationId xmlns:a16="http://schemas.microsoft.com/office/drawing/2014/main" id="{50DEF15C-6E7A-4BBB-B76F-99C591C94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800601"/>
          <a:ext cx="48768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54080" imgH="393480" progId="Equation.3">
                  <p:embed/>
                </p:oleObj>
              </mc:Choice>
              <mc:Fallback>
                <p:oleObj name="Equation" r:id="rId3" imgW="1054080" imgH="393480" progId="Equation.3">
                  <p:embed/>
                  <p:pic>
                    <p:nvPicPr>
                      <p:cNvPr id="206852" name="Object 4">
                        <a:extLst>
                          <a:ext uri="{FF2B5EF4-FFF2-40B4-BE49-F238E27FC236}">
                            <a16:creationId xmlns:a16="http://schemas.microsoft.com/office/drawing/2014/main" id="{50DEF15C-6E7A-4BBB-B76F-99C591C94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1"/>
                        <a:ext cx="4876800" cy="1806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1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6643CF-E67E-44D3-A847-DD883F152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31E958E-AF15-4FE5-A96B-8D992B2F4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For example, if new cases of West Nile Virus in New England are occurring at a rate of about 2 per month, then these are the probabilities that: 0,1, 2, 3, 4, 5, 6, to 1000 to 1 million to… cases will occur in New England in the next month: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65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CD15217-34C1-43FA-A47C-88671B496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Poisson Probability table</a:t>
            </a:r>
          </a:p>
        </p:txBody>
      </p:sp>
      <p:graphicFrame>
        <p:nvGraphicFramePr>
          <p:cNvPr id="209985" name="Object 65">
            <a:extLst>
              <a:ext uri="{FF2B5EF4-FFF2-40B4-BE49-F238E27FC236}">
                <a16:creationId xmlns:a16="http://schemas.microsoft.com/office/drawing/2014/main" id="{2D1C7F67-353F-4625-832B-6B99B4562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90800"/>
          <a:ext cx="92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418918" imgH="406224" progId="Equation.3">
                  <p:embed/>
                </p:oleObj>
              </mc:Choice>
              <mc:Fallback>
                <p:oleObj r:id="rId3" imgW="418918" imgH="406224" progId="Equation.3">
                  <p:embed/>
                  <p:pic>
                    <p:nvPicPr>
                      <p:cNvPr id="209985" name="Object 65">
                        <a:extLst>
                          <a:ext uri="{FF2B5EF4-FFF2-40B4-BE49-F238E27FC236}">
                            <a16:creationId xmlns:a16="http://schemas.microsoft.com/office/drawing/2014/main" id="{2D1C7F67-353F-4625-832B-6B99B4562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90800"/>
                        <a:ext cx="9207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4" name="Object 64">
            <a:extLst>
              <a:ext uri="{FF2B5EF4-FFF2-40B4-BE49-F238E27FC236}">
                <a16:creationId xmlns:a16="http://schemas.microsoft.com/office/drawing/2014/main" id="{1549823E-BA6F-4E87-BE20-9E6C08AF9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3200400"/>
          <a:ext cx="9001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5" imgW="406048" imgH="406048" progId="Equation.3">
                  <p:embed/>
                </p:oleObj>
              </mc:Choice>
              <mc:Fallback>
                <p:oleObj r:id="rId5" imgW="406048" imgH="406048" progId="Equation.3">
                  <p:embed/>
                  <p:pic>
                    <p:nvPicPr>
                      <p:cNvPr id="209984" name="Object 64">
                        <a:extLst>
                          <a:ext uri="{FF2B5EF4-FFF2-40B4-BE49-F238E27FC236}">
                            <a16:creationId xmlns:a16="http://schemas.microsoft.com/office/drawing/2014/main" id="{1549823E-BA6F-4E87-BE20-9E6C08AF9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200400"/>
                        <a:ext cx="9001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3" name="Object 63">
            <a:extLst>
              <a:ext uri="{FF2B5EF4-FFF2-40B4-BE49-F238E27FC236}">
                <a16:creationId xmlns:a16="http://schemas.microsoft.com/office/drawing/2014/main" id="{F59614FF-6D95-4A54-B20D-F993FCB4E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733801"/>
          <a:ext cx="900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406048" imgH="393359" progId="Equation.3">
                  <p:embed/>
                </p:oleObj>
              </mc:Choice>
              <mc:Fallback>
                <p:oleObj r:id="rId7" imgW="406048" imgH="393359" progId="Equation.3">
                  <p:embed/>
                  <p:pic>
                    <p:nvPicPr>
                      <p:cNvPr id="209983" name="Object 63">
                        <a:extLst>
                          <a:ext uri="{FF2B5EF4-FFF2-40B4-BE49-F238E27FC236}">
                            <a16:creationId xmlns:a16="http://schemas.microsoft.com/office/drawing/2014/main" id="{F59614FF-6D95-4A54-B20D-F993FCB4E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733801"/>
                        <a:ext cx="9001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2" name="Object 62">
            <a:extLst>
              <a:ext uri="{FF2B5EF4-FFF2-40B4-BE49-F238E27FC236}">
                <a16:creationId xmlns:a16="http://schemas.microsoft.com/office/drawing/2014/main" id="{F9982295-20A4-477B-A5A1-6BB3E1F52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343400"/>
          <a:ext cx="92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9" imgW="418918" imgH="406224" progId="Equation.3">
                  <p:embed/>
                </p:oleObj>
              </mc:Choice>
              <mc:Fallback>
                <p:oleObj r:id="rId9" imgW="418918" imgH="406224" progId="Equation.3">
                  <p:embed/>
                  <p:pic>
                    <p:nvPicPr>
                      <p:cNvPr id="209982" name="Object 62">
                        <a:extLst>
                          <a:ext uri="{FF2B5EF4-FFF2-40B4-BE49-F238E27FC236}">
                            <a16:creationId xmlns:a16="http://schemas.microsoft.com/office/drawing/2014/main" id="{F9982295-20A4-477B-A5A1-6BB3E1F52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9207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1" name="Object 61">
            <a:extLst>
              <a:ext uri="{FF2B5EF4-FFF2-40B4-BE49-F238E27FC236}">
                <a16:creationId xmlns:a16="http://schemas.microsoft.com/office/drawing/2014/main" id="{BAB0B514-830C-4792-8A95-0146D8D5C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4" y="6883400"/>
          <a:ext cx="428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1" imgW="431613" imgH="406224" progId="Equation.3">
                  <p:embed/>
                </p:oleObj>
              </mc:Choice>
              <mc:Fallback>
                <p:oleObj r:id="rId11" imgW="431613" imgH="406224" progId="Equation.3">
                  <p:embed/>
                  <p:pic>
                    <p:nvPicPr>
                      <p:cNvPr id="209981" name="Object 61">
                        <a:extLst>
                          <a:ext uri="{FF2B5EF4-FFF2-40B4-BE49-F238E27FC236}">
                            <a16:creationId xmlns:a16="http://schemas.microsoft.com/office/drawing/2014/main" id="{BAB0B514-830C-4792-8A95-0146D8D5C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4" y="6883400"/>
                        <a:ext cx="4286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036" name="Group 116">
            <a:extLst>
              <a:ext uri="{FF2B5EF4-FFF2-40B4-BE49-F238E27FC236}">
                <a16:creationId xmlns:a16="http://schemas.microsoft.com/office/drawing/2014/main" id="{0117C760-7C98-4335-974A-231003E63A7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1"/>
            <a:ext cx="4648200" cy="4441825"/>
            <a:chOff x="-3" y="-3"/>
            <a:chExt cx="1481" cy="3230"/>
          </a:xfrm>
        </p:grpSpPr>
        <p:grpSp>
          <p:nvGrpSpPr>
            <p:cNvPr id="210034" name="Group 114">
              <a:extLst>
                <a:ext uri="{FF2B5EF4-FFF2-40B4-BE49-F238E27FC236}">
                  <a16:creationId xmlns:a16="http://schemas.microsoft.com/office/drawing/2014/main" id="{BF3E8441-9CD8-4268-8DC9-AFDD59F07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75" cy="3224"/>
              <a:chOff x="0" y="0"/>
              <a:chExt cx="1475" cy="3224"/>
            </a:xfrm>
          </p:grpSpPr>
          <p:grpSp>
            <p:nvGrpSpPr>
              <p:cNvPr id="210003" name="Group 83">
                <a:extLst>
                  <a:ext uri="{FF2B5EF4-FFF2-40B4-BE49-F238E27FC236}">
                    <a16:creationId xmlns:a16="http://schemas.microsoft.com/office/drawing/2014/main" id="{86D0F6DF-9847-4D6F-A992-14CCDA06E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53" cy="403"/>
                <a:chOff x="0" y="0"/>
                <a:chExt cx="453" cy="403"/>
              </a:xfrm>
            </p:grpSpPr>
            <p:sp>
              <p:nvSpPr>
                <p:cNvPr id="209986" name="Rectangle 66">
                  <a:extLst>
                    <a:ext uri="{FF2B5EF4-FFF2-40B4-BE49-F238E27FC236}">
                      <a16:creationId xmlns:a16="http://schemas.microsoft.com/office/drawing/2014/main" id="{CEBC8FB8-178D-4495-9177-E95384077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2" name="Rectangle 82">
                  <a:extLst>
                    <a:ext uri="{FF2B5EF4-FFF2-40B4-BE49-F238E27FC236}">
                      <a16:creationId xmlns:a16="http://schemas.microsoft.com/office/drawing/2014/main" id="{B89356DB-F078-46E6-8A36-3AE180D37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5" name="Group 85">
                <a:extLst>
                  <a:ext uri="{FF2B5EF4-FFF2-40B4-BE49-F238E27FC236}">
                    <a16:creationId xmlns:a16="http://schemas.microsoft.com/office/drawing/2014/main" id="{8FE0AAC0-67E0-4486-8AB1-B6D462233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0"/>
                <a:ext cx="1022" cy="403"/>
                <a:chOff x="453" y="0"/>
                <a:chExt cx="1022" cy="403"/>
              </a:xfrm>
            </p:grpSpPr>
            <p:sp>
              <p:nvSpPr>
                <p:cNvPr id="209987" name="Rectangle 67">
                  <a:extLst>
                    <a:ext uri="{FF2B5EF4-FFF2-40B4-BE49-F238E27FC236}">
                      <a16:creationId xmlns:a16="http://schemas.microsoft.com/office/drawing/2014/main" id="{461998F3-C1BC-4CE1-B586-887AD1A00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P(X)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4" name="Rectangle 84">
                  <a:extLst>
                    <a:ext uri="{FF2B5EF4-FFF2-40B4-BE49-F238E27FC236}">
                      <a16:creationId xmlns:a16="http://schemas.microsoft.com/office/drawing/2014/main" id="{BCF8FC9E-04F7-469E-AAC5-2CF3E5810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7" name="Group 87">
                <a:extLst>
                  <a:ext uri="{FF2B5EF4-FFF2-40B4-BE49-F238E27FC236}">
                    <a16:creationId xmlns:a16="http://schemas.microsoft.com/office/drawing/2014/main" id="{68BD83D0-7832-47B6-9CAC-D9CB36969F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53" cy="403"/>
                <a:chOff x="0" y="403"/>
                <a:chExt cx="453" cy="403"/>
              </a:xfrm>
            </p:grpSpPr>
            <p:sp>
              <p:nvSpPr>
                <p:cNvPr id="209988" name="Rectangle 68">
                  <a:extLst>
                    <a:ext uri="{FF2B5EF4-FFF2-40B4-BE49-F238E27FC236}">
                      <a16:creationId xmlns:a16="http://schemas.microsoft.com/office/drawing/2014/main" id="{8B63AE06-5657-43C1-A805-C356B3A5C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6" name="Rectangle 86">
                  <a:extLst>
                    <a:ext uri="{FF2B5EF4-FFF2-40B4-BE49-F238E27FC236}">
                      <a16:creationId xmlns:a16="http://schemas.microsoft.com/office/drawing/2014/main" id="{425DCDE6-D900-4A2D-8C16-E46D20E0E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9" name="Group 89">
                <a:extLst>
                  <a:ext uri="{FF2B5EF4-FFF2-40B4-BE49-F238E27FC236}">
                    <a16:creationId xmlns:a16="http://schemas.microsoft.com/office/drawing/2014/main" id="{D2077152-0D0F-4526-95E9-36C05DB125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403"/>
                <a:ext cx="1022" cy="403"/>
                <a:chOff x="453" y="403"/>
                <a:chExt cx="1022" cy="403"/>
              </a:xfrm>
            </p:grpSpPr>
            <p:sp>
              <p:nvSpPr>
                <p:cNvPr id="209989" name="Rectangle 69">
                  <a:extLst>
                    <a:ext uri="{FF2B5EF4-FFF2-40B4-BE49-F238E27FC236}">
                      <a16:creationId xmlns:a16="http://schemas.microsoft.com/office/drawing/2014/main" id="{EE96B89E-DC1D-4913-9113-78DA11B00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403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=.135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8" name="Rectangle 88">
                  <a:extLst>
                    <a:ext uri="{FF2B5EF4-FFF2-40B4-BE49-F238E27FC236}">
                      <a16:creationId xmlns:a16="http://schemas.microsoft.com/office/drawing/2014/main" id="{A905E5ED-3B9E-4A37-92C7-79577F38F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403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1" name="Group 91">
                <a:extLst>
                  <a:ext uri="{FF2B5EF4-FFF2-40B4-BE49-F238E27FC236}">
                    <a16:creationId xmlns:a16="http://schemas.microsoft.com/office/drawing/2014/main" id="{05B19AA2-40C1-4E11-A2B9-D055A3CA2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453" cy="403"/>
                <a:chOff x="0" y="806"/>
                <a:chExt cx="453" cy="403"/>
              </a:xfrm>
            </p:grpSpPr>
            <p:sp>
              <p:nvSpPr>
                <p:cNvPr id="209990" name="Rectangle 70">
                  <a:extLst>
                    <a:ext uri="{FF2B5EF4-FFF2-40B4-BE49-F238E27FC236}">
                      <a16:creationId xmlns:a16="http://schemas.microsoft.com/office/drawing/2014/main" id="{4BB3C63A-665D-4677-86AB-4076DBDEE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0" name="Rectangle 90">
                  <a:extLst>
                    <a:ext uri="{FF2B5EF4-FFF2-40B4-BE49-F238E27FC236}">
                      <a16:creationId xmlns:a16="http://schemas.microsoft.com/office/drawing/2014/main" id="{495364DD-551A-49D8-8889-E756E1A92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3" name="Group 93">
                <a:extLst>
                  <a:ext uri="{FF2B5EF4-FFF2-40B4-BE49-F238E27FC236}">
                    <a16:creationId xmlns:a16="http://schemas.microsoft.com/office/drawing/2014/main" id="{D50ABBF3-5567-45C8-AB83-5E52473F7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806"/>
                <a:ext cx="1022" cy="403"/>
                <a:chOff x="453" y="806"/>
                <a:chExt cx="1022" cy="403"/>
              </a:xfrm>
            </p:grpSpPr>
            <p:sp>
              <p:nvSpPr>
                <p:cNvPr id="209991" name="Rectangle 71">
                  <a:extLst>
                    <a:ext uri="{FF2B5EF4-FFF2-40B4-BE49-F238E27FC236}">
                      <a16:creationId xmlns:a16="http://schemas.microsoft.com/office/drawing/2014/main" id="{65592720-4C1D-4FE3-9A1B-99C4A481C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806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=.27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2" name="Rectangle 92">
                  <a:extLst>
                    <a:ext uri="{FF2B5EF4-FFF2-40B4-BE49-F238E27FC236}">
                      <a16:creationId xmlns:a16="http://schemas.microsoft.com/office/drawing/2014/main" id="{4EA59B42-F58F-45C2-92E7-A5EAEC742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806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5" name="Group 95">
                <a:extLst>
                  <a:ext uri="{FF2B5EF4-FFF2-40B4-BE49-F238E27FC236}">
                    <a16:creationId xmlns:a16="http://schemas.microsoft.com/office/drawing/2014/main" id="{FA4E2F43-99BD-45E6-B5B5-50BEAE6721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453" cy="403"/>
                <a:chOff x="0" y="1209"/>
                <a:chExt cx="453" cy="403"/>
              </a:xfrm>
            </p:grpSpPr>
            <p:sp>
              <p:nvSpPr>
                <p:cNvPr id="209992" name="Rectangle 72">
                  <a:extLst>
                    <a:ext uri="{FF2B5EF4-FFF2-40B4-BE49-F238E27FC236}">
                      <a16:creationId xmlns:a16="http://schemas.microsoft.com/office/drawing/2014/main" id="{CCB22E60-C216-41E4-8D78-96BB25EF76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4" name="Rectangle 94">
                  <a:extLst>
                    <a:ext uri="{FF2B5EF4-FFF2-40B4-BE49-F238E27FC236}">
                      <a16:creationId xmlns:a16="http://schemas.microsoft.com/office/drawing/2014/main" id="{3C024A1D-4C10-4C9C-942B-954724E85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7" name="Group 97">
                <a:extLst>
                  <a:ext uri="{FF2B5EF4-FFF2-40B4-BE49-F238E27FC236}">
                    <a16:creationId xmlns:a16="http://schemas.microsoft.com/office/drawing/2014/main" id="{8CF0741F-19F3-4404-9C5E-ABF96C1C5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1209"/>
                <a:ext cx="1022" cy="403"/>
                <a:chOff x="453" y="1209"/>
                <a:chExt cx="1022" cy="403"/>
              </a:xfrm>
            </p:grpSpPr>
            <p:sp>
              <p:nvSpPr>
                <p:cNvPr id="209993" name="Rectangle 73">
                  <a:extLst>
                    <a:ext uri="{FF2B5EF4-FFF2-40B4-BE49-F238E27FC236}">
                      <a16:creationId xmlns:a16="http://schemas.microsoft.com/office/drawing/2014/main" id="{08E2EE9B-CD8D-41E5-A291-D06D6EACD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209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=.27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6" name="Rectangle 96">
                  <a:extLst>
                    <a:ext uri="{FF2B5EF4-FFF2-40B4-BE49-F238E27FC236}">
                      <a16:creationId xmlns:a16="http://schemas.microsoft.com/office/drawing/2014/main" id="{5C17D2F8-FE79-4120-9600-438DB31A2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1209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9" name="Group 99">
                <a:extLst>
                  <a:ext uri="{FF2B5EF4-FFF2-40B4-BE49-F238E27FC236}">
                    <a16:creationId xmlns:a16="http://schemas.microsoft.com/office/drawing/2014/main" id="{AF39B085-9E6A-4EBA-844A-4147968AB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12"/>
                <a:ext cx="453" cy="403"/>
                <a:chOff x="0" y="1612"/>
                <a:chExt cx="453" cy="403"/>
              </a:xfrm>
            </p:grpSpPr>
            <p:sp>
              <p:nvSpPr>
                <p:cNvPr id="209994" name="Rectangle 74">
                  <a:extLst>
                    <a:ext uri="{FF2B5EF4-FFF2-40B4-BE49-F238E27FC236}">
                      <a16:creationId xmlns:a16="http://schemas.microsoft.com/office/drawing/2014/main" id="{D881207F-51F8-40B5-9186-7D9EF3533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8" name="Rectangle 98">
                  <a:extLst>
                    <a:ext uri="{FF2B5EF4-FFF2-40B4-BE49-F238E27FC236}">
                      <a16:creationId xmlns:a16="http://schemas.microsoft.com/office/drawing/2014/main" id="{E0286D01-54E9-43A2-8F07-CB3734C2B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1" name="Group 101">
                <a:extLst>
                  <a:ext uri="{FF2B5EF4-FFF2-40B4-BE49-F238E27FC236}">
                    <a16:creationId xmlns:a16="http://schemas.microsoft.com/office/drawing/2014/main" id="{FEF663FD-829B-47A4-B642-7129997C4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1612"/>
                <a:ext cx="1022" cy="403"/>
                <a:chOff x="453" y="1612"/>
                <a:chExt cx="1022" cy="403"/>
              </a:xfrm>
            </p:grpSpPr>
            <p:sp>
              <p:nvSpPr>
                <p:cNvPr id="209995" name="Rectangle 75">
                  <a:extLst>
                    <a:ext uri="{FF2B5EF4-FFF2-40B4-BE49-F238E27FC236}">
                      <a16:creationId xmlns:a16="http://schemas.microsoft.com/office/drawing/2014/main" id="{31C146D6-4A8D-4F25-9076-760BEB369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612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=.18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0" name="Rectangle 100">
                  <a:extLst>
                    <a:ext uri="{FF2B5EF4-FFF2-40B4-BE49-F238E27FC236}">
                      <a16:creationId xmlns:a16="http://schemas.microsoft.com/office/drawing/2014/main" id="{69DE1590-58E0-4955-B760-C778C6D25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1612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3" name="Group 103">
                <a:extLst>
                  <a:ext uri="{FF2B5EF4-FFF2-40B4-BE49-F238E27FC236}">
                    <a16:creationId xmlns:a16="http://schemas.microsoft.com/office/drawing/2014/main" id="{DBB6456D-8362-4429-BDC2-496C5B27B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5"/>
                <a:ext cx="453" cy="403"/>
                <a:chOff x="0" y="2015"/>
                <a:chExt cx="453" cy="403"/>
              </a:xfrm>
            </p:grpSpPr>
            <p:sp>
              <p:nvSpPr>
                <p:cNvPr id="209996" name="Rectangle 76">
                  <a:extLst>
                    <a:ext uri="{FF2B5EF4-FFF2-40B4-BE49-F238E27FC236}">
                      <a16:creationId xmlns:a16="http://schemas.microsoft.com/office/drawing/2014/main" id="{30641E59-F769-46E3-8E55-7284BD941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2" name="Rectangle 102">
                  <a:extLst>
                    <a:ext uri="{FF2B5EF4-FFF2-40B4-BE49-F238E27FC236}">
                      <a16:creationId xmlns:a16="http://schemas.microsoft.com/office/drawing/2014/main" id="{69BA9E88-17B9-4721-9642-595782BB9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5" name="Group 105">
                <a:extLst>
                  <a:ext uri="{FF2B5EF4-FFF2-40B4-BE49-F238E27FC236}">
                    <a16:creationId xmlns:a16="http://schemas.microsoft.com/office/drawing/2014/main" id="{CF944221-D15D-40DB-A08F-C036434C6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015"/>
                <a:ext cx="1022" cy="403"/>
                <a:chOff x="453" y="2015"/>
                <a:chExt cx="1022" cy="403"/>
              </a:xfrm>
            </p:grpSpPr>
            <p:sp>
              <p:nvSpPr>
                <p:cNvPr id="209997" name="Rectangle 77">
                  <a:extLst>
                    <a:ext uri="{FF2B5EF4-FFF2-40B4-BE49-F238E27FC236}">
                      <a16:creationId xmlns:a16="http://schemas.microsoft.com/office/drawing/2014/main" id="{47DD4EC2-9D12-43BD-8CE3-9ECEB6F4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015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=.09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4" name="Rectangle 104">
                  <a:extLst>
                    <a:ext uri="{FF2B5EF4-FFF2-40B4-BE49-F238E27FC236}">
                      <a16:creationId xmlns:a16="http://schemas.microsoft.com/office/drawing/2014/main" id="{707ACF9B-0FDC-4A94-8DD8-2472E35BD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015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7" name="Group 107">
                <a:extLst>
                  <a:ext uri="{FF2B5EF4-FFF2-40B4-BE49-F238E27FC236}">
                    <a16:creationId xmlns:a16="http://schemas.microsoft.com/office/drawing/2014/main" id="{F6C3BD5E-AFD9-45C5-9781-7CE507835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18"/>
                <a:ext cx="453" cy="403"/>
                <a:chOff x="0" y="2418"/>
                <a:chExt cx="453" cy="403"/>
              </a:xfrm>
            </p:grpSpPr>
            <p:sp>
              <p:nvSpPr>
                <p:cNvPr id="209998" name="Rectangle 78">
                  <a:extLst>
                    <a:ext uri="{FF2B5EF4-FFF2-40B4-BE49-F238E27FC236}">
                      <a16:creationId xmlns:a16="http://schemas.microsoft.com/office/drawing/2014/main" id="{F38E4DA8-C4DE-48DA-8383-3BF3C6C36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6" name="Rectangle 106">
                  <a:extLst>
                    <a:ext uri="{FF2B5EF4-FFF2-40B4-BE49-F238E27FC236}">
                      <a16:creationId xmlns:a16="http://schemas.microsoft.com/office/drawing/2014/main" id="{11CA79B5-DC54-40C8-952E-A8B562F4C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9" name="Group 109">
                <a:extLst>
                  <a:ext uri="{FF2B5EF4-FFF2-40B4-BE49-F238E27FC236}">
                    <a16:creationId xmlns:a16="http://schemas.microsoft.com/office/drawing/2014/main" id="{705744BE-9713-4DB0-802C-FBC2C7DAA6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418"/>
                <a:ext cx="1022" cy="403"/>
                <a:chOff x="453" y="2418"/>
                <a:chExt cx="1022" cy="403"/>
              </a:xfrm>
            </p:grpSpPr>
            <p:sp>
              <p:nvSpPr>
                <p:cNvPr id="209999" name="Rectangle 79">
                  <a:extLst>
                    <a:ext uri="{FF2B5EF4-FFF2-40B4-BE49-F238E27FC236}">
                      <a16:creationId xmlns:a16="http://schemas.microsoft.com/office/drawing/2014/main" id="{72E6AE2A-5164-4FE1-B8BD-EBCE04AEC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418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8" name="Rectangle 108">
                  <a:extLst>
                    <a:ext uri="{FF2B5EF4-FFF2-40B4-BE49-F238E27FC236}">
                      <a16:creationId xmlns:a16="http://schemas.microsoft.com/office/drawing/2014/main" id="{6D58F555-44BA-4372-A10F-8CDF9DDFF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418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31" name="Group 111">
                <a:extLst>
                  <a:ext uri="{FF2B5EF4-FFF2-40B4-BE49-F238E27FC236}">
                    <a16:creationId xmlns:a16="http://schemas.microsoft.com/office/drawing/2014/main" id="{D6E36B56-9733-49C7-93FE-40419EDC25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1"/>
                <a:ext cx="453" cy="403"/>
                <a:chOff x="0" y="2821"/>
                <a:chExt cx="453" cy="403"/>
              </a:xfrm>
            </p:grpSpPr>
            <p:sp>
              <p:nvSpPr>
                <p:cNvPr id="210000" name="Rectangle 80">
                  <a:extLst>
                    <a:ext uri="{FF2B5EF4-FFF2-40B4-BE49-F238E27FC236}">
                      <a16:creationId xmlns:a16="http://schemas.microsoft.com/office/drawing/2014/main" id="{3A6575C8-560B-4B18-BB82-3A964A5A9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30" name="Rectangle 110">
                  <a:extLst>
                    <a:ext uri="{FF2B5EF4-FFF2-40B4-BE49-F238E27FC236}">
                      <a16:creationId xmlns:a16="http://schemas.microsoft.com/office/drawing/2014/main" id="{917C7156-F6AC-4DBC-A391-0CBA14777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33" name="Group 113">
                <a:extLst>
                  <a:ext uri="{FF2B5EF4-FFF2-40B4-BE49-F238E27FC236}">
                    <a16:creationId xmlns:a16="http://schemas.microsoft.com/office/drawing/2014/main" id="{3806C08D-363E-4728-899C-B9FC2FB27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821"/>
                <a:ext cx="1022" cy="403"/>
                <a:chOff x="453" y="2821"/>
                <a:chExt cx="1022" cy="403"/>
              </a:xfrm>
            </p:grpSpPr>
            <p:sp>
              <p:nvSpPr>
                <p:cNvPr id="210001" name="Rectangle 81">
                  <a:extLst>
                    <a:ext uri="{FF2B5EF4-FFF2-40B4-BE49-F238E27FC236}">
                      <a16:creationId xmlns:a16="http://schemas.microsoft.com/office/drawing/2014/main" id="{0E8B33D4-83CC-4DF5-B52E-2875F3025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821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en-US" altLang="en-US" sz="1600"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32" name="Rectangle 112">
                  <a:extLst>
                    <a:ext uri="{FF2B5EF4-FFF2-40B4-BE49-F238E27FC236}">
                      <a16:creationId xmlns:a16="http://schemas.microsoft.com/office/drawing/2014/main" id="{A0C449E3-39B2-4634-A7F2-8132D79B8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821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0035" name="Rectangle 115">
              <a:extLst>
                <a:ext uri="{FF2B5EF4-FFF2-40B4-BE49-F238E27FC236}">
                  <a16:creationId xmlns:a16="http://schemas.microsoft.com/office/drawing/2014/main" id="{F7B3BF38-F925-47CD-A46C-3C4430E7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481" cy="32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9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CB707EF3-0639-461D-9635-6AE6EF378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Poisson distribution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E06B6867-7AB9-4869-8B93-9193578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1"/>
            <a:ext cx="7086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rare disease has an incidence of 1 in 1000 person-years.  Assuming that members of the population are affected independently, find the probability of k cases in a population of 10,000 (followed over 1 year) for k=0,1,2.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value (mean) =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.001*10,000 = 10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 new cases expected in this population per year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10949" name="Object 5">
            <a:extLst>
              <a:ext uri="{FF2B5EF4-FFF2-40B4-BE49-F238E27FC236}">
                <a16:creationId xmlns:a16="http://schemas.microsoft.com/office/drawing/2014/main" id="{ABF51441-06D1-4B06-A941-23B523305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724401"/>
          <a:ext cx="28194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1981200" imgH="1193800" progId="Equation.3">
                  <p:embed/>
                </p:oleObj>
              </mc:Choice>
              <mc:Fallback>
                <p:oleObj r:id="rId3" imgW="1981200" imgH="1193800" progId="Equation.3">
                  <p:embed/>
                  <p:pic>
                    <p:nvPicPr>
                      <p:cNvPr id="210949" name="Object 5">
                        <a:extLst>
                          <a:ext uri="{FF2B5EF4-FFF2-40B4-BE49-F238E27FC236}">
                            <a16:creationId xmlns:a16="http://schemas.microsoft.com/office/drawing/2014/main" id="{ABF51441-06D1-4B06-A941-23B523305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1"/>
                        <a:ext cx="2819400" cy="1693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0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C167DAE-D4BD-4408-8576-E4F1D2261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Poisson…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8872EA0-1338-4A97-AB36-BC4085A31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3316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“Poisson Process” (rates)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Note that the Poisson parameter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 can be given as the mean number of events that occur in a defined time period OR, equivalently,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 can be given as a rate, such as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=2/month (2 events per 1 month) that must be multiplied by </a:t>
            </a:r>
            <a:r>
              <a:rPr lang="en-US" altLang="en-US" sz="2400" i="1"/>
              <a:t>t=</a:t>
            </a:r>
            <a:r>
              <a:rPr lang="en-US" altLang="en-US" sz="2400"/>
              <a:t>time (called a “Poisson Process”)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X ~ Poisson (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12285A3B-9E54-4968-BF02-F098E861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1AA8F59E-3947-4A50-A5F3-C843FF344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953000"/>
          <a:ext cx="2895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221189" name="Object 5">
                        <a:extLst>
                          <a:ext uri="{FF2B5EF4-FFF2-40B4-BE49-F238E27FC236}">
                            <a16:creationId xmlns:a16="http://schemas.microsoft.com/office/drawing/2014/main" id="{1AA8F59E-3947-4A50-A5F3-C843FF344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28956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Rectangle 6">
            <a:extLst>
              <a:ext uri="{FF2B5EF4-FFF2-40B4-BE49-F238E27FC236}">
                <a16:creationId xmlns:a16="http://schemas.microsoft.com/office/drawing/2014/main" id="{B93DA9CB-8E6B-47EB-9831-7E9CB861A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867401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E(X) =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t</a:t>
            </a:r>
          </a:p>
          <a:p>
            <a:r>
              <a:rPr lang="en-US" altLang="en-US" sz="2400"/>
              <a:t>Var(X) =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481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B2E9A06B-9D92-4778-AF51-9803B57F5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422C230A-66FD-47F0-AF28-D392AE850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30876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For example, if new cases of West Nile in New England are occurring at a rate of about 2 per month, then what’s the probability that exactly 4 cases will occur in the next 3 months?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X ~ Poisson (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=2/month)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F30EC3DC-D733-4B44-B68E-83EE9E28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931435FE-8968-45C0-A9BA-DE808A3C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615784CC-71CD-4593-86FA-B9488F987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495801"/>
          <a:ext cx="6324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3429000" imgH="419100" progId="Equation.3">
                  <p:embed/>
                </p:oleObj>
              </mc:Choice>
              <mc:Fallback>
                <p:oleObj name="Equation" r:id="rId3" imgW="3429000" imgH="419100" progId="Equation.3">
                  <p:embed/>
                  <p:pic>
                    <p:nvPicPr>
                      <p:cNvPr id="222214" name="Object 6">
                        <a:extLst>
                          <a:ext uri="{FF2B5EF4-FFF2-40B4-BE49-F238E27FC236}">
                            <a16:creationId xmlns:a16="http://schemas.microsoft.com/office/drawing/2014/main" id="{615784CC-71CD-4593-86FA-B9488F987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1"/>
                        <a:ext cx="63246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5" name="Rectangle 7">
            <a:extLst>
              <a:ext uri="{FF2B5EF4-FFF2-40B4-BE49-F238E27FC236}">
                <a16:creationId xmlns:a16="http://schemas.microsoft.com/office/drawing/2014/main" id="{B7EB46B8-02A0-49A1-BAAA-A9ACBCE1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Exactly 6 cases?</a:t>
            </a:r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5A6C6859-EB6C-4381-B7D3-8D6ACF9C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2217" name="Object 9">
            <a:extLst>
              <a:ext uri="{FF2B5EF4-FFF2-40B4-BE49-F238E27FC236}">
                <a16:creationId xmlns:a16="http://schemas.microsoft.com/office/drawing/2014/main" id="{ABACE101-97BD-47F0-88B0-364383FD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6132514"/>
          <a:ext cx="5715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3302000" imgH="419100" progId="Equation.3">
                  <p:embed/>
                </p:oleObj>
              </mc:Choice>
              <mc:Fallback>
                <p:oleObj name="Equation" r:id="rId5" imgW="3302000" imgH="419100" progId="Equation.3">
                  <p:embed/>
                  <p:pic>
                    <p:nvPicPr>
                      <p:cNvPr id="222217" name="Object 9">
                        <a:extLst>
                          <a:ext uri="{FF2B5EF4-FFF2-40B4-BE49-F238E27FC236}">
                            <a16:creationId xmlns:a16="http://schemas.microsoft.com/office/drawing/2014/main" id="{ABACE101-97BD-47F0-88B0-364383FD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32514"/>
                        <a:ext cx="571500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6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  <p:bldP spid="2222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F43AB404-742E-4337-A9EE-0189D713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problems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D88EEED1-DF40-48ED-BD03-492726ACA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1a.  If calls to your cell phone are a Poisson process with a constant rate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=2 calls per hour, what’s the probability that, if you forget to turn your phone off in a 1.5 hour movie, your phone rings during that time?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1b. How many phone calls do you expect to get during the movie?</a:t>
            </a:r>
          </a:p>
        </p:txBody>
      </p:sp>
    </p:spTree>
    <p:extLst>
      <p:ext uri="{BB962C8B-B14F-4D97-AF65-F5344CB8AC3E}">
        <p14:creationId xmlns:p14="http://schemas.microsoft.com/office/powerpoint/2010/main" val="12998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Theme</vt:lpstr>
      <vt:lpstr>Microsoft Equation 3.0</vt:lpstr>
      <vt:lpstr>Introduction to the Poisson Distribution </vt:lpstr>
      <vt:lpstr>Poisson Mean and Variance</vt:lpstr>
      <vt:lpstr>  Poisson Distribution, example</vt:lpstr>
      <vt:lpstr>Example</vt:lpstr>
      <vt:lpstr>Poisson Probability table</vt:lpstr>
      <vt:lpstr>Example: Poisson distribution</vt:lpstr>
      <vt:lpstr>more on Poisson…</vt:lpstr>
      <vt:lpstr>Example</vt:lpstr>
      <vt:lpstr>Practice problems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Poisson Distribution </dc:title>
  <dc:creator>Hany-Helal</dc:creator>
  <cp:lastModifiedBy>Hany-Helal</cp:lastModifiedBy>
  <cp:revision>2</cp:revision>
  <dcterms:created xsi:type="dcterms:W3CDTF">2018-04-22T03:39:39Z</dcterms:created>
  <dcterms:modified xsi:type="dcterms:W3CDTF">2018-04-22T03:53:35Z</dcterms:modified>
</cp:coreProperties>
</file>