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258" r:id="rId3"/>
    <p:sldId id="259" r:id="rId4"/>
    <p:sldId id="292" r:id="rId5"/>
    <p:sldId id="260" r:id="rId6"/>
    <p:sldId id="293" r:id="rId7"/>
    <p:sldId id="291" r:id="rId8"/>
    <p:sldId id="294" r:id="rId9"/>
    <p:sldId id="261" r:id="rId10"/>
    <p:sldId id="262" r:id="rId11"/>
    <p:sldId id="263" r:id="rId12"/>
    <p:sldId id="264" r:id="rId13"/>
    <p:sldId id="265"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A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91" autoAdjust="0"/>
  </p:normalViewPr>
  <p:slideViewPr>
    <p:cSldViewPr>
      <p:cViewPr>
        <p:scale>
          <a:sx n="112" d="100"/>
          <a:sy n="112" d="100"/>
        </p:scale>
        <p:origin x="-1536" y="6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ED8514-4C5C-144E-9D32-2EA765447221}" type="datetimeFigureOut">
              <a:rPr lang="en-US" smtClean="0"/>
              <a:t>9/19/14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872ED-5BEB-6D4B-B963-FDCE58093E5F}" type="slidenum">
              <a:rPr lang="en-US" smtClean="0"/>
              <a:t>‹#›</a:t>
            </a:fld>
            <a:endParaRPr lang="en-US"/>
          </a:p>
        </p:txBody>
      </p:sp>
    </p:spTree>
    <p:extLst>
      <p:ext uri="{BB962C8B-B14F-4D97-AF65-F5344CB8AC3E}">
        <p14:creationId xmlns:p14="http://schemas.microsoft.com/office/powerpoint/2010/main" val="18217753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806C28-75A7-4394-9E98-4B8AAE06AC0D}" type="datetimeFigureOut">
              <a:rPr lang="en-US" smtClean="0"/>
              <a:t>9/19/14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006774-C3A7-4CA1-8F9D-8D4BD2E25334}" type="slidenum">
              <a:rPr lang="en-US" smtClean="0"/>
              <a:t>‹#›</a:t>
            </a:fld>
            <a:endParaRPr lang="en-US"/>
          </a:p>
        </p:txBody>
      </p:sp>
    </p:spTree>
    <p:extLst>
      <p:ext uri="{BB962C8B-B14F-4D97-AF65-F5344CB8AC3E}">
        <p14:creationId xmlns:p14="http://schemas.microsoft.com/office/powerpoint/2010/main" val="16424589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006774-C3A7-4CA1-8F9D-8D4BD2E25334}"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Mutually reinforcing factors</a:t>
            </a:r>
          </a:p>
        </p:txBody>
      </p:sp>
      <p:sp>
        <p:nvSpPr>
          <p:cNvPr id="4" name="Slide Number Placeholder 3"/>
          <p:cNvSpPr>
            <a:spLocks noGrp="1"/>
          </p:cNvSpPr>
          <p:nvPr>
            <p:ph type="sldNum" sz="quarter" idx="10"/>
          </p:nvPr>
        </p:nvSpPr>
        <p:spPr/>
        <p:txBody>
          <a:bodyPr/>
          <a:lstStyle/>
          <a:p>
            <a:fld id="{AA006774-C3A7-4CA1-8F9D-8D4BD2E25334}" type="slidenum">
              <a:rPr lang="en-US" smtClean="0"/>
              <a:t>14</a:t>
            </a:fld>
            <a:endParaRPr lang="en-US"/>
          </a:p>
        </p:txBody>
      </p:sp>
    </p:spTree>
    <p:extLst>
      <p:ext uri="{BB962C8B-B14F-4D97-AF65-F5344CB8AC3E}">
        <p14:creationId xmlns:p14="http://schemas.microsoft.com/office/powerpoint/2010/main" val="1589167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DCFM Success: it is essential to understand the source of motivation of the individuals that coordinate the act. Shared orientations among individuals often form the basis for motivation resulting in collective actions. Shared orientations among individuals induce a sense of belongingness to the group-giving rise to the group’s collective identity. Social dimensions (Tang &amp; Liu, 2010), such as affiliations, interests, time, location, among others, are the shared orientations that govern the relationships among individuals coordinating a DCFM. Individuals may be connected along one or more social dimension, resulting in multiple shared orientations and hence a stronger collective identity</a:t>
            </a:r>
          </a:p>
          <a:p>
            <a:endParaRPr lang="en-US" dirty="0"/>
          </a:p>
        </p:txBody>
      </p:sp>
      <p:sp>
        <p:nvSpPr>
          <p:cNvPr id="4" name="Slide Number Placeholder 3"/>
          <p:cNvSpPr>
            <a:spLocks noGrp="1"/>
          </p:cNvSpPr>
          <p:nvPr>
            <p:ph type="sldNum" sz="quarter" idx="10"/>
          </p:nvPr>
        </p:nvSpPr>
        <p:spPr/>
        <p:txBody>
          <a:bodyPr/>
          <a:lstStyle/>
          <a:p>
            <a:fld id="{AA006774-C3A7-4CA1-8F9D-8D4BD2E25334}" type="slidenum">
              <a:rPr lang="en-US" smtClean="0"/>
              <a:t>26</a:t>
            </a:fld>
            <a:endParaRPr lang="en-US"/>
          </a:p>
        </p:txBody>
      </p:sp>
    </p:spTree>
    <p:extLst>
      <p:ext uri="{BB962C8B-B14F-4D97-AF65-F5344CB8AC3E}">
        <p14:creationId xmlns:p14="http://schemas.microsoft.com/office/powerpoint/2010/main" val="376094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DCFM Failure: In his book entitled, “The Logic of Collective Action”, </a:t>
            </a:r>
            <a:r>
              <a:rPr lang="en-US" sz="1200" kern="1200" dirty="0" err="1" smtClean="0">
                <a:solidFill>
                  <a:schemeClr val="tx1"/>
                </a:solidFill>
                <a:effectLst/>
                <a:latin typeface="+mn-lt"/>
                <a:ea typeface="+mn-ea"/>
                <a:cs typeface="+mn-cs"/>
              </a:rPr>
              <a:t>Mancur</a:t>
            </a:r>
            <a:r>
              <a:rPr lang="en-US" sz="1200" kern="1200" dirty="0" smtClean="0">
                <a:solidFill>
                  <a:schemeClr val="tx1"/>
                </a:solidFill>
                <a:effectLst/>
                <a:latin typeface="+mn-lt"/>
                <a:ea typeface="+mn-ea"/>
                <a:cs typeface="+mn-cs"/>
              </a:rPr>
              <a:t> Olson (Olson, 1977) put forward a single basic premise of collective action: “...individual rationality is not sufficient for collective rationality...” (Sandler, 1992). Olson’s classic book (Olson, 1977) is mostly concerned with explaining and illustrating how collective failure results when individuals pursue self-interest.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Power exchange: to gain control over other events (DCFMs) or to gain social capital.</a:t>
            </a:r>
          </a:p>
          <a:p>
            <a:endParaRPr lang="en-US" dirty="0"/>
          </a:p>
        </p:txBody>
      </p:sp>
      <p:sp>
        <p:nvSpPr>
          <p:cNvPr id="4" name="Slide Number Placeholder 3"/>
          <p:cNvSpPr>
            <a:spLocks noGrp="1"/>
          </p:cNvSpPr>
          <p:nvPr>
            <p:ph type="sldNum" sz="quarter" idx="10"/>
          </p:nvPr>
        </p:nvSpPr>
        <p:spPr/>
        <p:txBody>
          <a:bodyPr/>
          <a:lstStyle/>
          <a:p>
            <a:fld id="{AA006774-C3A7-4CA1-8F9D-8D4BD2E25334}" type="slidenum">
              <a:rPr lang="en-US" smtClean="0"/>
              <a:t>27</a:t>
            </a:fld>
            <a:endParaRPr lang="en-US"/>
          </a:p>
        </p:txBody>
      </p:sp>
    </p:spTree>
    <p:extLst>
      <p:ext uri="{BB962C8B-B14F-4D97-AF65-F5344CB8AC3E}">
        <p14:creationId xmlns:p14="http://schemas.microsoft.com/office/powerpoint/2010/main" val="168032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06774-C3A7-4CA1-8F9D-8D4BD2E25334}" type="slidenum">
              <a:rPr lang="en-US" smtClean="0"/>
              <a:t>28</a:t>
            </a:fld>
            <a:endParaRPr lang="en-US"/>
          </a:p>
        </p:txBody>
      </p:sp>
    </p:spTree>
    <p:extLst>
      <p:ext uri="{BB962C8B-B14F-4D97-AF65-F5344CB8AC3E}">
        <p14:creationId xmlns:p14="http://schemas.microsoft.com/office/powerpoint/2010/main" val="2198802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disseminator accounts which spread information from the battlefield in real-time, publishing links to new videos and official statements, spreading photographs of battles, equipment, meetings, and ‘martyrs.’</a:t>
            </a:r>
          </a:p>
          <a:p>
            <a:endParaRPr lang="en-US" dirty="0" smtClean="0"/>
          </a:p>
          <a:p>
            <a:r>
              <a:rPr lang="en-US" dirty="0" smtClean="0"/>
              <a:t>These disseminators are not foreign fighters nor do they have any official links to jihadist organizations. Instead, they broadly support the Islamist project in Syria and, in that respect, provide both moral and political support to the cause by establishing themselves as reliable sources of information</a:t>
            </a:r>
            <a:endParaRPr lang="en-US" dirty="0"/>
          </a:p>
        </p:txBody>
      </p:sp>
      <p:sp>
        <p:nvSpPr>
          <p:cNvPr id="4" name="Slide Number Placeholder 3"/>
          <p:cNvSpPr>
            <a:spLocks noGrp="1"/>
          </p:cNvSpPr>
          <p:nvPr>
            <p:ph type="sldNum" sz="quarter" idx="10"/>
          </p:nvPr>
        </p:nvSpPr>
        <p:spPr/>
        <p:txBody>
          <a:bodyPr/>
          <a:lstStyle/>
          <a:p>
            <a:fld id="{AA006774-C3A7-4CA1-8F9D-8D4BD2E25334}" type="slidenum">
              <a:rPr lang="en-US" smtClean="0"/>
              <a:t>31</a:t>
            </a:fld>
            <a:endParaRPr lang="en-US"/>
          </a:p>
        </p:txBody>
      </p:sp>
    </p:spTree>
    <p:extLst>
      <p:ext uri="{BB962C8B-B14F-4D97-AF65-F5344CB8AC3E}">
        <p14:creationId xmlns:p14="http://schemas.microsoft.com/office/powerpoint/2010/main" val="1812625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06774-C3A7-4CA1-8F9D-8D4BD2E25334}" type="slidenum">
              <a:rPr lang="en-US" smtClean="0"/>
              <a:t>32</a:t>
            </a:fld>
            <a:endParaRPr lang="en-US"/>
          </a:p>
        </p:txBody>
      </p:sp>
    </p:spTree>
    <p:extLst>
      <p:ext uri="{BB962C8B-B14F-4D97-AF65-F5344CB8AC3E}">
        <p14:creationId xmlns:p14="http://schemas.microsoft.com/office/powerpoint/2010/main" val="220531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06774-C3A7-4CA1-8F9D-8D4BD2E25334}"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rgbClr val="FF6600"/>
                </a:solidFill>
                <a:effectLst/>
                <a:latin typeface="+mn-lt"/>
                <a:ea typeface="+mn-ea"/>
                <a:cs typeface="+mn-cs"/>
              </a:rPr>
              <a:t>Collective action: </a:t>
            </a:r>
            <a:r>
              <a:rPr lang="en-US" sz="1200" kern="1200" dirty="0" smtClean="0">
                <a:solidFill>
                  <a:schemeClr val="tx1"/>
                </a:solidFill>
                <a:effectLst/>
                <a:latin typeface="+mn-lt"/>
                <a:ea typeface="+mn-ea"/>
                <a:cs typeface="+mn-cs"/>
              </a:rPr>
              <a:t>is defined as all activity of common or shared interest among two or more individuals (Olson, 1977). Collective action theories can be traced back to Ronald </a:t>
            </a:r>
            <a:r>
              <a:rPr lang="en-US" sz="1200" kern="1200" dirty="0" err="1" smtClean="0">
                <a:solidFill>
                  <a:schemeClr val="tx1"/>
                </a:solidFill>
                <a:effectLst/>
                <a:latin typeface="+mn-lt"/>
                <a:ea typeface="+mn-ea"/>
                <a:cs typeface="+mn-cs"/>
              </a:rPr>
              <a:t>Coase’s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Coase</a:t>
            </a:r>
            <a:r>
              <a:rPr lang="en-US" sz="1200" kern="1200" dirty="0" smtClean="0">
                <a:solidFill>
                  <a:schemeClr val="tx1"/>
                </a:solidFill>
                <a:effectLst/>
                <a:latin typeface="+mn-lt"/>
                <a:ea typeface="+mn-ea"/>
                <a:cs typeface="+mn-cs"/>
              </a:rPr>
              <a:t>, 1937) economic explanation on why individuals are willing to form companies, and partnerships in business trading other than making bilateral contracts between individuals. Many years later, there are many collective action theories developed such as the Neutrality Theorem (</a:t>
            </a:r>
            <a:r>
              <a:rPr lang="en-US" sz="1200" kern="1200" dirty="0" err="1" smtClean="0">
                <a:solidFill>
                  <a:schemeClr val="tx1"/>
                </a:solidFill>
                <a:effectLst/>
                <a:latin typeface="+mn-lt"/>
                <a:ea typeface="+mn-ea"/>
                <a:cs typeface="+mn-cs"/>
              </a:rPr>
              <a:t>Warr</a:t>
            </a:r>
            <a:r>
              <a:rPr lang="en-US" sz="1200" kern="1200" dirty="0" smtClean="0">
                <a:solidFill>
                  <a:schemeClr val="tx1"/>
                </a:solidFill>
                <a:effectLst/>
                <a:latin typeface="+mn-lt"/>
                <a:ea typeface="+mn-ea"/>
                <a:cs typeface="+mn-cs"/>
              </a:rPr>
              <a:t>, 1982, 1983), Club Theory (Sandler &amp; </a:t>
            </a:r>
            <a:r>
              <a:rPr lang="en-US" sz="1200" kern="1200" dirty="0" err="1" smtClean="0">
                <a:solidFill>
                  <a:schemeClr val="tx1"/>
                </a:solidFill>
                <a:effectLst/>
                <a:latin typeface="+mn-lt"/>
                <a:ea typeface="+mn-ea"/>
                <a:cs typeface="+mn-cs"/>
              </a:rPr>
              <a:t>Tschirhart</a:t>
            </a:r>
            <a:r>
              <a:rPr lang="en-US" sz="1200" kern="1200" dirty="0" smtClean="0">
                <a:solidFill>
                  <a:schemeClr val="tx1"/>
                </a:solidFill>
                <a:effectLst/>
                <a:latin typeface="+mn-lt"/>
                <a:ea typeface="+mn-ea"/>
                <a:cs typeface="+mn-cs"/>
              </a:rPr>
              <a:t>, 1980) , Folk Theorem (Rubinstein, 1979), and the most eminent one, Rational Choice Theory (Becker, 1976). Resource Mobilization Theory (</a:t>
            </a:r>
            <a:r>
              <a:rPr lang="en-US" sz="1200" kern="1200" dirty="0" err="1" smtClean="0">
                <a:solidFill>
                  <a:schemeClr val="tx1"/>
                </a:solidFill>
                <a:effectLst/>
                <a:latin typeface="+mn-lt"/>
                <a:ea typeface="+mn-ea"/>
                <a:cs typeface="+mn-cs"/>
              </a:rPr>
              <a:t>Zald</a:t>
            </a:r>
            <a:r>
              <a:rPr lang="en-US" sz="1200" kern="1200" dirty="0" smtClean="0">
                <a:solidFill>
                  <a:schemeClr val="tx1"/>
                </a:solidFill>
                <a:effectLst/>
                <a:latin typeface="+mn-lt"/>
                <a:ea typeface="+mn-ea"/>
                <a:cs typeface="+mn-cs"/>
              </a:rPr>
              <a:t> &amp; McCarthy, 1979; </a:t>
            </a:r>
            <a:r>
              <a:rPr lang="en-US" sz="1200" kern="1200" dirty="0" err="1" smtClean="0">
                <a:solidFill>
                  <a:schemeClr val="tx1"/>
                </a:solidFill>
                <a:effectLst/>
                <a:latin typeface="+mn-lt"/>
                <a:ea typeface="+mn-ea"/>
                <a:cs typeface="+mn-cs"/>
              </a:rPr>
              <a:t>Kerbo</a:t>
            </a:r>
            <a:r>
              <a:rPr lang="en-US" sz="1200" kern="1200" dirty="0" smtClean="0">
                <a:solidFill>
                  <a:schemeClr val="tx1"/>
                </a:solidFill>
                <a:effectLst/>
                <a:latin typeface="+mn-lt"/>
                <a:ea typeface="+mn-ea"/>
                <a:cs typeface="+mn-cs"/>
              </a:rPr>
              <a:t>, 1982; </a:t>
            </a:r>
            <a:r>
              <a:rPr lang="en-US" sz="1200" kern="1200" dirty="0" err="1" smtClean="0">
                <a:solidFill>
                  <a:schemeClr val="tx1"/>
                </a:solidFill>
                <a:effectLst/>
                <a:latin typeface="+mn-lt"/>
                <a:ea typeface="+mn-ea"/>
                <a:cs typeface="+mn-cs"/>
              </a:rPr>
              <a:t>Ferree</a:t>
            </a:r>
            <a:r>
              <a:rPr lang="en-US" sz="1200" kern="1200" dirty="0" smtClean="0">
                <a:solidFill>
                  <a:schemeClr val="tx1"/>
                </a:solidFill>
                <a:effectLst/>
                <a:latin typeface="+mn-lt"/>
                <a:ea typeface="+mn-ea"/>
                <a:cs typeface="+mn-cs"/>
              </a:rPr>
              <a:t>, 1992) that emerged in the 1970s and early 1980s. This theory was the most influential approach in explaining the success of collective action.</a:t>
            </a:r>
          </a:p>
          <a:p>
            <a:endParaRPr lang="en-US" dirty="0" smtClean="0"/>
          </a:p>
        </p:txBody>
      </p:sp>
      <p:sp>
        <p:nvSpPr>
          <p:cNvPr id="4" name="Slide Number Placeholder 3"/>
          <p:cNvSpPr>
            <a:spLocks noGrp="1"/>
          </p:cNvSpPr>
          <p:nvPr>
            <p:ph type="sldNum" sz="quarter" idx="10"/>
          </p:nvPr>
        </p:nvSpPr>
        <p:spPr/>
        <p:txBody>
          <a:bodyPr/>
          <a:lstStyle/>
          <a:p>
            <a:fld id="{AA006774-C3A7-4CA1-8F9D-8D4BD2E25334}" type="slidenum">
              <a:rPr lang="en-US" smtClean="0"/>
              <a:t>3</a:t>
            </a:fld>
            <a:endParaRPr lang="en-US"/>
          </a:p>
        </p:txBody>
      </p:sp>
    </p:spTree>
    <p:extLst>
      <p:ext uri="{BB962C8B-B14F-4D97-AF65-F5344CB8AC3E}">
        <p14:creationId xmlns:p14="http://schemas.microsoft.com/office/powerpoint/2010/main" val="269364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Social Capital is defined as “the value that one gains from personal connections such as membership in a family, an ethnic association, elite clubs, or other solidarity groups”, as stated by the French economic and cultural sociologist Pierre Bourdieu</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Hypergraph</a:t>
            </a:r>
            <a:r>
              <a:rPr lang="en-US" sz="1200" kern="1200" dirty="0" smtClean="0">
                <a:solidFill>
                  <a:schemeClr val="tx1"/>
                </a:solidFill>
                <a:effectLst/>
                <a:latin typeface="+mn-lt"/>
                <a:ea typeface="+mn-ea"/>
                <a:cs typeface="+mn-cs"/>
              </a:rPr>
              <a:t> is a generalization of a graph, where an edge can connect any number of vertices. A </a:t>
            </a:r>
            <a:r>
              <a:rPr lang="en-US" sz="1200" kern="1200" dirty="0" err="1" smtClean="0">
                <a:solidFill>
                  <a:schemeClr val="tx1"/>
                </a:solidFill>
                <a:effectLst/>
                <a:latin typeface="+mn-lt"/>
                <a:ea typeface="+mn-ea"/>
                <a:cs typeface="+mn-cs"/>
              </a:rPr>
              <a:t>hypergraph</a:t>
            </a:r>
            <a:r>
              <a:rPr lang="en-US" sz="1200" kern="1200" dirty="0" smtClean="0">
                <a:solidFill>
                  <a:schemeClr val="tx1"/>
                </a:solidFill>
                <a:effectLst/>
                <a:latin typeface="+mn-lt"/>
                <a:ea typeface="+mn-ea"/>
                <a:cs typeface="+mn-cs"/>
              </a:rPr>
              <a:t> H is a pair H=(X,E) where X is a set nodes or vertices, and E is a set of non-empty subsets of X called </a:t>
            </a:r>
            <a:r>
              <a:rPr lang="en-US" sz="1200" kern="1200" dirty="0" err="1" smtClean="0">
                <a:solidFill>
                  <a:schemeClr val="tx1"/>
                </a:solidFill>
                <a:effectLst/>
                <a:latin typeface="+mn-lt"/>
                <a:ea typeface="+mn-ea"/>
                <a:cs typeface="+mn-cs"/>
              </a:rPr>
              <a:t>hyperedges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simple graph can be considered as a special case of </a:t>
            </a:r>
            <a:r>
              <a:rPr lang="en-US" sz="1200" kern="1200" dirty="0" err="1" smtClean="0">
                <a:solidFill>
                  <a:schemeClr val="tx1"/>
                </a:solidFill>
                <a:effectLst/>
                <a:latin typeface="+mn-lt"/>
                <a:ea typeface="+mn-ea"/>
                <a:cs typeface="+mn-cs"/>
              </a:rPr>
              <a:t>hypergraph</a:t>
            </a:r>
            <a:r>
              <a:rPr lang="en-US" sz="1200" kern="1200" dirty="0" smtClean="0">
                <a:solidFill>
                  <a:schemeClr val="tx1"/>
                </a:solidFill>
                <a:effectLst/>
                <a:latin typeface="+mn-lt"/>
                <a:ea typeface="+mn-ea"/>
                <a:cs typeface="+mn-cs"/>
              </a:rPr>
              <a:t>, where each </a:t>
            </a:r>
            <a:r>
              <a:rPr lang="en-US" sz="1200" kern="1200" dirty="0" err="1" smtClean="0">
                <a:solidFill>
                  <a:schemeClr val="tx1"/>
                </a:solidFill>
                <a:effectLst/>
                <a:latin typeface="+mn-lt"/>
                <a:ea typeface="+mn-ea"/>
                <a:cs typeface="+mn-cs"/>
              </a:rPr>
              <a:t>hyperedge</a:t>
            </a:r>
            <a:r>
              <a:rPr lang="en-US" sz="1200" kern="1200" dirty="0" smtClean="0">
                <a:solidFill>
                  <a:schemeClr val="tx1"/>
                </a:solidFill>
                <a:effectLst/>
                <a:latin typeface="+mn-lt"/>
                <a:ea typeface="+mn-ea"/>
                <a:cs typeface="+mn-cs"/>
              </a:rPr>
              <a:t> has a cardinality of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A006774-C3A7-4CA1-8F9D-8D4BD2E25334}" type="slidenum">
              <a:rPr lang="en-US" smtClean="0"/>
              <a:t>4</a:t>
            </a:fld>
            <a:endParaRPr lang="en-US"/>
          </a:p>
        </p:txBody>
      </p:sp>
    </p:spTree>
    <p:extLst>
      <p:ext uri="{BB962C8B-B14F-4D97-AF65-F5344CB8AC3E}">
        <p14:creationId xmlns:p14="http://schemas.microsoft.com/office/powerpoint/2010/main" val="1551481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flash mob (FM) is a group of individuals who get together in a public place, perform an unusual act, and quickly disperse. These group acts are often conducted for the purposes of entertainment, satire, and artistic expression. The first flash mob was created in Manhattan in 2003, by Bill </a:t>
            </a:r>
            <a:r>
              <a:rPr lang="en-US" sz="1200" kern="1200" dirty="0" err="1" smtClean="0">
                <a:solidFill>
                  <a:schemeClr val="tx1"/>
                </a:solidFill>
                <a:effectLst/>
                <a:latin typeface="+mn-lt"/>
                <a:ea typeface="+mn-ea"/>
                <a:cs typeface="+mn-cs"/>
              </a:rPr>
              <a:t>Wasik</a:t>
            </a:r>
            <a:r>
              <a:rPr lang="en-US" sz="1200" kern="1200" dirty="0" smtClean="0">
                <a:solidFill>
                  <a:schemeClr val="tx1"/>
                </a:solidFill>
                <a:effectLst/>
                <a:latin typeface="+mn-lt"/>
                <a:ea typeface="+mn-ea"/>
                <a:cs typeface="+mn-cs"/>
              </a:rPr>
              <a:t>, who is a senior editor of the Harper’s Magazine. The purpose of that flash mob as </a:t>
            </a:r>
            <a:r>
              <a:rPr lang="en-US" sz="1200" kern="1200" dirty="0" err="1" smtClean="0">
                <a:solidFill>
                  <a:schemeClr val="tx1"/>
                </a:solidFill>
                <a:effectLst/>
                <a:latin typeface="+mn-lt"/>
                <a:ea typeface="+mn-ea"/>
                <a:cs typeface="+mn-cs"/>
              </a:rPr>
              <a:t>Wasik</a:t>
            </a:r>
            <a:r>
              <a:rPr lang="en-US" sz="1200" kern="1200" dirty="0" smtClean="0">
                <a:solidFill>
                  <a:schemeClr val="tx1"/>
                </a:solidFill>
                <a:effectLst/>
                <a:latin typeface="+mn-lt"/>
                <a:ea typeface="+mn-ea"/>
                <a:cs typeface="+mn-cs"/>
              </a:rPr>
              <a:t> claimed was “a social experiment designed to poke fun at hipsters and to highlight the cultural atmosphere of conformity and of wanting to be an insider or part of the next big thing”</a:t>
            </a:r>
          </a:p>
          <a:p>
            <a:endParaRPr lang="en-US" dirty="0"/>
          </a:p>
        </p:txBody>
      </p:sp>
      <p:sp>
        <p:nvSpPr>
          <p:cNvPr id="4" name="Slide Number Placeholder 3"/>
          <p:cNvSpPr>
            <a:spLocks noGrp="1"/>
          </p:cNvSpPr>
          <p:nvPr>
            <p:ph type="sldNum" sz="quarter" idx="10"/>
          </p:nvPr>
        </p:nvSpPr>
        <p:spPr/>
        <p:txBody>
          <a:bodyPr/>
          <a:lstStyle/>
          <a:p>
            <a:fld id="{AA006774-C3A7-4CA1-8F9D-8D4BD2E25334}" type="slidenum">
              <a:rPr lang="en-US" smtClean="0"/>
              <a:t>5</a:t>
            </a:fld>
            <a:endParaRPr lang="en-US"/>
          </a:p>
        </p:txBody>
      </p:sp>
    </p:spTree>
    <p:extLst>
      <p:ext uri="{BB962C8B-B14F-4D97-AF65-F5344CB8AC3E}">
        <p14:creationId xmlns:p14="http://schemas.microsoft.com/office/powerpoint/2010/main" val="3032195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Cyber flash mobs (CFM) which are the cyber manifestation of flash mobs (see Figure 1), are known to be coordinated via social media, telecommunication devices, or viral emails. CFMs are self-organized groups of individuals who get together in cyberspace, perform an unpredicted act, and quickly disperse.</a:t>
            </a:r>
          </a:p>
          <a:p>
            <a:endParaRPr lang="en-US" dirty="0" smtClean="0"/>
          </a:p>
          <a:p>
            <a:r>
              <a:rPr lang="en-US" dirty="0" smtClean="0"/>
              <a:t>Robert Menendez: Senator</a:t>
            </a:r>
          </a:p>
          <a:p>
            <a:r>
              <a:rPr lang="en-US" dirty="0" smtClean="0"/>
              <a:t>Clarence Thomas: Associate Justice of the Supreme Court of the United States</a:t>
            </a:r>
            <a:endParaRPr lang="en-US" dirty="0"/>
          </a:p>
        </p:txBody>
      </p:sp>
      <p:sp>
        <p:nvSpPr>
          <p:cNvPr id="4" name="Slide Number Placeholder 3"/>
          <p:cNvSpPr>
            <a:spLocks noGrp="1"/>
          </p:cNvSpPr>
          <p:nvPr>
            <p:ph type="sldNum" sz="quarter" idx="10"/>
          </p:nvPr>
        </p:nvSpPr>
        <p:spPr/>
        <p:txBody>
          <a:bodyPr/>
          <a:lstStyle/>
          <a:p>
            <a:fld id="{AA006774-C3A7-4CA1-8F9D-8D4BD2E25334}" type="slidenum">
              <a:rPr lang="en-US" smtClean="0"/>
              <a:t>6</a:t>
            </a:fld>
            <a:endParaRPr lang="en-US"/>
          </a:p>
        </p:txBody>
      </p:sp>
    </p:spTree>
    <p:extLst>
      <p:ext uri="{BB962C8B-B14F-4D97-AF65-F5344CB8AC3E}">
        <p14:creationId xmlns:p14="http://schemas.microsoft.com/office/powerpoint/2010/main" val="2798802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Deviant CFM (or, DCFM) can be considered as a form of a cyber-collective action that is defined as an action aiming to improve a group’s conditions (such as, status or power). These DCFMs are categorized as the new face of transnational crime organizations (TCOs) (e.g., “</a:t>
            </a:r>
            <a:r>
              <a:rPr lang="en-US" sz="1200" kern="1200" dirty="0" err="1" smtClean="0">
                <a:solidFill>
                  <a:schemeClr val="tx1"/>
                </a:solidFill>
                <a:effectLst/>
                <a:latin typeface="+mn-lt"/>
                <a:ea typeface="+mn-ea"/>
                <a:cs typeface="+mn-cs"/>
              </a:rPr>
              <a:t>hacktivist</a:t>
            </a:r>
            <a:r>
              <a:rPr lang="en-US" sz="1200" kern="1200" dirty="0" smtClean="0">
                <a:solidFill>
                  <a:schemeClr val="tx1"/>
                </a:solidFill>
                <a:effectLst/>
                <a:latin typeface="+mn-lt"/>
                <a:ea typeface="+mn-ea"/>
                <a:cs typeface="+mn-cs"/>
              </a:rPr>
              <a:t>” groups) that can pose significant risks to political, social, and economic stability. The DCFM activities can stretch beyond the cyberspace, i.e., in physical spaces.</a:t>
            </a:r>
          </a:p>
          <a:p>
            <a:endParaRPr lang="en-US" dirty="0"/>
          </a:p>
        </p:txBody>
      </p:sp>
      <p:sp>
        <p:nvSpPr>
          <p:cNvPr id="4" name="Slide Number Placeholder 3"/>
          <p:cNvSpPr>
            <a:spLocks noGrp="1"/>
          </p:cNvSpPr>
          <p:nvPr>
            <p:ph type="sldNum" sz="quarter" idx="10"/>
          </p:nvPr>
        </p:nvSpPr>
        <p:spPr/>
        <p:txBody>
          <a:bodyPr/>
          <a:lstStyle/>
          <a:p>
            <a:fld id="{AA006774-C3A7-4CA1-8F9D-8D4BD2E25334}" type="slidenum">
              <a:rPr lang="en-US" smtClean="0"/>
              <a:t>7</a:t>
            </a:fld>
            <a:endParaRPr lang="en-US"/>
          </a:p>
        </p:txBody>
      </p:sp>
    </p:spTree>
    <p:extLst>
      <p:ext uri="{BB962C8B-B14F-4D97-AF65-F5344CB8AC3E}">
        <p14:creationId xmlns:p14="http://schemas.microsoft.com/office/powerpoint/2010/main" val="1793276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06774-C3A7-4CA1-8F9D-8D4BD2E25334}" type="slidenum">
              <a:rPr lang="en-US" smtClean="0"/>
              <a:t>9</a:t>
            </a:fld>
            <a:endParaRPr lang="en-US"/>
          </a:p>
        </p:txBody>
      </p:sp>
    </p:spTree>
    <p:extLst>
      <p:ext uri="{BB962C8B-B14F-4D97-AF65-F5344CB8AC3E}">
        <p14:creationId xmlns:p14="http://schemas.microsoft.com/office/powerpoint/2010/main" val="3220252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Methodology In the book by James S. Coleman “The mathematics of Collective Action” (Coleman, 1973), Coleman proposed a framework for collective action and provided 25 mathematical definitions. Concepts such as power, control, utility, and interest, defined by Coleman are borrowed in our proposed model. The concepts have been appropriately modified to suit the cyberspace, especially for the DCFM behavior.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A006774-C3A7-4CA1-8F9D-8D4BD2E25334}" type="slidenum">
              <a:rPr lang="en-US" smtClean="0"/>
              <a:t>12</a:t>
            </a:fld>
            <a:endParaRPr lang="en-US"/>
          </a:p>
        </p:txBody>
      </p:sp>
    </p:spTree>
    <p:extLst>
      <p:ext uri="{BB962C8B-B14F-4D97-AF65-F5344CB8AC3E}">
        <p14:creationId xmlns:p14="http://schemas.microsoft.com/office/powerpoint/2010/main" val="1698226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336F42-62B3-7D48-A519-D6EB97A9B016}" type="datetime1">
              <a:rPr lang="en-US" smtClean="0"/>
              <a:t>9/19/14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0677-AD24-4F5C-9AF2-A63E4DD753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D2727-8E6E-8042-95CB-EBA14AF64FFB}" type="datetime1">
              <a:rPr lang="en-US" smtClean="0"/>
              <a:t>9/19/14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0677-AD24-4F5C-9AF2-A63E4DD753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52A53-E705-CB4B-8AF4-1107ADC59A87}" type="datetime1">
              <a:rPr lang="en-US" smtClean="0"/>
              <a:t>9/19/14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0677-AD24-4F5C-9AF2-A63E4DD753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1A9760-DCDD-E348-A409-11C198125B71}" type="datetime1">
              <a:rPr lang="en-US" smtClean="0"/>
              <a:t>9/19/14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0677-AD24-4F5C-9AF2-A63E4DD753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0B2FF2-E4B9-2049-9E4D-D49643287A40}" type="datetime1">
              <a:rPr lang="en-US" smtClean="0"/>
              <a:t>9/19/14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420677-AD24-4F5C-9AF2-A63E4DD753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5F9CD0-9CB4-9C4E-97EE-DA5C02ACDFA5}" type="datetime1">
              <a:rPr lang="en-US" smtClean="0"/>
              <a:t>9/19/14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20677-AD24-4F5C-9AF2-A63E4DD753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80B61C-BB7E-1947-96F4-FAF4A616EDA4}" type="datetime1">
              <a:rPr lang="en-US" smtClean="0"/>
              <a:t>9/19/14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420677-AD24-4F5C-9AF2-A63E4DD753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08771A-BDE1-4E44-9D4D-CA55553FEB74}" type="datetime1">
              <a:rPr lang="en-US" smtClean="0"/>
              <a:t>9/19/14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420677-AD24-4F5C-9AF2-A63E4DD753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A63A3-A4F0-FF43-83CE-DC9C9AEFE779}" type="datetime1">
              <a:rPr lang="en-US" smtClean="0"/>
              <a:t>9/19/14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420677-AD24-4F5C-9AF2-A63E4DD753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C92A5-DFA5-334D-AA4F-8A2648A0BD37}" type="datetime1">
              <a:rPr lang="en-US" smtClean="0"/>
              <a:t>9/19/14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20677-AD24-4F5C-9AF2-A63E4DD753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D3CECF-48D5-7941-9234-E672BEE9098C}" type="datetime1">
              <a:rPr lang="en-US" smtClean="0"/>
              <a:t>9/19/14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20677-AD24-4F5C-9AF2-A63E4DD753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C2E55-115D-1B4D-A791-9925D61474BB}" type="datetime1">
              <a:rPr lang="en-US" smtClean="0"/>
              <a:t>9/19/14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20677-AD24-4F5C-9AF2-A63E4DD753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rmAutofit fontScale="90000"/>
          </a:bodyPr>
          <a:lstStyle/>
          <a:p>
            <a:r>
              <a:rPr lang="en-US" dirty="0"/>
              <a:t>Developing A Conceptual Framework for Modeling “Deviant Cyber Flash Mob”:</a:t>
            </a:r>
          </a:p>
        </p:txBody>
      </p:sp>
      <p:sp>
        <p:nvSpPr>
          <p:cNvPr id="3" name="Subtitle 2"/>
          <p:cNvSpPr>
            <a:spLocks noGrp="1"/>
          </p:cNvSpPr>
          <p:nvPr>
            <p:ph type="subTitle" idx="1"/>
          </p:nvPr>
        </p:nvSpPr>
        <p:spPr>
          <a:xfrm>
            <a:off x="1371600" y="2670175"/>
            <a:ext cx="6400800" cy="1752600"/>
          </a:xfrm>
        </p:spPr>
        <p:txBody>
          <a:bodyPr/>
          <a:lstStyle/>
          <a:p>
            <a:r>
              <a:rPr lang="en-US" dirty="0"/>
              <a:t>A Socio-Computational Approach Leveraging </a:t>
            </a:r>
            <a:r>
              <a:rPr lang="en-US" dirty="0" err="1"/>
              <a:t>Hypergraph</a:t>
            </a:r>
            <a:r>
              <a:rPr lang="en-US" dirty="0"/>
              <a:t> Constructs</a:t>
            </a:r>
          </a:p>
          <a:p>
            <a:endParaRPr lang="en-US" dirty="0"/>
          </a:p>
        </p:txBody>
      </p:sp>
      <p:sp>
        <p:nvSpPr>
          <p:cNvPr id="4" name="TextBox 3"/>
          <p:cNvSpPr txBox="1"/>
          <p:nvPr/>
        </p:nvSpPr>
        <p:spPr>
          <a:xfrm>
            <a:off x="2057400" y="4724400"/>
            <a:ext cx="5105400" cy="1200329"/>
          </a:xfrm>
          <a:prstGeom prst="rect">
            <a:avLst/>
          </a:prstGeom>
          <a:noFill/>
        </p:spPr>
        <p:txBody>
          <a:bodyPr wrap="square" rtlCol="0">
            <a:spAutoFit/>
          </a:bodyPr>
          <a:lstStyle/>
          <a:p>
            <a:pPr algn="ctr"/>
            <a:r>
              <a:rPr lang="en-US" b="1" dirty="0" err="1"/>
              <a:t>Samer</a:t>
            </a:r>
            <a:r>
              <a:rPr lang="en-US" b="1" dirty="0"/>
              <a:t> Al-</a:t>
            </a:r>
            <a:r>
              <a:rPr lang="en-US" b="1" dirty="0" err="1"/>
              <a:t>khateeb</a:t>
            </a:r>
            <a:r>
              <a:rPr lang="en-US" b="1" dirty="0"/>
              <a:t> &amp; Nitin Agarwal</a:t>
            </a:r>
          </a:p>
          <a:p>
            <a:pPr algn="ctr"/>
            <a:r>
              <a:rPr lang="en-US" b="1" dirty="0" err="1"/>
              <a:t>sxalkhateeb@ualr.edu</a:t>
            </a:r>
            <a:r>
              <a:rPr lang="en-US" b="1" dirty="0"/>
              <a:t>, </a:t>
            </a:r>
            <a:r>
              <a:rPr lang="en-US" b="1" dirty="0" err="1"/>
              <a:t>nxagarwal@ualr.edu</a:t>
            </a:r>
            <a:r>
              <a:rPr lang="en-US" b="1" dirty="0"/>
              <a:t> </a:t>
            </a:r>
          </a:p>
          <a:p>
            <a:pPr algn="ctr"/>
            <a:r>
              <a:rPr lang="en-US" b="1" dirty="0"/>
              <a:t>Department of Information Science</a:t>
            </a:r>
          </a:p>
          <a:p>
            <a:pPr algn="ctr"/>
            <a:r>
              <a:rPr lang="en-US" b="1" dirty="0"/>
              <a:t>University of Arkansas at Little </a:t>
            </a:r>
            <a:r>
              <a:rPr lang="en-US" b="1" dirty="0" smtClean="0"/>
              <a:t>Rock</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4" name="TextBox 3"/>
          <p:cNvSpPr txBox="1"/>
          <p:nvPr/>
        </p:nvSpPr>
        <p:spPr>
          <a:xfrm>
            <a:off x="457200" y="1524000"/>
            <a:ext cx="8229600" cy="4431983"/>
          </a:xfrm>
          <a:prstGeom prst="rect">
            <a:avLst/>
          </a:prstGeom>
          <a:noFill/>
        </p:spPr>
        <p:txBody>
          <a:bodyPr wrap="square" rtlCol="0">
            <a:spAutoFit/>
          </a:bodyPr>
          <a:lstStyle/>
          <a:p>
            <a:pPr marL="457200" indent="-457200">
              <a:buFont typeface="Arial"/>
              <a:buChar char="•"/>
            </a:pPr>
            <a:r>
              <a:rPr lang="en-US" sz="3200" dirty="0"/>
              <a:t>How decentralized online individual actions transform into collective actions resulting in Deviant Cyber Flash Mob (DCFM) behaviors?</a:t>
            </a:r>
          </a:p>
          <a:p>
            <a:pPr marL="857250" lvl="1" indent="-457200">
              <a:buFont typeface="+mj-lt"/>
              <a:buAutoNum type="arabicPeriod"/>
            </a:pPr>
            <a:r>
              <a:rPr lang="en-US" sz="2800" dirty="0"/>
              <a:t>What are the necessary conditions that lead to the emergence of these phenomena?</a:t>
            </a:r>
          </a:p>
          <a:p>
            <a:pPr marL="857250" lvl="1" indent="-457200">
              <a:buFont typeface="+mj-lt"/>
              <a:buAutoNum type="arabicPeriod"/>
            </a:pPr>
            <a:r>
              <a:rPr lang="en-US" sz="2800" dirty="0"/>
              <a:t>Can we explain the motivation needed for the subsistence of such coordinated acts?</a:t>
            </a:r>
          </a:p>
          <a:p>
            <a:pPr marL="857250" lvl="1" indent="-457200">
              <a:buFont typeface="+mj-lt"/>
              <a:buAutoNum type="arabicPeriod"/>
            </a:pPr>
            <a:r>
              <a:rPr lang="en-US" sz="2800" dirty="0"/>
              <a:t>How can we build predictive models of DCFM behaviors?</a:t>
            </a:r>
          </a:p>
          <a:p>
            <a:endParaRPr lang="en-US" dirty="0"/>
          </a:p>
        </p:txBody>
      </p:sp>
      <p:sp>
        <p:nvSpPr>
          <p:cNvPr id="3" name="Slide Number Placeholder 2"/>
          <p:cNvSpPr>
            <a:spLocks noGrp="1"/>
          </p:cNvSpPr>
          <p:nvPr>
            <p:ph type="sldNum" sz="quarter" idx="12"/>
          </p:nvPr>
        </p:nvSpPr>
        <p:spPr/>
        <p:txBody>
          <a:bodyPr/>
          <a:lstStyle/>
          <a:p>
            <a:fld id="{C9420677-AD24-4F5C-9AF2-A63E4DD75390}" type="slidenum">
              <a:rPr lang="en-US" smtClean="0"/>
              <a:t>10</a:t>
            </a:fld>
            <a:endParaRPr lang="en-US"/>
          </a:p>
        </p:txBody>
      </p:sp>
    </p:spTree>
    <p:extLst>
      <p:ext uri="{BB962C8B-B14F-4D97-AF65-F5344CB8AC3E}">
        <p14:creationId xmlns:p14="http://schemas.microsoft.com/office/powerpoint/2010/main" val="174644240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TextBox 2"/>
          <p:cNvSpPr txBox="1"/>
          <p:nvPr/>
        </p:nvSpPr>
        <p:spPr>
          <a:xfrm>
            <a:off x="457200" y="1295400"/>
            <a:ext cx="8229600" cy="4708981"/>
          </a:xfrm>
          <a:prstGeom prst="rect">
            <a:avLst/>
          </a:prstGeom>
          <a:noFill/>
        </p:spPr>
        <p:txBody>
          <a:bodyPr wrap="square" rtlCol="0">
            <a:spAutoFit/>
          </a:bodyPr>
          <a:lstStyle/>
          <a:p>
            <a:r>
              <a:rPr lang="en-US" sz="2000" dirty="0"/>
              <a:t>1. We define an emerging socio-technical behavior, viz., Deviant Cyber Flash Mob (DCFM) observed among cyber crimes and networked violent groups.</a:t>
            </a:r>
          </a:p>
          <a:p>
            <a:endParaRPr lang="en-US" sz="2000" dirty="0"/>
          </a:p>
          <a:p>
            <a:r>
              <a:rPr lang="en-US" sz="2000" dirty="0"/>
              <a:t>2. We identified the factors that lead to the success or failure of the DCFM and developed postulates.</a:t>
            </a:r>
          </a:p>
          <a:p>
            <a:endParaRPr lang="en-US" sz="2000" dirty="0"/>
          </a:p>
          <a:p>
            <a:r>
              <a:rPr lang="en-US" sz="2000" dirty="0"/>
              <a:t>3. We designed a socio-computational model based on these postulates to predict the trajectory of a DCFM advancing our understanding of the emerging socio-technical behavior.</a:t>
            </a:r>
          </a:p>
          <a:p>
            <a:endParaRPr lang="en-US" sz="2000" dirty="0"/>
          </a:p>
          <a:p>
            <a:r>
              <a:rPr lang="en-US" sz="2000" dirty="0"/>
              <a:t>4. We used the </a:t>
            </a:r>
            <a:r>
              <a:rPr lang="en-US" sz="2000" dirty="0" err="1"/>
              <a:t>hypergraph</a:t>
            </a:r>
            <a:r>
              <a:rPr lang="en-US" sz="2000" dirty="0"/>
              <a:t> notation to represent the inherently multidimensional and supra-dyadic nature of the interactions manifested by the complex DCFM phenomenon.</a:t>
            </a:r>
          </a:p>
          <a:p>
            <a:endParaRPr lang="en-US" sz="2000" dirty="0"/>
          </a:p>
          <a:p>
            <a:r>
              <a:rPr lang="en-US" sz="2000" dirty="0"/>
              <a:t>5. We present a DCFM scenario to study the efficacy of the proposed model.</a:t>
            </a:r>
          </a:p>
        </p:txBody>
      </p:sp>
      <p:sp>
        <p:nvSpPr>
          <p:cNvPr id="4" name="Slide Number Placeholder 3"/>
          <p:cNvSpPr>
            <a:spLocks noGrp="1"/>
          </p:cNvSpPr>
          <p:nvPr>
            <p:ph type="sldNum" sz="quarter" idx="12"/>
          </p:nvPr>
        </p:nvSpPr>
        <p:spPr/>
        <p:txBody>
          <a:bodyPr/>
          <a:lstStyle/>
          <a:p>
            <a:fld id="{C9420677-AD24-4F5C-9AF2-A63E4DD75390}" type="slidenum">
              <a:rPr lang="en-US" smtClean="0"/>
              <a:t>11</a:t>
            </a:fld>
            <a:endParaRPr lang="en-US"/>
          </a:p>
        </p:txBody>
      </p:sp>
    </p:spTree>
    <p:extLst>
      <p:ext uri="{BB962C8B-B14F-4D97-AF65-F5344CB8AC3E}">
        <p14:creationId xmlns:p14="http://schemas.microsoft.com/office/powerpoint/2010/main" val="25875750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3" name="table"/>
          <p:cNvPicPr>
            <a:picLocks noChangeAspect="1"/>
          </p:cNvPicPr>
          <p:nvPr/>
        </p:nvPicPr>
        <p:blipFill>
          <a:blip r:embed="rId3"/>
          <a:stretch>
            <a:fillRect/>
          </a:stretch>
        </p:blipFill>
        <p:spPr>
          <a:xfrm>
            <a:off x="457200" y="2286000"/>
            <a:ext cx="8229600" cy="2956560"/>
          </a:xfrm>
          <a:prstGeom prst="rect">
            <a:avLst/>
          </a:prstGeom>
        </p:spPr>
      </p:pic>
      <p:sp>
        <p:nvSpPr>
          <p:cNvPr id="4" name="TextBox 3"/>
          <p:cNvSpPr txBox="1"/>
          <p:nvPr/>
        </p:nvSpPr>
        <p:spPr>
          <a:xfrm>
            <a:off x="457200" y="1676400"/>
            <a:ext cx="8229600" cy="400110"/>
          </a:xfrm>
          <a:prstGeom prst="rect">
            <a:avLst/>
          </a:prstGeom>
          <a:noFill/>
        </p:spPr>
        <p:txBody>
          <a:bodyPr wrap="square" rtlCol="0">
            <a:spAutoFit/>
          </a:bodyPr>
          <a:lstStyle/>
          <a:p>
            <a:r>
              <a:rPr lang="en-US" sz="2000" dirty="0"/>
              <a:t>Table 1: The Symbols Used in the Methodology With Their Meaning </a:t>
            </a:r>
          </a:p>
        </p:txBody>
      </p:sp>
      <p:sp>
        <p:nvSpPr>
          <p:cNvPr id="5" name="Slide Number Placeholder 4"/>
          <p:cNvSpPr>
            <a:spLocks noGrp="1"/>
          </p:cNvSpPr>
          <p:nvPr>
            <p:ph type="sldNum" sz="quarter" idx="12"/>
          </p:nvPr>
        </p:nvSpPr>
        <p:spPr/>
        <p:txBody>
          <a:bodyPr/>
          <a:lstStyle/>
          <a:p>
            <a:fld id="{C9420677-AD24-4F5C-9AF2-A63E4DD75390}" type="slidenum">
              <a:rPr lang="en-US" smtClean="0"/>
              <a:t>12</a:t>
            </a:fld>
            <a:endParaRPr lang="en-US"/>
          </a:p>
        </p:txBody>
      </p:sp>
      <p:sp>
        <p:nvSpPr>
          <p:cNvPr id="6" name="TextBox 5"/>
          <p:cNvSpPr txBox="1"/>
          <p:nvPr/>
        </p:nvSpPr>
        <p:spPr>
          <a:xfrm>
            <a:off x="457200" y="6019800"/>
            <a:ext cx="8229600" cy="276999"/>
          </a:xfrm>
          <a:prstGeom prst="rect">
            <a:avLst/>
          </a:prstGeom>
          <a:noFill/>
        </p:spPr>
        <p:txBody>
          <a:bodyPr wrap="square" rtlCol="0">
            <a:spAutoFit/>
          </a:bodyPr>
          <a:lstStyle/>
          <a:p>
            <a:r>
              <a:rPr lang="en-US" sz="1200" dirty="0"/>
              <a:t>Coleman, J. S. (1973). The mathematics of collective action. In (p. 61-90). Transaction Publishers.</a:t>
            </a:r>
          </a:p>
        </p:txBody>
      </p:sp>
    </p:spTree>
    <p:extLst>
      <p:ext uri="{BB962C8B-B14F-4D97-AF65-F5344CB8AC3E}">
        <p14:creationId xmlns:p14="http://schemas.microsoft.com/office/powerpoint/2010/main" val="30648227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Modeling DCFM</a:t>
            </a:r>
            <a:endParaRPr lang="en-US" dirty="0"/>
          </a:p>
        </p:txBody>
      </p:sp>
      <p:sp>
        <p:nvSpPr>
          <p:cNvPr id="3" name="TextBox 2"/>
          <p:cNvSpPr txBox="1"/>
          <p:nvPr/>
        </p:nvSpPr>
        <p:spPr>
          <a:xfrm>
            <a:off x="457200" y="1295400"/>
            <a:ext cx="8229600" cy="4401205"/>
          </a:xfrm>
          <a:prstGeom prst="rect">
            <a:avLst/>
          </a:prstGeom>
          <a:noFill/>
        </p:spPr>
        <p:txBody>
          <a:bodyPr wrap="square" rtlCol="0">
            <a:spAutoFit/>
          </a:bodyPr>
          <a:lstStyle/>
          <a:p>
            <a:pPr marL="342900" indent="-342900">
              <a:buFont typeface="Arial"/>
              <a:buChar char="•"/>
            </a:pPr>
            <a:r>
              <a:rPr lang="en-US" sz="2000" dirty="0"/>
              <a:t>A DCFM is more important when many actors are interested in participating. On the same hand, more actors will be interested to participate in an important DCFM. </a:t>
            </a:r>
          </a:p>
          <a:p>
            <a:endParaRPr lang="en-US" sz="2000" dirty="0"/>
          </a:p>
          <a:p>
            <a:pPr marL="342900" indent="-342900">
              <a:buFont typeface="Arial"/>
              <a:buChar char="•"/>
            </a:pPr>
            <a:r>
              <a:rPr lang="en-US" sz="2000" dirty="0"/>
              <a:t>The interest of an actor in a DCFM increases as the utility gained by participating increases. </a:t>
            </a:r>
          </a:p>
          <a:p>
            <a:endParaRPr lang="en-US" sz="2000" dirty="0"/>
          </a:p>
          <a:p>
            <a:pPr marL="342900" indent="-342900">
              <a:buFont typeface="Arial"/>
              <a:buChar char="•"/>
            </a:pPr>
            <a:r>
              <a:rPr lang="en-US" sz="2000" dirty="0"/>
              <a:t>The actors who gain more utility will become powerful. </a:t>
            </a:r>
          </a:p>
          <a:p>
            <a:endParaRPr lang="en-US" sz="2000" dirty="0"/>
          </a:p>
          <a:p>
            <a:pPr marL="342900" indent="-342900">
              <a:buFont typeface="Arial"/>
              <a:buChar char="•"/>
            </a:pPr>
            <a:r>
              <a:rPr lang="en-US" sz="2000" dirty="0"/>
              <a:t>Powerful actors are interested in an important DCFM. On the same hand, important DCFMs grab the attention of powerful actors. </a:t>
            </a:r>
            <a:endParaRPr lang="en-US" sz="2000" dirty="0" smtClean="0"/>
          </a:p>
          <a:p>
            <a:endParaRPr lang="en-US" sz="2000" dirty="0"/>
          </a:p>
          <a:p>
            <a:pPr marL="342900" indent="-342900">
              <a:buFont typeface="Arial"/>
              <a:buChar char="•"/>
            </a:pPr>
            <a:r>
              <a:rPr lang="en-US" sz="2000" dirty="0"/>
              <a:t>An actor needs control over the event to become powerful. On the same hand, a powerful actor would assert greater control over the DCFM. </a:t>
            </a:r>
          </a:p>
        </p:txBody>
      </p:sp>
      <p:sp>
        <p:nvSpPr>
          <p:cNvPr id="4" name="Slide Number Placeholder 3"/>
          <p:cNvSpPr>
            <a:spLocks noGrp="1"/>
          </p:cNvSpPr>
          <p:nvPr>
            <p:ph type="sldNum" sz="quarter" idx="12"/>
          </p:nvPr>
        </p:nvSpPr>
        <p:spPr/>
        <p:txBody>
          <a:bodyPr/>
          <a:lstStyle/>
          <a:p>
            <a:fld id="{C9420677-AD24-4F5C-9AF2-A63E4DD75390}" type="slidenum">
              <a:rPr lang="en-US" smtClean="0"/>
              <a:t>13</a:t>
            </a:fld>
            <a:endParaRPr lang="en-US"/>
          </a:p>
        </p:txBody>
      </p:sp>
    </p:spTree>
    <p:extLst>
      <p:ext uri="{BB962C8B-B14F-4D97-AF65-F5344CB8AC3E}">
        <p14:creationId xmlns:p14="http://schemas.microsoft.com/office/powerpoint/2010/main" val="11520820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Postulates</a:t>
            </a:r>
            <a:endParaRPr lang="en-US" dirty="0"/>
          </a:p>
        </p:txBody>
      </p:sp>
      <p:sp>
        <p:nvSpPr>
          <p:cNvPr id="3" name="Rounded Rectangle 2"/>
          <p:cNvSpPr/>
          <p:nvPr/>
        </p:nvSpPr>
        <p:spPr>
          <a:xfrm>
            <a:off x="1905000" y="1447800"/>
            <a:ext cx="5410200" cy="1371600"/>
          </a:xfrm>
          <a:prstGeom prst="roundRect">
            <a:avLst/>
          </a:prstGeom>
          <a:noFill/>
          <a:ln>
            <a:solidFill>
              <a:srgbClr val="02A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057400" y="1447800"/>
            <a:ext cx="5105400" cy="1323439"/>
          </a:xfrm>
          <a:prstGeom prst="rect">
            <a:avLst/>
          </a:prstGeom>
        </p:spPr>
        <p:txBody>
          <a:bodyPr wrap="square">
            <a:spAutoFit/>
          </a:bodyPr>
          <a:lstStyle/>
          <a:p>
            <a:r>
              <a:rPr lang="en-US" sz="2000" b="1" dirty="0">
                <a:solidFill>
                  <a:srgbClr val="00EE00"/>
                </a:solidFill>
              </a:rPr>
              <a:t>P1.</a:t>
            </a:r>
          </a:p>
          <a:p>
            <a:pPr algn="ctr"/>
            <a:r>
              <a:rPr lang="en-US" sz="2000" dirty="0"/>
              <a:t>Importance(</a:t>
            </a:r>
            <a:r>
              <a:rPr lang="en-US" sz="2000" dirty="0" err="1"/>
              <a:t>Im</a:t>
            </a:r>
            <a:r>
              <a:rPr lang="en-US" sz="2000" dirty="0"/>
              <a:t>) → Interest(I)</a:t>
            </a:r>
            <a:br>
              <a:rPr lang="en-US" sz="2000" dirty="0"/>
            </a:br>
            <a:r>
              <a:rPr lang="en-US" sz="2000" dirty="0"/>
              <a:t>Interest(I) → Importance(</a:t>
            </a:r>
            <a:r>
              <a:rPr lang="en-US" sz="2000" dirty="0" err="1"/>
              <a:t>Im</a:t>
            </a:r>
            <a:r>
              <a:rPr lang="en-US" sz="2000" dirty="0"/>
              <a:t>)</a:t>
            </a:r>
          </a:p>
          <a:p>
            <a:pPr algn="ctr"/>
            <a:r>
              <a:rPr lang="en-US" sz="2000" dirty="0"/>
              <a:t>∴ Importance(</a:t>
            </a:r>
            <a:r>
              <a:rPr lang="en-US" sz="2000" dirty="0" err="1"/>
              <a:t>Im</a:t>
            </a:r>
            <a:r>
              <a:rPr lang="en-US" sz="2000" dirty="0"/>
              <a:t>) ↔ Interest(I) ………..(1) </a:t>
            </a:r>
          </a:p>
        </p:txBody>
      </p:sp>
      <p:sp>
        <p:nvSpPr>
          <p:cNvPr id="4" name="Slide Number Placeholder 3"/>
          <p:cNvSpPr>
            <a:spLocks noGrp="1"/>
          </p:cNvSpPr>
          <p:nvPr>
            <p:ph type="sldNum" sz="quarter" idx="12"/>
          </p:nvPr>
        </p:nvSpPr>
        <p:spPr/>
        <p:txBody>
          <a:bodyPr/>
          <a:lstStyle/>
          <a:p>
            <a:fld id="{C9420677-AD24-4F5C-9AF2-A63E4DD75390}" type="slidenum">
              <a:rPr lang="en-US" smtClean="0"/>
              <a:t>14</a:t>
            </a:fld>
            <a:endParaRPr lang="en-US"/>
          </a:p>
        </p:txBody>
      </p:sp>
    </p:spTree>
    <p:extLst>
      <p:ext uri="{BB962C8B-B14F-4D97-AF65-F5344CB8AC3E}">
        <p14:creationId xmlns:p14="http://schemas.microsoft.com/office/powerpoint/2010/main" val="9482340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t>2. Postulates</a:t>
            </a:r>
            <a:endParaRPr lang="en-US" dirty="0"/>
          </a:p>
        </p:txBody>
      </p:sp>
      <p:sp>
        <p:nvSpPr>
          <p:cNvPr id="4" name="Rounded Rectangle 3"/>
          <p:cNvSpPr/>
          <p:nvPr/>
        </p:nvSpPr>
        <p:spPr>
          <a:xfrm>
            <a:off x="1905000" y="1447800"/>
            <a:ext cx="5410200" cy="1371600"/>
          </a:xfrm>
          <a:prstGeom prst="roundRect">
            <a:avLst/>
          </a:prstGeom>
          <a:noFill/>
          <a:ln>
            <a:solidFill>
              <a:srgbClr val="02A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905000" y="3124200"/>
            <a:ext cx="5410200" cy="1371600"/>
          </a:xfrm>
          <a:prstGeom prst="roundRect">
            <a:avLst/>
          </a:prstGeom>
          <a:noFill/>
          <a:ln>
            <a:solidFill>
              <a:srgbClr val="02A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57400" y="1447800"/>
            <a:ext cx="5105400" cy="1323439"/>
          </a:xfrm>
          <a:prstGeom prst="rect">
            <a:avLst/>
          </a:prstGeom>
        </p:spPr>
        <p:txBody>
          <a:bodyPr wrap="square">
            <a:spAutoFit/>
          </a:bodyPr>
          <a:lstStyle/>
          <a:p>
            <a:r>
              <a:rPr lang="en-US" sz="2000" b="1" dirty="0">
                <a:solidFill>
                  <a:srgbClr val="00EE00"/>
                </a:solidFill>
              </a:rPr>
              <a:t>P1.</a:t>
            </a:r>
          </a:p>
          <a:p>
            <a:pPr algn="ctr"/>
            <a:r>
              <a:rPr lang="en-US" sz="2000" dirty="0"/>
              <a:t>Importance(</a:t>
            </a:r>
            <a:r>
              <a:rPr lang="en-US" sz="2000" dirty="0" err="1"/>
              <a:t>Im</a:t>
            </a:r>
            <a:r>
              <a:rPr lang="en-US" sz="2000" dirty="0"/>
              <a:t>) → Interest(I)</a:t>
            </a:r>
            <a:br>
              <a:rPr lang="en-US" sz="2000" dirty="0"/>
            </a:br>
            <a:r>
              <a:rPr lang="en-US" sz="2000" dirty="0"/>
              <a:t>Interest(I) → Importance(</a:t>
            </a:r>
            <a:r>
              <a:rPr lang="en-US" sz="2000" dirty="0" err="1"/>
              <a:t>Im</a:t>
            </a:r>
            <a:r>
              <a:rPr lang="en-US" sz="2000" dirty="0"/>
              <a:t>)</a:t>
            </a:r>
          </a:p>
          <a:p>
            <a:pPr algn="ctr"/>
            <a:r>
              <a:rPr lang="en-US" sz="2000" dirty="0"/>
              <a:t>∴ Importance(</a:t>
            </a:r>
            <a:r>
              <a:rPr lang="en-US" sz="2000" dirty="0" err="1"/>
              <a:t>Im</a:t>
            </a:r>
            <a:r>
              <a:rPr lang="en-US" sz="2000" dirty="0"/>
              <a:t>) ↔ Interest(I) ………..(1) </a:t>
            </a:r>
          </a:p>
        </p:txBody>
      </p:sp>
      <p:sp>
        <p:nvSpPr>
          <p:cNvPr id="8" name="Rectangle 7"/>
          <p:cNvSpPr/>
          <p:nvPr/>
        </p:nvSpPr>
        <p:spPr>
          <a:xfrm>
            <a:off x="2057400" y="3276600"/>
            <a:ext cx="5105400" cy="707886"/>
          </a:xfrm>
          <a:prstGeom prst="rect">
            <a:avLst/>
          </a:prstGeom>
        </p:spPr>
        <p:txBody>
          <a:bodyPr wrap="square">
            <a:spAutoFit/>
          </a:bodyPr>
          <a:lstStyle/>
          <a:p>
            <a:r>
              <a:rPr lang="en-US" sz="2000" b="1" dirty="0">
                <a:solidFill>
                  <a:srgbClr val="00EE00"/>
                </a:solidFill>
              </a:rPr>
              <a:t>P2.</a:t>
            </a:r>
          </a:p>
          <a:p>
            <a:pPr algn="ctr"/>
            <a:r>
              <a:rPr lang="en-US" sz="2000" dirty="0"/>
              <a:t>Utility(U) → Interest(I) </a:t>
            </a:r>
          </a:p>
        </p:txBody>
      </p:sp>
      <p:sp>
        <p:nvSpPr>
          <p:cNvPr id="2" name="Slide Number Placeholder 1"/>
          <p:cNvSpPr>
            <a:spLocks noGrp="1"/>
          </p:cNvSpPr>
          <p:nvPr>
            <p:ph type="sldNum" sz="quarter" idx="12"/>
          </p:nvPr>
        </p:nvSpPr>
        <p:spPr/>
        <p:txBody>
          <a:bodyPr/>
          <a:lstStyle/>
          <a:p>
            <a:fld id="{C9420677-AD24-4F5C-9AF2-A63E4DD75390}" type="slidenum">
              <a:rPr lang="en-US" smtClean="0"/>
              <a:t>15</a:t>
            </a:fld>
            <a:endParaRPr lang="en-US"/>
          </a:p>
        </p:txBody>
      </p:sp>
    </p:spTree>
    <p:extLst>
      <p:ext uri="{BB962C8B-B14F-4D97-AF65-F5344CB8AC3E}">
        <p14:creationId xmlns:p14="http://schemas.microsoft.com/office/powerpoint/2010/main" val="5669966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t>2. Postulates</a:t>
            </a:r>
            <a:endParaRPr lang="en-US" dirty="0"/>
          </a:p>
        </p:txBody>
      </p:sp>
      <p:sp>
        <p:nvSpPr>
          <p:cNvPr id="4" name="Rounded Rectangle 3"/>
          <p:cNvSpPr/>
          <p:nvPr/>
        </p:nvSpPr>
        <p:spPr>
          <a:xfrm>
            <a:off x="1905000" y="1447800"/>
            <a:ext cx="5410200" cy="1371600"/>
          </a:xfrm>
          <a:prstGeom prst="roundRect">
            <a:avLst/>
          </a:prstGeom>
          <a:noFill/>
          <a:ln>
            <a:solidFill>
              <a:srgbClr val="02A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905000" y="3124200"/>
            <a:ext cx="5410200" cy="1371600"/>
          </a:xfrm>
          <a:prstGeom prst="roundRect">
            <a:avLst/>
          </a:prstGeom>
          <a:noFill/>
          <a:ln>
            <a:solidFill>
              <a:srgbClr val="02A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1905000" y="4800600"/>
            <a:ext cx="5410200" cy="1371600"/>
          </a:xfrm>
          <a:prstGeom prst="roundRect">
            <a:avLst/>
          </a:prstGeom>
          <a:noFill/>
          <a:ln>
            <a:solidFill>
              <a:srgbClr val="02A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057400" y="1447800"/>
            <a:ext cx="5105400" cy="1323439"/>
          </a:xfrm>
          <a:prstGeom prst="rect">
            <a:avLst/>
          </a:prstGeom>
        </p:spPr>
        <p:txBody>
          <a:bodyPr wrap="square">
            <a:spAutoFit/>
          </a:bodyPr>
          <a:lstStyle/>
          <a:p>
            <a:r>
              <a:rPr lang="en-US" sz="2000" b="1" dirty="0">
                <a:solidFill>
                  <a:srgbClr val="00EE00"/>
                </a:solidFill>
              </a:rPr>
              <a:t>P1.</a:t>
            </a:r>
          </a:p>
          <a:p>
            <a:pPr algn="ctr"/>
            <a:r>
              <a:rPr lang="en-US" sz="2000" dirty="0"/>
              <a:t>Importance(</a:t>
            </a:r>
            <a:r>
              <a:rPr lang="en-US" sz="2000" dirty="0" err="1"/>
              <a:t>Im</a:t>
            </a:r>
            <a:r>
              <a:rPr lang="en-US" sz="2000" dirty="0"/>
              <a:t>) → Interest(I)</a:t>
            </a:r>
            <a:br>
              <a:rPr lang="en-US" sz="2000" dirty="0"/>
            </a:br>
            <a:r>
              <a:rPr lang="en-US" sz="2000" dirty="0"/>
              <a:t>Interest(I) → Importance(</a:t>
            </a:r>
            <a:r>
              <a:rPr lang="en-US" sz="2000" dirty="0" err="1"/>
              <a:t>Im</a:t>
            </a:r>
            <a:r>
              <a:rPr lang="en-US" sz="2000" dirty="0"/>
              <a:t>)</a:t>
            </a:r>
          </a:p>
          <a:p>
            <a:pPr algn="ctr"/>
            <a:r>
              <a:rPr lang="en-US" sz="2000" dirty="0"/>
              <a:t>∴ Importance(</a:t>
            </a:r>
            <a:r>
              <a:rPr lang="en-US" sz="2000" dirty="0" err="1"/>
              <a:t>Im</a:t>
            </a:r>
            <a:r>
              <a:rPr lang="en-US" sz="2000" dirty="0"/>
              <a:t>) ↔ Interest(I) ………..(1) </a:t>
            </a:r>
          </a:p>
        </p:txBody>
      </p:sp>
      <p:sp>
        <p:nvSpPr>
          <p:cNvPr id="8" name="Rectangle 7"/>
          <p:cNvSpPr/>
          <p:nvPr/>
        </p:nvSpPr>
        <p:spPr>
          <a:xfrm>
            <a:off x="2057400" y="3276600"/>
            <a:ext cx="5105400" cy="707886"/>
          </a:xfrm>
          <a:prstGeom prst="rect">
            <a:avLst/>
          </a:prstGeom>
        </p:spPr>
        <p:txBody>
          <a:bodyPr wrap="square">
            <a:spAutoFit/>
          </a:bodyPr>
          <a:lstStyle/>
          <a:p>
            <a:r>
              <a:rPr lang="en-US" sz="2000" b="1" dirty="0">
                <a:solidFill>
                  <a:srgbClr val="00EE00"/>
                </a:solidFill>
              </a:rPr>
              <a:t>P2.</a:t>
            </a:r>
          </a:p>
          <a:p>
            <a:pPr algn="ctr"/>
            <a:r>
              <a:rPr lang="en-US" sz="2000" dirty="0"/>
              <a:t>Utility(U) → Interest(I) </a:t>
            </a:r>
          </a:p>
        </p:txBody>
      </p:sp>
      <p:sp>
        <p:nvSpPr>
          <p:cNvPr id="9" name="TextBox 8"/>
          <p:cNvSpPr txBox="1"/>
          <p:nvPr/>
        </p:nvSpPr>
        <p:spPr>
          <a:xfrm>
            <a:off x="2057400" y="5067391"/>
            <a:ext cx="5105400" cy="1015663"/>
          </a:xfrm>
          <a:prstGeom prst="rect">
            <a:avLst/>
          </a:prstGeom>
          <a:noFill/>
        </p:spPr>
        <p:txBody>
          <a:bodyPr wrap="square" rtlCol="0">
            <a:spAutoFit/>
          </a:bodyPr>
          <a:lstStyle/>
          <a:p>
            <a:r>
              <a:rPr lang="en-US" sz="2000" b="1" dirty="0">
                <a:solidFill>
                  <a:srgbClr val="00EE00"/>
                </a:solidFill>
              </a:rPr>
              <a:t>P3.</a:t>
            </a:r>
          </a:p>
          <a:p>
            <a:pPr algn="ctr"/>
            <a:r>
              <a:rPr lang="en-US" sz="2000" dirty="0"/>
              <a:t>Utility(U) → Power(P) </a:t>
            </a:r>
          </a:p>
          <a:p>
            <a:endParaRPr lang="en-US" sz="2000" dirty="0"/>
          </a:p>
        </p:txBody>
      </p:sp>
      <p:sp>
        <p:nvSpPr>
          <p:cNvPr id="2" name="Slide Number Placeholder 1"/>
          <p:cNvSpPr>
            <a:spLocks noGrp="1"/>
          </p:cNvSpPr>
          <p:nvPr>
            <p:ph type="sldNum" sz="quarter" idx="12"/>
          </p:nvPr>
        </p:nvSpPr>
        <p:spPr/>
        <p:txBody>
          <a:bodyPr/>
          <a:lstStyle/>
          <a:p>
            <a:fld id="{C9420677-AD24-4F5C-9AF2-A63E4DD75390}" type="slidenum">
              <a:rPr lang="en-US" smtClean="0"/>
              <a:t>16</a:t>
            </a:fld>
            <a:endParaRPr lang="en-US"/>
          </a:p>
        </p:txBody>
      </p:sp>
    </p:spTree>
    <p:extLst>
      <p:ext uri="{BB962C8B-B14F-4D97-AF65-F5344CB8AC3E}">
        <p14:creationId xmlns:p14="http://schemas.microsoft.com/office/powerpoint/2010/main" val="11166581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Postulates</a:t>
            </a:r>
            <a:endParaRPr lang="en-US" dirty="0"/>
          </a:p>
        </p:txBody>
      </p:sp>
      <p:sp>
        <p:nvSpPr>
          <p:cNvPr id="3" name="Rounded Rectangle 2"/>
          <p:cNvSpPr/>
          <p:nvPr/>
        </p:nvSpPr>
        <p:spPr>
          <a:xfrm>
            <a:off x="1905000" y="1447800"/>
            <a:ext cx="5410200" cy="1752600"/>
          </a:xfrm>
          <a:prstGeom prst="roundRect">
            <a:avLst/>
          </a:prstGeom>
          <a:noFill/>
          <a:ln>
            <a:solidFill>
              <a:srgbClr val="02A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057400" y="1600200"/>
            <a:ext cx="5181600" cy="1631216"/>
          </a:xfrm>
          <a:prstGeom prst="rect">
            <a:avLst/>
          </a:prstGeom>
          <a:noFill/>
        </p:spPr>
        <p:txBody>
          <a:bodyPr wrap="square" rtlCol="0">
            <a:spAutoFit/>
          </a:bodyPr>
          <a:lstStyle/>
          <a:p>
            <a:r>
              <a:rPr lang="en-US" sz="2000" b="1" dirty="0">
                <a:solidFill>
                  <a:srgbClr val="00EE00"/>
                </a:solidFill>
              </a:rPr>
              <a:t>P4.</a:t>
            </a:r>
          </a:p>
          <a:p>
            <a:pPr algn="ctr"/>
            <a:r>
              <a:rPr lang="en-US" sz="2000" dirty="0"/>
              <a:t>Power(</a:t>
            </a:r>
            <a:r>
              <a:rPr lang="en-US" sz="2000" dirty="0" smtClean="0"/>
              <a:t>P) </a:t>
            </a:r>
            <a:r>
              <a:rPr lang="en-US" sz="2000" dirty="0"/>
              <a:t>→ Importance(</a:t>
            </a:r>
            <a:r>
              <a:rPr lang="en-US" sz="2000" dirty="0" err="1"/>
              <a:t>Im</a:t>
            </a:r>
            <a:r>
              <a:rPr lang="en-US" sz="2000" dirty="0"/>
              <a:t>) </a:t>
            </a:r>
          </a:p>
          <a:p>
            <a:pPr algn="ctr"/>
            <a:r>
              <a:rPr lang="en-US" sz="2000" dirty="0"/>
              <a:t>Importance(</a:t>
            </a:r>
            <a:r>
              <a:rPr lang="en-US" sz="2000" dirty="0" err="1"/>
              <a:t>Im</a:t>
            </a:r>
            <a:r>
              <a:rPr lang="en-US" sz="2000" dirty="0"/>
              <a:t>) → Power(</a:t>
            </a:r>
            <a:r>
              <a:rPr lang="en-US" sz="2000" dirty="0" smtClean="0"/>
              <a:t>P) </a:t>
            </a:r>
            <a:endParaRPr lang="en-US" sz="2000" dirty="0"/>
          </a:p>
          <a:p>
            <a:pPr algn="ctr"/>
            <a:r>
              <a:rPr lang="en-US" sz="2000" dirty="0"/>
              <a:t>∴ Power(</a:t>
            </a:r>
            <a:r>
              <a:rPr lang="en-US" sz="2000" dirty="0" smtClean="0"/>
              <a:t>P) </a:t>
            </a:r>
            <a:r>
              <a:rPr lang="en-US" sz="2000" dirty="0"/>
              <a:t>↔ Importance(</a:t>
            </a:r>
            <a:r>
              <a:rPr lang="en-US" sz="2000" dirty="0" err="1"/>
              <a:t>Im</a:t>
            </a:r>
            <a:r>
              <a:rPr lang="en-US" sz="2000" dirty="0"/>
              <a:t>) ………(2) </a:t>
            </a:r>
          </a:p>
          <a:p>
            <a:endParaRPr lang="en-US" sz="2000" dirty="0"/>
          </a:p>
        </p:txBody>
      </p:sp>
      <p:sp>
        <p:nvSpPr>
          <p:cNvPr id="4" name="Slide Number Placeholder 3"/>
          <p:cNvSpPr>
            <a:spLocks noGrp="1"/>
          </p:cNvSpPr>
          <p:nvPr>
            <p:ph type="sldNum" sz="quarter" idx="12"/>
          </p:nvPr>
        </p:nvSpPr>
        <p:spPr/>
        <p:txBody>
          <a:bodyPr/>
          <a:lstStyle/>
          <a:p>
            <a:fld id="{C9420677-AD24-4F5C-9AF2-A63E4DD75390}" type="slidenum">
              <a:rPr lang="en-US" smtClean="0"/>
              <a:t>17</a:t>
            </a:fld>
            <a:endParaRPr lang="en-US"/>
          </a:p>
        </p:txBody>
      </p:sp>
    </p:spTree>
    <p:extLst>
      <p:ext uri="{BB962C8B-B14F-4D97-AF65-F5344CB8AC3E}">
        <p14:creationId xmlns:p14="http://schemas.microsoft.com/office/powerpoint/2010/main" val="38855246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t>2. Postulates</a:t>
            </a:r>
            <a:endParaRPr lang="en-US" dirty="0"/>
          </a:p>
        </p:txBody>
      </p:sp>
      <p:sp>
        <p:nvSpPr>
          <p:cNvPr id="4" name="Rounded Rectangle 3"/>
          <p:cNvSpPr/>
          <p:nvPr/>
        </p:nvSpPr>
        <p:spPr>
          <a:xfrm>
            <a:off x="1905000" y="1447800"/>
            <a:ext cx="5410200" cy="1752600"/>
          </a:xfrm>
          <a:prstGeom prst="roundRect">
            <a:avLst/>
          </a:prstGeom>
          <a:noFill/>
          <a:ln>
            <a:solidFill>
              <a:srgbClr val="02A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057400" y="1600200"/>
            <a:ext cx="5181600" cy="1631216"/>
          </a:xfrm>
          <a:prstGeom prst="rect">
            <a:avLst/>
          </a:prstGeom>
          <a:noFill/>
        </p:spPr>
        <p:txBody>
          <a:bodyPr wrap="square" rtlCol="0">
            <a:spAutoFit/>
          </a:bodyPr>
          <a:lstStyle/>
          <a:p>
            <a:r>
              <a:rPr lang="en-US" sz="2000" b="1" dirty="0">
                <a:solidFill>
                  <a:srgbClr val="00EE00"/>
                </a:solidFill>
              </a:rPr>
              <a:t>P4.</a:t>
            </a:r>
          </a:p>
          <a:p>
            <a:pPr algn="ctr"/>
            <a:r>
              <a:rPr lang="en-US" sz="2000" dirty="0"/>
              <a:t>Power(</a:t>
            </a:r>
            <a:r>
              <a:rPr lang="en-US" sz="2000" dirty="0" smtClean="0"/>
              <a:t>P) </a:t>
            </a:r>
            <a:r>
              <a:rPr lang="en-US" sz="2000" dirty="0"/>
              <a:t>→ Importance(</a:t>
            </a:r>
            <a:r>
              <a:rPr lang="en-US" sz="2000" dirty="0" err="1"/>
              <a:t>Im</a:t>
            </a:r>
            <a:r>
              <a:rPr lang="en-US" sz="2000" dirty="0"/>
              <a:t>) </a:t>
            </a:r>
          </a:p>
          <a:p>
            <a:pPr algn="ctr"/>
            <a:r>
              <a:rPr lang="en-US" sz="2000" dirty="0"/>
              <a:t>Importance(</a:t>
            </a:r>
            <a:r>
              <a:rPr lang="en-US" sz="2000" dirty="0" err="1"/>
              <a:t>Im</a:t>
            </a:r>
            <a:r>
              <a:rPr lang="en-US" sz="2000" dirty="0"/>
              <a:t>) → Power(</a:t>
            </a:r>
            <a:r>
              <a:rPr lang="en-US" sz="2000" dirty="0" smtClean="0"/>
              <a:t>P) </a:t>
            </a:r>
            <a:endParaRPr lang="en-US" sz="2000" dirty="0"/>
          </a:p>
          <a:p>
            <a:pPr algn="ctr"/>
            <a:r>
              <a:rPr lang="en-US" sz="2000" dirty="0"/>
              <a:t>∴ Power(</a:t>
            </a:r>
            <a:r>
              <a:rPr lang="en-US" sz="2000" dirty="0" smtClean="0"/>
              <a:t>P) </a:t>
            </a:r>
            <a:r>
              <a:rPr lang="en-US" sz="2000" dirty="0"/>
              <a:t>↔ Importance(</a:t>
            </a:r>
            <a:r>
              <a:rPr lang="en-US" sz="2000" dirty="0" err="1"/>
              <a:t>Im</a:t>
            </a:r>
            <a:r>
              <a:rPr lang="en-US" sz="2000" dirty="0"/>
              <a:t>) ………(2) </a:t>
            </a:r>
          </a:p>
          <a:p>
            <a:endParaRPr lang="en-US" sz="2000" dirty="0"/>
          </a:p>
        </p:txBody>
      </p:sp>
      <p:sp>
        <p:nvSpPr>
          <p:cNvPr id="6" name="Rounded Rectangle 5"/>
          <p:cNvSpPr/>
          <p:nvPr/>
        </p:nvSpPr>
        <p:spPr>
          <a:xfrm>
            <a:off x="1905000" y="4038600"/>
            <a:ext cx="5410200" cy="1752600"/>
          </a:xfrm>
          <a:prstGeom prst="roundRect">
            <a:avLst/>
          </a:prstGeom>
          <a:noFill/>
          <a:ln>
            <a:solidFill>
              <a:srgbClr val="02A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057400" y="4114800"/>
            <a:ext cx="5181600" cy="1631216"/>
          </a:xfrm>
          <a:prstGeom prst="rect">
            <a:avLst/>
          </a:prstGeom>
          <a:noFill/>
        </p:spPr>
        <p:txBody>
          <a:bodyPr wrap="square" rtlCol="0">
            <a:spAutoFit/>
          </a:bodyPr>
          <a:lstStyle/>
          <a:p>
            <a:r>
              <a:rPr lang="en-US" sz="2000" b="1" dirty="0">
                <a:solidFill>
                  <a:srgbClr val="00EE00"/>
                </a:solidFill>
              </a:rPr>
              <a:t>P5.</a:t>
            </a:r>
          </a:p>
          <a:p>
            <a:pPr algn="ctr"/>
            <a:r>
              <a:rPr lang="en-US" sz="2000" dirty="0"/>
              <a:t>Power(</a:t>
            </a:r>
            <a:r>
              <a:rPr lang="en-US" sz="2000" dirty="0" smtClean="0"/>
              <a:t>P) </a:t>
            </a:r>
            <a:r>
              <a:rPr lang="en-US" sz="2000" dirty="0"/>
              <a:t>→ Control(C) </a:t>
            </a:r>
          </a:p>
          <a:p>
            <a:pPr algn="ctr"/>
            <a:r>
              <a:rPr lang="en-US" sz="2000" dirty="0"/>
              <a:t>Control(C) → Power(</a:t>
            </a:r>
            <a:r>
              <a:rPr lang="en-US" sz="2000" dirty="0" smtClean="0"/>
              <a:t>P)</a:t>
            </a:r>
            <a:endParaRPr lang="en-US" sz="2000" dirty="0"/>
          </a:p>
          <a:p>
            <a:pPr algn="ctr"/>
            <a:r>
              <a:rPr lang="en-US" sz="2000" dirty="0"/>
              <a:t>∴ Power(</a:t>
            </a:r>
            <a:r>
              <a:rPr lang="en-US" sz="2000" dirty="0" smtClean="0"/>
              <a:t>P) </a:t>
            </a:r>
            <a:r>
              <a:rPr lang="en-US" sz="2000" dirty="0"/>
              <a:t>↔ Control(C) ………(3) </a:t>
            </a:r>
          </a:p>
          <a:p>
            <a:endParaRPr lang="en-US" sz="2000" dirty="0"/>
          </a:p>
        </p:txBody>
      </p:sp>
      <p:sp>
        <p:nvSpPr>
          <p:cNvPr id="2" name="Slide Number Placeholder 1"/>
          <p:cNvSpPr>
            <a:spLocks noGrp="1"/>
          </p:cNvSpPr>
          <p:nvPr>
            <p:ph type="sldNum" sz="quarter" idx="12"/>
          </p:nvPr>
        </p:nvSpPr>
        <p:spPr/>
        <p:txBody>
          <a:bodyPr/>
          <a:lstStyle/>
          <a:p>
            <a:fld id="{C9420677-AD24-4F5C-9AF2-A63E4DD75390}" type="slidenum">
              <a:rPr lang="en-US" smtClean="0"/>
              <a:t>18</a:t>
            </a:fld>
            <a:endParaRPr lang="en-US"/>
          </a:p>
        </p:txBody>
      </p:sp>
    </p:spTree>
    <p:extLst>
      <p:ext uri="{BB962C8B-B14F-4D97-AF65-F5344CB8AC3E}">
        <p14:creationId xmlns:p14="http://schemas.microsoft.com/office/powerpoint/2010/main" val="162819758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t>2. Postulates</a:t>
            </a:r>
            <a:endParaRPr lang="en-US" dirty="0"/>
          </a:p>
        </p:txBody>
      </p:sp>
      <p:sp>
        <p:nvSpPr>
          <p:cNvPr id="4" name="TextBox 3"/>
          <p:cNvSpPr txBox="1"/>
          <p:nvPr/>
        </p:nvSpPr>
        <p:spPr>
          <a:xfrm>
            <a:off x="457200" y="1676400"/>
            <a:ext cx="8229600" cy="1569660"/>
          </a:xfrm>
          <a:prstGeom prst="rect">
            <a:avLst/>
          </a:prstGeom>
          <a:noFill/>
        </p:spPr>
        <p:txBody>
          <a:bodyPr wrap="square" rtlCol="0">
            <a:spAutoFit/>
          </a:bodyPr>
          <a:lstStyle/>
          <a:p>
            <a:pPr algn="ctr"/>
            <a:r>
              <a:rPr lang="en-US" sz="3200" dirty="0" smtClean="0"/>
              <a:t>∵ Power</a:t>
            </a:r>
            <a:r>
              <a:rPr lang="en-US" sz="3200" dirty="0"/>
              <a:t>(P) = f(</a:t>
            </a:r>
            <a:r>
              <a:rPr lang="en-US" sz="3200" dirty="0" err="1"/>
              <a:t>C,Im</a:t>
            </a:r>
            <a:r>
              <a:rPr lang="en-US" sz="3200" dirty="0"/>
              <a:t>) </a:t>
            </a:r>
          </a:p>
          <a:p>
            <a:endParaRPr lang="pl-PL" sz="3200" dirty="0"/>
          </a:p>
          <a:p>
            <a:endParaRPr lang="en-US" sz="3200" dirty="0"/>
          </a:p>
        </p:txBody>
      </p:sp>
      <p:sp>
        <p:nvSpPr>
          <p:cNvPr id="2" name="Slide Number Placeholder 1"/>
          <p:cNvSpPr>
            <a:spLocks noGrp="1"/>
          </p:cNvSpPr>
          <p:nvPr>
            <p:ph type="sldNum" sz="quarter" idx="12"/>
          </p:nvPr>
        </p:nvSpPr>
        <p:spPr/>
        <p:txBody>
          <a:bodyPr/>
          <a:lstStyle/>
          <a:p>
            <a:fld id="{C9420677-AD24-4F5C-9AF2-A63E4DD75390}" type="slidenum">
              <a:rPr lang="en-US" smtClean="0"/>
              <a:t>19</a:t>
            </a:fld>
            <a:endParaRPr lang="en-US"/>
          </a:p>
        </p:txBody>
      </p:sp>
    </p:spTree>
    <p:extLst>
      <p:ext uri="{BB962C8B-B14F-4D97-AF65-F5344CB8AC3E}">
        <p14:creationId xmlns:p14="http://schemas.microsoft.com/office/powerpoint/2010/main" val="11722482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dirty="0" smtClean="0"/>
              <a:t>Overview</a:t>
            </a:r>
            <a:endParaRPr lang="en-US" dirty="0"/>
          </a:p>
        </p:txBody>
      </p:sp>
      <p:sp>
        <p:nvSpPr>
          <p:cNvPr id="3" name="TextBox 2"/>
          <p:cNvSpPr txBox="1"/>
          <p:nvPr/>
        </p:nvSpPr>
        <p:spPr>
          <a:xfrm>
            <a:off x="457200" y="1066800"/>
            <a:ext cx="8229600" cy="4832093"/>
          </a:xfrm>
          <a:prstGeom prst="rect">
            <a:avLst/>
          </a:prstGeom>
          <a:noFill/>
        </p:spPr>
        <p:txBody>
          <a:bodyPr wrap="square" rtlCol="0">
            <a:spAutoFit/>
          </a:bodyPr>
          <a:lstStyle/>
          <a:p>
            <a:pPr marL="342900" indent="-342900">
              <a:buFont typeface="Arial"/>
              <a:buChar char="•"/>
            </a:pPr>
            <a:r>
              <a:rPr lang="en-US" sz="2800" dirty="0"/>
              <a:t>Background</a:t>
            </a:r>
          </a:p>
          <a:p>
            <a:pPr marL="342900" indent="-342900">
              <a:buFont typeface="Arial"/>
              <a:buChar char="•"/>
            </a:pPr>
            <a:r>
              <a:rPr lang="en-US" sz="2800" dirty="0"/>
              <a:t>Introduction</a:t>
            </a:r>
          </a:p>
          <a:p>
            <a:pPr lvl="1">
              <a:buFont typeface="Wingdings" charset="2"/>
              <a:buChar char="Ø"/>
            </a:pPr>
            <a:r>
              <a:rPr lang="en-US" sz="2800" dirty="0"/>
              <a:t>Research Questions</a:t>
            </a:r>
          </a:p>
          <a:p>
            <a:pPr lvl="1">
              <a:buFont typeface="Wingdings" charset="2"/>
              <a:buChar char="Ø"/>
            </a:pPr>
            <a:r>
              <a:rPr lang="en-US" sz="2800" dirty="0"/>
              <a:t>Contributions </a:t>
            </a:r>
          </a:p>
          <a:p>
            <a:r>
              <a:rPr lang="en-US" sz="2800" dirty="0"/>
              <a:t>Methodology</a:t>
            </a:r>
          </a:p>
          <a:p>
            <a:pPr lvl="1">
              <a:buFont typeface="Wingdings" charset="2"/>
              <a:buChar char="Ø"/>
            </a:pPr>
            <a:r>
              <a:rPr lang="en-US" sz="2800" dirty="0"/>
              <a:t>Modeling DCFM</a:t>
            </a:r>
          </a:p>
          <a:p>
            <a:pPr lvl="1">
              <a:buFont typeface="Wingdings" charset="2"/>
              <a:buChar char="Ø"/>
            </a:pPr>
            <a:r>
              <a:rPr lang="en-US" sz="2800" dirty="0"/>
              <a:t>Postulates</a:t>
            </a:r>
          </a:p>
          <a:p>
            <a:pPr lvl="1">
              <a:buFont typeface="Wingdings" charset="2"/>
              <a:buChar char="Ø"/>
            </a:pPr>
            <a:r>
              <a:rPr lang="en-US" sz="2800" dirty="0"/>
              <a:t>DCFM-Success</a:t>
            </a:r>
          </a:p>
          <a:p>
            <a:pPr lvl="1">
              <a:buFont typeface="Wingdings" charset="2"/>
              <a:buChar char="Ø"/>
            </a:pPr>
            <a:r>
              <a:rPr lang="en-US" sz="2800" dirty="0"/>
              <a:t>DCFM-</a:t>
            </a:r>
            <a:r>
              <a:rPr lang="en-US" sz="2800" dirty="0" smtClean="0"/>
              <a:t>Failure</a:t>
            </a:r>
          </a:p>
          <a:p>
            <a:pPr marL="342900" indent="-342900">
              <a:buFont typeface="Arial"/>
              <a:buChar char="•"/>
            </a:pPr>
            <a:r>
              <a:rPr lang="en-US" sz="2800" dirty="0" smtClean="0"/>
              <a:t>Proposed Conceptual Framework</a:t>
            </a:r>
          </a:p>
          <a:p>
            <a:pPr marL="342900" indent="-342900">
              <a:buFont typeface="Arial"/>
              <a:buChar char="•"/>
            </a:pPr>
            <a:r>
              <a:rPr lang="en-US" sz="2800" dirty="0" smtClean="0"/>
              <a:t>Conclusion </a:t>
            </a:r>
            <a:r>
              <a:rPr lang="en-US" sz="2800" dirty="0"/>
              <a:t>and Future Work</a:t>
            </a:r>
          </a:p>
        </p:txBody>
      </p:sp>
      <p:sp>
        <p:nvSpPr>
          <p:cNvPr id="4" name="Slide Number Placeholder 3"/>
          <p:cNvSpPr>
            <a:spLocks noGrp="1"/>
          </p:cNvSpPr>
          <p:nvPr>
            <p:ph type="sldNum" sz="quarter" idx="12"/>
          </p:nvPr>
        </p:nvSpPr>
        <p:spPr/>
        <p:txBody>
          <a:bodyPr/>
          <a:lstStyle/>
          <a:p>
            <a:fld id="{C9420677-AD24-4F5C-9AF2-A63E4DD75390}" type="slidenum">
              <a:rPr lang="en-US" smtClean="0"/>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Postulates</a:t>
            </a:r>
            <a:endParaRPr lang="en-US" dirty="0"/>
          </a:p>
        </p:txBody>
      </p:sp>
      <p:sp>
        <p:nvSpPr>
          <p:cNvPr id="3" name="TextBox 2"/>
          <p:cNvSpPr txBox="1"/>
          <p:nvPr/>
        </p:nvSpPr>
        <p:spPr>
          <a:xfrm>
            <a:off x="457200" y="1676400"/>
            <a:ext cx="8229600" cy="2062103"/>
          </a:xfrm>
          <a:prstGeom prst="rect">
            <a:avLst/>
          </a:prstGeom>
          <a:noFill/>
        </p:spPr>
        <p:txBody>
          <a:bodyPr wrap="square" rtlCol="0">
            <a:spAutoFit/>
          </a:bodyPr>
          <a:lstStyle/>
          <a:p>
            <a:pPr algn="ctr"/>
            <a:r>
              <a:rPr lang="en-US" sz="3200" dirty="0" smtClean="0"/>
              <a:t>∵ Power</a:t>
            </a:r>
            <a:r>
              <a:rPr lang="en-US" sz="3200" dirty="0"/>
              <a:t>(P) = f(</a:t>
            </a:r>
            <a:r>
              <a:rPr lang="en-US" sz="3200" dirty="0" err="1"/>
              <a:t>C,Im</a:t>
            </a:r>
            <a:r>
              <a:rPr lang="en-US" sz="3200" dirty="0"/>
              <a:t>) </a:t>
            </a:r>
          </a:p>
          <a:p>
            <a:pPr algn="ctr"/>
            <a:r>
              <a:rPr lang="en-US" sz="3200" dirty="0" smtClean="0"/>
              <a:t>∵ Importance</a:t>
            </a:r>
            <a:r>
              <a:rPr lang="en-US" sz="3200" dirty="0"/>
              <a:t>(</a:t>
            </a:r>
            <a:r>
              <a:rPr lang="en-US" sz="3200" dirty="0" err="1"/>
              <a:t>Im</a:t>
            </a:r>
            <a:r>
              <a:rPr lang="en-US" sz="3200" dirty="0"/>
              <a:t>) = f(Interest) </a:t>
            </a:r>
          </a:p>
          <a:p>
            <a:endParaRPr lang="pl-PL" sz="3200" dirty="0"/>
          </a:p>
          <a:p>
            <a:endParaRPr lang="en-US" sz="3200" dirty="0"/>
          </a:p>
        </p:txBody>
      </p:sp>
      <p:sp>
        <p:nvSpPr>
          <p:cNvPr id="4" name="Slide Number Placeholder 3"/>
          <p:cNvSpPr>
            <a:spLocks noGrp="1"/>
          </p:cNvSpPr>
          <p:nvPr>
            <p:ph type="sldNum" sz="quarter" idx="12"/>
          </p:nvPr>
        </p:nvSpPr>
        <p:spPr/>
        <p:txBody>
          <a:bodyPr/>
          <a:lstStyle/>
          <a:p>
            <a:fld id="{C9420677-AD24-4F5C-9AF2-A63E4DD75390}" type="slidenum">
              <a:rPr lang="en-US" smtClean="0"/>
              <a:t>20</a:t>
            </a:fld>
            <a:endParaRPr lang="en-US"/>
          </a:p>
        </p:txBody>
      </p:sp>
    </p:spTree>
    <p:extLst>
      <p:ext uri="{BB962C8B-B14F-4D97-AF65-F5344CB8AC3E}">
        <p14:creationId xmlns:p14="http://schemas.microsoft.com/office/powerpoint/2010/main" val="36879341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t>2. Postulates</a:t>
            </a:r>
            <a:endParaRPr lang="en-US" dirty="0"/>
          </a:p>
        </p:txBody>
      </p:sp>
      <p:sp>
        <p:nvSpPr>
          <p:cNvPr id="4" name="TextBox 3"/>
          <p:cNvSpPr txBox="1"/>
          <p:nvPr/>
        </p:nvSpPr>
        <p:spPr>
          <a:xfrm>
            <a:off x="457200" y="1676400"/>
            <a:ext cx="8229600" cy="2062103"/>
          </a:xfrm>
          <a:prstGeom prst="rect">
            <a:avLst/>
          </a:prstGeom>
          <a:noFill/>
        </p:spPr>
        <p:txBody>
          <a:bodyPr wrap="square" rtlCol="0">
            <a:spAutoFit/>
          </a:bodyPr>
          <a:lstStyle/>
          <a:p>
            <a:pPr algn="ctr"/>
            <a:r>
              <a:rPr lang="en-US" sz="3200" dirty="0" smtClean="0"/>
              <a:t>∵ Power</a:t>
            </a:r>
            <a:r>
              <a:rPr lang="en-US" sz="3200" dirty="0"/>
              <a:t>(P) = f(</a:t>
            </a:r>
            <a:r>
              <a:rPr lang="en-US" sz="3200" dirty="0" err="1"/>
              <a:t>C,Im</a:t>
            </a:r>
            <a:r>
              <a:rPr lang="en-US" sz="3200" dirty="0"/>
              <a:t>) </a:t>
            </a:r>
          </a:p>
          <a:p>
            <a:pPr algn="ctr"/>
            <a:r>
              <a:rPr lang="en-US" sz="3200" dirty="0" smtClean="0"/>
              <a:t>∵ Importance</a:t>
            </a:r>
            <a:r>
              <a:rPr lang="en-US" sz="3200" dirty="0"/>
              <a:t>(</a:t>
            </a:r>
            <a:r>
              <a:rPr lang="en-US" sz="3200" dirty="0" err="1"/>
              <a:t>Im</a:t>
            </a:r>
            <a:r>
              <a:rPr lang="en-US" sz="3200" dirty="0"/>
              <a:t>) = f(Interest) </a:t>
            </a:r>
          </a:p>
          <a:p>
            <a:pPr algn="ctr"/>
            <a:r>
              <a:rPr lang="en-US" sz="3200" dirty="0" smtClean="0"/>
              <a:t>∵ Interest</a:t>
            </a:r>
            <a:r>
              <a:rPr lang="en-US" sz="3200" dirty="0"/>
              <a:t>(I) = |U</a:t>
            </a:r>
            <a:r>
              <a:rPr lang="en-US" sz="2400" dirty="0"/>
              <a:t>outcome1</a:t>
            </a:r>
            <a:r>
              <a:rPr lang="en-US" sz="3200" dirty="0"/>
              <a:t> − U</a:t>
            </a:r>
            <a:r>
              <a:rPr lang="en-US" sz="2400" dirty="0"/>
              <a:t>outcome0</a:t>
            </a:r>
            <a:r>
              <a:rPr lang="en-US" sz="3200" dirty="0" smtClean="0"/>
              <a:t>|</a:t>
            </a:r>
            <a:endParaRPr lang="pl-PL" sz="3200" dirty="0"/>
          </a:p>
          <a:p>
            <a:endParaRPr lang="en-US" sz="3200" dirty="0"/>
          </a:p>
        </p:txBody>
      </p:sp>
      <p:sp>
        <p:nvSpPr>
          <p:cNvPr id="2" name="Slide Number Placeholder 1"/>
          <p:cNvSpPr>
            <a:spLocks noGrp="1"/>
          </p:cNvSpPr>
          <p:nvPr>
            <p:ph type="sldNum" sz="quarter" idx="12"/>
          </p:nvPr>
        </p:nvSpPr>
        <p:spPr/>
        <p:txBody>
          <a:bodyPr/>
          <a:lstStyle/>
          <a:p>
            <a:fld id="{C9420677-AD24-4F5C-9AF2-A63E4DD75390}" type="slidenum">
              <a:rPr lang="en-US" smtClean="0"/>
              <a:t>21</a:t>
            </a:fld>
            <a:endParaRPr lang="en-US"/>
          </a:p>
        </p:txBody>
      </p:sp>
    </p:spTree>
    <p:extLst>
      <p:ext uri="{BB962C8B-B14F-4D97-AF65-F5344CB8AC3E}">
        <p14:creationId xmlns:p14="http://schemas.microsoft.com/office/powerpoint/2010/main" val="15822081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t>2. Postulates</a:t>
            </a:r>
            <a:endParaRPr lang="en-US" dirty="0"/>
          </a:p>
        </p:txBody>
      </p:sp>
      <p:sp>
        <p:nvSpPr>
          <p:cNvPr id="4" name="TextBox 3"/>
          <p:cNvSpPr txBox="1"/>
          <p:nvPr/>
        </p:nvSpPr>
        <p:spPr>
          <a:xfrm>
            <a:off x="457200" y="1676400"/>
            <a:ext cx="8229600" cy="3046988"/>
          </a:xfrm>
          <a:prstGeom prst="rect">
            <a:avLst/>
          </a:prstGeom>
          <a:noFill/>
        </p:spPr>
        <p:txBody>
          <a:bodyPr wrap="square" rtlCol="0">
            <a:spAutoFit/>
          </a:bodyPr>
          <a:lstStyle/>
          <a:p>
            <a:pPr algn="ctr"/>
            <a:r>
              <a:rPr lang="en-US" sz="3200" dirty="0" smtClean="0"/>
              <a:t>∵ Power</a:t>
            </a:r>
            <a:r>
              <a:rPr lang="en-US" sz="3200" dirty="0"/>
              <a:t>(P) = f(</a:t>
            </a:r>
            <a:r>
              <a:rPr lang="en-US" sz="3200" dirty="0" err="1"/>
              <a:t>C,Im</a:t>
            </a:r>
            <a:r>
              <a:rPr lang="en-US" sz="3200" dirty="0"/>
              <a:t>) </a:t>
            </a:r>
          </a:p>
          <a:p>
            <a:pPr algn="ctr"/>
            <a:r>
              <a:rPr lang="en-US" sz="3200" dirty="0" smtClean="0"/>
              <a:t>∵ Importance</a:t>
            </a:r>
            <a:r>
              <a:rPr lang="en-US" sz="3200" dirty="0"/>
              <a:t>(</a:t>
            </a:r>
            <a:r>
              <a:rPr lang="en-US" sz="3200" dirty="0" err="1"/>
              <a:t>Im</a:t>
            </a:r>
            <a:r>
              <a:rPr lang="en-US" sz="3200" dirty="0"/>
              <a:t>) = f(Interest) </a:t>
            </a:r>
          </a:p>
          <a:p>
            <a:pPr algn="ctr"/>
            <a:r>
              <a:rPr lang="en-US" sz="3200" dirty="0" smtClean="0"/>
              <a:t>∵ Interest</a:t>
            </a:r>
            <a:r>
              <a:rPr lang="en-US" sz="3200" dirty="0"/>
              <a:t>(I) = |U</a:t>
            </a:r>
            <a:r>
              <a:rPr lang="en-US" sz="2400" dirty="0"/>
              <a:t>outcome1</a:t>
            </a:r>
            <a:r>
              <a:rPr lang="en-US" sz="3200" dirty="0"/>
              <a:t> − U</a:t>
            </a:r>
            <a:r>
              <a:rPr lang="en-US" sz="2400" dirty="0"/>
              <a:t>outcome0</a:t>
            </a:r>
            <a:r>
              <a:rPr lang="en-US" sz="3200" dirty="0"/>
              <a:t>| ∴Power(P)=f(C,|U</a:t>
            </a:r>
            <a:r>
              <a:rPr lang="en-US" sz="2400" dirty="0"/>
              <a:t>outcome1</a:t>
            </a:r>
            <a:r>
              <a:rPr lang="en-US" sz="3200" dirty="0"/>
              <a:t> −U</a:t>
            </a:r>
            <a:r>
              <a:rPr lang="en-US" sz="2400" dirty="0"/>
              <a:t>outcome0</a:t>
            </a:r>
            <a:r>
              <a:rPr lang="en-US" sz="3200" dirty="0"/>
              <a:t>|) </a:t>
            </a:r>
          </a:p>
          <a:p>
            <a:endParaRPr lang="pl-PL" sz="3200" dirty="0"/>
          </a:p>
          <a:p>
            <a:endParaRPr lang="en-US" sz="3200" dirty="0"/>
          </a:p>
        </p:txBody>
      </p:sp>
      <p:sp>
        <p:nvSpPr>
          <p:cNvPr id="2" name="Slide Number Placeholder 1"/>
          <p:cNvSpPr>
            <a:spLocks noGrp="1"/>
          </p:cNvSpPr>
          <p:nvPr>
            <p:ph type="sldNum" sz="quarter" idx="12"/>
          </p:nvPr>
        </p:nvSpPr>
        <p:spPr/>
        <p:txBody>
          <a:bodyPr/>
          <a:lstStyle/>
          <a:p>
            <a:fld id="{C9420677-AD24-4F5C-9AF2-A63E4DD75390}" type="slidenum">
              <a:rPr lang="en-US" smtClean="0"/>
              <a:t>22</a:t>
            </a:fld>
            <a:endParaRPr lang="en-US"/>
          </a:p>
        </p:txBody>
      </p:sp>
    </p:spTree>
    <p:extLst>
      <p:ext uri="{BB962C8B-B14F-4D97-AF65-F5344CB8AC3E}">
        <p14:creationId xmlns:p14="http://schemas.microsoft.com/office/powerpoint/2010/main" val="13998709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t>2. Postulates</a:t>
            </a:r>
            <a:endParaRPr lang="en-US" dirty="0"/>
          </a:p>
        </p:txBody>
      </p:sp>
      <p:sp>
        <p:nvSpPr>
          <p:cNvPr id="4" name="TextBox 3"/>
          <p:cNvSpPr txBox="1"/>
          <p:nvPr/>
        </p:nvSpPr>
        <p:spPr>
          <a:xfrm>
            <a:off x="457200" y="1676400"/>
            <a:ext cx="8229600" cy="4031873"/>
          </a:xfrm>
          <a:prstGeom prst="rect">
            <a:avLst/>
          </a:prstGeom>
          <a:noFill/>
        </p:spPr>
        <p:txBody>
          <a:bodyPr wrap="square" rtlCol="0">
            <a:spAutoFit/>
          </a:bodyPr>
          <a:lstStyle/>
          <a:p>
            <a:pPr algn="ctr"/>
            <a:r>
              <a:rPr lang="en-US" sz="3200" dirty="0" smtClean="0"/>
              <a:t>∵ Power</a:t>
            </a:r>
            <a:r>
              <a:rPr lang="en-US" sz="3200" dirty="0"/>
              <a:t>(P) = f(</a:t>
            </a:r>
            <a:r>
              <a:rPr lang="en-US" sz="3200" dirty="0" err="1"/>
              <a:t>C,Im</a:t>
            </a:r>
            <a:r>
              <a:rPr lang="en-US" sz="3200" dirty="0"/>
              <a:t>) </a:t>
            </a:r>
          </a:p>
          <a:p>
            <a:pPr algn="ctr"/>
            <a:r>
              <a:rPr lang="en-US" sz="3200" dirty="0" smtClean="0"/>
              <a:t>∵ Importance</a:t>
            </a:r>
            <a:r>
              <a:rPr lang="en-US" sz="3200" dirty="0"/>
              <a:t>(</a:t>
            </a:r>
            <a:r>
              <a:rPr lang="en-US" sz="3200" dirty="0" err="1"/>
              <a:t>Im</a:t>
            </a:r>
            <a:r>
              <a:rPr lang="en-US" sz="3200" dirty="0"/>
              <a:t>) = f(Interest) </a:t>
            </a:r>
          </a:p>
          <a:p>
            <a:pPr algn="ctr"/>
            <a:r>
              <a:rPr lang="en-US" sz="3200" dirty="0" smtClean="0"/>
              <a:t>∵ Interest</a:t>
            </a:r>
            <a:r>
              <a:rPr lang="en-US" sz="3200" dirty="0"/>
              <a:t>(I) = |U</a:t>
            </a:r>
            <a:r>
              <a:rPr lang="en-US" sz="2400" dirty="0"/>
              <a:t>outcome1</a:t>
            </a:r>
            <a:r>
              <a:rPr lang="en-US" sz="3200" dirty="0"/>
              <a:t> − U</a:t>
            </a:r>
            <a:r>
              <a:rPr lang="en-US" sz="2400" dirty="0"/>
              <a:t>outcome0</a:t>
            </a:r>
            <a:r>
              <a:rPr lang="en-US" sz="3200" dirty="0"/>
              <a:t>| ∴Power(P)=f(C,|U</a:t>
            </a:r>
            <a:r>
              <a:rPr lang="en-US" sz="2400" dirty="0"/>
              <a:t>outcome1</a:t>
            </a:r>
            <a:r>
              <a:rPr lang="en-US" sz="3200" dirty="0"/>
              <a:t> −U</a:t>
            </a:r>
            <a:r>
              <a:rPr lang="en-US" sz="2400" dirty="0"/>
              <a:t>outcome0</a:t>
            </a:r>
            <a:r>
              <a:rPr lang="en-US" sz="3200" dirty="0"/>
              <a:t>|) </a:t>
            </a:r>
          </a:p>
          <a:p>
            <a:pPr algn="ctr"/>
            <a:r>
              <a:rPr lang="pl-PL" sz="3200" dirty="0"/>
              <a:t>Or </a:t>
            </a:r>
          </a:p>
          <a:p>
            <a:pPr algn="ctr"/>
            <a:r>
              <a:rPr lang="pl-PL" sz="3200" dirty="0"/>
              <a:t>∴ Power(P) = f(C,I)………..(4) </a:t>
            </a:r>
          </a:p>
          <a:p>
            <a:endParaRPr lang="pl-PL" sz="3200" dirty="0"/>
          </a:p>
          <a:p>
            <a:endParaRPr lang="en-US" sz="3200" dirty="0"/>
          </a:p>
        </p:txBody>
      </p:sp>
      <p:sp>
        <p:nvSpPr>
          <p:cNvPr id="2" name="Slide Number Placeholder 1"/>
          <p:cNvSpPr>
            <a:spLocks noGrp="1"/>
          </p:cNvSpPr>
          <p:nvPr>
            <p:ph type="sldNum" sz="quarter" idx="12"/>
          </p:nvPr>
        </p:nvSpPr>
        <p:spPr/>
        <p:txBody>
          <a:bodyPr/>
          <a:lstStyle/>
          <a:p>
            <a:fld id="{C9420677-AD24-4F5C-9AF2-A63E4DD75390}" type="slidenum">
              <a:rPr lang="en-US" smtClean="0"/>
              <a:t>23</a:t>
            </a:fld>
            <a:endParaRPr lang="en-US"/>
          </a:p>
        </p:txBody>
      </p:sp>
    </p:spTree>
    <p:extLst>
      <p:ext uri="{BB962C8B-B14F-4D97-AF65-F5344CB8AC3E}">
        <p14:creationId xmlns:p14="http://schemas.microsoft.com/office/powerpoint/2010/main" val="420695186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t>2. Postulates</a:t>
            </a:r>
            <a:endParaRPr lang="en-US" dirty="0"/>
          </a:p>
        </p:txBody>
      </p:sp>
      <p:sp>
        <p:nvSpPr>
          <p:cNvPr id="4" name="TextBox 3"/>
          <p:cNvSpPr txBox="1"/>
          <p:nvPr/>
        </p:nvSpPr>
        <p:spPr>
          <a:xfrm>
            <a:off x="457200" y="1676400"/>
            <a:ext cx="8229600" cy="4031873"/>
          </a:xfrm>
          <a:prstGeom prst="rect">
            <a:avLst/>
          </a:prstGeom>
          <a:noFill/>
        </p:spPr>
        <p:txBody>
          <a:bodyPr wrap="square" rtlCol="0">
            <a:spAutoFit/>
          </a:bodyPr>
          <a:lstStyle/>
          <a:p>
            <a:pPr algn="ctr"/>
            <a:r>
              <a:rPr lang="en-US" sz="3200" dirty="0"/>
              <a:t>∵ Power(P) = f(</a:t>
            </a:r>
            <a:r>
              <a:rPr lang="en-US" sz="3200" dirty="0" err="1"/>
              <a:t>C,Im</a:t>
            </a:r>
            <a:r>
              <a:rPr lang="en-US" sz="3200" dirty="0"/>
              <a:t>) </a:t>
            </a:r>
          </a:p>
          <a:p>
            <a:pPr algn="ctr"/>
            <a:r>
              <a:rPr lang="en-US" sz="3200" dirty="0"/>
              <a:t>∵ Importance(</a:t>
            </a:r>
            <a:r>
              <a:rPr lang="en-US" sz="3200" dirty="0" err="1"/>
              <a:t>Im</a:t>
            </a:r>
            <a:r>
              <a:rPr lang="en-US" sz="3200" dirty="0"/>
              <a:t>) = f(Interest) </a:t>
            </a:r>
          </a:p>
          <a:p>
            <a:pPr algn="ctr"/>
            <a:r>
              <a:rPr lang="en-US" sz="3200" dirty="0" smtClean="0"/>
              <a:t>∵ Interest</a:t>
            </a:r>
            <a:r>
              <a:rPr lang="en-US" sz="3200" dirty="0"/>
              <a:t>(I) = |U</a:t>
            </a:r>
            <a:r>
              <a:rPr lang="en-US" sz="2400" dirty="0"/>
              <a:t>outcome1</a:t>
            </a:r>
            <a:r>
              <a:rPr lang="en-US" sz="3200" dirty="0"/>
              <a:t> − U</a:t>
            </a:r>
            <a:r>
              <a:rPr lang="en-US" sz="2400" dirty="0"/>
              <a:t>outcome0</a:t>
            </a:r>
            <a:r>
              <a:rPr lang="en-US" sz="3200" dirty="0"/>
              <a:t>| ∴Power(P)=f(C,|U</a:t>
            </a:r>
            <a:r>
              <a:rPr lang="en-US" sz="2400" dirty="0"/>
              <a:t>outcome1</a:t>
            </a:r>
            <a:r>
              <a:rPr lang="en-US" sz="3200" dirty="0"/>
              <a:t> −U</a:t>
            </a:r>
            <a:r>
              <a:rPr lang="en-US" sz="2400" dirty="0"/>
              <a:t>outcome0</a:t>
            </a:r>
            <a:r>
              <a:rPr lang="en-US" sz="3200" dirty="0"/>
              <a:t>|) </a:t>
            </a:r>
          </a:p>
          <a:p>
            <a:pPr algn="ctr"/>
            <a:r>
              <a:rPr lang="pl-PL" sz="3200" dirty="0"/>
              <a:t>Or </a:t>
            </a:r>
          </a:p>
          <a:p>
            <a:pPr algn="ctr"/>
            <a:r>
              <a:rPr lang="pl-PL" sz="3200" dirty="0"/>
              <a:t>∴ Power(P) = f(C,I)………..(4) </a:t>
            </a:r>
          </a:p>
          <a:p>
            <a:endParaRPr lang="pl-PL" sz="3200" dirty="0"/>
          </a:p>
          <a:p>
            <a:endParaRPr lang="en-US" sz="3200" dirty="0"/>
          </a:p>
        </p:txBody>
      </p:sp>
      <p:pic>
        <p:nvPicPr>
          <p:cNvPr id="5" name="Picture 4" desc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5029200"/>
            <a:ext cx="4775200" cy="1079500"/>
          </a:xfrm>
          <a:prstGeom prst="rect">
            <a:avLst/>
          </a:prstGeom>
        </p:spPr>
      </p:pic>
      <p:sp>
        <p:nvSpPr>
          <p:cNvPr id="2" name="Slide Number Placeholder 1"/>
          <p:cNvSpPr>
            <a:spLocks noGrp="1"/>
          </p:cNvSpPr>
          <p:nvPr>
            <p:ph type="sldNum" sz="quarter" idx="12"/>
          </p:nvPr>
        </p:nvSpPr>
        <p:spPr/>
        <p:txBody>
          <a:bodyPr/>
          <a:lstStyle/>
          <a:p>
            <a:fld id="{C9420677-AD24-4F5C-9AF2-A63E4DD75390}" type="slidenum">
              <a:rPr lang="en-US" smtClean="0"/>
              <a:t>24</a:t>
            </a:fld>
            <a:endParaRPr lang="en-US"/>
          </a:p>
        </p:txBody>
      </p:sp>
    </p:spTree>
    <p:extLst>
      <p:ext uri="{BB962C8B-B14F-4D97-AF65-F5344CB8AC3E}">
        <p14:creationId xmlns:p14="http://schemas.microsoft.com/office/powerpoint/2010/main" val="2557686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Postulates</a:t>
            </a:r>
            <a:endParaRPr lang="en-US" dirty="0"/>
          </a:p>
        </p:txBody>
      </p:sp>
      <p:pic>
        <p:nvPicPr>
          <p:cNvPr id="3" name="Content Placeholder 3" descr="Postulate1.png"/>
          <p:cNvPicPr>
            <a:picLocks noGrp="1" noChangeAspect="1"/>
          </p:cNvPicPr>
          <p:nvPr/>
        </p:nvPicPr>
        <p:blipFill>
          <a:blip r:embed="rId2">
            <a:extLst>
              <a:ext uri="{28A0092B-C50C-407E-A947-70E740481C1C}">
                <a14:useLocalDpi xmlns:a14="http://schemas.microsoft.com/office/drawing/2010/main" val="0"/>
              </a:ext>
            </a:extLst>
          </a:blip>
          <a:srcRect t="-46055" b="-46055"/>
          <a:stretch>
            <a:fillRect/>
          </a:stretch>
        </p:blipFill>
        <p:spPr>
          <a:xfrm>
            <a:off x="457200" y="228600"/>
            <a:ext cx="8229600" cy="5954889"/>
          </a:xfrm>
          <a:prstGeom prst="rect">
            <a:avLst/>
          </a:prstGeom>
        </p:spPr>
      </p:pic>
      <p:sp>
        <p:nvSpPr>
          <p:cNvPr id="4" name="TextBox 3"/>
          <p:cNvSpPr txBox="1"/>
          <p:nvPr/>
        </p:nvSpPr>
        <p:spPr>
          <a:xfrm>
            <a:off x="457200" y="4876800"/>
            <a:ext cx="8229600" cy="215444"/>
          </a:xfrm>
          <a:prstGeom prst="rect">
            <a:avLst/>
          </a:prstGeom>
          <a:noFill/>
        </p:spPr>
        <p:txBody>
          <a:bodyPr wrap="square" rtlCol="0">
            <a:spAutoFit/>
          </a:bodyPr>
          <a:lstStyle/>
          <a:p>
            <a:r>
              <a:rPr lang="en-US" sz="1200" baseline="30000" dirty="0" smtClean="0"/>
              <a:t>Fig 5: </a:t>
            </a:r>
            <a:r>
              <a:rPr lang="en-US" sz="1200" baseline="30000" dirty="0"/>
              <a:t>Postulates Showing all the Factors that Help in Determining the Outcome of a DCFM, i.e., Success or Failure.</a:t>
            </a:r>
            <a:endParaRPr lang="en-US" sz="1200" dirty="0"/>
          </a:p>
        </p:txBody>
      </p:sp>
      <p:sp>
        <p:nvSpPr>
          <p:cNvPr id="5" name="Slide Number Placeholder 4"/>
          <p:cNvSpPr>
            <a:spLocks noGrp="1"/>
          </p:cNvSpPr>
          <p:nvPr>
            <p:ph type="sldNum" sz="quarter" idx="12"/>
          </p:nvPr>
        </p:nvSpPr>
        <p:spPr/>
        <p:txBody>
          <a:bodyPr/>
          <a:lstStyle/>
          <a:p>
            <a:fld id="{C9420677-AD24-4F5C-9AF2-A63E4DD75390}" type="slidenum">
              <a:rPr lang="en-US" smtClean="0"/>
              <a:t>25</a:t>
            </a:fld>
            <a:endParaRPr lang="en-US"/>
          </a:p>
        </p:txBody>
      </p:sp>
    </p:spTree>
    <p:extLst>
      <p:ext uri="{BB962C8B-B14F-4D97-AF65-F5344CB8AC3E}">
        <p14:creationId xmlns:p14="http://schemas.microsoft.com/office/powerpoint/2010/main" val="345761031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The Case of DCFM-Success</a:t>
            </a:r>
            <a:endParaRPr lang="en-US" dirty="0"/>
          </a:p>
        </p:txBody>
      </p:sp>
      <p:pic>
        <p:nvPicPr>
          <p:cNvPr id="3" name="Content Placeholder 3" descr="DCFM-Success.png"/>
          <p:cNvPicPr>
            <a:picLocks noGrp="1" noChangeAspect="1"/>
          </p:cNvPicPr>
          <p:nvPr/>
        </p:nvPicPr>
        <p:blipFill>
          <a:blip r:embed="rId3">
            <a:extLst>
              <a:ext uri="{28A0092B-C50C-407E-A947-70E740481C1C}">
                <a14:useLocalDpi xmlns:a14="http://schemas.microsoft.com/office/drawing/2010/main" val="0"/>
              </a:ext>
            </a:extLst>
          </a:blip>
          <a:srcRect l="-20224" r="-20224"/>
          <a:stretch>
            <a:fillRect/>
          </a:stretch>
        </p:blipFill>
        <p:spPr>
          <a:xfrm>
            <a:off x="838200" y="1371600"/>
            <a:ext cx="7467600" cy="4114800"/>
          </a:xfrm>
          <a:prstGeom prst="rect">
            <a:avLst/>
          </a:prstGeom>
        </p:spPr>
      </p:pic>
      <p:sp>
        <p:nvSpPr>
          <p:cNvPr id="4" name="TextBox 3"/>
          <p:cNvSpPr txBox="1"/>
          <p:nvPr/>
        </p:nvSpPr>
        <p:spPr>
          <a:xfrm>
            <a:off x="1981200" y="5486400"/>
            <a:ext cx="5257800" cy="276999"/>
          </a:xfrm>
          <a:prstGeom prst="rect">
            <a:avLst/>
          </a:prstGeom>
          <a:noFill/>
        </p:spPr>
        <p:txBody>
          <a:bodyPr wrap="square" rtlCol="0">
            <a:spAutoFit/>
          </a:bodyPr>
          <a:lstStyle/>
          <a:p>
            <a:r>
              <a:rPr lang="en-US" sz="1200" dirty="0" smtClean="0"/>
              <a:t>Fig 6: </a:t>
            </a:r>
            <a:r>
              <a:rPr lang="en-US" sz="1200" dirty="0"/>
              <a:t>Factors That Lead to The Case of DCFM-Success. </a:t>
            </a:r>
          </a:p>
        </p:txBody>
      </p:sp>
      <p:sp>
        <p:nvSpPr>
          <p:cNvPr id="5" name="Slide Number Placeholder 4"/>
          <p:cNvSpPr>
            <a:spLocks noGrp="1"/>
          </p:cNvSpPr>
          <p:nvPr>
            <p:ph type="sldNum" sz="quarter" idx="12"/>
          </p:nvPr>
        </p:nvSpPr>
        <p:spPr/>
        <p:txBody>
          <a:bodyPr/>
          <a:lstStyle/>
          <a:p>
            <a:fld id="{C9420677-AD24-4F5C-9AF2-A63E4DD75390}" type="slidenum">
              <a:rPr lang="en-US" smtClean="0"/>
              <a:t>26</a:t>
            </a:fld>
            <a:endParaRPr lang="en-US"/>
          </a:p>
        </p:txBody>
      </p:sp>
      <p:sp>
        <p:nvSpPr>
          <p:cNvPr id="6" name="TextBox 5"/>
          <p:cNvSpPr txBox="1"/>
          <p:nvPr/>
        </p:nvSpPr>
        <p:spPr>
          <a:xfrm>
            <a:off x="457200" y="5715000"/>
            <a:ext cx="7848600" cy="646331"/>
          </a:xfrm>
          <a:prstGeom prst="rect">
            <a:avLst/>
          </a:prstGeom>
          <a:noFill/>
        </p:spPr>
        <p:txBody>
          <a:bodyPr wrap="square" rtlCol="0">
            <a:spAutoFit/>
          </a:bodyPr>
          <a:lstStyle/>
          <a:p>
            <a:r>
              <a:rPr lang="en-US" dirty="0" err="1" smtClean="0"/>
              <a:t>Hypergraph</a:t>
            </a:r>
            <a:r>
              <a:rPr lang="en-US" dirty="0" smtClean="0"/>
              <a:t> will be used here to capture the multidimensional relations i.e. social dimensions</a:t>
            </a:r>
            <a:endParaRPr lang="en-US" dirty="0"/>
          </a:p>
        </p:txBody>
      </p:sp>
    </p:spTree>
    <p:extLst>
      <p:ext uri="{BB962C8B-B14F-4D97-AF65-F5344CB8AC3E}">
        <p14:creationId xmlns:p14="http://schemas.microsoft.com/office/powerpoint/2010/main" val="304150341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The Case of DCFM-Failure</a:t>
            </a:r>
            <a:endParaRPr lang="en-US" dirty="0"/>
          </a:p>
        </p:txBody>
      </p:sp>
      <p:pic>
        <p:nvPicPr>
          <p:cNvPr id="3" name="Content Placeholder 3" descr="DCFM-Failure.png"/>
          <p:cNvPicPr>
            <a:picLocks noGrp="1" noChangeAspect="1"/>
          </p:cNvPicPr>
          <p:nvPr/>
        </p:nvPicPr>
        <p:blipFill>
          <a:blip r:embed="rId3">
            <a:extLst>
              <a:ext uri="{28A0092B-C50C-407E-A947-70E740481C1C}">
                <a14:useLocalDpi xmlns:a14="http://schemas.microsoft.com/office/drawing/2010/main" val="0"/>
              </a:ext>
            </a:extLst>
          </a:blip>
          <a:srcRect l="-15104" r="-15104"/>
          <a:stretch>
            <a:fillRect/>
          </a:stretch>
        </p:blipFill>
        <p:spPr>
          <a:xfrm>
            <a:off x="1219200" y="1371600"/>
            <a:ext cx="6705600" cy="4437776"/>
          </a:xfrm>
          <a:prstGeom prst="rect">
            <a:avLst/>
          </a:prstGeom>
        </p:spPr>
      </p:pic>
      <p:sp>
        <p:nvSpPr>
          <p:cNvPr id="4" name="TextBox 3"/>
          <p:cNvSpPr txBox="1"/>
          <p:nvPr/>
        </p:nvSpPr>
        <p:spPr>
          <a:xfrm>
            <a:off x="2057400" y="5867400"/>
            <a:ext cx="5257800" cy="276999"/>
          </a:xfrm>
          <a:prstGeom prst="rect">
            <a:avLst/>
          </a:prstGeom>
          <a:noFill/>
        </p:spPr>
        <p:txBody>
          <a:bodyPr wrap="square" rtlCol="0">
            <a:spAutoFit/>
          </a:bodyPr>
          <a:lstStyle/>
          <a:p>
            <a:r>
              <a:rPr lang="en-US" sz="1200" dirty="0" smtClean="0"/>
              <a:t>Fig 7: </a:t>
            </a:r>
            <a:r>
              <a:rPr lang="en-US" sz="1200" dirty="0"/>
              <a:t>Factors That Lead to The Case of DCFM-Failure. </a:t>
            </a:r>
          </a:p>
        </p:txBody>
      </p:sp>
      <p:sp>
        <p:nvSpPr>
          <p:cNvPr id="5" name="Slide Number Placeholder 4"/>
          <p:cNvSpPr>
            <a:spLocks noGrp="1"/>
          </p:cNvSpPr>
          <p:nvPr>
            <p:ph type="sldNum" sz="quarter" idx="12"/>
          </p:nvPr>
        </p:nvSpPr>
        <p:spPr/>
        <p:txBody>
          <a:bodyPr/>
          <a:lstStyle/>
          <a:p>
            <a:fld id="{C9420677-AD24-4F5C-9AF2-A63E4DD75390}" type="slidenum">
              <a:rPr lang="en-US" smtClean="0"/>
              <a:t>27</a:t>
            </a:fld>
            <a:endParaRPr lang="en-US"/>
          </a:p>
        </p:txBody>
      </p:sp>
    </p:spTree>
    <p:extLst>
      <p:ext uri="{BB962C8B-B14F-4D97-AF65-F5344CB8AC3E}">
        <p14:creationId xmlns:p14="http://schemas.microsoft.com/office/powerpoint/2010/main" val="408205460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txBody>
          <a:bodyPr>
            <a:normAutofit fontScale="90000"/>
          </a:bodyPr>
          <a:lstStyle/>
          <a:p>
            <a:r>
              <a:rPr lang="en-US" dirty="0" smtClean="0"/>
              <a:t>4. Proposed Conceptual Framework</a:t>
            </a:r>
            <a:endParaRPr lang="en-US" dirty="0"/>
          </a:p>
        </p:txBody>
      </p:sp>
      <p:pic>
        <p:nvPicPr>
          <p:cNvPr id="3" name="Content Placeholder 3" descr="FrameWork.png"/>
          <p:cNvPicPr>
            <a:picLocks noGrp="1" noChangeAspect="1"/>
          </p:cNvPicPr>
          <p:nvPr/>
        </p:nvPicPr>
        <p:blipFill>
          <a:blip r:embed="rId3">
            <a:extLst>
              <a:ext uri="{28A0092B-C50C-407E-A947-70E740481C1C}">
                <a14:useLocalDpi xmlns:a14="http://schemas.microsoft.com/office/drawing/2010/main" val="0"/>
              </a:ext>
            </a:extLst>
          </a:blip>
          <a:srcRect l="-60503" r="-60503"/>
          <a:stretch>
            <a:fillRect/>
          </a:stretch>
        </p:blipFill>
        <p:spPr>
          <a:xfrm>
            <a:off x="1295400" y="990600"/>
            <a:ext cx="6477000" cy="5029200"/>
          </a:xfrm>
          <a:prstGeom prst="rect">
            <a:avLst/>
          </a:prstGeom>
        </p:spPr>
      </p:pic>
      <p:sp>
        <p:nvSpPr>
          <p:cNvPr id="4" name="TextBox 3"/>
          <p:cNvSpPr txBox="1"/>
          <p:nvPr/>
        </p:nvSpPr>
        <p:spPr>
          <a:xfrm>
            <a:off x="304800" y="6019800"/>
            <a:ext cx="8534400" cy="276999"/>
          </a:xfrm>
          <a:prstGeom prst="rect">
            <a:avLst/>
          </a:prstGeom>
          <a:noFill/>
        </p:spPr>
        <p:txBody>
          <a:bodyPr wrap="square" rtlCol="0">
            <a:spAutoFit/>
          </a:bodyPr>
          <a:lstStyle/>
          <a:p>
            <a:r>
              <a:rPr lang="en-US" sz="1200" dirty="0" smtClean="0"/>
              <a:t>Fig </a:t>
            </a:r>
            <a:r>
              <a:rPr lang="en-US" sz="1200" dirty="0"/>
              <a:t>8</a:t>
            </a:r>
            <a:r>
              <a:rPr lang="en-US" sz="1200" dirty="0" smtClean="0"/>
              <a:t>: </a:t>
            </a:r>
            <a:r>
              <a:rPr lang="en-US" sz="1200" dirty="0"/>
              <a:t>Proposed Conceptual Framework </a:t>
            </a:r>
            <a:r>
              <a:rPr lang="en-US" sz="1200" dirty="0" smtClean="0"/>
              <a:t>Illustrating </a:t>
            </a:r>
            <a:r>
              <a:rPr lang="en-US" sz="1200" dirty="0"/>
              <a:t>a Step-wise Methodology to Predict the Outcome of DCFMs. </a:t>
            </a:r>
          </a:p>
        </p:txBody>
      </p:sp>
      <p:sp>
        <p:nvSpPr>
          <p:cNvPr id="5" name="Slide Number Placeholder 4"/>
          <p:cNvSpPr>
            <a:spLocks noGrp="1"/>
          </p:cNvSpPr>
          <p:nvPr>
            <p:ph type="sldNum" sz="quarter" idx="12"/>
          </p:nvPr>
        </p:nvSpPr>
        <p:spPr/>
        <p:txBody>
          <a:bodyPr/>
          <a:lstStyle/>
          <a:p>
            <a:fld id="{C9420677-AD24-4F5C-9AF2-A63E4DD75390}" type="slidenum">
              <a:rPr lang="en-US" smtClean="0"/>
              <a:t>28</a:t>
            </a:fld>
            <a:endParaRPr lang="en-US"/>
          </a:p>
        </p:txBody>
      </p:sp>
    </p:spTree>
    <p:extLst>
      <p:ext uri="{BB962C8B-B14F-4D97-AF65-F5344CB8AC3E}">
        <p14:creationId xmlns:p14="http://schemas.microsoft.com/office/powerpoint/2010/main" val="26248517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TextBox 3"/>
          <p:cNvSpPr txBox="1"/>
          <p:nvPr/>
        </p:nvSpPr>
        <p:spPr>
          <a:xfrm>
            <a:off x="457200" y="1600200"/>
            <a:ext cx="8229600" cy="4708981"/>
          </a:xfrm>
          <a:prstGeom prst="rect">
            <a:avLst/>
          </a:prstGeom>
          <a:noFill/>
        </p:spPr>
        <p:txBody>
          <a:bodyPr wrap="square" rtlCol="0">
            <a:spAutoFit/>
          </a:bodyPr>
          <a:lstStyle/>
          <a:p>
            <a:pPr marL="285750" indent="-285750">
              <a:buFont typeface="Arial"/>
              <a:buChar char="•"/>
            </a:pPr>
            <a:r>
              <a:rPr lang="en-US" sz="2000" dirty="0"/>
              <a:t>We developed a conceptual model for the deviant cyber flash mob (DCFM) grounded in the theories of collective action and collective identity formation. </a:t>
            </a:r>
          </a:p>
          <a:p>
            <a:endParaRPr lang="en-US" sz="2000" dirty="0"/>
          </a:p>
          <a:p>
            <a:pPr marL="285750" indent="-285750">
              <a:buFont typeface="Arial"/>
              <a:buChar char="•"/>
            </a:pPr>
            <a:r>
              <a:rPr lang="en-US" sz="2000" dirty="0"/>
              <a:t>Mathematical constructs of </a:t>
            </a:r>
            <a:r>
              <a:rPr lang="en-US" sz="2000" dirty="0" err="1"/>
              <a:t>hypergraph</a:t>
            </a:r>
            <a:r>
              <a:rPr lang="en-US" sz="2000" dirty="0"/>
              <a:t> are leveraged to represent the complex multi-dimensional and supra-dyadic relations manifested in the DCFM social networks.</a:t>
            </a:r>
          </a:p>
          <a:p>
            <a:endParaRPr lang="en-US" sz="2000" dirty="0"/>
          </a:p>
          <a:p>
            <a:pPr marL="285750" indent="-285750">
              <a:buFont typeface="Arial"/>
              <a:buChar char="•"/>
            </a:pPr>
            <a:r>
              <a:rPr lang="en-US" sz="2000" dirty="0"/>
              <a:t>We identified the necessary conditions and motivations that lead to the emergence of these phenomena such as interest and control. </a:t>
            </a:r>
          </a:p>
          <a:p>
            <a:endParaRPr lang="en-US" sz="2000" dirty="0"/>
          </a:p>
          <a:p>
            <a:pPr marL="285750" indent="-285750">
              <a:buFont typeface="Arial"/>
              <a:buChar char="•"/>
            </a:pPr>
            <a:r>
              <a:rPr lang="en-US" sz="2000" dirty="0"/>
              <a:t>By studying the factors that lead to the success and failure of a DCFM, we envision the development of a predictive model. To the best of our knowledge, this is the first study examining the DCFM behavior with groundings in social science theories. </a:t>
            </a:r>
          </a:p>
        </p:txBody>
      </p:sp>
      <p:sp>
        <p:nvSpPr>
          <p:cNvPr id="3" name="Slide Number Placeholder 2"/>
          <p:cNvSpPr>
            <a:spLocks noGrp="1"/>
          </p:cNvSpPr>
          <p:nvPr>
            <p:ph type="sldNum" sz="quarter" idx="12"/>
          </p:nvPr>
        </p:nvSpPr>
        <p:spPr/>
        <p:txBody>
          <a:bodyPr/>
          <a:lstStyle/>
          <a:p>
            <a:fld id="{C9420677-AD24-4F5C-9AF2-A63E4DD75390}" type="slidenum">
              <a:rPr lang="en-US" smtClean="0"/>
              <a:t>29</a:t>
            </a:fld>
            <a:endParaRPr lang="en-US"/>
          </a:p>
        </p:txBody>
      </p:sp>
    </p:spTree>
    <p:extLst>
      <p:ext uri="{BB962C8B-B14F-4D97-AF65-F5344CB8AC3E}">
        <p14:creationId xmlns:p14="http://schemas.microsoft.com/office/powerpoint/2010/main" val="27776296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Box 2"/>
          <p:cNvSpPr txBox="1"/>
          <p:nvPr/>
        </p:nvSpPr>
        <p:spPr>
          <a:xfrm>
            <a:off x="457200" y="1447800"/>
            <a:ext cx="8229600" cy="830997"/>
          </a:xfrm>
          <a:prstGeom prst="rect">
            <a:avLst/>
          </a:prstGeom>
          <a:noFill/>
        </p:spPr>
        <p:txBody>
          <a:bodyPr wrap="square" rtlCol="0">
            <a:spAutoFit/>
          </a:bodyPr>
          <a:lstStyle/>
          <a:p>
            <a:r>
              <a:rPr lang="en-US" sz="2400" dirty="0"/>
              <a:t>Collective Action?</a:t>
            </a:r>
          </a:p>
          <a:p>
            <a:r>
              <a:rPr lang="en-US" sz="2400" dirty="0"/>
              <a:t>Forms of Collective Action</a:t>
            </a:r>
            <a:r>
              <a:rPr lang="en-US" sz="2400" dirty="0" smtClean="0"/>
              <a:t>?</a:t>
            </a:r>
            <a:endParaRPr lang="en-US" sz="2400" dirty="0"/>
          </a:p>
        </p:txBody>
      </p:sp>
      <p:pic>
        <p:nvPicPr>
          <p:cNvPr id="4" name="Picture 3" descr="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971800"/>
            <a:ext cx="2057399" cy="2293965"/>
          </a:xfrm>
          <a:prstGeom prst="rect">
            <a:avLst/>
          </a:prstGeom>
        </p:spPr>
      </p:pic>
      <p:pic>
        <p:nvPicPr>
          <p:cNvPr id="5" name="Picture 4" descr="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2971800"/>
            <a:ext cx="2438400" cy="2293965"/>
          </a:xfrm>
          <a:prstGeom prst="rect">
            <a:avLst/>
          </a:prstGeom>
        </p:spPr>
      </p:pic>
      <p:pic>
        <p:nvPicPr>
          <p:cNvPr id="6" name="Picture 5" descr="c.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9600" y="2971800"/>
            <a:ext cx="2389696" cy="2293966"/>
          </a:xfrm>
          <a:prstGeom prst="rect">
            <a:avLst/>
          </a:prstGeom>
        </p:spPr>
      </p:pic>
      <p:pic>
        <p:nvPicPr>
          <p:cNvPr id="7" name="Picture 6" descr="d.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5600" y="2971800"/>
            <a:ext cx="2133599" cy="2293966"/>
          </a:xfrm>
          <a:prstGeom prst="rect">
            <a:avLst/>
          </a:prstGeom>
        </p:spPr>
      </p:pic>
      <p:sp>
        <p:nvSpPr>
          <p:cNvPr id="10" name="TextBox 9"/>
          <p:cNvSpPr txBox="1"/>
          <p:nvPr/>
        </p:nvSpPr>
        <p:spPr>
          <a:xfrm>
            <a:off x="381000" y="5334000"/>
            <a:ext cx="1905000" cy="461665"/>
          </a:xfrm>
          <a:prstGeom prst="rect">
            <a:avLst/>
          </a:prstGeom>
          <a:noFill/>
        </p:spPr>
        <p:txBody>
          <a:bodyPr wrap="square" rtlCol="0">
            <a:spAutoFit/>
          </a:bodyPr>
          <a:lstStyle/>
          <a:p>
            <a:r>
              <a:rPr lang="en-US" sz="1200" dirty="0"/>
              <a:t>Fig. 1: (a) Palestinians Practicing </a:t>
            </a:r>
            <a:r>
              <a:rPr lang="en-US" sz="1200" dirty="0" err="1"/>
              <a:t>Parkour</a:t>
            </a:r>
            <a:r>
              <a:rPr lang="en-US" sz="1200" dirty="0"/>
              <a:t> in Gaza</a:t>
            </a:r>
          </a:p>
        </p:txBody>
      </p:sp>
      <p:sp>
        <p:nvSpPr>
          <p:cNvPr id="11" name="TextBox 10"/>
          <p:cNvSpPr txBox="1"/>
          <p:nvPr/>
        </p:nvSpPr>
        <p:spPr>
          <a:xfrm>
            <a:off x="2286000" y="5334000"/>
            <a:ext cx="2133600" cy="461665"/>
          </a:xfrm>
          <a:prstGeom prst="rect">
            <a:avLst/>
          </a:prstGeom>
          <a:noFill/>
        </p:spPr>
        <p:txBody>
          <a:bodyPr wrap="square" rtlCol="0">
            <a:spAutoFit/>
          </a:bodyPr>
          <a:lstStyle/>
          <a:p>
            <a:r>
              <a:rPr lang="en-US" sz="1200" dirty="0"/>
              <a:t>(b) a Flash Mob Dance in a Shopping Mall</a:t>
            </a:r>
          </a:p>
        </p:txBody>
      </p:sp>
      <p:sp>
        <p:nvSpPr>
          <p:cNvPr id="12" name="TextBox 11"/>
          <p:cNvSpPr txBox="1"/>
          <p:nvPr/>
        </p:nvSpPr>
        <p:spPr>
          <a:xfrm>
            <a:off x="4495800" y="5334000"/>
            <a:ext cx="1905000" cy="646331"/>
          </a:xfrm>
          <a:prstGeom prst="rect">
            <a:avLst/>
          </a:prstGeom>
          <a:noFill/>
        </p:spPr>
        <p:txBody>
          <a:bodyPr wrap="square" rtlCol="0">
            <a:spAutoFit/>
          </a:bodyPr>
          <a:lstStyle/>
          <a:p>
            <a:r>
              <a:rPr lang="en-US" sz="1200" dirty="0"/>
              <a:t>(c) Saudi Arabian Women’s Right to Drive Campaign’s Bumper Sticker</a:t>
            </a:r>
          </a:p>
        </p:txBody>
      </p:sp>
      <p:sp>
        <p:nvSpPr>
          <p:cNvPr id="13" name="TextBox 12"/>
          <p:cNvSpPr txBox="1"/>
          <p:nvPr/>
        </p:nvSpPr>
        <p:spPr>
          <a:xfrm>
            <a:off x="6705600" y="5334000"/>
            <a:ext cx="2133600" cy="461665"/>
          </a:xfrm>
          <a:prstGeom prst="rect">
            <a:avLst/>
          </a:prstGeom>
          <a:noFill/>
        </p:spPr>
        <p:txBody>
          <a:bodyPr wrap="square" rtlCol="0">
            <a:spAutoFit/>
          </a:bodyPr>
          <a:lstStyle/>
          <a:p>
            <a:r>
              <a:rPr lang="en-US" sz="1200" dirty="0"/>
              <a:t>and (d) The 2011 Arab Spring Social Movement</a:t>
            </a:r>
          </a:p>
        </p:txBody>
      </p:sp>
      <p:sp>
        <p:nvSpPr>
          <p:cNvPr id="9" name="Slide Number Placeholder 8"/>
          <p:cNvSpPr>
            <a:spLocks noGrp="1"/>
          </p:cNvSpPr>
          <p:nvPr>
            <p:ph type="sldNum" sz="quarter" idx="12"/>
          </p:nvPr>
        </p:nvSpPr>
        <p:spPr/>
        <p:txBody>
          <a:bodyPr/>
          <a:lstStyle/>
          <a:p>
            <a:fld id="{C9420677-AD24-4F5C-9AF2-A63E4DD75390}" type="slidenum">
              <a:rPr lang="en-US" smtClean="0"/>
              <a:t>3</a:t>
            </a:fld>
            <a:endParaRPr lang="en-US"/>
          </a:p>
        </p:txBody>
      </p:sp>
    </p:spTree>
    <p:extLst>
      <p:ext uri="{BB962C8B-B14F-4D97-AF65-F5344CB8AC3E}">
        <p14:creationId xmlns:p14="http://schemas.microsoft.com/office/powerpoint/2010/main" val="234954675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TextBox 2"/>
          <p:cNvSpPr txBox="1"/>
          <p:nvPr/>
        </p:nvSpPr>
        <p:spPr>
          <a:xfrm>
            <a:off x="457200" y="1600200"/>
            <a:ext cx="8229600" cy="4401205"/>
          </a:xfrm>
          <a:prstGeom prst="rect">
            <a:avLst/>
          </a:prstGeom>
          <a:noFill/>
        </p:spPr>
        <p:txBody>
          <a:bodyPr wrap="square" rtlCol="0">
            <a:spAutoFit/>
          </a:bodyPr>
          <a:lstStyle/>
          <a:p>
            <a:pPr marL="285750" indent="-285750">
              <a:buFont typeface="Arial"/>
              <a:buChar char="•"/>
            </a:pPr>
            <a:r>
              <a:rPr lang="en-US" sz="2800" dirty="0"/>
              <a:t>Targeting Real World DCFM data. </a:t>
            </a:r>
          </a:p>
          <a:p>
            <a:pPr marL="285750" indent="-285750">
              <a:buFont typeface="Arial"/>
              <a:buChar char="•"/>
            </a:pPr>
            <a:r>
              <a:rPr lang="en-US" sz="2800" dirty="0"/>
              <a:t>Model refinement and evaluation to the conceptual model using empirical data the model refinement will be used to accurately: </a:t>
            </a:r>
          </a:p>
          <a:p>
            <a:pPr marL="971550" lvl="1" indent="-514350">
              <a:buFont typeface="+mj-lt"/>
              <a:buAutoNum type="arabicParenR"/>
            </a:pPr>
            <a:r>
              <a:rPr lang="en-US" sz="2800" dirty="0" smtClean="0"/>
              <a:t>Model </a:t>
            </a:r>
            <a:r>
              <a:rPr lang="en-US" sz="2800" dirty="0"/>
              <a:t>the formation of deviant CFMs </a:t>
            </a:r>
            <a:r>
              <a:rPr lang="en-US" sz="2800" dirty="0" smtClean="0"/>
              <a:t>and</a:t>
            </a:r>
          </a:p>
          <a:p>
            <a:pPr marL="971550" lvl="1" indent="-514350">
              <a:buFont typeface="+mj-lt"/>
              <a:buAutoNum type="arabicParenR"/>
            </a:pPr>
            <a:r>
              <a:rPr lang="en-US" sz="2800" dirty="0" smtClean="0"/>
              <a:t>Predict </a:t>
            </a:r>
            <a:r>
              <a:rPr lang="en-US" sz="2800" dirty="0"/>
              <a:t>the outcome (“agenda-setting” </a:t>
            </a:r>
            <a:r>
              <a:rPr lang="en-US" sz="2800" dirty="0" smtClean="0"/>
              <a:t>or </a:t>
            </a:r>
            <a:r>
              <a:rPr lang="en-US" sz="2800" dirty="0"/>
              <a:t>proceeding to a cyber-attack) by </a:t>
            </a:r>
            <a:r>
              <a:rPr lang="en-US" sz="2800" dirty="0" smtClean="0"/>
              <a:t>considering </a:t>
            </a:r>
            <a:r>
              <a:rPr lang="en-US" sz="2800" dirty="0"/>
              <a:t>collective failure/success factors </a:t>
            </a:r>
            <a:r>
              <a:rPr lang="en-US" sz="2800" dirty="0" smtClean="0"/>
              <a:t>(</a:t>
            </a:r>
            <a:r>
              <a:rPr lang="en-US" sz="2800" dirty="0"/>
              <a:t>e.g., group size, group composition</a:t>
            </a:r>
            <a:r>
              <a:rPr lang="en-US" sz="2800" dirty="0" smtClean="0"/>
              <a:t>, asymmetry </a:t>
            </a:r>
            <a:r>
              <a:rPr lang="en-US" sz="2800" dirty="0"/>
              <a:t>in resource distribution, critical </a:t>
            </a:r>
            <a:r>
              <a:rPr lang="en-US" sz="2800" dirty="0" smtClean="0"/>
              <a:t>mass, etc</a:t>
            </a:r>
            <a:r>
              <a:rPr lang="en-US" sz="2800" dirty="0"/>
              <a:t>.). </a:t>
            </a:r>
          </a:p>
        </p:txBody>
      </p:sp>
      <p:sp>
        <p:nvSpPr>
          <p:cNvPr id="4" name="Slide Number Placeholder 3"/>
          <p:cNvSpPr>
            <a:spLocks noGrp="1"/>
          </p:cNvSpPr>
          <p:nvPr>
            <p:ph type="sldNum" sz="quarter" idx="12"/>
          </p:nvPr>
        </p:nvSpPr>
        <p:spPr/>
        <p:txBody>
          <a:bodyPr/>
          <a:lstStyle/>
          <a:p>
            <a:fld id="{C9420677-AD24-4F5C-9AF2-A63E4DD75390}" type="slidenum">
              <a:rPr lang="en-US" smtClean="0"/>
              <a:t>30</a:t>
            </a:fld>
            <a:endParaRPr lang="en-US"/>
          </a:p>
        </p:txBody>
      </p:sp>
    </p:spTree>
    <p:extLst>
      <p:ext uri="{BB962C8B-B14F-4D97-AF65-F5344CB8AC3E}">
        <p14:creationId xmlns:p14="http://schemas.microsoft.com/office/powerpoint/2010/main" val="374899177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Work in This Direction</a:t>
            </a:r>
            <a:endParaRPr lang="en-US" dirty="0"/>
          </a:p>
        </p:txBody>
      </p:sp>
      <p:sp>
        <p:nvSpPr>
          <p:cNvPr id="3" name="TextBox 2"/>
          <p:cNvSpPr txBox="1"/>
          <p:nvPr/>
        </p:nvSpPr>
        <p:spPr>
          <a:xfrm>
            <a:off x="685800" y="1447800"/>
            <a:ext cx="7620000" cy="646331"/>
          </a:xfrm>
          <a:prstGeom prst="rect">
            <a:avLst/>
          </a:prstGeom>
          <a:noFill/>
        </p:spPr>
        <p:txBody>
          <a:bodyPr wrap="square" rtlCol="0">
            <a:spAutoFit/>
          </a:bodyPr>
          <a:lstStyle/>
          <a:p>
            <a:r>
              <a:rPr lang="en-US" dirty="0"/>
              <a:t>1. Monitoring and analyzing </a:t>
            </a:r>
            <a:r>
              <a:rPr lang="en-US" dirty="0" smtClean="0"/>
              <a:t>ISIL </a:t>
            </a:r>
            <a:r>
              <a:rPr lang="en-US" dirty="0"/>
              <a:t>network group activity using Twitter friends/followers data</a:t>
            </a:r>
            <a:r>
              <a:rPr lang="en-US" dirty="0" smtClean="0"/>
              <a:t>.</a:t>
            </a:r>
            <a:endParaRPr lang="en-US" dirty="0"/>
          </a:p>
        </p:txBody>
      </p:sp>
      <p:pic>
        <p:nvPicPr>
          <p:cNvPr id="5" name="Picture 4" descr="ICSR-Network-Colored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057400"/>
            <a:ext cx="5257800" cy="3962400"/>
          </a:xfrm>
          <a:prstGeom prst="rect">
            <a:avLst/>
          </a:prstGeom>
        </p:spPr>
      </p:pic>
      <p:sp>
        <p:nvSpPr>
          <p:cNvPr id="6" name="TextBox 5"/>
          <p:cNvSpPr txBox="1"/>
          <p:nvPr/>
        </p:nvSpPr>
        <p:spPr>
          <a:xfrm>
            <a:off x="5791200" y="1981200"/>
            <a:ext cx="3200400" cy="3657411"/>
          </a:xfrm>
          <a:prstGeom prst="rect">
            <a:avLst/>
          </a:prstGeom>
          <a:noFill/>
        </p:spPr>
        <p:txBody>
          <a:bodyPr wrap="square" rtlCol="0">
            <a:spAutoFit/>
          </a:bodyPr>
          <a:lstStyle/>
          <a:p>
            <a:pPr>
              <a:lnSpc>
                <a:spcPct val="50000"/>
              </a:lnSpc>
            </a:pPr>
            <a:r>
              <a:rPr lang="en-US" sz="2000" b="1" dirty="0" smtClean="0"/>
              <a:t>ISIL Data From ICSR Report</a:t>
            </a:r>
          </a:p>
          <a:p>
            <a:pPr>
              <a:lnSpc>
                <a:spcPct val="50000"/>
              </a:lnSpc>
            </a:pPr>
            <a:endParaRPr lang="en-US" sz="2000" dirty="0" smtClean="0"/>
          </a:p>
          <a:p>
            <a:pPr>
              <a:lnSpc>
                <a:spcPct val="50000"/>
              </a:lnSpc>
            </a:pPr>
            <a:endParaRPr lang="en-US" sz="2000" dirty="0"/>
          </a:p>
          <a:p>
            <a:pPr>
              <a:lnSpc>
                <a:spcPct val="50000"/>
              </a:lnSpc>
            </a:pPr>
            <a:r>
              <a:rPr lang="en-US" sz="2000" dirty="0"/>
              <a:t>a</a:t>
            </a:r>
            <a:r>
              <a:rPr lang="en-US" sz="2000" dirty="0" smtClean="0"/>
              <a:t>hmadMusaJibri1</a:t>
            </a:r>
          </a:p>
          <a:p>
            <a:pPr>
              <a:lnSpc>
                <a:spcPct val="50000"/>
              </a:lnSpc>
            </a:pPr>
            <a:endParaRPr lang="en-US" sz="2000" dirty="0"/>
          </a:p>
          <a:p>
            <a:pPr>
              <a:lnSpc>
                <a:spcPct val="50000"/>
              </a:lnSpc>
            </a:pPr>
            <a:r>
              <a:rPr lang="en-US" sz="2000" dirty="0" err="1"/>
              <a:t>m</a:t>
            </a:r>
            <a:r>
              <a:rPr lang="en-US" sz="2000" dirty="0" err="1" smtClean="0"/>
              <a:t>usaCerantonio</a:t>
            </a:r>
            <a:endParaRPr lang="en-US" sz="2000" dirty="0"/>
          </a:p>
          <a:p>
            <a:pPr>
              <a:lnSpc>
                <a:spcPct val="50000"/>
              </a:lnSpc>
            </a:pPr>
            <a:endParaRPr lang="en-US" sz="2000" dirty="0"/>
          </a:p>
          <a:p>
            <a:pPr>
              <a:lnSpc>
                <a:spcPct val="50000"/>
              </a:lnSpc>
            </a:pPr>
            <a:r>
              <a:rPr lang="en-US" sz="2000" dirty="0" err="1"/>
              <a:t>s</a:t>
            </a:r>
            <a:r>
              <a:rPr lang="en-US" sz="2000" dirty="0" err="1" smtClean="0"/>
              <a:t>hamiwitness</a:t>
            </a:r>
            <a:endParaRPr lang="en-US" sz="2000" dirty="0"/>
          </a:p>
          <a:p>
            <a:pPr>
              <a:lnSpc>
                <a:spcPct val="50000"/>
              </a:lnSpc>
            </a:pPr>
            <a:endParaRPr lang="en-US" sz="2000" dirty="0"/>
          </a:p>
          <a:p>
            <a:pPr>
              <a:lnSpc>
                <a:spcPct val="50000"/>
              </a:lnSpc>
            </a:pPr>
            <a:r>
              <a:rPr lang="en-US" sz="2000" dirty="0" err="1" smtClean="0"/>
              <a:t>abusiqr</a:t>
            </a:r>
            <a:endParaRPr lang="en-US" sz="2000" dirty="0"/>
          </a:p>
          <a:p>
            <a:pPr>
              <a:lnSpc>
                <a:spcPct val="50000"/>
              </a:lnSpc>
            </a:pPr>
            <a:endParaRPr lang="en-US" sz="2000" dirty="0" smtClean="0"/>
          </a:p>
          <a:p>
            <a:pPr>
              <a:lnSpc>
                <a:spcPct val="50000"/>
              </a:lnSpc>
            </a:pPr>
            <a:r>
              <a:rPr lang="en-US" sz="2000" dirty="0" err="1" smtClean="0"/>
              <a:t>saqransaar</a:t>
            </a:r>
            <a:endParaRPr lang="en-US" sz="2000" dirty="0"/>
          </a:p>
          <a:p>
            <a:pPr>
              <a:lnSpc>
                <a:spcPct val="50000"/>
              </a:lnSpc>
            </a:pPr>
            <a:endParaRPr lang="en-US" sz="2000" dirty="0" smtClean="0"/>
          </a:p>
          <a:p>
            <a:pPr>
              <a:lnSpc>
                <a:spcPct val="50000"/>
              </a:lnSpc>
            </a:pPr>
            <a:r>
              <a:rPr lang="en-US" sz="2000" dirty="0" err="1" smtClean="0"/>
              <a:t>ash_shawqi</a:t>
            </a:r>
            <a:endParaRPr lang="en-US" sz="2000" dirty="0"/>
          </a:p>
          <a:p>
            <a:pPr>
              <a:lnSpc>
                <a:spcPct val="50000"/>
              </a:lnSpc>
            </a:pPr>
            <a:endParaRPr lang="en-US" sz="2000" dirty="0" smtClean="0"/>
          </a:p>
          <a:p>
            <a:pPr>
              <a:lnSpc>
                <a:spcPct val="50000"/>
              </a:lnSpc>
            </a:pPr>
            <a:r>
              <a:rPr lang="en-US" sz="2000" dirty="0" err="1"/>
              <a:t>t</a:t>
            </a:r>
            <a:r>
              <a:rPr lang="en-US" sz="2000" dirty="0" err="1" smtClean="0"/>
              <a:t>roublejee</a:t>
            </a:r>
            <a:endParaRPr lang="en-US" sz="2000" dirty="0"/>
          </a:p>
          <a:p>
            <a:pPr>
              <a:lnSpc>
                <a:spcPct val="50000"/>
              </a:lnSpc>
            </a:pPr>
            <a:endParaRPr lang="en-US" sz="2000" dirty="0"/>
          </a:p>
          <a:p>
            <a:pPr>
              <a:lnSpc>
                <a:spcPct val="50000"/>
              </a:lnSpc>
            </a:pPr>
            <a:r>
              <a:rPr lang="en-US" sz="2000" dirty="0" err="1"/>
              <a:t>k</a:t>
            </a:r>
            <a:r>
              <a:rPr lang="en-US" sz="2000" dirty="0" err="1" smtClean="0"/>
              <a:t>halid_maqdisi</a:t>
            </a:r>
            <a:endParaRPr lang="en-US" sz="2000" dirty="0"/>
          </a:p>
          <a:p>
            <a:pPr>
              <a:lnSpc>
                <a:spcPct val="50000"/>
              </a:lnSpc>
            </a:pPr>
            <a:endParaRPr lang="en-US" sz="2000" dirty="0"/>
          </a:p>
          <a:p>
            <a:pPr>
              <a:lnSpc>
                <a:spcPct val="50000"/>
              </a:lnSpc>
            </a:pPr>
            <a:r>
              <a:rPr lang="en-US" sz="2000" dirty="0" smtClean="0"/>
              <a:t>nasserjan2</a:t>
            </a:r>
            <a:endParaRPr lang="en-US" sz="2000" dirty="0"/>
          </a:p>
          <a:p>
            <a:pPr>
              <a:lnSpc>
                <a:spcPct val="50000"/>
              </a:lnSpc>
            </a:pPr>
            <a:endParaRPr lang="en-US" sz="2000" dirty="0" smtClean="0"/>
          </a:p>
          <a:p>
            <a:pPr>
              <a:lnSpc>
                <a:spcPct val="50000"/>
              </a:lnSpc>
            </a:pPr>
            <a:r>
              <a:rPr lang="en-US" sz="2000" dirty="0" err="1" smtClean="0"/>
              <a:t>jabhtanNusrah</a:t>
            </a:r>
            <a:endParaRPr lang="en-US" sz="2000" dirty="0"/>
          </a:p>
          <a:p>
            <a:pPr>
              <a:lnSpc>
                <a:spcPct val="50000"/>
              </a:lnSpc>
            </a:pPr>
            <a:endParaRPr lang="en-US" sz="2000" dirty="0" smtClean="0"/>
          </a:p>
        </p:txBody>
      </p:sp>
      <p:sp>
        <p:nvSpPr>
          <p:cNvPr id="7" name="TextBox 6"/>
          <p:cNvSpPr txBox="1"/>
          <p:nvPr/>
        </p:nvSpPr>
        <p:spPr>
          <a:xfrm>
            <a:off x="457200" y="5943600"/>
            <a:ext cx="8229600" cy="461665"/>
          </a:xfrm>
          <a:prstGeom prst="rect">
            <a:avLst/>
          </a:prstGeom>
          <a:noFill/>
        </p:spPr>
        <p:txBody>
          <a:bodyPr wrap="square" rtlCol="0">
            <a:spAutoFit/>
          </a:bodyPr>
          <a:lstStyle/>
          <a:p>
            <a:r>
              <a:rPr lang="en-US" sz="1200" dirty="0" smtClean="0"/>
              <a:t>Green edges =ISIL nodes following others. Red edges = other nodes following ISIL nodes</a:t>
            </a:r>
          </a:p>
          <a:p>
            <a:r>
              <a:rPr lang="en-US" sz="1200" dirty="0"/>
              <a:t>ICSR: International Centre for the Study of </a:t>
            </a:r>
            <a:r>
              <a:rPr lang="en-US" sz="1200" dirty="0" smtClean="0"/>
              <a:t>Radicalization</a:t>
            </a:r>
            <a:endParaRPr lang="en-US" sz="1200" dirty="0"/>
          </a:p>
        </p:txBody>
      </p:sp>
      <p:sp>
        <p:nvSpPr>
          <p:cNvPr id="4" name="Slide Number Placeholder 3"/>
          <p:cNvSpPr>
            <a:spLocks noGrp="1"/>
          </p:cNvSpPr>
          <p:nvPr>
            <p:ph type="sldNum" sz="quarter" idx="12"/>
          </p:nvPr>
        </p:nvSpPr>
        <p:spPr/>
        <p:txBody>
          <a:bodyPr/>
          <a:lstStyle/>
          <a:p>
            <a:fld id="{C9420677-AD24-4F5C-9AF2-A63E4DD75390}" type="slidenum">
              <a:rPr lang="en-US" smtClean="0"/>
              <a:t>31</a:t>
            </a:fld>
            <a:endParaRPr lang="en-US"/>
          </a:p>
        </p:txBody>
      </p:sp>
      <p:cxnSp>
        <p:nvCxnSpPr>
          <p:cNvPr id="10" name="Straight Arrow Connector 9"/>
          <p:cNvCxnSpPr/>
          <p:nvPr/>
        </p:nvCxnSpPr>
        <p:spPr>
          <a:xfrm>
            <a:off x="5181600" y="2209800"/>
            <a:ext cx="609600" cy="246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971800" y="1905000"/>
            <a:ext cx="2590800" cy="307777"/>
          </a:xfrm>
          <a:prstGeom prst="rect">
            <a:avLst/>
          </a:prstGeom>
          <a:noFill/>
        </p:spPr>
        <p:txBody>
          <a:bodyPr wrap="square" rtlCol="0">
            <a:spAutoFit/>
          </a:bodyPr>
          <a:lstStyle/>
          <a:p>
            <a:r>
              <a:rPr lang="en-US" sz="1400" b="1" dirty="0" smtClean="0"/>
              <a:t>Foreign fighters &amp; disseminators</a:t>
            </a:r>
            <a:endParaRPr lang="en-US" sz="1400" b="1" dirty="0"/>
          </a:p>
        </p:txBody>
      </p:sp>
      <p:cxnSp>
        <p:nvCxnSpPr>
          <p:cNvPr id="16" name="Straight Arrow Connector 15"/>
          <p:cNvCxnSpPr/>
          <p:nvPr/>
        </p:nvCxnSpPr>
        <p:spPr>
          <a:xfrm flipH="1">
            <a:off x="7543800" y="3429000"/>
            <a:ext cx="5334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467600" y="3124200"/>
            <a:ext cx="1582484" cy="307777"/>
          </a:xfrm>
          <a:prstGeom prst="rect">
            <a:avLst/>
          </a:prstGeom>
          <a:noFill/>
        </p:spPr>
        <p:txBody>
          <a:bodyPr wrap="none" rtlCol="0">
            <a:spAutoFit/>
          </a:bodyPr>
          <a:lstStyle/>
          <a:p>
            <a:r>
              <a:rPr lang="en-US" sz="1400" b="1" dirty="0" smtClean="0"/>
              <a:t>Just Disseminators</a:t>
            </a:r>
            <a:endParaRPr lang="en-US" sz="1400" b="1" dirty="0"/>
          </a:p>
        </p:txBody>
      </p:sp>
      <p:sp>
        <p:nvSpPr>
          <p:cNvPr id="9" name="Rounded Rectangle 8"/>
          <p:cNvSpPr/>
          <p:nvPr/>
        </p:nvSpPr>
        <p:spPr>
          <a:xfrm>
            <a:off x="5791200" y="2362200"/>
            <a:ext cx="1981200" cy="609600"/>
          </a:xfrm>
          <a:prstGeom prst="roundRect">
            <a:avLst/>
          </a:prstGeom>
          <a:noFill/>
          <a:ln w="19050" cmpd="sng">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791200" y="3048000"/>
            <a:ext cx="1676400" cy="2438400"/>
          </a:xfrm>
          <a:prstGeom prst="rect">
            <a:avLst/>
          </a:prstGeom>
          <a:noFill/>
          <a:ln w="19050" cmpd="sng">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19654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Preliminary Work in This Direction</a:t>
            </a:r>
          </a:p>
        </p:txBody>
      </p:sp>
      <p:sp>
        <p:nvSpPr>
          <p:cNvPr id="3" name="TextBox 2"/>
          <p:cNvSpPr txBox="1"/>
          <p:nvPr/>
        </p:nvSpPr>
        <p:spPr>
          <a:xfrm>
            <a:off x="457200" y="1676400"/>
            <a:ext cx="8077200" cy="369332"/>
          </a:xfrm>
          <a:prstGeom prst="rect">
            <a:avLst/>
          </a:prstGeom>
          <a:noFill/>
        </p:spPr>
        <p:txBody>
          <a:bodyPr wrap="square" rtlCol="0">
            <a:spAutoFit/>
          </a:bodyPr>
          <a:lstStyle/>
          <a:p>
            <a:r>
              <a:rPr lang="en-US" dirty="0"/>
              <a:t>2. Monitoring and analyzing </a:t>
            </a:r>
            <a:r>
              <a:rPr lang="en-US" dirty="0" smtClean="0"/>
              <a:t>Russian Botnet for Ukrainian Water Crisis on </a:t>
            </a:r>
            <a:r>
              <a:rPr lang="en-US" dirty="0"/>
              <a:t>Twitter</a:t>
            </a:r>
            <a:r>
              <a:rPr lang="en-US" dirty="0" smtClean="0"/>
              <a:t>.</a:t>
            </a:r>
            <a:endParaRPr lang="en-US" dirty="0"/>
          </a:p>
        </p:txBody>
      </p:sp>
      <p:pic>
        <p:nvPicPr>
          <p:cNvPr id="4" name="Picture 3" descr="S9qqr-Botnets-Networ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71800"/>
            <a:ext cx="8229600" cy="2971800"/>
          </a:xfrm>
          <a:prstGeom prst="rect">
            <a:avLst/>
          </a:prstGeom>
        </p:spPr>
      </p:pic>
      <p:cxnSp>
        <p:nvCxnSpPr>
          <p:cNvPr id="6" name="Straight Arrow Connector 5"/>
          <p:cNvCxnSpPr/>
          <p:nvPr/>
        </p:nvCxnSpPr>
        <p:spPr>
          <a:xfrm>
            <a:off x="3962400" y="2667000"/>
            <a:ext cx="3048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362200" y="2209800"/>
            <a:ext cx="2362200" cy="923330"/>
          </a:xfrm>
          <a:prstGeom prst="rect">
            <a:avLst/>
          </a:prstGeom>
          <a:noFill/>
        </p:spPr>
        <p:txBody>
          <a:bodyPr wrap="square" rtlCol="0">
            <a:spAutoFit/>
          </a:bodyPr>
          <a:lstStyle/>
          <a:p>
            <a:r>
              <a:rPr lang="en-US" dirty="0" smtClean="0"/>
              <a:t>Real Person Network (actual identity concealed)</a:t>
            </a:r>
            <a:endParaRPr lang="en-US" dirty="0"/>
          </a:p>
        </p:txBody>
      </p:sp>
      <p:sp>
        <p:nvSpPr>
          <p:cNvPr id="5" name="Slide Number Placeholder 4"/>
          <p:cNvSpPr>
            <a:spLocks noGrp="1"/>
          </p:cNvSpPr>
          <p:nvPr>
            <p:ph type="sldNum" sz="quarter" idx="12"/>
          </p:nvPr>
        </p:nvSpPr>
        <p:spPr/>
        <p:txBody>
          <a:bodyPr/>
          <a:lstStyle/>
          <a:p>
            <a:fld id="{C9420677-AD24-4F5C-9AF2-A63E4DD75390}" type="slidenum">
              <a:rPr lang="en-US" smtClean="0"/>
              <a:t>32</a:t>
            </a:fld>
            <a:endParaRPr lang="en-US" dirty="0"/>
          </a:p>
        </p:txBody>
      </p:sp>
      <p:sp>
        <p:nvSpPr>
          <p:cNvPr id="8" name="TextBox 7"/>
          <p:cNvSpPr txBox="1"/>
          <p:nvPr/>
        </p:nvSpPr>
        <p:spPr>
          <a:xfrm>
            <a:off x="457200" y="5943600"/>
            <a:ext cx="8001000" cy="338554"/>
          </a:xfrm>
          <a:prstGeom prst="rect">
            <a:avLst/>
          </a:prstGeom>
          <a:noFill/>
        </p:spPr>
        <p:txBody>
          <a:bodyPr wrap="square" rtlCol="0">
            <a:spAutoFit/>
          </a:bodyPr>
          <a:lstStyle/>
          <a:p>
            <a:r>
              <a:rPr lang="en-US" sz="1600" dirty="0"/>
              <a:t>This research is being conducted in collaboration with </a:t>
            </a:r>
            <a:r>
              <a:rPr lang="en-US" sz="1600" b="1" dirty="0"/>
              <a:t>NATO</a:t>
            </a:r>
            <a:r>
              <a:rPr lang="en-US" sz="1600" dirty="0"/>
              <a:t> and </a:t>
            </a:r>
            <a:r>
              <a:rPr lang="en-US" sz="1600" b="1" dirty="0"/>
              <a:t>US Office of Naval </a:t>
            </a:r>
            <a:r>
              <a:rPr lang="en-US" sz="1600" b="1" dirty="0" smtClean="0"/>
              <a:t>Research</a:t>
            </a:r>
            <a:r>
              <a:rPr lang="en-US" sz="1600" dirty="0"/>
              <a:t>.</a:t>
            </a:r>
          </a:p>
        </p:txBody>
      </p:sp>
    </p:spTree>
    <p:extLst>
      <p:ext uri="{BB962C8B-B14F-4D97-AF65-F5344CB8AC3E}">
        <p14:creationId xmlns:p14="http://schemas.microsoft.com/office/powerpoint/2010/main" val="398487404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 </a:t>
            </a:r>
            <a:endParaRPr lang="en-US" dirty="0"/>
          </a:p>
        </p:txBody>
      </p:sp>
      <p:sp>
        <p:nvSpPr>
          <p:cNvPr id="3" name="TextBox 2"/>
          <p:cNvSpPr txBox="1"/>
          <p:nvPr/>
        </p:nvSpPr>
        <p:spPr>
          <a:xfrm>
            <a:off x="457200" y="1676400"/>
            <a:ext cx="8229600" cy="2554545"/>
          </a:xfrm>
          <a:prstGeom prst="rect">
            <a:avLst/>
          </a:prstGeom>
          <a:noFill/>
        </p:spPr>
        <p:txBody>
          <a:bodyPr wrap="square" rtlCol="0">
            <a:spAutoFit/>
          </a:bodyPr>
          <a:lstStyle/>
          <a:p>
            <a:r>
              <a:rPr lang="en-US" sz="2000" dirty="0" smtClean="0"/>
              <a:t>This research is supported in part by grants from,</a:t>
            </a:r>
          </a:p>
          <a:p>
            <a:endParaRPr lang="en-US" sz="2000" dirty="0" smtClean="0"/>
          </a:p>
          <a:p>
            <a:pPr marL="457200" indent="-457200">
              <a:buFont typeface="Arial"/>
              <a:buChar char="•"/>
            </a:pPr>
            <a:r>
              <a:rPr lang="en-US" sz="2000" dirty="0" smtClean="0"/>
              <a:t>The </a:t>
            </a:r>
            <a:r>
              <a:rPr lang="en-US" sz="2000" dirty="0"/>
              <a:t>U.S. Office of Naval </a:t>
            </a:r>
            <a:r>
              <a:rPr lang="en-US" sz="2000" dirty="0" smtClean="0"/>
              <a:t>Research (ONR) </a:t>
            </a:r>
            <a:r>
              <a:rPr lang="en-US" sz="2000" dirty="0"/>
              <a:t>under Grant Number </a:t>
            </a:r>
            <a:r>
              <a:rPr lang="en-US" sz="2000" dirty="0" smtClean="0"/>
              <a:t>N000141410489.</a:t>
            </a:r>
          </a:p>
          <a:p>
            <a:endParaRPr lang="en-US" sz="2000" dirty="0" smtClean="0"/>
          </a:p>
          <a:p>
            <a:pPr marL="457200" indent="-457200">
              <a:buFont typeface="Arial"/>
              <a:buChar char="•"/>
            </a:pPr>
            <a:r>
              <a:rPr lang="en-US" sz="2000" dirty="0" smtClean="0"/>
              <a:t>The U.S</a:t>
            </a:r>
            <a:r>
              <a:rPr lang="en-US" sz="2000" dirty="0"/>
              <a:t>. National </a:t>
            </a:r>
            <a:r>
              <a:rPr lang="en-US" sz="2000" dirty="0" smtClean="0"/>
              <a:t>Science </a:t>
            </a:r>
            <a:r>
              <a:rPr lang="en-US" sz="2000" dirty="0"/>
              <a:t>Foundation’s </a:t>
            </a:r>
            <a:r>
              <a:rPr lang="en-US" sz="2000" dirty="0" smtClean="0"/>
              <a:t>(NSF) Social Computational Systems </a:t>
            </a:r>
            <a:r>
              <a:rPr lang="en-US" sz="2000" dirty="0"/>
              <a:t>and </a:t>
            </a:r>
            <a:r>
              <a:rPr lang="en-US" sz="2000" dirty="0" smtClean="0"/>
              <a:t>Cyber Human Systems </a:t>
            </a:r>
            <a:r>
              <a:rPr lang="en-US" sz="2000" dirty="0"/>
              <a:t>programs under Award Numbers IIS-1110868 and IIS- 1110649.</a:t>
            </a:r>
          </a:p>
        </p:txBody>
      </p:sp>
      <p:sp>
        <p:nvSpPr>
          <p:cNvPr id="4" name="Slide Number Placeholder 3"/>
          <p:cNvSpPr>
            <a:spLocks noGrp="1"/>
          </p:cNvSpPr>
          <p:nvPr>
            <p:ph type="sldNum" sz="quarter" idx="12"/>
          </p:nvPr>
        </p:nvSpPr>
        <p:spPr/>
        <p:txBody>
          <a:bodyPr/>
          <a:lstStyle/>
          <a:p>
            <a:fld id="{C9420677-AD24-4F5C-9AF2-A63E4DD75390}" type="slidenum">
              <a:rPr lang="en-US" smtClean="0"/>
              <a:t>33</a:t>
            </a:fld>
            <a:endParaRPr lang="en-US"/>
          </a:p>
        </p:txBody>
      </p:sp>
      <p:sp>
        <p:nvSpPr>
          <p:cNvPr id="5" name="Rectangle 4"/>
          <p:cNvSpPr/>
          <p:nvPr/>
        </p:nvSpPr>
        <p:spPr>
          <a:xfrm>
            <a:off x="381000" y="4724400"/>
            <a:ext cx="8382000" cy="738664"/>
          </a:xfrm>
          <a:prstGeom prst="rect">
            <a:avLst/>
          </a:prstGeom>
        </p:spPr>
        <p:txBody>
          <a:bodyPr wrap="square">
            <a:spAutoFit/>
          </a:bodyPr>
          <a:lstStyle/>
          <a:p>
            <a:r>
              <a:rPr lang="en-US" sz="1400" dirty="0" err="1"/>
              <a:t>Samer</a:t>
            </a:r>
            <a:r>
              <a:rPr lang="en-US" sz="1400" dirty="0"/>
              <a:t> Al-</a:t>
            </a:r>
            <a:r>
              <a:rPr lang="en-US" sz="1400" dirty="0" err="1"/>
              <a:t>khateeb</a:t>
            </a:r>
            <a:r>
              <a:rPr lang="en-US" sz="1400" dirty="0"/>
              <a:t> and Nitin Agarwal. Modeling Flash Mobs in Cybernetic Space: Evaluating Threats from Emerging Socio-Technical Behaviors to Human Security. In Proceedings of the </a:t>
            </a:r>
            <a:r>
              <a:rPr lang="en-US" sz="1400" b="1" dirty="0"/>
              <a:t>IEEE Joint Intelligence and Security Informatics Conference </a:t>
            </a:r>
            <a:r>
              <a:rPr lang="en-US" sz="1400" dirty="0"/>
              <a:t>(JISIC 2014), September 24-26, 2014, Hague, Netherlands. </a:t>
            </a:r>
          </a:p>
        </p:txBody>
      </p:sp>
    </p:spTree>
    <p:extLst>
      <p:ext uri="{BB962C8B-B14F-4D97-AF65-F5344CB8AC3E}">
        <p14:creationId xmlns:p14="http://schemas.microsoft.com/office/powerpoint/2010/main" val="209021708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a:t>
            </a:r>
            <a:endParaRPr lang="en-US" dirty="0"/>
          </a:p>
        </p:txBody>
      </p:sp>
      <p:sp>
        <p:nvSpPr>
          <p:cNvPr id="3" name="TextBox 2"/>
          <p:cNvSpPr txBox="1"/>
          <p:nvPr/>
        </p:nvSpPr>
        <p:spPr>
          <a:xfrm>
            <a:off x="457200" y="1524000"/>
            <a:ext cx="8229600" cy="738664"/>
          </a:xfrm>
          <a:prstGeom prst="rect">
            <a:avLst/>
          </a:prstGeom>
          <a:noFill/>
        </p:spPr>
        <p:txBody>
          <a:bodyPr wrap="square" rtlCol="0">
            <a:spAutoFit/>
          </a:bodyPr>
          <a:lstStyle/>
          <a:p>
            <a:pPr marL="342900" indent="-342900">
              <a:buFont typeface="Arial"/>
              <a:buChar char="•"/>
            </a:pPr>
            <a:r>
              <a:rPr lang="en-US" sz="1400" dirty="0" err="1"/>
              <a:t>Samer</a:t>
            </a:r>
            <a:r>
              <a:rPr lang="en-US" sz="1400" dirty="0"/>
              <a:t> Al-</a:t>
            </a:r>
            <a:r>
              <a:rPr lang="en-US" sz="1400" dirty="0" err="1"/>
              <a:t>khateeb</a:t>
            </a:r>
            <a:r>
              <a:rPr lang="en-US" sz="1400" dirty="0"/>
              <a:t> and Nitin Agarwal. Modeling Flash Mobs in Cybernetic Space: Evaluating Threats from Emerging Socio-Technical Behaviors to Human Security. In Proceedings of the IEEE Joint Intelligence and Security Informatics Conference (JISIC 2014), September 24-26, 2014, Hague, Netherlands. </a:t>
            </a:r>
          </a:p>
        </p:txBody>
      </p:sp>
      <p:sp>
        <p:nvSpPr>
          <p:cNvPr id="4" name="Slide Number Placeholder 3"/>
          <p:cNvSpPr>
            <a:spLocks noGrp="1"/>
          </p:cNvSpPr>
          <p:nvPr>
            <p:ph type="sldNum" sz="quarter" idx="12"/>
          </p:nvPr>
        </p:nvSpPr>
        <p:spPr/>
        <p:txBody>
          <a:bodyPr/>
          <a:lstStyle/>
          <a:p>
            <a:fld id="{C9420677-AD24-4F5C-9AF2-A63E4DD75390}" type="slidenum">
              <a:rPr lang="en-US" smtClean="0"/>
              <a:t>34</a:t>
            </a:fld>
            <a:endParaRPr lang="en-US"/>
          </a:p>
        </p:txBody>
      </p:sp>
    </p:spTree>
    <p:extLst>
      <p:ext uri="{BB962C8B-B14F-4D97-AF65-F5344CB8AC3E}">
        <p14:creationId xmlns:p14="http://schemas.microsoft.com/office/powerpoint/2010/main" val="1249426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676400"/>
          </a:xfrm>
        </p:spPr>
        <p:txBody>
          <a:bodyPr>
            <a:normAutofit/>
          </a:bodyPr>
          <a:lstStyle/>
          <a:p>
            <a:r>
              <a:rPr lang="en-US" sz="6000" b="1" dirty="0" smtClean="0"/>
              <a:t>Thanks</a:t>
            </a:r>
            <a:endParaRPr lang="en-US" sz="6000" b="1" dirty="0"/>
          </a:p>
        </p:txBody>
      </p:sp>
      <p:sp>
        <p:nvSpPr>
          <p:cNvPr id="3" name="TextBox 2"/>
          <p:cNvSpPr txBox="1"/>
          <p:nvPr/>
        </p:nvSpPr>
        <p:spPr>
          <a:xfrm>
            <a:off x="457200" y="2819400"/>
            <a:ext cx="8229600" cy="1569660"/>
          </a:xfrm>
          <a:prstGeom prst="rect">
            <a:avLst/>
          </a:prstGeom>
          <a:noFill/>
        </p:spPr>
        <p:txBody>
          <a:bodyPr wrap="square" rtlCol="0">
            <a:spAutoFit/>
          </a:bodyPr>
          <a:lstStyle/>
          <a:p>
            <a:pPr algn="ctr"/>
            <a:r>
              <a:rPr lang="en-US" sz="9600" b="1" dirty="0" smtClean="0"/>
              <a:t>Questions?</a:t>
            </a:r>
            <a:endParaRPr lang="en-US" sz="9600" b="1" dirty="0"/>
          </a:p>
        </p:txBody>
      </p:sp>
      <p:sp>
        <p:nvSpPr>
          <p:cNvPr id="4" name="Slide Number Placeholder 3"/>
          <p:cNvSpPr>
            <a:spLocks noGrp="1"/>
          </p:cNvSpPr>
          <p:nvPr>
            <p:ph type="sldNum" sz="quarter" idx="12"/>
          </p:nvPr>
        </p:nvSpPr>
        <p:spPr/>
        <p:txBody>
          <a:bodyPr/>
          <a:lstStyle/>
          <a:p>
            <a:fld id="{C9420677-AD24-4F5C-9AF2-A63E4DD75390}" type="slidenum">
              <a:rPr lang="en-US" smtClean="0"/>
              <a:t>35</a:t>
            </a:fld>
            <a:endParaRPr lang="en-US"/>
          </a:p>
        </p:txBody>
      </p:sp>
    </p:spTree>
    <p:extLst>
      <p:ext uri="{BB962C8B-B14F-4D97-AF65-F5344CB8AC3E}">
        <p14:creationId xmlns:p14="http://schemas.microsoft.com/office/powerpoint/2010/main" val="42501076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dirty="0" smtClean="0"/>
              <a:t>4</a:t>
            </a:r>
            <a:endParaRPr lang="en-US" dirty="0"/>
          </a:p>
        </p:txBody>
      </p:sp>
      <p:sp>
        <p:nvSpPr>
          <p:cNvPr id="4" name="Title 1"/>
          <p:cNvSpPr>
            <a:spLocks noGrp="1"/>
          </p:cNvSpPr>
          <p:nvPr>
            <p:ph type="title"/>
          </p:nvPr>
        </p:nvSpPr>
        <p:spPr>
          <a:xfrm>
            <a:off x="609600" y="427038"/>
            <a:ext cx="8229600" cy="1143000"/>
          </a:xfrm>
        </p:spPr>
        <p:txBody>
          <a:bodyPr/>
          <a:lstStyle/>
          <a:p>
            <a:r>
              <a:rPr lang="en-US" dirty="0" smtClean="0"/>
              <a:t>Background Cont...</a:t>
            </a:r>
            <a:endParaRPr lang="en-US" dirty="0"/>
          </a:p>
        </p:txBody>
      </p:sp>
      <p:sp>
        <p:nvSpPr>
          <p:cNvPr id="5" name="TextBox 4"/>
          <p:cNvSpPr txBox="1"/>
          <p:nvPr/>
        </p:nvSpPr>
        <p:spPr>
          <a:xfrm>
            <a:off x="609600" y="1447800"/>
            <a:ext cx="8229600" cy="830997"/>
          </a:xfrm>
          <a:prstGeom prst="rect">
            <a:avLst/>
          </a:prstGeom>
          <a:noFill/>
        </p:spPr>
        <p:txBody>
          <a:bodyPr wrap="square" rtlCol="0">
            <a:spAutoFit/>
          </a:bodyPr>
          <a:lstStyle/>
          <a:p>
            <a:r>
              <a:rPr lang="en-US" sz="2400" dirty="0" smtClean="0"/>
              <a:t>Social Capital? </a:t>
            </a:r>
            <a:r>
              <a:rPr lang="en-US" sz="1400" dirty="0" smtClean="0"/>
              <a:t>(</a:t>
            </a:r>
            <a:r>
              <a:rPr lang="en-US" sz="1400" dirty="0"/>
              <a:t>Pierre </a:t>
            </a:r>
            <a:r>
              <a:rPr lang="en-US" sz="1400" dirty="0" smtClean="0"/>
              <a:t>Bourdieu, 2002)</a:t>
            </a:r>
          </a:p>
          <a:p>
            <a:r>
              <a:rPr lang="en-US" sz="2400" dirty="0" err="1" smtClean="0"/>
              <a:t>Hypergraph</a:t>
            </a:r>
            <a:r>
              <a:rPr lang="en-US" sz="2400" dirty="0" smtClean="0"/>
              <a:t> vs. Simple Graph ?</a:t>
            </a:r>
            <a:endParaRPr lang="en-US" sz="2400" dirty="0"/>
          </a:p>
        </p:txBody>
      </p:sp>
      <p:pic>
        <p:nvPicPr>
          <p:cNvPr id="2" name="Picture 1" descr="6a00d8341ce56753ef014e5f6ee2a7970c-500w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590800"/>
            <a:ext cx="3365500" cy="3136900"/>
          </a:xfrm>
          <a:prstGeom prst="rect">
            <a:avLst/>
          </a:prstGeom>
        </p:spPr>
      </p:pic>
      <p:sp>
        <p:nvSpPr>
          <p:cNvPr id="7" name="TextBox 6"/>
          <p:cNvSpPr txBox="1"/>
          <p:nvPr/>
        </p:nvSpPr>
        <p:spPr>
          <a:xfrm>
            <a:off x="1447800" y="5791200"/>
            <a:ext cx="2286000" cy="276999"/>
          </a:xfrm>
          <a:prstGeom prst="rect">
            <a:avLst/>
          </a:prstGeom>
          <a:noFill/>
        </p:spPr>
        <p:txBody>
          <a:bodyPr wrap="square" rtlCol="0">
            <a:spAutoFit/>
          </a:bodyPr>
          <a:lstStyle/>
          <a:p>
            <a:r>
              <a:rPr lang="en-US" sz="1200" dirty="0" smtClean="0"/>
              <a:t>Fig. 2: (a) Social Capital</a:t>
            </a:r>
            <a:endParaRPr lang="en-US" sz="1200" dirty="0"/>
          </a:p>
        </p:txBody>
      </p:sp>
      <p:sp>
        <p:nvSpPr>
          <p:cNvPr id="8" name="TextBox 7"/>
          <p:cNvSpPr txBox="1"/>
          <p:nvPr/>
        </p:nvSpPr>
        <p:spPr>
          <a:xfrm>
            <a:off x="4572000" y="4419600"/>
            <a:ext cx="1371600" cy="276999"/>
          </a:xfrm>
          <a:prstGeom prst="rect">
            <a:avLst/>
          </a:prstGeom>
          <a:noFill/>
        </p:spPr>
        <p:txBody>
          <a:bodyPr wrap="square" rtlCol="0">
            <a:spAutoFit/>
          </a:bodyPr>
          <a:lstStyle/>
          <a:p>
            <a:r>
              <a:rPr lang="en-US" sz="1200" dirty="0" smtClean="0"/>
              <a:t>(b) Simple Graph</a:t>
            </a:r>
            <a:endParaRPr lang="en-US" sz="1200" dirty="0"/>
          </a:p>
        </p:txBody>
      </p:sp>
      <p:sp>
        <p:nvSpPr>
          <p:cNvPr id="9" name="TextBox 8"/>
          <p:cNvSpPr txBox="1"/>
          <p:nvPr/>
        </p:nvSpPr>
        <p:spPr>
          <a:xfrm>
            <a:off x="6858000" y="5791200"/>
            <a:ext cx="1600200" cy="276999"/>
          </a:xfrm>
          <a:prstGeom prst="rect">
            <a:avLst/>
          </a:prstGeom>
          <a:noFill/>
        </p:spPr>
        <p:txBody>
          <a:bodyPr wrap="square" rtlCol="0">
            <a:spAutoFit/>
          </a:bodyPr>
          <a:lstStyle/>
          <a:p>
            <a:r>
              <a:rPr lang="en-US" sz="1200" dirty="0" smtClean="0"/>
              <a:t>(c) </a:t>
            </a:r>
            <a:r>
              <a:rPr lang="en-US" sz="1200" dirty="0" err="1" smtClean="0"/>
              <a:t>Hypergraph</a:t>
            </a:r>
            <a:endParaRPr lang="en-US" sz="1200" dirty="0"/>
          </a:p>
        </p:txBody>
      </p:sp>
      <p:sp>
        <p:nvSpPr>
          <p:cNvPr id="28" name="Decision 27"/>
          <p:cNvSpPr/>
          <p:nvPr/>
        </p:nvSpPr>
        <p:spPr>
          <a:xfrm>
            <a:off x="4191000" y="3352800"/>
            <a:ext cx="1752600" cy="762000"/>
          </a:xfrm>
          <a:prstGeom prst="flowChartDecisio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029200" y="3276600"/>
            <a:ext cx="76200" cy="152400"/>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5029200" y="4038600"/>
            <a:ext cx="76200" cy="152400"/>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867400" y="3657600"/>
            <a:ext cx="76200" cy="152400"/>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191000" y="3657600"/>
            <a:ext cx="76200" cy="152400"/>
          </a:xfrm>
          <a:prstGeom prst="ellipse">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953000" y="3429000"/>
            <a:ext cx="304800" cy="228600"/>
          </a:xfrm>
          <a:prstGeom prst="rect">
            <a:avLst/>
          </a:prstGeom>
          <a:noFill/>
        </p:spPr>
        <p:txBody>
          <a:bodyPr wrap="square" rtlCol="0">
            <a:spAutoFit/>
          </a:bodyPr>
          <a:lstStyle/>
          <a:p>
            <a:r>
              <a:rPr lang="en-US" sz="900" dirty="0" smtClean="0"/>
              <a:t>V1</a:t>
            </a:r>
            <a:endParaRPr lang="en-US" sz="900" dirty="0"/>
          </a:p>
        </p:txBody>
      </p:sp>
      <p:sp>
        <p:nvSpPr>
          <p:cNvPr id="34" name="TextBox 33"/>
          <p:cNvSpPr txBox="1"/>
          <p:nvPr/>
        </p:nvSpPr>
        <p:spPr>
          <a:xfrm>
            <a:off x="5867400" y="3581400"/>
            <a:ext cx="304800" cy="228600"/>
          </a:xfrm>
          <a:prstGeom prst="rect">
            <a:avLst/>
          </a:prstGeom>
          <a:noFill/>
        </p:spPr>
        <p:txBody>
          <a:bodyPr wrap="square" rtlCol="0">
            <a:spAutoFit/>
          </a:bodyPr>
          <a:lstStyle/>
          <a:p>
            <a:r>
              <a:rPr lang="en-US" sz="900" dirty="0" smtClean="0"/>
              <a:t>V2</a:t>
            </a:r>
            <a:endParaRPr lang="en-US" sz="900" dirty="0"/>
          </a:p>
        </p:txBody>
      </p:sp>
      <p:sp>
        <p:nvSpPr>
          <p:cNvPr id="35" name="TextBox 34"/>
          <p:cNvSpPr txBox="1"/>
          <p:nvPr/>
        </p:nvSpPr>
        <p:spPr>
          <a:xfrm>
            <a:off x="4953000" y="3810000"/>
            <a:ext cx="304800" cy="228600"/>
          </a:xfrm>
          <a:prstGeom prst="rect">
            <a:avLst/>
          </a:prstGeom>
          <a:noFill/>
        </p:spPr>
        <p:txBody>
          <a:bodyPr wrap="square" rtlCol="0">
            <a:spAutoFit/>
          </a:bodyPr>
          <a:lstStyle/>
          <a:p>
            <a:r>
              <a:rPr lang="en-US" sz="900" dirty="0" smtClean="0"/>
              <a:t>V3</a:t>
            </a:r>
            <a:endParaRPr lang="en-US" sz="900" dirty="0"/>
          </a:p>
        </p:txBody>
      </p:sp>
      <p:sp>
        <p:nvSpPr>
          <p:cNvPr id="36" name="TextBox 35"/>
          <p:cNvSpPr txBox="1"/>
          <p:nvPr/>
        </p:nvSpPr>
        <p:spPr>
          <a:xfrm>
            <a:off x="3962400" y="3581400"/>
            <a:ext cx="304800" cy="228600"/>
          </a:xfrm>
          <a:prstGeom prst="rect">
            <a:avLst/>
          </a:prstGeom>
          <a:noFill/>
        </p:spPr>
        <p:txBody>
          <a:bodyPr wrap="square" rtlCol="0">
            <a:spAutoFit/>
          </a:bodyPr>
          <a:lstStyle/>
          <a:p>
            <a:r>
              <a:rPr lang="en-US" sz="900" dirty="0" smtClean="0"/>
              <a:t>V4</a:t>
            </a:r>
            <a:endParaRPr lang="en-US" sz="900" dirty="0"/>
          </a:p>
        </p:txBody>
      </p:sp>
      <p:pic>
        <p:nvPicPr>
          <p:cNvPr id="44" name="Picture 43" descr="262px-Hypergraph-wikipedi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3962400"/>
            <a:ext cx="2057400" cy="1790700"/>
          </a:xfrm>
          <a:prstGeom prst="rect">
            <a:avLst/>
          </a:prstGeom>
        </p:spPr>
      </p:pic>
    </p:spTree>
    <p:extLst>
      <p:ext uri="{BB962C8B-B14F-4D97-AF65-F5344CB8AC3E}">
        <p14:creationId xmlns:p14="http://schemas.microsoft.com/office/powerpoint/2010/main" val="41274781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Box 2"/>
          <p:cNvSpPr txBox="1"/>
          <p:nvPr/>
        </p:nvSpPr>
        <p:spPr>
          <a:xfrm>
            <a:off x="457200" y="1295400"/>
            <a:ext cx="8229600" cy="461665"/>
          </a:xfrm>
          <a:prstGeom prst="rect">
            <a:avLst/>
          </a:prstGeom>
          <a:noFill/>
        </p:spPr>
        <p:txBody>
          <a:bodyPr wrap="square" rtlCol="0">
            <a:spAutoFit/>
          </a:bodyPr>
          <a:lstStyle/>
          <a:p>
            <a:pPr marL="342900" indent="-342900">
              <a:buFont typeface="Arial"/>
              <a:buChar char="•"/>
            </a:pPr>
            <a:r>
              <a:rPr lang="en-US" sz="2400" dirty="0"/>
              <a:t>Flash </a:t>
            </a:r>
            <a:r>
              <a:rPr lang="en-US" sz="2400" dirty="0" smtClean="0"/>
              <a:t>Mobs (FM)? </a:t>
            </a:r>
            <a:r>
              <a:rPr lang="en-US" sz="2000" dirty="0"/>
              <a:t>First flash mob by Bill </a:t>
            </a:r>
            <a:r>
              <a:rPr lang="en-US" sz="2000" dirty="0" err="1" smtClean="0"/>
              <a:t>Wasik</a:t>
            </a:r>
            <a:endParaRPr lang="en-US" sz="2000" dirty="0"/>
          </a:p>
        </p:txBody>
      </p:sp>
      <p:sp>
        <p:nvSpPr>
          <p:cNvPr id="6" name="TextBox 5"/>
          <p:cNvSpPr txBox="1"/>
          <p:nvPr/>
        </p:nvSpPr>
        <p:spPr>
          <a:xfrm>
            <a:off x="990600" y="5943600"/>
            <a:ext cx="7543800" cy="276999"/>
          </a:xfrm>
          <a:prstGeom prst="rect">
            <a:avLst/>
          </a:prstGeom>
          <a:noFill/>
        </p:spPr>
        <p:txBody>
          <a:bodyPr wrap="square" rtlCol="0">
            <a:spAutoFit/>
          </a:bodyPr>
          <a:lstStyle/>
          <a:p>
            <a:r>
              <a:rPr lang="en-US" sz="1200" dirty="0" smtClean="0"/>
              <a:t>Fig 3.a: Example of FM</a:t>
            </a:r>
            <a:endParaRPr lang="en-US" sz="1200" dirty="0"/>
          </a:p>
        </p:txBody>
      </p:sp>
      <p:pic>
        <p:nvPicPr>
          <p:cNvPr id="8" name="Picture 7" descr="bill wasik.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905000"/>
            <a:ext cx="7162800" cy="4038600"/>
          </a:xfrm>
          <a:prstGeom prst="rect">
            <a:avLst/>
          </a:prstGeom>
        </p:spPr>
      </p:pic>
      <p:sp>
        <p:nvSpPr>
          <p:cNvPr id="5" name="Slide Number Placeholder 4"/>
          <p:cNvSpPr>
            <a:spLocks noGrp="1"/>
          </p:cNvSpPr>
          <p:nvPr>
            <p:ph type="sldNum" sz="quarter" idx="12"/>
          </p:nvPr>
        </p:nvSpPr>
        <p:spPr/>
        <p:txBody>
          <a:bodyPr/>
          <a:lstStyle/>
          <a:p>
            <a:fld id="{C9420677-AD24-4F5C-9AF2-A63E4DD75390}" type="slidenum">
              <a:rPr lang="en-US" smtClean="0"/>
              <a:t>5</a:t>
            </a:fld>
            <a:endParaRPr lang="en-US"/>
          </a:p>
        </p:txBody>
      </p:sp>
    </p:spTree>
    <p:extLst>
      <p:ext uri="{BB962C8B-B14F-4D97-AF65-F5344CB8AC3E}">
        <p14:creationId xmlns:p14="http://schemas.microsoft.com/office/powerpoint/2010/main" val="21103386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C9420677-AD24-4F5C-9AF2-A63E4DD75390}" type="slidenum">
              <a:rPr lang="en-US" smtClean="0"/>
              <a:t>6</a:t>
            </a:fld>
            <a:endParaRPr lang="en-US"/>
          </a:p>
        </p:txBody>
      </p:sp>
      <p:sp>
        <p:nvSpPr>
          <p:cNvPr id="5" name="Rectangle 4"/>
          <p:cNvSpPr/>
          <p:nvPr/>
        </p:nvSpPr>
        <p:spPr>
          <a:xfrm>
            <a:off x="457200" y="1295400"/>
            <a:ext cx="7543800" cy="769441"/>
          </a:xfrm>
          <a:prstGeom prst="rect">
            <a:avLst/>
          </a:prstGeom>
        </p:spPr>
        <p:txBody>
          <a:bodyPr wrap="square">
            <a:spAutoFit/>
          </a:bodyPr>
          <a:lstStyle/>
          <a:p>
            <a:pPr marL="342900" indent="-342900">
              <a:buFont typeface="Arial"/>
              <a:buChar char="•"/>
            </a:pPr>
            <a:r>
              <a:rPr lang="en-US" sz="2400" dirty="0"/>
              <a:t>Cyber Flash Mobs (CFM)? </a:t>
            </a:r>
            <a:r>
              <a:rPr lang="en-US" sz="2000" dirty="0"/>
              <a:t>i.e. Impeach Clarence </a:t>
            </a:r>
            <a:r>
              <a:rPr lang="en-US" sz="2000" dirty="0" smtClean="0"/>
              <a:t>Thomas Cyber </a:t>
            </a:r>
            <a:r>
              <a:rPr lang="en-US" sz="2000" dirty="0"/>
              <a:t>Flash </a:t>
            </a:r>
            <a:r>
              <a:rPr lang="en-US" sz="2000" dirty="0" smtClean="0"/>
              <a:t>Mob</a:t>
            </a:r>
            <a:endParaRPr lang="en-US" sz="2000" dirty="0"/>
          </a:p>
        </p:txBody>
      </p:sp>
      <p:sp>
        <p:nvSpPr>
          <p:cNvPr id="6" name="TextBox 5"/>
          <p:cNvSpPr txBox="1"/>
          <p:nvPr/>
        </p:nvSpPr>
        <p:spPr>
          <a:xfrm>
            <a:off x="914400" y="5943600"/>
            <a:ext cx="6324600" cy="276999"/>
          </a:xfrm>
          <a:prstGeom prst="rect">
            <a:avLst/>
          </a:prstGeom>
          <a:noFill/>
        </p:spPr>
        <p:txBody>
          <a:bodyPr wrap="square" rtlCol="0">
            <a:spAutoFit/>
          </a:bodyPr>
          <a:lstStyle/>
          <a:p>
            <a:r>
              <a:rPr lang="en-US" sz="1200" dirty="0"/>
              <a:t>Fig </a:t>
            </a:r>
            <a:r>
              <a:rPr lang="en-US" sz="1200" dirty="0" smtClean="0"/>
              <a:t>3.b: </a:t>
            </a:r>
            <a:r>
              <a:rPr lang="en-US" sz="1200" dirty="0"/>
              <a:t>Example of </a:t>
            </a:r>
            <a:r>
              <a:rPr lang="en-US" sz="1200" dirty="0" smtClean="0"/>
              <a:t>CFM</a:t>
            </a:r>
            <a:endParaRPr lang="en-US" sz="1200" dirty="0"/>
          </a:p>
        </p:txBody>
      </p:sp>
      <p:pic>
        <p:nvPicPr>
          <p:cNvPr id="7" name="Picture 6" descr="CFM.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7772400" cy="3886200"/>
          </a:xfrm>
          <a:prstGeom prst="rect">
            <a:avLst/>
          </a:prstGeom>
        </p:spPr>
      </p:pic>
      <p:cxnSp>
        <p:nvCxnSpPr>
          <p:cNvPr id="9" name="Straight Arrow Connector 8"/>
          <p:cNvCxnSpPr/>
          <p:nvPr/>
        </p:nvCxnSpPr>
        <p:spPr>
          <a:xfrm>
            <a:off x="5791200" y="2514600"/>
            <a:ext cx="3048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2514600" y="518160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42749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a:t>Introduction </a:t>
            </a:r>
            <a:r>
              <a:rPr lang="en-US" dirty="0" err="1" smtClean="0"/>
              <a:t>Cont</a:t>
            </a:r>
            <a:r>
              <a:rPr lang="en-US" dirty="0" smtClean="0"/>
              <a:t>…</a:t>
            </a:r>
            <a:endParaRPr lang="en-US" dirty="0"/>
          </a:p>
        </p:txBody>
      </p:sp>
      <p:sp>
        <p:nvSpPr>
          <p:cNvPr id="4" name="TextBox 3"/>
          <p:cNvSpPr txBox="1"/>
          <p:nvPr/>
        </p:nvSpPr>
        <p:spPr>
          <a:xfrm>
            <a:off x="457200" y="1295400"/>
            <a:ext cx="8229600" cy="769441"/>
          </a:xfrm>
          <a:prstGeom prst="rect">
            <a:avLst/>
          </a:prstGeom>
          <a:noFill/>
        </p:spPr>
        <p:txBody>
          <a:bodyPr wrap="square" rtlCol="0">
            <a:spAutoFit/>
          </a:bodyPr>
          <a:lstStyle/>
          <a:p>
            <a:pPr marL="342900" indent="-342900">
              <a:buFont typeface="Arial"/>
              <a:buChar char="•"/>
            </a:pPr>
            <a:r>
              <a:rPr lang="en-US" sz="2400" dirty="0" smtClean="0"/>
              <a:t>Deviant </a:t>
            </a:r>
            <a:r>
              <a:rPr lang="en-US" sz="2400" dirty="0"/>
              <a:t>Cyber Flash </a:t>
            </a:r>
            <a:r>
              <a:rPr lang="en-US" sz="2400" dirty="0" smtClean="0"/>
              <a:t>Mobs (DCFM)? </a:t>
            </a:r>
            <a:r>
              <a:rPr lang="en-US" sz="2000" dirty="0" smtClean="0"/>
              <a:t>Cyber Scope i.e</a:t>
            </a:r>
            <a:r>
              <a:rPr lang="en-US" sz="2000" dirty="0"/>
              <a:t>. </a:t>
            </a:r>
            <a:r>
              <a:rPr lang="en-US" sz="2000" dirty="0" smtClean="0"/>
              <a:t>The </a:t>
            </a:r>
            <a:r>
              <a:rPr lang="en-US" sz="2000" dirty="0"/>
              <a:t>Comment Cyber Flash </a:t>
            </a:r>
            <a:r>
              <a:rPr lang="en-US" sz="2000" dirty="0" smtClean="0"/>
              <a:t>Mob</a:t>
            </a:r>
            <a:endParaRPr lang="en-US" sz="2000" dirty="0"/>
          </a:p>
        </p:txBody>
      </p:sp>
      <p:sp>
        <p:nvSpPr>
          <p:cNvPr id="7" name="TextBox 6"/>
          <p:cNvSpPr txBox="1"/>
          <p:nvPr/>
        </p:nvSpPr>
        <p:spPr>
          <a:xfrm>
            <a:off x="1143000" y="4343400"/>
            <a:ext cx="7543800" cy="276999"/>
          </a:xfrm>
          <a:prstGeom prst="rect">
            <a:avLst/>
          </a:prstGeom>
          <a:noFill/>
        </p:spPr>
        <p:txBody>
          <a:bodyPr wrap="square" rtlCol="0">
            <a:spAutoFit/>
          </a:bodyPr>
          <a:lstStyle/>
          <a:p>
            <a:r>
              <a:rPr lang="en-US" sz="1200" dirty="0" smtClean="0"/>
              <a:t>Fig 3.c: Example of DCFMs with </a:t>
            </a:r>
            <a:r>
              <a:rPr lang="en-US" sz="1200" dirty="0"/>
              <a:t>C</a:t>
            </a:r>
            <a:r>
              <a:rPr lang="en-US" sz="1200" dirty="0" smtClean="0"/>
              <a:t>yber Scope</a:t>
            </a:r>
            <a:endParaRPr lang="en-US" sz="1200" dirty="0"/>
          </a:p>
        </p:txBody>
      </p:sp>
      <p:sp>
        <p:nvSpPr>
          <p:cNvPr id="14" name="TextBox 13"/>
          <p:cNvSpPr txBox="1"/>
          <p:nvPr/>
        </p:nvSpPr>
        <p:spPr>
          <a:xfrm>
            <a:off x="1143000" y="2286000"/>
            <a:ext cx="6858000" cy="1815882"/>
          </a:xfrm>
          <a:prstGeom prst="rect">
            <a:avLst/>
          </a:prstGeom>
          <a:solidFill>
            <a:schemeClr val="bg1"/>
          </a:solidFill>
        </p:spPr>
        <p:txBody>
          <a:bodyPr wrap="square" rtlCol="0">
            <a:spAutoFit/>
          </a:bodyPr>
          <a:lstStyle/>
          <a:p>
            <a:r>
              <a:rPr lang="en-US" sz="1600" b="1" dirty="0">
                <a:solidFill>
                  <a:srgbClr val="FF0000"/>
                </a:solidFill>
              </a:rPr>
              <a:t>“Dear editors of the German Wall Street Journal, you equated Anonymous with Al- Qaeda in your </a:t>
            </a:r>
            <a:r>
              <a:rPr lang="en-US" sz="1600" b="1" dirty="0" smtClean="0">
                <a:solidFill>
                  <a:srgbClr val="FF0000"/>
                </a:solidFill>
              </a:rPr>
              <a:t>February </a:t>
            </a:r>
            <a:r>
              <a:rPr lang="en-US" sz="1600" b="1" dirty="0">
                <a:solidFill>
                  <a:srgbClr val="FF0000"/>
                </a:solidFill>
              </a:rPr>
              <a:t>2012 article and the related coverage. With this type of coverage you may be able to stir up fear in the United States, but not in the land of poets and thinkers! With this comment, we oppose the deliberate dissemination of false information and express our displeasure with your lobby journalism. We are Anonymous. We are millions. We do not forgive. We do not forget. Expect us!”</a:t>
            </a:r>
          </a:p>
        </p:txBody>
      </p:sp>
      <p:sp>
        <p:nvSpPr>
          <p:cNvPr id="2" name="Slide Number Placeholder 1"/>
          <p:cNvSpPr>
            <a:spLocks noGrp="1"/>
          </p:cNvSpPr>
          <p:nvPr>
            <p:ph type="sldNum" sz="quarter" idx="12"/>
          </p:nvPr>
        </p:nvSpPr>
        <p:spPr/>
        <p:txBody>
          <a:bodyPr/>
          <a:lstStyle/>
          <a:p>
            <a:fld id="{C9420677-AD24-4F5C-9AF2-A63E4DD75390}" type="slidenum">
              <a:rPr lang="en-US" smtClean="0"/>
              <a:t>7</a:t>
            </a:fld>
            <a:endParaRPr lang="en-US"/>
          </a:p>
        </p:txBody>
      </p:sp>
    </p:spTree>
    <p:extLst>
      <p:ext uri="{BB962C8B-B14F-4D97-AF65-F5344CB8AC3E}">
        <p14:creationId xmlns:p14="http://schemas.microsoft.com/office/powerpoint/2010/main" val="12110020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427038"/>
            <a:ext cx="8229600" cy="1143000"/>
          </a:xfrm>
        </p:spPr>
        <p:txBody>
          <a:bodyPr/>
          <a:lstStyle/>
          <a:p>
            <a:r>
              <a:rPr lang="en-US" dirty="0"/>
              <a:t>Introduction </a:t>
            </a:r>
            <a:r>
              <a:rPr lang="en-US" dirty="0" err="1" smtClean="0"/>
              <a:t>Cont</a:t>
            </a:r>
            <a:r>
              <a:rPr lang="en-US" dirty="0" smtClean="0"/>
              <a:t>…</a:t>
            </a:r>
            <a:endParaRPr lang="en-US" dirty="0"/>
          </a:p>
        </p:txBody>
      </p:sp>
      <p:sp>
        <p:nvSpPr>
          <p:cNvPr id="5" name="TextBox 4"/>
          <p:cNvSpPr txBox="1"/>
          <p:nvPr/>
        </p:nvSpPr>
        <p:spPr>
          <a:xfrm>
            <a:off x="609600" y="1447800"/>
            <a:ext cx="8229600" cy="769441"/>
          </a:xfrm>
          <a:prstGeom prst="rect">
            <a:avLst/>
          </a:prstGeom>
          <a:noFill/>
        </p:spPr>
        <p:txBody>
          <a:bodyPr wrap="square" rtlCol="0">
            <a:spAutoFit/>
          </a:bodyPr>
          <a:lstStyle/>
          <a:p>
            <a:pPr marL="342900" indent="-342900">
              <a:buFont typeface="Arial"/>
              <a:buChar char="•"/>
            </a:pPr>
            <a:r>
              <a:rPr lang="en-US" sz="2400" dirty="0" smtClean="0"/>
              <a:t>Deviant </a:t>
            </a:r>
            <a:r>
              <a:rPr lang="en-US" sz="2400" dirty="0"/>
              <a:t>Cyber Flash </a:t>
            </a:r>
            <a:r>
              <a:rPr lang="en-US" sz="2400" dirty="0" smtClean="0"/>
              <a:t>Mobs (DCFM)? </a:t>
            </a:r>
            <a:r>
              <a:rPr lang="en-US" sz="2000" dirty="0" smtClean="0"/>
              <a:t>Physical Scope i.e</a:t>
            </a:r>
            <a:r>
              <a:rPr lang="en-US" sz="2000" dirty="0"/>
              <a:t>. </a:t>
            </a:r>
            <a:r>
              <a:rPr lang="en-US" sz="2000" dirty="0" smtClean="0"/>
              <a:t>The </a:t>
            </a:r>
            <a:r>
              <a:rPr lang="en-US" sz="2000" dirty="0"/>
              <a:t>Flash Mob Cyber </a:t>
            </a:r>
            <a:r>
              <a:rPr lang="en-US" sz="2000" dirty="0" smtClean="0"/>
              <a:t>Heist</a:t>
            </a:r>
            <a:endParaRPr lang="en-US" sz="2000" dirty="0"/>
          </a:p>
        </p:txBody>
      </p:sp>
      <p:pic>
        <p:nvPicPr>
          <p:cNvPr id="6" name="Picture 5" descr="CyberHeist.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86000"/>
            <a:ext cx="7010400" cy="3505200"/>
          </a:xfrm>
          <a:prstGeom prst="rect">
            <a:avLst/>
          </a:prstGeom>
        </p:spPr>
      </p:pic>
      <p:sp>
        <p:nvSpPr>
          <p:cNvPr id="7" name="TextBox 6"/>
          <p:cNvSpPr txBox="1"/>
          <p:nvPr/>
        </p:nvSpPr>
        <p:spPr>
          <a:xfrm>
            <a:off x="1066800" y="5867400"/>
            <a:ext cx="7543800" cy="276999"/>
          </a:xfrm>
          <a:prstGeom prst="rect">
            <a:avLst/>
          </a:prstGeom>
          <a:noFill/>
        </p:spPr>
        <p:txBody>
          <a:bodyPr wrap="square" rtlCol="0">
            <a:spAutoFit/>
          </a:bodyPr>
          <a:lstStyle/>
          <a:p>
            <a:r>
              <a:rPr lang="en-US" sz="1200" dirty="0" smtClean="0"/>
              <a:t>Fig 3.d: Example of DCFMs with </a:t>
            </a:r>
            <a:r>
              <a:rPr lang="en-US" sz="1200" smtClean="0"/>
              <a:t>Cyber and Physical </a:t>
            </a:r>
            <a:r>
              <a:rPr lang="en-US" sz="1200" dirty="0" smtClean="0"/>
              <a:t>Scope</a:t>
            </a:r>
            <a:endParaRPr lang="en-US" sz="1200" dirty="0"/>
          </a:p>
        </p:txBody>
      </p:sp>
      <p:sp>
        <p:nvSpPr>
          <p:cNvPr id="10" name="Slide Number Placeholder 9"/>
          <p:cNvSpPr>
            <a:spLocks noGrp="1"/>
          </p:cNvSpPr>
          <p:nvPr>
            <p:ph type="sldNum" sz="quarter" idx="12"/>
          </p:nvPr>
        </p:nvSpPr>
        <p:spPr/>
        <p:txBody>
          <a:bodyPr/>
          <a:lstStyle/>
          <a:p>
            <a:fld id="{C9420677-AD24-4F5C-9AF2-A63E4DD75390}" type="slidenum">
              <a:rPr lang="en-US" smtClean="0"/>
              <a:t>8</a:t>
            </a:fld>
            <a:endParaRPr lang="en-US"/>
          </a:p>
        </p:txBody>
      </p:sp>
    </p:spTree>
    <p:extLst>
      <p:ext uri="{BB962C8B-B14F-4D97-AF65-F5344CB8AC3E}">
        <p14:creationId xmlns:p14="http://schemas.microsoft.com/office/powerpoint/2010/main" val="4802437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5" descr="Figure1.png"/>
          <p:cNvPicPr>
            <a:picLocks noGrp="1" noChangeAspect="1"/>
          </p:cNvPicPr>
          <p:nvPr/>
        </p:nvPicPr>
        <p:blipFill>
          <a:blip r:embed="rId3">
            <a:extLst>
              <a:ext uri="{28A0092B-C50C-407E-A947-70E740481C1C}">
                <a14:useLocalDpi xmlns:a14="http://schemas.microsoft.com/office/drawing/2010/main" val="0"/>
              </a:ext>
            </a:extLst>
          </a:blip>
          <a:srcRect l="-35010" r="-35010"/>
          <a:stretch>
            <a:fillRect/>
          </a:stretch>
        </p:blipFill>
        <p:spPr>
          <a:xfrm>
            <a:off x="-685800" y="304800"/>
            <a:ext cx="10771305" cy="5486400"/>
          </a:xfrm>
          <a:prstGeom prst="rect">
            <a:avLst/>
          </a:prstGeom>
        </p:spPr>
      </p:pic>
      <p:sp>
        <p:nvSpPr>
          <p:cNvPr id="4" name="TextBox 3"/>
          <p:cNvSpPr txBox="1"/>
          <p:nvPr/>
        </p:nvSpPr>
        <p:spPr>
          <a:xfrm>
            <a:off x="381000" y="5791200"/>
            <a:ext cx="8382000" cy="461665"/>
          </a:xfrm>
          <a:prstGeom prst="rect">
            <a:avLst/>
          </a:prstGeom>
          <a:noFill/>
        </p:spPr>
        <p:txBody>
          <a:bodyPr wrap="square" rtlCol="0">
            <a:spAutoFit/>
          </a:bodyPr>
          <a:lstStyle/>
          <a:p>
            <a:r>
              <a:rPr lang="en-US" sz="1200" dirty="0"/>
              <a:t>Fig 4</a:t>
            </a:r>
            <a:r>
              <a:rPr lang="en-US" sz="1200" dirty="0" smtClean="0"/>
              <a:t>: </a:t>
            </a:r>
            <a:r>
              <a:rPr lang="en-US" sz="1200" dirty="0"/>
              <a:t>Different Forms and Scopes of Cyber Collective Action, i.e., Flash Mobs (FM), Cyber Flash Mobs (CFM), and Deviant Cyber Flash Mobs (DCFM).</a:t>
            </a:r>
          </a:p>
        </p:txBody>
      </p:sp>
      <p:sp>
        <p:nvSpPr>
          <p:cNvPr id="2" name="Slide Number Placeholder 1"/>
          <p:cNvSpPr>
            <a:spLocks noGrp="1"/>
          </p:cNvSpPr>
          <p:nvPr>
            <p:ph type="sldNum" sz="quarter" idx="12"/>
          </p:nvPr>
        </p:nvSpPr>
        <p:spPr/>
        <p:txBody>
          <a:bodyPr/>
          <a:lstStyle/>
          <a:p>
            <a:fld id="{C9420677-AD24-4F5C-9AF2-A63E4DD75390}" type="slidenum">
              <a:rPr lang="en-US" smtClean="0"/>
              <a:t>9</a:t>
            </a:fld>
            <a:endParaRPr lang="en-US"/>
          </a:p>
        </p:txBody>
      </p:sp>
    </p:spTree>
    <p:extLst>
      <p:ext uri="{BB962C8B-B14F-4D97-AF65-F5344CB8AC3E}">
        <p14:creationId xmlns:p14="http://schemas.microsoft.com/office/powerpoint/2010/main" val="110021030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1309</TotalTime>
  <Words>2791</Words>
  <Application>Microsoft Macintosh PowerPoint</Application>
  <PresentationFormat>On-screen Show (4:3)</PresentationFormat>
  <Paragraphs>269</Paragraphs>
  <Slides>35</Slides>
  <Notes>15</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Developing A Conceptual Framework for Modeling “Deviant Cyber Flash Mob”:</vt:lpstr>
      <vt:lpstr>Overview</vt:lpstr>
      <vt:lpstr>Background</vt:lpstr>
      <vt:lpstr>Background Cont...</vt:lpstr>
      <vt:lpstr>Introduction</vt:lpstr>
      <vt:lpstr>Introduction Cont…</vt:lpstr>
      <vt:lpstr>Introduction Cont…</vt:lpstr>
      <vt:lpstr>Introduction Cont…</vt:lpstr>
      <vt:lpstr>PowerPoint Presentation</vt:lpstr>
      <vt:lpstr>Research Questions</vt:lpstr>
      <vt:lpstr>Contributions</vt:lpstr>
      <vt:lpstr>Methodology</vt:lpstr>
      <vt:lpstr>1. Modeling DCFM</vt:lpstr>
      <vt:lpstr>2. Postulates</vt:lpstr>
      <vt:lpstr>2. Postulates</vt:lpstr>
      <vt:lpstr>2. Postulates</vt:lpstr>
      <vt:lpstr>2. Postulates</vt:lpstr>
      <vt:lpstr>2. Postulates</vt:lpstr>
      <vt:lpstr>2. Postulates</vt:lpstr>
      <vt:lpstr>2. Postulates</vt:lpstr>
      <vt:lpstr>2. Postulates</vt:lpstr>
      <vt:lpstr>2. Postulates</vt:lpstr>
      <vt:lpstr>2. Postulates</vt:lpstr>
      <vt:lpstr>2. Postulates</vt:lpstr>
      <vt:lpstr>2. Postulates</vt:lpstr>
      <vt:lpstr>3. The Case of DCFM-Success</vt:lpstr>
      <vt:lpstr>3. The Case of DCFM-Failure</vt:lpstr>
      <vt:lpstr>4. Proposed Conceptual Framework</vt:lpstr>
      <vt:lpstr>Conclusion</vt:lpstr>
      <vt:lpstr>Future Work</vt:lpstr>
      <vt:lpstr>Preliminary Work in This Direction</vt:lpstr>
      <vt:lpstr>Preliminary Work in This Direction</vt:lpstr>
      <vt:lpstr>Acknowledgment </vt:lpstr>
      <vt:lpstr>Publication</vt:lpstr>
      <vt:lpstr>Thanks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Nitin Agarwal</cp:lastModifiedBy>
  <cp:revision>106</cp:revision>
  <cp:lastPrinted>2014-09-05T23:20:57Z</cp:lastPrinted>
  <dcterms:created xsi:type="dcterms:W3CDTF">2011-02-18T16:33:27Z</dcterms:created>
  <dcterms:modified xsi:type="dcterms:W3CDTF">2014-09-19T15:15:17Z</dcterms:modified>
</cp:coreProperties>
</file>