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1" r:id="rId10"/>
    <p:sldId id="263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8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5486400"/>
            <a:ext cx="6400800" cy="1219200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b="1" dirty="0" smtClean="0"/>
              <a:t>Final Project Presentation</a:t>
            </a:r>
          </a:p>
          <a:p>
            <a:pPr algn="l"/>
            <a:r>
              <a:rPr lang="en-US" b="1" dirty="0" smtClean="0"/>
              <a:t>Name: Samer Al-Khateeb</a:t>
            </a:r>
          </a:p>
          <a:p>
            <a:pPr algn="l"/>
            <a:r>
              <a:rPr lang="en-US" b="1" dirty="0"/>
              <a:t>I</a:t>
            </a:r>
            <a:r>
              <a:rPr lang="en-US" b="1" dirty="0" smtClean="0"/>
              <a:t>nstructor</a:t>
            </a:r>
            <a:r>
              <a:rPr lang="en-US" b="1" dirty="0"/>
              <a:t>: Dr. </a:t>
            </a:r>
            <a:r>
              <a:rPr lang="en-US" b="1" dirty="0" err="1"/>
              <a:t>Xiaowei</a:t>
            </a:r>
            <a:r>
              <a:rPr lang="en-US" b="1" dirty="0"/>
              <a:t> </a:t>
            </a:r>
            <a:r>
              <a:rPr lang="en-US" b="1" dirty="0" smtClean="0"/>
              <a:t>Xu</a:t>
            </a:r>
          </a:p>
          <a:p>
            <a:pPr algn="l"/>
            <a:r>
              <a:rPr lang="en-US" b="1" dirty="0" smtClean="0"/>
              <a:t>Class</a:t>
            </a:r>
            <a:r>
              <a:rPr lang="en-US" b="1" dirty="0"/>
              <a:t>: Information Science Principal/ Theory (IFSC 7321)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 smtClean="0">
                <a:solidFill>
                  <a:srgbClr val="00B050"/>
                </a:solidFill>
              </a:rPr>
              <a:t>Topic Modeling For Associated Press Articles Using Latent </a:t>
            </a:r>
            <a:r>
              <a:rPr lang="en-US" sz="4400" b="1" dirty="0" err="1" smtClean="0">
                <a:solidFill>
                  <a:srgbClr val="00B050"/>
                </a:solidFill>
              </a:rPr>
              <a:t>Dirichlet</a:t>
            </a:r>
            <a:r>
              <a:rPr lang="en-US" sz="4400" b="1" dirty="0" smtClean="0">
                <a:solidFill>
                  <a:srgbClr val="00B050"/>
                </a:solidFill>
              </a:rPr>
              <a:t> Allocation [LDA] </a:t>
            </a:r>
            <a:endParaRPr lang="en-US" sz="4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46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579438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References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219200"/>
            <a:ext cx="8915400" cy="4495800"/>
          </a:xfrm>
        </p:spPr>
        <p:txBody>
          <a:bodyPr/>
          <a:lstStyle/>
          <a:p>
            <a:r>
              <a:rPr lang="en-US" dirty="0"/>
              <a:t>[1]	“Topic model,” </a:t>
            </a:r>
            <a:r>
              <a:rPr lang="en-US" i="1" dirty="0"/>
              <a:t>Wikipedia, the free encyclopedia</a:t>
            </a:r>
            <a:r>
              <a:rPr lang="en-US" dirty="0"/>
              <a:t>. 30-Mar-2014.</a:t>
            </a:r>
          </a:p>
          <a:p>
            <a:r>
              <a:rPr lang="en-US" dirty="0"/>
              <a:t>[2]	K. </a:t>
            </a:r>
            <a:r>
              <a:rPr lang="en-US" dirty="0" err="1"/>
              <a:t>Christidis</a:t>
            </a:r>
            <a:r>
              <a:rPr lang="en-US" dirty="0"/>
              <a:t>, D. </a:t>
            </a:r>
            <a:r>
              <a:rPr lang="en-US" dirty="0" err="1"/>
              <a:t>Apostolou</a:t>
            </a:r>
            <a:r>
              <a:rPr lang="en-US" dirty="0"/>
              <a:t>, and G. </a:t>
            </a:r>
            <a:r>
              <a:rPr lang="en-US" dirty="0" err="1"/>
              <a:t>Mentzas</a:t>
            </a:r>
            <a:r>
              <a:rPr lang="en-US" dirty="0"/>
              <a:t>, “Exploring Customer Preferences with Probabilistic Topics Models.”</a:t>
            </a:r>
          </a:p>
          <a:p>
            <a:r>
              <a:rPr lang="en-US" dirty="0"/>
              <a:t>[3]	D. M. </a:t>
            </a:r>
            <a:r>
              <a:rPr lang="en-US" dirty="0" err="1"/>
              <a:t>Blei</a:t>
            </a:r>
            <a:r>
              <a:rPr lang="en-US" dirty="0"/>
              <a:t>, A. Y. Ng, and M. I. Jordan, “Latent </a:t>
            </a:r>
            <a:r>
              <a:rPr lang="en-US" dirty="0" err="1"/>
              <a:t>dirichlet</a:t>
            </a:r>
            <a:r>
              <a:rPr lang="en-US" dirty="0"/>
              <a:t> allocation,” </a:t>
            </a:r>
            <a:r>
              <a:rPr lang="en-US" i="1" dirty="0"/>
              <a:t>J. Mach. Learn. Res.</a:t>
            </a:r>
            <a:r>
              <a:rPr lang="en-US" dirty="0"/>
              <a:t>, vol. 3, pp. 993–1022, 2003.</a:t>
            </a:r>
          </a:p>
          <a:p>
            <a:r>
              <a:rPr lang="en-US" dirty="0"/>
              <a:t>[4]	“Latent </a:t>
            </a:r>
            <a:r>
              <a:rPr lang="en-US" dirty="0" err="1"/>
              <a:t>Dirichlet</a:t>
            </a:r>
            <a:r>
              <a:rPr lang="en-US" dirty="0"/>
              <a:t> Allocation in C,” 2003. [Online]. Available: http://www.cs.princeton.edu/%7Eblei/lda-c/. [Accessed: 25-Apr-2014].</a:t>
            </a:r>
          </a:p>
          <a:p>
            <a:r>
              <a:rPr lang="en-US" dirty="0"/>
              <a:t>[5]	D. </a:t>
            </a:r>
            <a:r>
              <a:rPr lang="en-US" dirty="0" err="1"/>
              <a:t>Ramage</a:t>
            </a:r>
            <a:r>
              <a:rPr lang="en-US" dirty="0"/>
              <a:t> and E. Rosen, “Stanford Topic Modeling Toolbox,” </a:t>
            </a:r>
            <a:r>
              <a:rPr lang="en-US" i="1" dirty="0"/>
              <a:t>The Stanford Natural Language Processing Group</a:t>
            </a:r>
            <a:r>
              <a:rPr lang="en-US" dirty="0"/>
              <a:t>, Sep-2009. [Online]. Available: http://nlp.stanford.edu/software/tmt/tmt-0.3/. [Accessed: 25-Apr-2014].</a:t>
            </a:r>
          </a:p>
          <a:p>
            <a:r>
              <a:rPr lang="en-US" dirty="0"/>
              <a:t>[6]	“Scala (programming language),” </a:t>
            </a:r>
            <a:r>
              <a:rPr lang="en-US" i="1" dirty="0"/>
              <a:t>Wikipedia, the free encyclopedia</a:t>
            </a:r>
            <a:r>
              <a:rPr lang="en-US" dirty="0"/>
              <a:t>. 28-Apr-2014.</a:t>
            </a:r>
          </a:p>
          <a:p>
            <a:r>
              <a:rPr lang="en-US" dirty="0"/>
              <a:t>[7]	J. Zeng, “A topic modeling toolbox using belief propagation,” </a:t>
            </a:r>
            <a:r>
              <a:rPr lang="en-US" i="1" dirty="0"/>
              <a:t>J. Mach. Learn. Res.</a:t>
            </a:r>
            <a:r>
              <a:rPr lang="en-US" dirty="0"/>
              <a:t>, vol. 13, no. 1, pp. 2233–2236, 2012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29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620000" cy="2011362"/>
          </a:xfrm>
        </p:spPr>
        <p:txBody>
          <a:bodyPr/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</a:rPr>
              <a:t>Thanks</a:t>
            </a:r>
            <a:endParaRPr lang="en-US" sz="60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2819400"/>
            <a:ext cx="7924800" cy="2895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dirty="0" smtClean="0"/>
              <a:t>Questions?!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18438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4636"/>
            <a:ext cx="7924800" cy="713508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Outline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52400" y="838200"/>
            <a:ext cx="8382000" cy="5334000"/>
          </a:xfrm>
        </p:spPr>
        <p:txBody>
          <a:bodyPr/>
          <a:lstStyle/>
          <a:p>
            <a:r>
              <a:rPr lang="en-US" sz="2400" b="1" dirty="0" smtClean="0"/>
              <a:t>Introduction</a:t>
            </a:r>
          </a:p>
          <a:p>
            <a:r>
              <a:rPr lang="en-US" sz="2400" b="1" dirty="0" smtClean="0"/>
              <a:t>Methodology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2000" dirty="0" smtClean="0"/>
              <a:t>Data Collection and Software used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2000" dirty="0" smtClean="0"/>
              <a:t>Data Pre-Processing</a:t>
            </a:r>
          </a:p>
          <a:p>
            <a:pPr indent="-285750"/>
            <a:r>
              <a:rPr lang="en-US" sz="2400" b="1" dirty="0" smtClean="0"/>
              <a:t>Experiment and Evaluation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2000" dirty="0" smtClean="0"/>
              <a:t>Selecting the Optimal Model Parameter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2000" dirty="0" smtClean="0"/>
              <a:t>Training and Testing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sz="2000" dirty="0" smtClean="0"/>
              <a:t>Results</a:t>
            </a:r>
          </a:p>
          <a:p>
            <a:pPr indent="-285750"/>
            <a:r>
              <a:rPr lang="en-US" sz="2400" b="1" dirty="0" smtClean="0"/>
              <a:t>Summary and Future Work</a:t>
            </a:r>
          </a:p>
          <a:p>
            <a:pPr indent="-285750"/>
            <a:r>
              <a:rPr lang="en-US" sz="2400" b="1" dirty="0" smtClean="0"/>
              <a:t>References</a:t>
            </a:r>
          </a:p>
          <a:p>
            <a:pPr marL="5715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891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927" y="34636"/>
            <a:ext cx="7924800" cy="655638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Introduction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52400" y="685800"/>
            <a:ext cx="8839200" cy="5181600"/>
          </a:xfrm>
        </p:spPr>
        <p:txBody>
          <a:bodyPr>
            <a:normAutofit fontScale="85000" lnSpcReduction="20000"/>
          </a:bodyPr>
          <a:lstStyle/>
          <a:p>
            <a:r>
              <a:rPr lang="en-US" sz="2400" b="1" dirty="0"/>
              <a:t>What is topic modeling? </a:t>
            </a:r>
            <a:r>
              <a:rPr lang="en-US" dirty="0"/>
              <a:t>“A topic modeling tool takes a single text (or corpus) and looks for patterns in the use of words; it is an attempt to inject semantic meaning into vocabulary” so words like :Computer, Laptop will be in the </a:t>
            </a:r>
            <a:r>
              <a:rPr lang="en-US" dirty="0" smtClean="0"/>
              <a:t>same Topic”.</a:t>
            </a:r>
          </a:p>
          <a:p>
            <a:r>
              <a:rPr lang="en-US" sz="2400" b="1" dirty="0"/>
              <a:t>What is LDA? </a:t>
            </a:r>
          </a:p>
          <a:p>
            <a:pPr lvl="1" indent="-342900">
              <a:buFont typeface="+mj-lt"/>
              <a:buAutoNum type="arabicPeriod"/>
            </a:pPr>
            <a:r>
              <a:rPr lang="en-US" dirty="0"/>
              <a:t>Vector Space Model (</a:t>
            </a:r>
            <a:r>
              <a:rPr lang="en-US" dirty="0" smtClean="0"/>
              <a:t>VSM)</a:t>
            </a:r>
          </a:p>
          <a:p>
            <a:pPr lvl="1" indent="-342900">
              <a:buFont typeface="+mj-lt"/>
              <a:buAutoNum type="arabicPeriod"/>
            </a:pPr>
            <a:r>
              <a:rPr lang="en-US" dirty="0" smtClean="0"/>
              <a:t>Latent </a:t>
            </a:r>
            <a:r>
              <a:rPr lang="en-US" dirty="0"/>
              <a:t>Semantic Analysis (</a:t>
            </a:r>
            <a:r>
              <a:rPr lang="en-US" dirty="0" smtClean="0"/>
              <a:t>LSA)</a:t>
            </a:r>
          </a:p>
          <a:p>
            <a:pPr lvl="1" indent="-342900">
              <a:buFont typeface="+mj-lt"/>
              <a:buAutoNum type="arabicPeriod"/>
            </a:pPr>
            <a:r>
              <a:rPr lang="en-US" dirty="0" smtClean="0"/>
              <a:t>Probabilistic </a:t>
            </a:r>
            <a:r>
              <a:rPr lang="en-US" dirty="0"/>
              <a:t>Latent Semantic Analysis (</a:t>
            </a:r>
            <a:r>
              <a:rPr lang="en-US" dirty="0" err="1" smtClean="0"/>
              <a:t>pLSA</a:t>
            </a:r>
            <a:r>
              <a:rPr lang="en-US" dirty="0" smtClean="0"/>
              <a:t>)</a:t>
            </a:r>
          </a:p>
          <a:p>
            <a:pPr lvl="1" indent="-342900">
              <a:buFont typeface="+mj-lt"/>
              <a:buAutoNum type="arabicPeriod"/>
            </a:pPr>
            <a:r>
              <a:rPr lang="en-US" b="1" dirty="0" smtClean="0">
                <a:solidFill>
                  <a:srgbClr val="00B050"/>
                </a:solidFill>
              </a:rPr>
              <a:t>Latent </a:t>
            </a:r>
            <a:r>
              <a:rPr lang="en-US" b="1" dirty="0" err="1">
                <a:solidFill>
                  <a:srgbClr val="00B050"/>
                </a:solidFill>
              </a:rPr>
              <a:t>Dirichlet</a:t>
            </a:r>
            <a:r>
              <a:rPr lang="en-US" b="1" dirty="0">
                <a:solidFill>
                  <a:srgbClr val="00B050"/>
                </a:solidFill>
              </a:rPr>
              <a:t> Allocation</a:t>
            </a:r>
            <a:r>
              <a:rPr lang="en-US" b="1" dirty="0"/>
              <a:t>:  </a:t>
            </a:r>
            <a:r>
              <a:rPr lang="en-US" dirty="0"/>
              <a:t>“It is an important hierarchical Bayesian model for probabilistic topic modeling</a:t>
            </a:r>
            <a:r>
              <a:rPr lang="en-US" dirty="0" smtClean="0"/>
              <a:t>”.</a:t>
            </a:r>
            <a:endParaRPr lang="en-US" dirty="0"/>
          </a:p>
          <a:p>
            <a:r>
              <a:rPr lang="en-US" sz="2400" b="1" dirty="0"/>
              <a:t>Types of LDA-based topic Models:</a:t>
            </a:r>
          </a:p>
          <a:p>
            <a:pPr lvl="1" indent="-342900">
              <a:buFont typeface="+mj-lt"/>
              <a:buAutoNum type="arabicPeriod"/>
            </a:pPr>
            <a:r>
              <a:rPr lang="en-US" b="1" dirty="0">
                <a:solidFill>
                  <a:srgbClr val="00B050"/>
                </a:solidFill>
              </a:rPr>
              <a:t>Document-Topic</a:t>
            </a:r>
            <a:r>
              <a:rPr lang="en-US" b="1" dirty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Model</a:t>
            </a:r>
          </a:p>
          <a:p>
            <a:pPr lvl="1" indent="-342900">
              <a:buFont typeface="+mj-lt"/>
              <a:buAutoNum type="arabicPeriod"/>
            </a:pPr>
            <a:r>
              <a:rPr lang="en-US" dirty="0" smtClean="0"/>
              <a:t>Author-Topic </a:t>
            </a:r>
            <a:r>
              <a:rPr lang="en-US" dirty="0"/>
              <a:t>Model (</a:t>
            </a:r>
            <a:r>
              <a:rPr lang="en-US" dirty="0" smtClean="0"/>
              <a:t>ATM)</a:t>
            </a:r>
          </a:p>
          <a:p>
            <a:pPr lvl="1" indent="-342900">
              <a:buFont typeface="+mj-lt"/>
              <a:buAutoNum type="arabicPeriod"/>
            </a:pPr>
            <a:r>
              <a:rPr lang="en-US" dirty="0" smtClean="0"/>
              <a:t>Relational-Topic </a:t>
            </a:r>
            <a:r>
              <a:rPr lang="en-US" dirty="0"/>
              <a:t>Models (</a:t>
            </a:r>
            <a:r>
              <a:rPr lang="en-US" dirty="0" smtClean="0"/>
              <a:t>RTM)</a:t>
            </a:r>
          </a:p>
          <a:p>
            <a:pPr lvl="1" indent="-342900">
              <a:buFont typeface="+mj-lt"/>
              <a:buAutoNum type="arabicPeriod"/>
            </a:pPr>
            <a:r>
              <a:rPr lang="en-US" dirty="0" smtClean="0"/>
              <a:t>Labeled </a:t>
            </a:r>
            <a:r>
              <a:rPr lang="en-US" dirty="0"/>
              <a:t>LDA ( </a:t>
            </a:r>
            <a:r>
              <a:rPr lang="en-US" dirty="0" err="1"/>
              <a:t>LaLDA</a:t>
            </a:r>
            <a:r>
              <a:rPr lang="en-US" dirty="0" smtClean="0"/>
              <a:t>)</a:t>
            </a:r>
          </a:p>
          <a:p>
            <a:r>
              <a:rPr lang="en-US" sz="2600" b="1" dirty="0"/>
              <a:t>Approximate inference methods:</a:t>
            </a:r>
          </a:p>
          <a:p>
            <a:pPr lvl="1" indent="-342900">
              <a:buFont typeface="+mj-lt"/>
              <a:buAutoNum type="arabicPeriod"/>
            </a:pPr>
            <a:r>
              <a:rPr lang="en-US" dirty="0" err="1"/>
              <a:t>Variational</a:t>
            </a:r>
            <a:r>
              <a:rPr lang="en-US" dirty="0"/>
              <a:t> Bayes (VB)</a:t>
            </a:r>
          </a:p>
          <a:p>
            <a:pPr lvl="1" indent="-342900">
              <a:buFont typeface="+mj-lt"/>
              <a:buAutoNum type="arabicPeriod"/>
            </a:pPr>
            <a:r>
              <a:rPr lang="en-US" b="1" dirty="0">
                <a:solidFill>
                  <a:srgbClr val="00B050"/>
                </a:solidFill>
              </a:rPr>
              <a:t>Gibbs Sampling (</a:t>
            </a:r>
            <a:r>
              <a:rPr lang="en-US" b="1" dirty="0" smtClean="0">
                <a:solidFill>
                  <a:srgbClr val="00B050"/>
                </a:solidFill>
              </a:rPr>
              <a:t>GS)</a:t>
            </a:r>
          </a:p>
          <a:p>
            <a:pPr lvl="1" indent="-342900">
              <a:buFont typeface="+mj-lt"/>
              <a:buAutoNum type="arabicPeriod"/>
            </a:pPr>
            <a:r>
              <a:rPr lang="en-US" dirty="0" smtClean="0"/>
              <a:t>Belief </a:t>
            </a:r>
            <a:r>
              <a:rPr lang="en-US" dirty="0"/>
              <a:t>Propagation (BP)</a:t>
            </a:r>
          </a:p>
        </p:txBody>
      </p:sp>
    </p:spTree>
    <p:extLst>
      <p:ext uri="{BB962C8B-B14F-4D97-AF65-F5344CB8AC3E}">
        <p14:creationId xmlns:p14="http://schemas.microsoft.com/office/powerpoint/2010/main" val="365108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927"/>
            <a:ext cx="7924800" cy="579438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Methodology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533400"/>
            <a:ext cx="8839200" cy="5181600"/>
          </a:xfrm>
        </p:spPr>
        <p:txBody>
          <a:bodyPr/>
          <a:lstStyle/>
          <a:p>
            <a:r>
              <a:rPr lang="en-US" dirty="0"/>
              <a:t>Stanford Topic Modeling </a:t>
            </a:r>
            <a:r>
              <a:rPr lang="en-US" dirty="0" smtClean="0"/>
              <a:t>Toolbox (TMT).</a:t>
            </a:r>
          </a:p>
          <a:p>
            <a:r>
              <a:rPr lang="en-US" dirty="0"/>
              <a:t>Associated Press Articles: 2250 sample with 2 features </a:t>
            </a:r>
            <a:endParaRPr lang="en-US" dirty="0" smtClean="0"/>
          </a:p>
          <a:p>
            <a:r>
              <a:rPr lang="en-US" dirty="0"/>
              <a:t>For Data Pre-processing : </a:t>
            </a: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Removing all markup tags using Microsoft Excel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Case </a:t>
            </a:r>
            <a:r>
              <a:rPr lang="en-US" dirty="0"/>
              <a:t>folder: for Lower/Upper Case words (</a:t>
            </a:r>
            <a:r>
              <a:rPr lang="en-US" dirty="0" smtClean="0"/>
              <a:t>The=</a:t>
            </a:r>
            <a:r>
              <a:rPr lang="en-US" dirty="0" err="1" smtClean="0"/>
              <a:t>tHE</a:t>
            </a:r>
            <a:r>
              <a:rPr lang="en-US" dirty="0" smtClean="0"/>
              <a:t>=</a:t>
            </a:r>
            <a:r>
              <a:rPr lang="en-US" dirty="0" err="1" smtClean="0"/>
              <a:t>ThE</a:t>
            </a:r>
            <a:r>
              <a:rPr lang="en-US" dirty="0" smtClean="0"/>
              <a:t>=</a:t>
            </a:r>
            <a:r>
              <a:rPr lang="en-US" dirty="0" err="1" smtClean="0"/>
              <a:t>thE</a:t>
            </a:r>
            <a:r>
              <a:rPr lang="en-US" dirty="0" smtClean="0"/>
              <a:t>=</a:t>
            </a:r>
            <a:r>
              <a:rPr lang="en-US" dirty="0" err="1" smtClean="0"/>
              <a:t>tHe</a:t>
            </a:r>
            <a:r>
              <a:rPr lang="en-US" dirty="0" err="1" smtClean="0">
                <a:sym typeface="Wingdings" panose="05000000000000000000" pitchFamily="2" charset="2"/>
              </a:rPr>
              <a:t></a:t>
            </a:r>
            <a:r>
              <a:rPr lang="en-US" dirty="0" err="1" smtClean="0"/>
              <a:t>the</a:t>
            </a:r>
            <a:r>
              <a:rPr lang="en-US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Filtering</a:t>
            </a:r>
            <a:r>
              <a:rPr lang="en-US" dirty="0"/>
              <a:t>: </a:t>
            </a:r>
          </a:p>
          <a:p>
            <a:pPr marL="1200150" lvl="2" indent="-400050">
              <a:buFont typeface="+mj-lt"/>
              <a:buAutoNum type="romanLcPeriod"/>
            </a:pPr>
            <a:r>
              <a:rPr lang="en-US" dirty="0" err="1" smtClean="0"/>
              <a:t>WordsAndNumbersOnlyFilter</a:t>
            </a:r>
            <a:endParaRPr lang="en-US" dirty="0" smtClean="0"/>
          </a:p>
          <a:p>
            <a:pPr marL="1200150" lvl="2" indent="-400050">
              <a:buFont typeface="+mj-lt"/>
              <a:buAutoNum type="romanLcPeriod"/>
            </a:pPr>
            <a:r>
              <a:rPr lang="en-US" dirty="0" err="1" smtClean="0"/>
              <a:t>MinimumLengthFilter</a:t>
            </a:r>
            <a:r>
              <a:rPr lang="en-US" dirty="0" smtClean="0"/>
              <a:t> (3)</a:t>
            </a:r>
            <a:endParaRPr lang="en-US" dirty="0"/>
          </a:p>
          <a:p>
            <a:pPr marL="1200150" lvl="2" indent="-400050">
              <a:buFont typeface="+mj-lt"/>
              <a:buAutoNum type="romanLcPeriod"/>
            </a:pPr>
            <a:r>
              <a:rPr lang="en-US" dirty="0" err="1" smtClean="0"/>
              <a:t>TermMinimumDocumentCountFilter</a:t>
            </a:r>
            <a:r>
              <a:rPr lang="en-US" dirty="0" smtClean="0"/>
              <a:t>(4)</a:t>
            </a:r>
          </a:p>
          <a:p>
            <a:pPr marL="1200150" lvl="2" indent="-400050">
              <a:buFont typeface="+mj-lt"/>
              <a:buAutoNum type="romanLcPeriod"/>
            </a:pPr>
            <a:r>
              <a:rPr lang="en-US" dirty="0" err="1" smtClean="0"/>
              <a:t>TermDynamicStopListFilter</a:t>
            </a:r>
            <a:r>
              <a:rPr lang="en-US" dirty="0" smtClean="0"/>
              <a:t>(30)</a:t>
            </a:r>
          </a:p>
          <a:p>
            <a:pPr marL="1200150" lvl="2" indent="-400050">
              <a:buFont typeface="+mj-lt"/>
              <a:buAutoNum type="romanLcPeriod"/>
            </a:pPr>
            <a:r>
              <a:rPr lang="en-US" dirty="0" err="1"/>
              <a:t>DocumentMinimumLengthFilter</a:t>
            </a:r>
            <a:r>
              <a:rPr lang="en-US" dirty="0"/>
              <a:t> (5)</a:t>
            </a:r>
          </a:p>
          <a:p>
            <a:pPr marL="1200150" lvl="2" indent="-400050">
              <a:buFont typeface="+mj-lt"/>
              <a:buAutoNum type="romanLcPeriod"/>
            </a:pPr>
            <a:r>
              <a:rPr lang="en-US" dirty="0" err="1" smtClean="0"/>
              <a:t>StopWordFilter</a:t>
            </a:r>
            <a:r>
              <a:rPr lang="en-US" dirty="0"/>
              <a:t>("en</a:t>
            </a:r>
            <a:r>
              <a:rPr lang="en-US" dirty="0" smtClean="0"/>
              <a:t>")</a:t>
            </a:r>
            <a:endParaRPr lang="en-US" dirty="0"/>
          </a:p>
          <a:p>
            <a:pPr lvl="1" indent="-342900">
              <a:buFont typeface="+mj-lt"/>
              <a:buAutoNum type="arabicPeriod"/>
            </a:pPr>
            <a:r>
              <a:rPr lang="en-US" dirty="0"/>
              <a:t>No Stemming Although </a:t>
            </a:r>
            <a:r>
              <a:rPr lang="en-US" dirty="0" smtClean="0"/>
              <a:t>TMT </a:t>
            </a:r>
            <a:r>
              <a:rPr lang="en-US" dirty="0"/>
              <a:t>provide Porter </a:t>
            </a:r>
            <a:r>
              <a:rPr lang="en-US" dirty="0" smtClean="0"/>
              <a:t>Stemmer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77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55638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Experiment and Evaluation 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6200" y="685800"/>
            <a:ext cx="8915400" cy="5029200"/>
          </a:xfrm>
        </p:spPr>
        <p:txBody>
          <a:bodyPr/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The Optimal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odel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arameters ( K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l-G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1143001"/>
            <a:ext cx="4305299" cy="29717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899" y="1143001"/>
            <a:ext cx="4324352" cy="29717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114800"/>
            <a:ext cx="6019799" cy="274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83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855"/>
            <a:ext cx="9144000" cy="609600"/>
          </a:xfrm>
        </p:spPr>
        <p:txBody>
          <a:bodyPr/>
          <a:lstStyle/>
          <a:p>
            <a:r>
              <a:rPr lang="en-US" sz="3600" b="1" dirty="0">
                <a:solidFill>
                  <a:srgbClr val="00B050"/>
                </a:solidFill>
              </a:rPr>
              <a:t>Experiment and Evaluation </a:t>
            </a:r>
            <a:r>
              <a:rPr lang="en-US" sz="3600" b="1" dirty="0" smtClean="0">
                <a:solidFill>
                  <a:srgbClr val="00B050"/>
                </a:solidFill>
              </a:rPr>
              <a:t>continue ….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685800"/>
            <a:ext cx="8839200" cy="5029200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  <a:p>
            <a:pPr lvl="1">
              <a:buFont typeface="+mj-lt"/>
              <a:buAutoNum type="arabicPeriod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Obtained the document-topic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distributions for the trained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model.</a:t>
            </a:r>
          </a:p>
          <a:p>
            <a:pPr lvl="1">
              <a:buFont typeface="+mj-lt"/>
              <a:buAutoNum type="arabicPeriod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test I used the same dataset.</a:t>
            </a:r>
          </a:p>
          <a:p>
            <a:pPr lvl="1">
              <a:buFont typeface="+mj-lt"/>
              <a:buAutoNum type="arabicPeriod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Collapsed Gibbs Sampler with 1500 iterations because it is faster than the other method (Collapsed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Variational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Bayes Approximation). 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667000"/>
            <a:ext cx="8001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95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8" y="20782"/>
            <a:ext cx="9116291" cy="655638"/>
          </a:xfrm>
        </p:spPr>
        <p:txBody>
          <a:bodyPr/>
          <a:lstStyle/>
          <a:p>
            <a:r>
              <a:rPr lang="en-US" sz="3600" b="1" dirty="0">
                <a:solidFill>
                  <a:srgbClr val="00B050"/>
                </a:solidFill>
              </a:rPr>
              <a:t>Experiment and Evaluation continue ….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685800"/>
            <a:ext cx="8915400" cy="5029200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295400"/>
            <a:ext cx="86106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44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636"/>
            <a:ext cx="8915400" cy="655638"/>
          </a:xfrm>
        </p:spPr>
        <p:txBody>
          <a:bodyPr/>
          <a:lstStyle/>
          <a:p>
            <a:r>
              <a:rPr lang="en-US" sz="3200" b="1" dirty="0">
                <a:solidFill>
                  <a:srgbClr val="00B050"/>
                </a:solidFill>
              </a:rPr>
              <a:t>Experiment and Evaluation continue 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838200"/>
            <a:ext cx="8763000" cy="48768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Results Continue… </a:t>
            </a:r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24000"/>
            <a:ext cx="83058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14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7" y="0"/>
            <a:ext cx="7924800" cy="655638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B050"/>
                </a:solidFill>
              </a:rPr>
              <a:t>Summary and Future work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762000"/>
            <a:ext cx="8915400" cy="50292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Stanford Topic Modeling (TMT)</a:t>
            </a:r>
          </a:p>
          <a:p>
            <a:r>
              <a:rPr lang="en-US" sz="2400" dirty="0" smtClean="0"/>
              <a:t>2250 Associated </a:t>
            </a:r>
            <a:r>
              <a:rPr lang="en-US" sz="2400" dirty="0"/>
              <a:t>P</a:t>
            </a:r>
            <a:r>
              <a:rPr lang="en-US" sz="2400" dirty="0" smtClean="0"/>
              <a:t>ress Articles</a:t>
            </a:r>
          </a:p>
          <a:p>
            <a:r>
              <a:rPr lang="en-US" sz="2400" dirty="0" smtClean="0"/>
              <a:t>Collapsed Gibbs Sampler</a:t>
            </a:r>
          </a:p>
          <a:p>
            <a:r>
              <a:rPr lang="en-US" sz="2400" dirty="0" smtClean="0"/>
              <a:t>Optimal </a:t>
            </a:r>
            <a:r>
              <a:rPr lang="en-US" sz="2400" dirty="0" err="1" smtClean="0"/>
              <a:t>Paramter</a:t>
            </a:r>
            <a:r>
              <a:rPr lang="en-US" sz="2400" dirty="0" smtClean="0"/>
              <a:t> (K = 375, </a:t>
            </a:r>
            <a:r>
              <a:rPr lang="en-US" sz="2400" dirty="0"/>
              <a:t>α = 0.05, β =</a:t>
            </a:r>
            <a:r>
              <a:rPr lang="en-US" sz="2400" dirty="0" smtClean="0"/>
              <a:t>0.03)</a:t>
            </a:r>
          </a:p>
          <a:p>
            <a:r>
              <a:rPr lang="en-US" sz="2400" dirty="0" smtClean="0"/>
              <a:t>The top 20 words of each document</a:t>
            </a:r>
          </a:p>
          <a:p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T</a:t>
            </a:r>
            <a:r>
              <a:rPr lang="en-US" sz="2400" dirty="0" smtClean="0"/>
              <a:t>ry </a:t>
            </a:r>
            <a:r>
              <a:rPr lang="en-US" sz="2400" dirty="0"/>
              <a:t>another inference method such as </a:t>
            </a:r>
            <a:r>
              <a:rPr lang="en-US" sz="2400" dirty="0" err="1"/>
              <a:t>Variational</a:t>
            </a:r>
            <a:r>
              <a:rPr lang="en-US" sz="2400" dirty="0"/>
              <a:t> Bayes (VB) or Belief Propagation (BP) </a:t>
            </a:r>
            <a:r>
              <a:rPr lang="en-US" sz="2400" dirty="0" smtClean="0"/>
              <a:t>using </a:t>
            </a:r>
            <a:r>
              <a:rPr lang="en-US" sz="2400" dirty="0"/>
              <a:t>the same dataset and compare the optimal parameters obtained from all </a:t>
            </a:r>
            <a:r>
              <a:rPr lang="en-US" sz="2400" dirty="0" smtClean="0"/>
              <a:t>methods.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T</a:t>
            </a:r>
            <a:r>
              <a:rPr lang="en-US" sz="2400" dirty="0" smtClean="0"/>
              <a:t>est </a:t>
            </a:r>
            <a:r>
              <a:rPr lang="en-US" sz="2400" dirty="0"/>
              <a:t>the results of training and testing to see what is the more accurate inference method and which one is faster in giving the results.  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99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161</TotalTime>
  <Words>445</Words>
  <Application>Microsoft Office PowerPoint</Application>
  <PresentationFormat>On-screen Show (4:3)</PresentationFormat>
  <Paragraphs>76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Horizon</vt:lpstr>
      <vt:lpstr>Topic Modeling For Associated Press Articles Using Latent Dirichlet Allocation [LDA] </vt:lpstr>
      <vt:lpstr>Outline</vt:lpstr>
      <vt:lpstr>Introduction</vt:lpstr>
      <vt:lpstr>Methodology </vt:lpstr>
      <vt:lpstr>Experiment and Evaluation </vt:lpstr>
      <vt:lpstr>Experiment and Evaluation continue ….</vt:lpstr>
      <vt:lpstr>Experiment and Evaluation continue ….</vt:lpstr>
      <vt:lpstr>Experiment and Evaluation continue ….</vt:lpstr>
      <vt:lpstr>Summary and Future work</vt:lpstr>
      <vt:lpstr>References</vt:lpstr>
      <vt:lpstr>Thanks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Modeling For Associated Press Articles Using Latent Dirichlet Allocation [LDA] </dc:title>
  <dc:creator>Samer Al-Khateeb</dc:creator>
  <cp:lastModifiedBy>Samer Al-Khateeb</cp:lastModifiedBy>
  <cp:revision>21</cp:revision>
  <dcterms:created xsi:type="dcterms:W3CDTF">2006-08-16T00:00:00Z</dcterms:created>
  <dcterms:modified xsi:type="dcterms:W3CDTF">2014-05-05T17:21:24Z</dcterms:modified>
</cp:coreProperties>
</file>