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304" r:id="rId3"/>
    <p:sldId id="280" r:id="rId4"/>
    <p:sldId id="281" r:id="rId5"/>
    <p:sldId id="294" r:id="rId6"/>
    <p:sldId id="305" r:id="rId7"/>
    <p:sldId id="295" r:id="rId8"/>
    <p:sldId id="307" r:id="rId9"/>
    <p:sldId id="308" r:id="rId10"/>
    <p:sldId id="296" r:id="rId11"/>
    <p:sldId id="297" r:id="rId12"/>
    <p:sldId id="298" r:id="rId13"/>
    <p:sldId id="306" r:id="rId14"/>
    <p:sldId id="300" r:id="rId15"/>
    <p:sldId id="310" r:id="rId16"/>
    <p:sldId id="288" r:id="rId17"/>
    <p:sldId id="311" r:id="rId18"/>
    <p:sldId id="312" r:id="rId19"/>
    <p:sldId id="313"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09" autoAdjust="0"/>
  </p:normalViewPr>
  <p:slideViewPr>
    <p:cSldViewPr snapToGrid="0" snapToObjects="1">
      <p:cViewPr varScale="1">
        <p:scale>
          <a:sx n="76" d="100"/>
          <a:sy n="76" d="100"/>
        </p:scale>
        <p:origin x="768"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83479" y="2698022"/>
            <a:ext cx="5385816" cy="1225296"/>
          </a:xfrm>
        </p:spPr>
        <p:txBody>
          <a:bodyPr/>
          <a:lstStyle/>
          <a:p>
            <a:pPr>
              <a:lnSpc>
                <a:spcPct val="150000"/>
              </a:lnSpc>
            </a:pPr>
            <a:r>
              <a:rPr lang="en-US" dirty="0">
                <a:solidFill>
                  <a:srgbClr val="202C8F"/>
                </a:solidFill>
              </a:rPr>
              <a:t>Mini</a:t>
            </a:r>
            <a:r>
              <a:rPr lang="en-US" dirty="0"/>
              <a:t> </a:t>
            </a:r>
            <a:r>
              <a:rPr lang="en-US" dirty="0" err="1">
                <a:solidFill>
                  <a:srgbClr val="FFC000"/>
                </a:solidFill>
              </a:rPr>
              <a:t>siri</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29883" y="3905910"/>
            <a:ext cx="3493008" cy="878908"/>
          </a:xfrm>
        </p:spPr>
        <p:txBody>
          <a:bodyPr/>
          <a:lstStyle/>
          <a:p>
            <a:r>
              <a:rPr lang="en-US" dirty="0"/>
              <a:t>Your Smart Assistant </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219AFDF-415A-44DE-599C-8426BD87B7C7}"/>
              </a:ext>
            </a:extLst>
          </p:cNvPr>
          <p:cNvSpPr txBox="1">
            <a:spLocks/>
          </p:cNvSpPr>
          <p:nvPr/>
        </p:nvSpPr>
        <p:spPr>
          <a:xfrm>
            <a:off x="211016" y="1815247"/>
            <a:ext cx="8712256" cy="4306380"/>
          </a:xfrm>
          <a:prstGeom prst="rect">
            <a:avLst/>
          </a:prstGeom>
        </p:spPr>
        <p:txBody>
          <a:bodyPr vert="horz" lIns="45720" tIns="45720" rIns="4572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work through a combination of natural language processing (NLP) and machine learning</a:t>
            </a:r>
            <a:r>
              <a:rPr lang="ar-EG"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algorithms, Here's a general overview</a:t>
            </a:r>
          </a:p>
          <a:p>
            <a:pPr marL="0" indent="0">
              <a:buFont typeface="Arial" panose="020B0604020202020204" pitchFamily="34" charset="0"/>
              <a:buNone/>
            </a:pPr>
            <a:r>
              <a:rPr lang="en-US"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of how </a:t>
            </a:r>
            <a:r>
              <a:rPr lang="en-US" sz="19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function:</a:t>
            </a:r>
            <a:endParaRPr lang="ar-EG" sz="19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192044A9-2345-52D4-1A69-3C356F24442D}"/>
              </a:ext>
            </a:extLst>
          </p:cNvPr>
          <p:cNvSpPr txBox="1"/>
          <p:nvPr/>
        </p:nvSpPr>
        <p:spPr>
          <a:xfrm>
            <a:off x="428752" y="6210608"/>
            <a:ext cx="312906" cy="369332"/>
          </a:xfrm>
          <a:prstGeom prst="rect">
            <a:avLst/>
          </a:prstGeom>
          <a:noFill/>
        </p:spPr>
        <p:txBody>
          <a:bodyPr wrap="none" rtlCol="0">
            <a:spAutoFit/>
          </a:bodyPr>
          <a:lstStyle/>
          <a:p>
            <a:fld id="{E6CB5D15-7252-4929-9B89-862D8FC24BFB}" type="slidenum">
              <a:rPr lang="ar-EG" b="1" smtClean="0"/>
              <a:t>10</a:t>
            </a:fld>
            <a:endParaRPr lang="en-US" b="1" dirty="0"/>
          </a:p>
        </p:txBody>
      </p:sp>
      <p:sp>
        <p:nvSpPr>
          <p:cNvPr id="5" name="Footer Placeholder 372">
            <a:extLst>
              <a:ext uri="{FF2B5EF4-FFF2-40B4-BE49-F238E27FC236}">
                <a16:creationId xmlns:a16="http://schemas.microsoft.com/office/drawing/2014/main" id="{C977689D-38B7-93C9-A028-148B4AE125A6}"/>
              </a:ext>
            </a:extLst>
          </p:cNvPr>
          <p:cNvSpPr txBox="1">
            <a:spLocks/>
          </p:cNvSpPr>
          <p:nvPr/>
        </p:nvSpPr>
        <p:spPr>
          <a:xfrm>
            <a:off x="428752" y="201114"/>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6" name="Title 1">
            <a:extLst>
              <a:ext uri="{FF2B5EF4-FFF2-40B4-BE49-F238E27FC236}">
                <a16:creationId xmlns:a16="http://schemas.microsoft.com/office/drawing/2014/main" id="{0AF04C38-147E-331E-86AB-8BD68EE3348D}"/>
              </a:ext>
            </a:extLst>
          </p:cNvPr>
          <p:cNvSpPr txBox="1">
            <a:spLocks/>
          </p:cNvSpPr>
          <p:nvPr/>
        </p:nvSpPr>
        <p:spPr>
          <a:xfrm>
            <a:off x="211016" y="972935"/>
            <a:ext cx="8815754" cy="76809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dirty="0"/>
              <a:t>How does </a:t>
            </a:r>
            <a:r>
              <a:rPr lang="en-US" sz="3600" dirty="0">
                <a:solidFill>
                  <a:srgbClr val="FFC000"/>
                </a:solidFill>
              </a:rPr>
              <a:t>mini-</a:t>
            </a:r>
            <a:r>
              <a:rPr lang="en-US" sz="3600" dirty="0" err="1">
                <a:solidFill>
                  <a:srgbClr val="FFC000"/>
                </a:solidFill>
              </a:rPr>
              <a:t>siri</a:t>
            </a:r>
            <a:r>
              <a:rPr lang="en-US" sz="3600" dirty="0">
                <a:solidFill>
                  <a:srgbClr val="FFC000"/>
                </a:solidFill>
              </a:rPr>
              <a:t> </a:t>
            </a:r>
            <a:r>
              <a:rPr lang="en-US" sz="3600" dirty="0">
                <a:solidFill>
                  <a:srgbClr val="202C8F"/>
                </a:solidFill>
              </a:rPr>
              <a:t>work ?</a:t>
            </a:r>
            <a:endParaRPr lang="en-US" sz="3600" dirty="0"/>
          </a:p>
        </p:txBody>
      </p:sp>
      <p:sp>
        <p:nvSpPr>
          <p:cNvPr id="11" name="TextBox 10">
            <a:extLst>
              <a:ext uri="{FF2B5EF4-FFF2-40B4-BE49-F238E27FC236}">
                <a16:creationId xmlns:a16="http://schemas.microsoft.com/office/drawing/2014/main" id="{F758CE42-1F53-C9BD-4452-96AF46544665}"/>
              </a:ext>
            </a:extLst>
          </p:cNvPr>
          <p:cNvSpPr txBox="1"/>
          <p:nvPr/>
        </p:nvSpPr>
        <p:spPr>
          <a:xfrm>
            <a:off x="2473570" y="2891828"/>
            <a:ext cx="6298642" cy="3893374"/>
          </a:xfrm>
          <a:prstGeom prst="rect">
            <a:avLst/>
          </a:prstGeom>
          <a:noFill/>
        </p:spPr>
        <p:txBody>
          <a:bodyPr wrap="square" rtlCol="0">
            <a:spAutoFit/>
          </a:bodyPr>
          <a:lstStyle/>
          <a:p>
            <a:r>
              <a:rPr lang="en-US" sz="19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1- Speech Recognition :</a:t>
            </a:r>
          </a:p>
          <a:p>
            <a:r>
              <a:rPr lang="en-US" sz="1900" dirty="0">
                <a:latin typeface="ADLaM Display" panose="02010000000000000000" pitchFamily="2" charset="0"/>
                <a:ea typeface="ADLaM Display" panose="02010000000000000000" pitchFamily="2" charset="0"/>
                <a:cs typeface="ADLaM Display" panose="02010000000000000000" pitchFamily="2" charset="0"/>
              </a:rPr>
              <a:t>The interaction with </a:t>
            </a:r>
            <a:r>
              <a:rPr lang="en-US" sz="19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1900" dirty="0">
                <a:latin typeface="ADLaM Display" panose="02010000000000000000" pitchFamily="2" charset="0"/>
                <a:ea typeface="ADLaM Display" panose="02010000000000000000" pitchFamily="2" charset="0"/>
                <a:cs typeface="ADLaM Display" panose="02010000000000000000" pitchFamily="2" charset="0"/>
              </a:rPr>
              <a:t> often begins with speech recognition. When a user activates it, the device's microphone captures the user's voice command.</a:t>
            </a:r>
          </a:p>
          <a:p>
            <a:endParaRPr lang="en-US" sz="1900" dirty="0">
              <a:latin typeface="ADLaM Display" panose="02010000000000000000" pitchFamily="2" charset="0"/>
              <a:ea typeface="ADLaM Display" panose="02010000000000000000" pitchFamily="2" charset="0"/>
              <a:cs typeface="ADLaM Display" panose="02010000000000000000" pitchFamily="2" charset="0"/>
            </a:endParaRPr>
          </a:p>
          <a:p>
            <a:r>
              <a:rPr lang="en-US" sz="19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2- Audio-to-Text Conversion :</a:t>
            </a:r>
          </a:p>
          <a:p>
            <a:r>
              <a:rPr lang="en-US" sz="1900" dirty="0">
                <a:latin typeface="ADLaM Display" panose="02010000000000000000" pitchFamily="2" charset="0"/>
                <a:ea typeface="ADLaM Display" panose="02010000000000000000" pitchFamily="2" charset="0"/>
                <a:cs typeface="ADLaM Display" panose="02010000000000000000" pitchFamily="2" charset="0"/>
              </a:rPr>
              <a:t>The captured audio is then converted into text using speech recognition algorithms. This process, known as automatic speech recognition (ASR), transforms the spoken words into a format that the system can analyze and understand.</a:t>
            </a:r>
          </a:p>
          <a:p>
            <a:endParaRPr lang="en-US" sz="19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2" name="Picture 1" descr="A hand holding a phone&#10;&#10;Description automatically generated">
            <a:extLst>
              <a:ext uri="{FF2B5EF4-FFF2-40B4-BE49-F238E27FC236}">
                <a16:creationId xmlns:a16="http://schemas.microsoft.com/office/drawing/2014/main" id="{0E1558BB-B517-58F1-A84A-EB8AD5AC0507}"/>
              </a:ext>
            </a:extLst>
          </p:cNvPr>
          <p:cNvPicPr>
            <a:picLocks noChangeAspect="1"/>
          </p:cNvPicPr>
          <p:nvPr/>
        </p:nvPicPr>
        <p:blipFill>
          <a:blip r:embed="rId2"/>
          <a:stretch>
            <a:fillRect/>
          </a:stretch>
        </p:blipFill>
        <p:spPr>
          <a:xfrm>
            <a:off x="8772212" y="2404606"/>
            <a:ext cx="3419672" cy="2048787"/>
          </a:xfrm>
          <a:prstGeom prst="roundRect">
            <a:avLst>
              <a:gd name="adj" fmla="val 3038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9972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6FEA4-37B3-890D-4E5B-BB28824BBB57}"/>
              </a:ext>
            </a:extLst>
          </p:cNvPr>
          <p:cNvSpPr txBox="1"/>
          <p:nvPr/>
        </p:nvSpPr>
        <p:spPr>
          <a:xfrm>
            <a:off x="11417339" y="3244334"/>
            <a:ext cx="312906" cy="369332"/>
          </a:xfrm>
          <a:prstGeom prst="rect">
            <a:avLst/>
          </a:prstGeom>
          <a:noFill/>
        </p:spPr>
        <p:txBody>
          <a:bodyPr wrap="none" rtlCol="0">
            <a:spAutoFit/>
          </a:bodyPr>
          <a:lstStyle/>
          <a:p>
            <a:fld id="{E6CB5D15-7252-4929-9B89-862D8FC24BFB}" type="slidenum">
              <a:rPr lang="ar-EG" b="1" smtClean="0"/>
              <a:t>11</a:t>
            </a:fld>
            <a:endParaRPr lang="en-US" b="1" dirty="0"/>
          </a:p>
        </p:txBody>
      </p:sp>
      <p:sp>
        <p:nvSpPr>
          <p:cNvPr id="3" name="TextBox 2">
            <a:extLst>
              <a:ext uri="{FF2B5EF4-FFF2-40B4-BE49-F238E27FC236}">
                <a16:creationId xmlns:a16="http://schemas.microsoft.com/office/drawing/2014/main" id="{53884144-3884-7DEC-DB4A-1C4A4399C8D4}"/>
              </a:ext>
            </a:extLst>
          </p:cNvPr>
          <p:cNvSpPr txBox="1"/>
          <p:nvPr/>
        </p:nvSpPr>
        <p:spPr>
          <a:xfrm>
            <a:off x="247892" y="1753295"/>
            <a:ext cx="7138048" cy="3970318"/>
          </a:xfrm>
          <a:prstGeom prst="rect">
            <a:avLst/>
          </a:prstGeom>
          <a:noFill/>
        </p:spPr>
        <p:txBody>
          <a:bodyPr wrap="square">
            <a:spAutoFit/>
          </a:bodyPr>
          <a:lstStyle/>
          <a:p>
            <a:r>
              <a:rPr lang="en-US" sz="18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3- Natural Language Processing (NLP) :</a:t>
            </a:r>
          </a:p>
          <a:p>
            <a:r>
              <a:rPr lang="en-US" sz="1800" dirty="0">
                <a:latin typeface="ADLaM Display" panose="02010000000000000000" pitchFamily="2" charset="0"/>
                <a:ea typeface="ADLaM Display" panose="02010000000000000000" pitchFamily="2" charset="0"/>
                <a:cs typeface="ADLaM Display" panose="02010000000000000000" pitchFamily="2" charset="0"/>
              </a:rPr>
              <a:t>NLP is a key component of </a:t>
            </a:r>
            <a:r>
              <a:rPr lang="en-US" sz="18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1800" dirty="0">
                <a:latin typeface="ADLaM Display" panose="02010000000000000000" pitchFamily="2" charset="0"/>
                <a:ea typeface="ADLaM Display" panose="02010000000000000000" pitchFamily="2" charset="0"/>
                <a:cs typeface="ADLaM Display" panose="02010000000000000000" pitchFamily="2" charset="0"/>
              </a:rPr>
              <a:t>. Once the user's command is converted to text, NLP algorithms analyze and understand the meaning behind the words. This involves parsing the syntax, understanding semantics, and identifying the user's intent.</a:t>
            </a:r>
          </a:p>
          <a:p>
            <a:endParaRPr lang="en-US" sz="1800" dirty="0">
              <a:latin typeface="ADLaM Display" panose="02010000000000000000" pitchFamily="2" charset="0"/>
              <a:ea typeface="ADLaM Display" panose="02010000000000000000" pitchFamily="2" charset="0"/>
              <a:cs typeface="ADLaM Display" panose="02010000000000000000" pitchFamily="2" charset="0"/>
            </a:endParaRPr>
          </a:p>
          <a:p>
            <a:endParaRPr lang="en-US" sz="1800" dirty="0">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4</a:t>
            </a:r>
            <a:r>
              <a:rPr lang="en-US" sz="18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Task Execution :</a:t>
            </a:r>
          </a:p>
          <a:p>
            <a:r>
              <a:rPr lang="en-US" sz="1800" dirty="0">
                <a:latin typeface="ADLaM Display" panose="02010000000000000000" pitchFamily="2" charset="0"/>
                <a:ea typeface="ADLaM Display" panose="02010000000000000000" pitchFamily="2" charset="0"/>
                <a:cs typeface="ADLaM Display" panose="02010000000000000000" pitchFamily="2" charset="0"/>
              </a:rPr>
              <a:t>Based on the recognized intent and the user's request, </a:t>
            </a:r>
            <a:r>
              <a:rPr lang="en-US" sz="18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1800" dirty="0">
                <a:latin typeface="ADLaM Display" panose="02010000000000000000" pitchFamily="2" charset="0"/>
                <a:ea typeface="ADLaM Display" panose="02010000000000000000" pitchFamily="2" charset="0"/>
                <a:cs typeface="ADLaM Display" panose="02010000000000000000" pitchFamily="2" charset="0"/>
              </a:rPr>
              <a:t> then performs the necessary actions. This could involve opening a specific app, accessing online services, or triggering device-specific functions.</a:t>
            </a:r>
          </a:p>
          <a:p>
            <a:endParaRPr lang="en-US" sz="1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Title 1">
            <a:extLst>
              <a:ext uri="{FF2B5EF4-FFF2-40B4-BE49-F238E27FC236}">
                <a16:creationId xmlns:a16="http://schemas.microsoft.com/office/drawing/2014/main" id="{7F3BA754-B5BF-60BA-51A2-06FA3A20C12C}"/>
              </a:ext>
            </a:extLst>
          </p:cNvPr>
          <p:cNvSpPr txBox="1">
            <a:spLocks noGrp="1"/>
          </p:cNvSpPr>
          <p:nvPr>
            <p:ph type="title"/>
          </p:nvPr>
        </p:nvSpPr>
        <p:spPr>
          <a:xfrm>
            <a:off x="36398" y="667551"/>
            <a:ext cx="7033397" cy="768350"/>
          </a:xfrm>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dirty="0"/>
              <a:t>How does </a:t>
            </a:r>
            <a:r>
              <a:rPr lang="en-US" sz="3600" dirty="0">
                <a:solidFill>
                  <a:srgbClr val="FFC000"/>
                </a:solidFill>
              </a:rPr>
              <a:t>mini-</a:t>
            </a:r>
            <a:r>
              <a:rPr lang="en-US" sz="3600" dirty="0" err="1">
                <a:solidFill>
                  <a:srgbClr val="FFC000"/>
                </a:solidFill>
              </a:rPr>
              <a:t>siri</a:t>
            </a:r>
            <a:r>
              <a:rPr lang="en-US" sz="3600" dirty="0">
                <a:solidFill>
                  <a:srgbClr val="FFC000"/>
                </a:solidFill>
              </a:rPr>
              <a:t> </a:t>
            </a:r>
            <a:r>
              <a:rPr lang="en-US" sz="3600" dirty="0">
                <a:solidFill>
                  <a:srgbClr val="202C8F"/>
                </a:solidFill>
              </a:rPr>
              <a:t>work ?</a:t>
            </a:r>
            <a:endParaRPr lang="en-US" sz="3600" dirty="0"/>
          </a:p>
        </p:txBody>
      </p:sp>
      <p:sp>
        <p:nvSpPr>
          <p:cNvPr id="11" name="Footer Placeholder 372">
            <a:extLst>
              <a:ext uri="{FF2B5EF4-FFF2-40B4-BE49-F238E27FC236}">
                <a16:creationId xmlns:a16="http://schemas.microsoft.com/office/drawing/2014/main" id="{F25C200B-BA2F-FD8C-5FCB-D3F87F1198C7}"/>
              </a:ext>
            </a:extLst>
          </p:cNvPr>
          <p:cNvSpPr txBox="1">
            <a:spLocks/>
          </p:cNvSpPr>
          <p:nvPr/>
        </p:nvSpPr>
        <p:spPr>
          <a:xfrm>
            <a:off x="352696" y="6358402"/>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Tree>
    <p:extLst>
      <p:ext uri="{BB962C8B-B14F-4D97-AF65-F5344CB8AC3E}">
        <p14:creationId xmlns:p14="http://schemas.microsoft.com/office/powerpoint/2010/main" val="429071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BCF376-5269-14E1-84AD-BFC07CB93B5E}"/>
              </a:ext>
            </a:extLst>
          </p:cNvPr>
          <p:cNvSpPr txBox="1"/>
          <p:nvPr/>
        </p:nvSpPr>
        <p:spPr>
          <a:xfrm>
            <a:off x="11375147" y="6210608"/>
            <a:ext cx="312906" cy="369332"/>
          </a:xfrm>
          <a:prstGeom prst="rect">
            <a:avLst/>
          </a:prstGeom>
          <a:noFill/>
        </p:spPr>
        <p:txBody>
          <a:bodyPr wrap="none" rtlCol="0">
            <a:spAutoFit/>
          </a:bodyPr>
          <a:lstStyle/>
          <a:p>
            <a:fld id="{E6CB5D15-7252-4929-9B89-862D8FC24BFB}" type="slidenum">
              <a:rPr lang="ar-EG" b="1" smtClean="0"/>
              <a:t>12</a:t>
            </a:fld>
            <a:endParaRPr lang="en-US" b="1" dirty="0"/>
          </a:p>
        </p:txBody>
      </p:sp>
      <p:sp>
        <p:nvSpPr>
          <p:cNvPr id="3" name="TextBox 2">
            <a:extLst>
              <a:ext uri="{FF2B5EF4-FFF2-40B4-BE49-F238E27FC236}">
                <a16:creationId xmlns:a16="http://schemas.microsoft.com/office/drawing/2014/main" id="{C180BE3E-3207-FD99-A952-00EA711FCD22}"/>
              </a:ext>
            </a:extLst>
          </p:cNvPr>
          <p:cNvSpPr txBox="1"/>
          <p:nvPr/>
        </p:nvSpPr>
        <p:spPr>
          <a:xfrm>
            <a:off x="4060396" y="2092436"/>
            <a:ext cx="7243999" cy="3477875"/>
          </a:xfrm>
          <a:prstGeom prst="rect">
            <a:avLst/>
          </a:prstGeom>
          <a:noFill/>
        </p:spPr>
        <p:txBody>
          <a:bodyPr wrap="square">
            <a:spAutoFit/>
          </a:bodyPr>
          <a:lstStyle/>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5- Response Generation :</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latin typeface="ADLaM Display" panose="02010000000000000000" pitchFamily="2" charset="0"/>
                <a:ea typeface="ADLaM Display" panose="02010000000000000000" pitchFamily="2" charset="0"/>
                <a:cs typeface="ADLaM Display" panose="02010000000000000000" pitchFamily="2" charset="0"/>
              </a:rPr>
              <a:t> then generates a response, which is displayed in the form of text. The response is designed to provide the user with the information they requested or to confirm that a task has been executed.</a:t>
            </a:r>
          </a:p>
          <a:p>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dirty="0">
                <a:latin typeface="ADLaM Display" panose="02010000000000000000" pitchFamily="2" charset="0"/>
                <a:ea typeface="ADLaM Display" panose="02010000000000000000" pitchFamily="2" charset="0"/>
                <a:cs typeface="ADLaM Display" panose="02010000000000000000" pitchFamily="2" charset="0"/>
              </a:rPr>
              <a:t>By combining these technologies,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latin typeface="ADLaM Display" panose="02010000000000000000" pitchFamily="2" charset="0"/>
                <a:ea typeface="ADLaM Display" panose="02010000000000000000" pitchFamily="2" charset="0"/>
                <a:cs typeface="ADLaM Display" panose="02010000000000000000" pitchFamily="2" charset="0"/>
              </a:rPr>
              <a:t> aim to understand and respond to user queries in a way that simulates natural conversation, providing a more intuitive and user-friendly experience.</a:t>
            </a:r>
          </a:p>
        </p:txBody>
      </p:sp>
      <p:sp>
        <p:nvSpPr>
          <p:cNvPr id="7" name="Footer Placeholder 372">
            <a:extLst>
              <a:ext uri="{FF2B5EF4-FFF2-40B4-BE49-F238E27FC236}">
                <a16:creationId xmlns:a16="http://schemas.microsoft.com/office/drawing/2014/main" id="{66F7E29D-B841-40D8-0A90-FE07D1A73BE7}"/>
              </a:ext>
            </a:extLst>
          </p:cNvPr>
          <p:cNvSpPr txBox="1">
            <a:spLocks/>
          </p:cNvSpPr>
          <p:nvPr/>
        </p:nvSpPr>
        <p:spPr>
          <a:xfrm>
            <a:off x="428752" y="201114"/>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8" name="Title 1">
            <a:extLst>
              <a:ext uri="{FF2B5EF4-FFF2-40B4-BE49-F238E27FC236}">
                <a16:creationId xmlns:a16="http://schemas.microsoft.com/office/drawing/2014/main" id="{50D46CE2-A7C9-3983-E16D-78DC4E04B56D}"/>
              </a:ext>
            </a:extLst>
          </p:cNvPr>
          <p:cNvSpPr txBox="1">
            <a:spLocks noGrp="1"/>
          </p:cNvSpPr>
          <p:nvPr>
            <p:ph type="title"/>
          </p:nvPr>
        </p:nvSpPr>
        <p:spPr>
          <a:xfrm>
            <a:off x="4060396" y="733571"/>
            <a:ext cx="7033397" cy="768350"/>
          </a:xfrm>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dirty="0"/>
              <a:t>How does </a:t>
            </a:r>
            <a:r>
              <a:rPr lang="en-US" sz="3600" dirty="0">
                <a:solidFill>
                  <a:srgbClr val="FFC000"/>
                </a:solidFill>
              </a:rPr>
              <a:t>mini-</a:t>
            </a:r>
            <a:r>
              <a:rPr lang="en-US" sz="3600" dirty="0" err="1">
                <a:solidFill>
                  <a:srgbClr val="FFC000"/>
                </a:solidFill>
              </a:rPr>
              <a:t>siri</a:t>
            </a:r>
            <a:r>
              <a:rPr lang="en-US" sz="3600" dirty="0">
                <a:solidFill>
                  <a:srgbClr val="FFC000"/>
                </a:solidFill>
              </a:rPr>
              <a:t> </a:t>
            </a:r>
            <a:r>
              <a:rPr lang="en-US" sz="3600" dirty="0">
                <a:solidFill>
                  <a:srgbClr val="202C8F"/>
                </a:solidFill>
              </a:rPr>
              <a:t>work ?</a:t>
            </a:r>
            <a:endParaRPr lang="en-US" sz="3600" dirty="0"/>
          </a:p>
        </p:txBody>
      </p:sp>
    </p:spTree>
    <p:extLst>
      <p:ext uri="{BB962C8B-B14F-4D97-AF65-F5344CB8AC3E}">
        <p14:creationId xmlns:p14="http://schemas.microsoft.com/office/powerpoint/2010/main" val="4180342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63874" y="3633585"/>
            <a:ext cx="7464251" cy="768096"/>
          </a:xfrm>
        </p:spPr>
        <p:txBody>
          <a:bodyPr/>
          <a:lstStyle/>
          <a:p>
            <a:r>
              <a:rPr lang="en-US" sz="4400" dirty="0"/>
              <a:t>Disadvantages </a:t>
            </a:r>
            <a:br>
              <a:rPr lang="en-US" sz="4400" dirty="0"/>
            </a:br>
            <a:r>
              <a:rPr lang="en-US" sz="4400" dirty="0"/>
              <a:t>of </a:t>
            </a:r>
            <a:r>
              <a:rPr lang="en-US" sz="4400" dirty="0">
                <a:solidFill>
                  <a:srgbClr val="FFC000"/>
                </a:solidFill>
              </a:rPr>
              <a:t>Mini-</a:t>
            </a:r>
            <a:r>
              <a:rPr lang="en-US" sz="4400" dirty="0" err="1">
                <a:solidFill>
                  <a:srgbClr val="FFC000"/>
                </a:solidFill>
              </a:rPr>
              <a:t>siri</a:t>
            </a:r>
            <a:endParaRPr lang="en-US" sz="4400" dirty="0"/>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13</a:t>
            </a:fld>
            <a:endParaRPr lang="en-US" b="1" dirty="0"/>
          </a:p>
        </p:txBody>
      </p:sp>
      <p:sp>
        <p:nvSpPr>
          <p:cNvPr id="3" name="Footer Placeholder 372">
            <a:extLst>
              <a:ext uri="{FF2B5EF4-FFF2-40B4-BE49-F238E27FC236}">
                <a16:creationId xmlns:a16="http://schemas.microsoft.com/office/drawing/2014/main" id="{EDF99A7D-0500-2E53-DD2B-6A3F1534455D}"/>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1011265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6FEA4-37B3-890D-4E5B-BB28824BBB57}"/>
              </a:ext>
            </a:extLst>
          </p:cNvPr>
          <p:cNvSpPr txBox="1"/>
          <p:nvPr/>
        </p:nvSpPr>
        <p:spPr>
          <a:xfrm>
            <a:off x="479004" y="6290994"/>
            <a:ext cx="312906" cy="369332"/>
          </a:xfrm>
          <a:prstGeom prst="rect">
            <a:avLst/>
          </a:prstGeom>
          <a:noFill/>
        </p:spPr>
        <p:txBody>
          <a:bodyPr wrap="none" rtlCol="0">
            <a:spAutoFit/>
          </a:bodyPr>
          <a:lstStyle/>
          <a:p>
            <a:fld id="{E6CB5D15-7252-4929-9B89-862D8FC24BFB}" type="slidenum">
              <a:rPr lang="ar-EG" b="1" smtClean="0"/>
              <a:t>14</a:t>
            </a:fld>
            <a:endParaRPr lang="en-US" b="1" dirty="0"/>
          </a:p>
        </p:txBody>
      </p:sp>
      <p:sp>
        <p:nvSpPr>
          <p:cNvPr id="6" name="Title 3">
            <a:extLst>
              <a:ext uri="{FF2B5EF4-FFF2-40B4-BE49-F238E27FC236}">
                <a16:creationId xmlns:a16="http://schemas.microsoft.com/office/drawing/2014/main" id="{8E31FA52-AF0C-D666-EB9C-9249E0B67030}"/>
              </a:ext>
            </a:extLst>
          </p:cNvPr>
          <p:cNvSpPr txBox="1">
            <a:spLocks/>
          </p:cNvSpPr>
          <p:nvPr/>
        </p:nvSpPr>
        <p:spPr>
          <a:xfrm>
            <a:off x="67766" y="77552"/>
            <a:ext cx="8328575"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dirty="0"/>
              <a:t>Disadvantages </a:t>
            </a:r>
          </a:p>
          <a:p>
            <a:r>
              <a:rPr lang="en-US" sz="3600" dirty="0"/>
              <a:t>of </a:t>
            </a:r>
            <a:r>
              <a:rPr lang="en-US" sz="3600" dirty="0">
                <a:solidFill>
                  <a:srgbClr val="FFC000"/>
                </a:solidFill>
              </a:rPr>
              <a:t>Mini-</a:t>
            </a:r>
            <a:r>
              <a:rPr lang="en-US" sz="3600" dirty="0" err="1">
                <a:solidFill>
                  <a:srgbClr val="FFC000"/>
                </a:solidFill>
              </a:rPr>
              <a:t>siri</a:t>
            </a:r>
            <a:endParaRPr lang="en-US" sz="3600" dirty="0"/>
          </a:p>
        </p:txBody>
      </p:sp>
      <p:sp>
        <p:nvSpPr>
          <p:cNvPr id="12" name="Footer Placeholder 372">
            <a:extLst>
              <a:ext uri="{FF2B5EF4-FFF2-40B4-BE49-F238E27FC236}">
                <a16:creationId xmlns:a16="http://schemas.microsoft.com/office/drawing/2014/main" id="{8CEFB61F-C366-2778-64A6-74123806EB1B}"/>
              </a:ext>
            </a:extLst>
          </p:cNvPr>
          <p:cNvSpPr txBox="1">
            <a:spLocks/>
          </p:cNvSpPr>
          <p:nvPr/>
        </p:nvSpPr>
        <p:spPr>
          <a:xfrm>
            <a:off x="1031654" y="6415527"/>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5" name="TextBox 4">
            <a:extLst>
              <a:ext uri="{FF2B5EF4-FFF2-40B4-BE49-F238E27FC236}">
                <a16:creationId xmlns:a16="http://schemas.microsoft.com/office/drawing/2014/main" id="{4EDF383A-ADA3-75BB-2730-1742ACFD25F3}"/>
              </a:ext>
            </a:extLst>
          </p:cNvPr>
          <p:cNvSpPr txBox="1"/>
          <p:nvPr/>
        </p:nvSpPr>
        <p:spPr>
          <a:xfrm>
            <a:off x="176146" y="1479156"/>
            <a:ext cx="8555871" cy="4708981"/>
          </a:xfrm>
          <a:prstGeom prst="rect">
            <a:avLst/>
          </a:prstGeom>
          <a:noFill/>
        </p:spPr>
        <p:txBody>
          <a:bodyPr wrap="square">
            <a:spAutoFit/>
          </a:bodyPr>
          <a:lstStyle/>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1- Security Risks :</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As with any technology connected to the internet,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are vulnerable to security risks. There is a potential for unauthorized access, hacking, or misuse of personal information.</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2- Misinterpretation of Commands :</a:t>
            </a:r>
          </a:p>
          <a:p>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may misinterpret user commands, especially if the commands are ambiguous or spoken unclearly. This can lead to unintended actions or frustrating user experiences.</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3- Limited Understanding and Context :</a:t>
            </a:r>
          </a:p>
          <a:p>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still may struggle with understanding complex</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commands. Users may need to provide specific </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instructions or commands for more accurate results.</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28869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6FEA4-37B3-890D-4E5B-BB28824BBB57}"/>
              </a:ext>
            </a:extLst>
          </p:cNvPr>
          <p:cNvSpPr txBox="1"/>
          <p:nvPr/>
        </p:nvSpPr>
        <p:spPr>
          <a:xfrm>
            <a:off x="479004" y="6290994"/>
            <a:ext cx="312906" cy="369332"/>
          </a:xfrm>
          <a:prstGeom prst="rect">
            <a:avLst/>
          </a:prstGeom>
          <a:noFill/>
        </p:spPr>
        <p:txBody>
          <a:bodyPr wrap="none" rtlCol="0">
            <a:spAutoFit/>
          </a:bodyPr>
          <a:lstStyle/>
          <a:p>
            <a:fld id="{E6CB5D15-7252-4929-9B89-862D8FC24BFB}" type="slidenum">
              <a:rPr lang="ar-EG" b="1" smtClean="0"/>
              <a:t>15</a:t>
            </a:fld>
            <a:endParaRPr lang="en-US" b="1" dirty="0"/>
          </a:p>
        </p:txBody>
      </p:sp>
      <p:sp>
        <p:nvSpPr>
          <p:cNvPr id="6" name="Title 3">
            <a:extLst>
              <a:ext uri="{FF2B5EF4-FFF2-40B4-BE49-F238E27FC236}">
                <a16:creationId xmlns:a16="http://schemas.microsoft.com/office/drawing/2014/main" id="{8E31FA52-AF0C-D666-EB9C-9249E0B67030}"/>
              </a:ext>
            </a:extLst>
          </p:cNvPr>
          <p:cNvSpPr txBox="1">
            <a:spLocks/>
          </p:cNvSpPr>
          <p:nvPr/>
        </p:nvSpPr>
        <p:spPr>
          <a:xfrm>
            <a:off x="0" y="77552"/>
            <a:ext cx="8328575"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dirty="0"/>
              <a:t>Disadvantages </a:t>
            </a:r>
          </a:p>
          <a:p>
            <a:r>
              <a:rPr lang="en-US" sz="3600" dirty="0"/>
              <a:t>of </a:t>
            </a:r>
            <a:r>
              <a:rPr lang="en-US" sz="3600" dirty="0">
                <a:solidFill>
                  <a:srgbClr val="FFC000"/>
                </a:solidFill>
              </a:rPr>
              <a:t>Mini-</a:t>
            </a:r>
            <a:r>
              <a:rPr lang="en-US" sz="3600" dirty="0" err="1">
                <a:solidFill>
                  <a:srgbClr val="FFC000"/>
                </a:solidFill>
              </a:rPr>
              <a:t>siri</a:t>
            </a:r>
            <a:r>
              <a:rPr lang="en-US" sz="3600" dirty="0"/>
              <a:t> </a:t>
            </a:r>
            <a:r>
              <a:rPr lang="ar-EG" sz="3600" dirty="0"/>
              <a:t>:</a:t>
            </a:r>
            <a:endParaRPr lang="en-US" sz="3600" dirty="0"/>
          </a:p>
        </p:txBody>
      </p:sp>
      <p:sp>
        <p:nvSpPr>
          <p:cNvPr id="12" name="Footer Placeholder 372">
            <a:extLst>
              <a:ext uri="{FF2B5EF4-FFF2-40B4-BE49-F238E27FC236}">
                <a16:creationId xmlns:a16="http://schemas.microsoft.com/office/drawing/2014/main" id="{8CEFB61F-C366-2778-64A6-74123806EB1B}"/>
              </a:ext>
            </a:extLst>
          </p:cNvPr>
          <p:cNvSpPr txBox="1">
            <a:spLocks/>
          </p:cNvSpPr>
          <p:nvPr/>
        </p:nvSpPr>
        <p:spPr>
          <a:xfrm>
            <a:off x="1031654" y="6415527"/>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5" name="TextBox 4">
            <a:extLst>
              <a:ext uri="{FF2B5EF4-FFF2-40B4-BE49-F238E27FC236}">
                <a16:creationId xmlns:a16="http://schemas.microsoft.com/office/drawing/2014/main" id="{4EDF383A-ADA3-75BB-2730-1742ACFD25F3}"/>
              </a:ext>
            </a:extLst>
          </p:cNvPr>
          <p:cNvSpPr txBox="1"/>
          <p:nvPr/>
        </p:nvSpPr>
        <p:spPr>
          <a:xfrm>
            <a:off x="225424" y="1441011"/>
            <a:ext cx="8555871" cy="4708981"/>
          </a:xfrm>
          <a:prstGeom prst="rect">
            <a:avLst/>
          </a:prstGeom>
          <a:noFill/>
        </p:spPr>
        <p:txBody>
          <a:bodyPr wrap="square">
            <a:spAutoFit/>
          </a:bodyPr>
          <a:lstStyle/>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4- Dependency and Reduced Autonomy:</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Overreliance on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may lead to a reduction in users' ability to perform certain tasks independently. Some users might become dependent on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for simple actions, potentially hindering their problem-solving skills.   </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5- Connectivity Issues:</a:t>
            </a:r>
          </a:p>
          <a:p>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heavily rely on internet connectivity. In cases of poor or no connectivity, the functionality of the assistant will be limited, hindering its ability to retrieve information or perform tasks.</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6- Limited Language Support:</a:t>
            </a: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Sadly,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doesn’t support multiple </a:t>
            </a:r>
            <a:r>
              <a:rPr lang="en-US" sz="2000" dirty="0" err="1">
                <a:solidFill>
                  <a:srgbClr val="202C8F"/>
                </a:solidFill>
                <a:latin typeface="ADLaM Display" panose="02010000000000000000" pitchFamily="2" charset="0"/>
                <a:ea typeface="ADLaM Display" panose="02010000000000000000" pitchFamily="2" charset="0"/>
                <a:cs typeface="ADLaM Display" panose="02010000000000000000" pitchFamily="2" charset="0"/>
              </a:rPr>
              <a:t>languages,Users</a:t>
            </a:r>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who speak languages other than English will not experience the same functionality.</a:t>
            </a:r>
          </a:p>
        </p:txBody>
      </p:sp>
      <p:pic>
        <p:nvPicPr>
          <p:cNvPr id="3" name="Picture 2">
            <a:extLst>
              <a:ext uri="{FF2B5EF4-FFF2-40B4-BE49-F238E27FC236}">
                <a16:creationId xmlns:a16="http://schemas.microsoft.com/office/drawing/2014/main" id="{8C82E6D5-506E-7E81-34F6-B18D9B139665}"/>
              </a:ext>
            </a:extLst>
          </p:cNvPr>
          <p:cNvPicPr>
            <a:picLocks noChangeAspect="1"/>
          </p:cNvPicPr>
          <p:nvPr/>
        </p:nvPicPr>
        <p:blipFill>
          <a:blip r:embed="rId2"/>
          <a:stretch>
            <a:fillRect/>
          </a:stretch>
        </p:blipFill>
        <p:spPr>
          <a:xfrm>
            <a:off x="9375112" y="2156608"/>
            <a:ext cx="2816888" cy="27010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22030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a:t>
            </a:r>
            <a:r>
              <a:rPr lang="en-US" dirty="0">
                <a:solidFill>
                  <a:srgbClr val="FFC000"/>
                </a:solidFill>
              </a:rPr>
              <a:t>mini-</a:t>
            </a:r>
            <a:r>
              <a:rPr lang="en-US" dirty="0" err="1">
                <a:solidFill>
                  <a:srgbClr val="FFC000"/>
                </a:solidFill>
              </a:rPr>
              <a:t>siri</a:t>
            </a:r>
            <a:r>
              <a:rPr lang="en-US" dirty="0"/>
              <a:t> LAUNCH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b="1" smtClean="0"/>
              <a:pPr/>
              <a:t>16</a:t>
            </a:fld>
            <a:endParaRPr lang="en-US" b="1"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01078" y="3873025"/>
            <a:ext cx="2180200" cy="1371600"/>
          </a:xfrm>
        </p:spPr>
        <p:txBody>
          <a:bodyPr/>
          <a:lstStyle/>
          <a:p>
            <a:pPr lvl="0"/>
            <a:r>
              <a:rPr lang="en-US" b="1" dirty="0"/>
              <a:t>- Develop a detailed project plan outlining tasks, milestones, and timelines.</a:t>
            </a:r>
          </a:p>
          <a:p>
            <a:pPr lvl="0"/>
            <a:r>
              <a:rPr lang="en-US" b="1" dirty="0"/>
              <a:t>- Assign responsibilities to team members.</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7316901" y="2491683"/>
            <a:ext cx="2011680" cy="2825173"/>
          </a:xfrm>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a:xfrm>
            <a:off x="7976140" y="2109010"/>
            <a:ext cx="704088" cy="704088"/>
          </a:xfrm>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7284016" y="3873025"/>
            <a:ext cx="2090766" cy="1371600"/>
          </a:xfrm>
        </p:spPr>
        <p:txBody>
          <a:bodyPr/>
          <a:lstStyle/>
          <a:p>
            <a:pPr lvl="0"/>
            <a:r>
              <a:rPr lang="en-US" b="1" dirty="0"/>
              <a:t>- Develop a marketing strategy to create awareness.</a:t>
            </a:r>
          </a:p>
          <a:p>
            <a:pPr lvl="0"/>
            <a:r>
              <a:rPr lang="en-US" b="1" dirty="0"/>
              <a:t>- Utilize various ways to promote your project.</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4991676" y="3873641"/>
            <a:ext cx="2164640" cy="1371600"/>
          </a:xfrm>
        </p:spPr>
        <p:txBody>
          <a:bodyPr/>
          <a:lstStyle/>
          <a:p>
            <a:pPr lvl="0"/>
            <a:r>
              <a:rPr lang="en-US" sz="1400" b="1" dirty="0"/>
              <a:t>- Design the project architecture and user interface.</a:t>
            </a:r>
          </a:p>
          <a:p>
            <a:pPr lvl="0"/>
            <a:r>
              <a:rPr lang="en-US" sz="1400" b="1" dirty="0"/>
              <a:t>- Begin development, keeping in mind scalability and future updates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2889842" y="2475509"/>
            <a:ext cx="2011680" cy="2825173"/>
          </a:xfrm>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a:xfrm>
            <a:off x="3565776" y="2111058"/>
            <a:ext cx="704088" cy="704088"/>
          </a:xfrm>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2865133" y="3873025"/>
            <a:ext cx="2090766" cy="1371600"/>
          </a:xfrm>
        </p:spPr>
        <p:txBody>
          <a:bodyPr/>
          <a:lstStyle/>
          <a:p>
            <a:pPr lvl="0"/>
            <a:r>
              <a:rPr lang="en-US" b="1" dirty="0"/>
              <a:t>- Conduct thorough testing to identify and fix bugs.</a:t>
            </a:r>
          </a:p>
          <a:p>
            <a:pPr lvl="0"/>
            <a:r>
              <a:rPr lang="en-US" b="1" dirty="0"/>
              <a:t>- Ensure the project meets quality standards.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468543" y="3888096"/>
            <a:ext cx="2122380" cy="1371600"/>
          </a:xfrm>
        </p:spPr>
        <p:txBody>
          <a:bodyPr/>
          <a:lstStyle/>
          <a:p>
            <a:pPr lvl="0"/>
            <a:r>
              <a:rPr lang="en-US" b="1" dirty="0"/>
              <a:t>- Set a launch date</a:t>
            </a:r>
          </a:p>
          <a:p>
            <a:pPr lvl="0"/>
            <a:r>
              <a:rPr lang="en-US" b="1" dirty="0"/>
              <a:t> </a:t>
            </a:r>
          </a:p>
          <a:p>
            <a:pPr lvl="0"/>
            <a:r>
              <a:rPr lang="en-US" b="1" dirty="0"/>
              <a:t>- Monitor the launch process to address any issues that may arise.</a:t>
            </a:r>
          </a:p>
        </p:txBody>
      </p:sp>
      <p:sp>
        <p:nvSpPr>
          <p:cNvPr id="3" name="Footer Placeholder 372">
            <a:extLst>
              <a:ext uri="{FF2B5EF4-FFF2-40B4-BE49-F238E27FC236}">
                <a16:creationId xmlns:a16="http://schemas.microsoft.com/office/drawing/2014/main" id="{75094838-3918-84A9-9CC3-2763A81708AF}"/>
              </a:ext>
            </a:extLst>
          </p:cNvPr>
          <p:cNvSpPr txBox="1">
            <a:spLocks/>
          </p:cNvSpPr>
          <p:nvPr/>
        </p:nvSpPr>
        <p:spPr>
          <a:xfrm>
            <a:off x="354307" y="6390115"/>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63874" y="3784310"/>
            <a:ext cx="7464251"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Future aspirations</a:t>
            </a:r>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17</a:t>
            </a:fld>
            <a:endParaRPr lang="en-US" b="1" dirty="0"/>
          </a:p>
        </p:txBody>
      </p:sp>
      <p:sp>
        <p:nvSpPr>
          <p:cNvPr id="3" name="Footer Placeholder 372">
            <a:extLst>
              <a:ext uri="{FF2B5EF4-FFF2-40B4-BE49-F238E27FC236}">
                <a16:creationId xmlns:a16="http://schemas.microsoft.com/office/drawing/2014/main" id="{E817AF77-2F67-D36F-6B74-025BAE46F0FB}"/>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706936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hidden="1">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0945368" y="457200"/>
            <a:ext cx="987552" cy="274320"/>
          </a:xfrm>
        </p:spPr>
        <p:txBody>
          <a:bodyPr anchor="ctr">
            <a:normAutofit/>
          </a:bodyPr>
          <a:lstStyle/>
          <a:p>
            <a:pPr>
              <a:lnSpc>
                <a:spcPct val="90000"/>
              </a:lnSpc>
              <a:spcAft>
                <a:spcPts val="600"/>
              </a:spcAft>
            </a:pPr>
            <a:fld id="{48F63A3B-78C7-47BE-AE5E-E10140E04643}" type="slidenum">
              <a:rPr lang="en-US" sz="300" smtClean="0"/>
              <a:pPr>
                <a:lnSpc>
                  <a:spcPct val="90000"/>
                </a:lnSpc>
                <a:spcAft>
                  <a:spcPts val="600"/>
                </a:spcAft>
              </a:pPr>
              <a:t>18</a:t>
            </a:fld>
            <a:endParaRPr lang="en-US" sz="300"/>
          </a:p>
        </p:txBody>
      </p:sp>
      <p:sp>
        <p:nvSpPr>
          <p:cNvPr id="4" name="TextBox 3">
            <a:extLst>
              <a:ext uri="{FF2B5EF4-FFF2-40B4-BE49-F238E27FC236}">
                <a16:creationId xmlns:a16="http://schemas.microsoft.com/office/drawing/2014/main" id="{37AFEB54-7B1B-A1DD-CC50-7BC93A5AF385}"/>
              </a:ext>
            </a:extLst>
          </p:cNvPr>
          <p:cNvSpPr txBox="1"/>
          <p:nvPr/>
        </p:nvSpPr>
        <p:spPr>
          <a:xfrm>
            <a:off x="520214" y="6266375"/>
            <a:ext cx="300082" cy="369332"/>
          </a:xfrm>
          <a:prstGeom prst="rect">
            <a:avLst/>
          </a:prstGeom>
          <a:noFill/>
        </p:spPr>
        <p:txBody>
          <a:bodyPr wrap="none" rtlCol="0">
            <a:spAutoFit/>
          </a:bodyPr>
          <a:lstStyle/>
          <a:p>
            <a:r>
              <a:rPr lang="en-US" b="1" dirty="0"/>
              <a:t>3</a:t>
            </a:r>
          </a:p>
        </p:txBody>
      </p:sp>
      <p:sp>
        <p:nvSpPr>
          <p:cNvPr id="8" name="Footer Placeholder 372">
            <a:extLst>
              <a:ext uri="{FF2B5EF4-FFF2-40B4-BE49-F238E27FC236}">
                <a16:creationId xmlns:a16="http://schemas.microsoft.com/office/drawing/2014/main" id="{B7623ACC-EF72-7DDD-2039-75CE8F02E38D}"/>
              </a:ext>
            </a:extLst>
          </p:cNvPr>
          <p:cNvSpPr txBox="1">
            <a:spLocks/>
          </p:cNvSpPr>
          <p:nvPr/>
        </p:nvSpPr>
        <p:spPr>
          <a:xfrm>
            <a:off x="11172561" y="6362105"/>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7" name="Title 6">
            <a:extLst>
              <a:ext uri="{FF2B5EF4-FFF2-40B4-BE49-F238E27FC236}">
                <a16:creationId xmlns:a16="http://schemas.microsoft.com/office/drawing/2014/main" id="{957168E4-A38F-C9F2-B8F7-C8B7CA65ACD8}"/>
              </a:ext>
            </a:extLst>
          </p:cNvPr>
          <p:cNvSpPr txBox="1">
            <a:spLocks/>
          </p:cNvSpPr>
          <p:nvPr/>
        </p:nvSpPr>
        <p:spPr>
          <a:xfrm>
            <a:off x="274320" y="484532"/>
            <a:ext cx="10671048" cy="768096"/>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dirty="0">
                <a:latin typeface="Arial Black" panose="020B0604020202020204" pitchFamily="34" charset="0"/>
                <a:cs typeface="Arial Black" panose="020B0604020202020204" pitchFamily="34" charset="0"/>
              </a:rPr>
              <a:t>Future aspirations </a:t>
            </a:r>
          </a:p>
          <a:p>
            <a:r>
              <a:rPr lang="en-US" sz="3600" dirty="0">
                <a:latin typeface="Arial Black" panose="020B0604020202020204" pitchFamily="34" charset="0"/>
                <a:cs typeface="Arial Black" panose="020B0604020202020204" pitchFamily="34" charset="0"/>
              </a:rPr>
              <a:t>for </a:t>
            </a:r>
            <a:r>
              <a:rPr lang="en-US" sz="3600" dirty="0">
                <a:solidFill>
                  <a:srgbClr val="FFC000"/>
                </a:solidFill>
                <a:latin typeface="Arial Black" panose="020B0604020202020204" pitchFamily="34" charset="0"/>
                <a:cs typeface="Arial Black" panose="020B0604020202020204" pitchFamily="34" charset="0"/>
              </a:rPr>
              <a:t>mini-</a:t>
            </a:r>
            <a:r>
              <a:rPr lang="en-US" sz="3600" dirty="0" err="1">
                <a:solidFill>
                  <a:srgbClr val="FFC000"/>
                </a:solidFill>
                <a:latin typeface="Arial Black" panose="020B0604020202020204" pitchFamily="34" charset="0"/>
                <a:cs typeface="Arial Black" panose="020B0604020202020204" pitchFamily="34" charset="0"/>
              </a:rPr>
              <a:t>siri</a:t>
            </a:r>
            <a:r>
              <a:rPr lang="en-US" sz="3600" dirty="0">
                <a:solidFill>
                  <a:srgbClr val="FFC000"/>
                </a:solidFill>
                <a:latin typeface="Arial Black" panose="020B0604020202020204" pitchFamily="34" charset="0"/>
                <a:cs typeface="Arial Black" panose="020B0604020202020204" pitchFamily="34" charset="0"/>
              </a:rPr>
              <a:t> </a:t>
            </a:r>
            <a:r>
              <a:rPr lang="en-US" sz="3600" dirty="0">
                <a:solidFill>
                  <a:srgbClr val="202C8F"/>
                </a:solidFill>
                <a:latin typeface="Arial Black" panose="020B0604020202020204" pitchFamily="34" charset="0"/>
                <a:cs typeface="Arial Black" panose="020B0604020202020204" pitchFamily="34" charset="0"/>
              </a:rPr>
              <a:t>:</a:t>
            </a:r>
            <a:endParaRPr lang="en-US" sz="3600" dirty="0">
              <a:solidFill>
                <a:srgbClr val="202C8F"/>
              </a:solidFill>
            </a:endParaRPr>
          </a:p>
        </p:txBody>
      </p:sp>
      <p:sp>
        <p:nvSpPr>
          <p:cNvPr id="11" name="TextBox 10">
            <a:extLst>
              <a:ext uri="{FF2B5EF4-FFF2-40B4-BE49-F238E27FC236}">
                <a16:creationId xmlns:a16="http://schemas.microsoft.com/office/drawing/2014/main" id="{37A76A3B-DFBF-2EAA-56BB-1C84A3C47237}"/>
              </a:ext>
            </a:extLst>
          </p:cNvPr>
          <p:cNvSpPr txBox="1"/>
          <p:nvPr/>
        </p:nvSpPr>
        <p:spPr>
          <a:xfrm>
            <a:off x="393086" y="1790284"/>
            <a:ext cx="7332896" cy="4708981"/>
          </a:xfrm>
          <a:prstGeom prst="rect">
            <a:avLst/>
          </a:prstGeom>
          <a:noFill/>
        </p:spPr>
        <p:txBody>
          <a:bodyPr wrap="square">
            <a:spAutoFit/>
          </a:bodyPr>
          <a:lstStyle/>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Learning and Adaptation:</a:t>
            </a:r>
          </a:p>
          <a:p>
            <a:r>
              <a:rPr lang="en-US" sz="2000" dirty="0">
                <a:latin typeface="ADLaM Display" panose="02010000000000000000" pitchFamily="2" charset="0"/>
                <a:ea typeface="ADLaM Display" panose="02010000000000000000" pitchFamily="2" charset="0"/>
                <a:cs typeface="ADLaM Display" panose="02010000000000000000" pitchFamily="2" charset="0"/>
              </a:rPr>
              <a:t>To continuously learn from user interactions to improve their performance over time. it adapt to user preferences over time, refine language understanding, and update their knowledge base based on new information, it improves the accuracy of responses.</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Translation :</a:t>
            </a:r>
          </a:p>
          <a:p>
            <a:r>
              <a:rPr lang="en-US" sz="2000" dirty="0">
                <a:latin typeface="ADLaM Display" panose="02010000000000000000" pitchFamily="2" charset="0"/>
                <a:ea typeface="ADLaM Display" panose="02010000000000000000" pitchFamily="2" charset="0"/>
                <a:cs typeface="ADLaM Display" panose="02010000000000000000" pitchFamily="2" charset="0"/>
              </a:rPr>
              <a:t>Translating phrases or sentences into different languages.</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Mathematics and Conversions:</a:t>
            </a:r>
          </a:p>
          <a:p>
            <a:r>
              <a:rPr lang="en-US" sz="2000" dirty="0">
                <a:latin typeface="ADLaM Display" panose="02010000000000000000" pitchFamily="2" charset="0"/>
                <a:ea typeface="ADLaM Display" panose="02010000000000000000" pitchFamily="2" charset="0"/>
                <a:cs typeface="ADLaM Display" panose="02010000000000000000" pitchFamily="2" charset="0"/>
              </a:rPr>
              <a:t> Performing calculations.</a:t>
            </a:r>
          </a:p>
          <a:p>
            <a:r>
              <a:rPr lang="en-US" sz="2000" dirty="0">
                <a:latin typeface="ADLaM Display" panose="02010000000000000000" pitchFamily="2" charset="0"/>
                <a:ea typeface="ADLaM Display" panose="02010000000000000000" pitchFamily="2" charset="0"/>
                <a:cs typeface="ADLaM Display" panose="02010000000000000000" pitchFamily="2" charset="0"/>
              </a:rPr>
              <a:t> Converting units of measurement.</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2301751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hidden="1">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0945368" y="457200"/>
            <a:ext cx="987552" cy="274320"/>
          </a:xfrm>
        </p:spPr>
        <p:txBody>
          <a:bodyPr anchor="ctr">
            <a:normAutofit/>
          </a:bodyPr>
          <a:lstStyle/>
          <a:p>
            <a:pPr>
              <a:lnSpc>
                <a:spcPct val="90000"/>
              </a:lnSpc>
              <a:spcAft>
                <a:spcPts val="600"/>
              </a:spcAft>
            </a:pPr>
            <a:fld id="{48F63A3B-78C7-47BE-AE5E-E10140E04643}" type="slidenum">
              <a:rPr lang="en-US" sz="300" smtClean="0"/>
              <a:pPr>
                <a:lnSpc>
                  <a:spcPct val="90000"/>
                </a:lnSpc>
                <a:spcAft>
                  <a:spcPts val="600"/>
                </a:spcAft>
              </a:pPr>
              <a:t>19</a:t>
            </a:fld>
            <a:endParaRPr lang="en-US" sz="300"/>
          </a:p>
        </p:txBody>
      </p:sp>
      <p:sp>
        <p:nvSpPr>
          <p:cNvPr id="4" name="TextBox 3">
            <a:extLst>
              <a:ext uri="{FF2B5EF4-FFF2-40B4-BE49-F238E27FC236}">
                <a16:creationId xmlns:a16="http://schemas.microsoft.com/office/drawing/2014/main" id="{37AFEB54-7B1B-A1DD-CC50-7BC93A5AF385}"/>
              </a:ext>
            </a:extLst>
          </p:cNvPr>
          <p:cNvSpPr txBox="1"/>
          <p:nvPr/>
        </p:nvSpPr>
        <p:spPr>
          <a:xfrm>
            <a:off x="520214" y="6266375"/>
            <a:ext cx="300082" cy="369332"/>
          </a:xfrm>
          <a:prstGeom prst="rect">
            <a:avLst/>
          </a:prstGeom>
          <a:noFill/>
        </p:spPr>
        <p:txBody>
          <a:bodyPr wrap="none" rtlCol="0">
            <a:spAutoFit/>
          </a:bodyPr>
          <a:lstStyle/>
          <a:p>
            <a:r>
              <a:rPr lang="en-US" b="1" dirty="0"/>
              <a:t>3</a:t>
            </a:r>
          </a:p>
        </p:txBody>
      </p:sp>
      <p:sp>
        <p:nvSpPr>
          <p:cNvPr id="8" name="Footer Placeholder 372">
            <a:extLst>
              <a:ext uri="{FF2B5EF4-FFF2-40B4-BE49-F238E27FC236}">
                <a16:creationId xmlns:a16="http://schemas.microsoft.com/office/drawing/2014/main" id="{B7623ACC-EF72-7DDD-2039-75CE8F02E38D}"/>
              </a:ext>
            </a:extLst>
          </p:cNvPr>
          <p:cNvSpPr txBox="1">
            <a:spLocks/>
          </p:cNvSpPr>
          <p:nvPr/>
        </p:nvSpPr>
        <p:spPr>
          <a:xfrm>
            <a:off x="11172561" y="6362105"/>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7" name="Title 6">
            <a:extLst>
              <a:ext uri="{FF2B5EF4-FFF2-40B4-BE49-F238E27FC236}">
                <a16:creationId xmlns:a16="http://schemas.microsoft.com/office/drawing/2014/main" id="{957168E4-A38F-C9F2-B8F7-C8B7CA65ACD8}"/>
              </a:ext>
            </a:extLst>
          </p:cNvPr>
          <p:cNvSpPr txBox="1">
            <a:spLocks/>
          </p:cNvSpPr>
          <p:nvPr/>
        </p:nvSpPr>
        <p:spPr>
          <a:xfrm>
            <a:off x="274320" y="484532"/>
            <a:ext cx="10671048" cy="768096"/>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dirty="0">
                <a:latin typeface="Arial Black" panose="020B0604020202020204" pitchFamily="34" charset="0"/>
                <a:cs typeface="Arial Black" panose="020B0604020202020204" pitchFamily="34" charset="0"/>
              </a:rPr>
              <a:t>Future aspirations </a:t>
            </a:r>
          </a:p>
          <a:p>
            <a:r>
              <a:rPr lang="en-US" sz="3600" dirty="0">
                <a:latin typeface="Arial Black" panose="020B0604020202020204" pitchFamily="34" charset="0"/>
                <a:cs typeface="Arial Black" panose="020B0604020202020204" pitchFamily="34" charset="0"/>
              </a:rPr>
              <a:t>for </a:t>
            </a:r>
            <a:r>
              <a:rPr lang="en-US" sz="3600" dirty="0">
                <a:solidFill>
                  <a:srgbClr val="FFC000"/>
                </a:solidFill>
                <a:latin typeface="Arial Black" panose="020B0604020202020204" pitchFamily="34" charset="0"/>
                <a:cs typeface="Arial Black" panose="020B0604020202020204" pitchFamily="34" charset="0"/>
              </a:rPr>
              <a:t>mini-</a:t>
            </a:r>
            <a:r>
              <a:rPr lang="en-US" sz="3600" dirty="0" err="1">
                <a:solidFill>
                  <a:srgbClr val="FFC000"/>
                </a:solidFill>
                <a:latin typeface="Arial Black" panose="020B0604020202020204" pitchFamily="34" charset="0"/>
                <a:cs typeface="Arial Black" panose="020B0604020202020204" pitchFamily="34" charset="0"/>
              </a:rPr>
              <a:t>siri</a:t>
            </a:r>
            <a:r>
              <a:rPr lang="en-US" sz="3600" dirty="0">
                <a:solidFill>
                  <a:srgbClr val="FFC000"/>
                </a:solidFill>
                <a:latin typeface="Arial Black" panose="020B0604020202020204" pitchFamily="34" charset="0"/>
                <a:cs typeface="Arial Black" panose="020B0604020202020204" pitchFamily="34" charset="0"/>
              </a:rPr>
              <a:t> </a:t>
            </a:r>
            <a:r>
              <a:rPr lang="en-US" sz="3600" dirty="0">
                <a:solidFill>
                  <a:srgbClr val="202C8F"/>
                </a:solidFill>
                <a:latin typeface="Arial Black" panose="020B0604020202020204" pitchFamily="34" charset="0"/>
                <a:cs typeface="Arial Black" panose="020B0604020202020204" pitchFamily="34" charset="0"/>
              </a:rPr>
              <a:t>:</a:t>
            </a:r>
            <a:endParaRPr lang="en-US" sz="3600" dirty="0">
              <a:solidFill>
                <a:srgbClr val="202C8F"/>
              </a:solidFill>
            </a:endParaRPr>
          </a:p>
        </p:txBody>
      </p:sp>
      <p:sp>
        <p:nvSpPr>
          <p:cNvPr id="2" name="TextBox 1">
            <a:extLst>
              <a:ext uri="{FF2B5EF4-FFF2-40B4-BE49-F238E27FC236}">
                <a16:creationId xmlns:a16="http://schemas.microsoft.com/office/drawing/2014/main" id="{D8A5E3F6-DAD5-4C64-C22B-BD359B42F698}"/>
              </a:ext>
            </a:extLst>
          </p:cNvPr>
          <p:cNvSpPr txBox="1"/>
          <p:nvPr/>
        </p:nvSpPr>
        <p:spPr>
          <a:xfrm>
            <a:off x="274320" y="1652354"/>
            <a:ext cx="7493056" cy="5016758"/>
          </a:xfrm>
          <a:prstGeom prst="rect">
            <a:avLst/>
          </a:prstGeom>
          <a:noFill/>
        </p:spPr>
        <p:txBody>
          <a:bodyPr wrap="square">
            <a:spAutoFit/>
          </a:bodyPr>
          <a:lstStyle/>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Support Multimodal Interaction:</a:t>
            </a:r>
          </a:p>
          <a:p>
            <a:r>
              <a:rPr lang="en-US" sz="2000" dirty="0">
                <a:latin typeface="ADLaM Display" panose="02010000000000000000" pitchFamily="2" charset="0"/>
                <a:ea typeface="ADLaM Display" panose="02010000000000000000" pitchFamily="2" charset="0"/>
                <a:cs typeface="ADLaM Display" panose="02010000000000000000" pitchFamily="2" charset="0"/>
              </a:rPr>
              <a:t>It will be capable of handling multimodal interactions, combining voice, text, and touch inputs. This flexibility allows users to choose the most convenient and effective method for a given situation.</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Health and Fitness:</a:t>
            </a:r>
          </a:p>
          <a:p>
            <a:r>
              <a:rPr lang="en-US" sz="2000" dirty="0">
                <a:latin typeface="ADLaM Display" panose="02010000000000000000" pitchFamily="2" charset="0"/>
                <a:ea typeface="ADLaM Display" panose="02010000000000000000" pitchFamily="2" charset="0"/>
                <a:cs typeface="ADLaM Display" panose="02010000000000000000" pitchFamily="2" charset="0"/>
              </a:rPr>
              <a:t>Providing health and fitness-related information.</a:t>
            </a:r>
          </a:p>
          <a:p>
            <a:r>
              <a:rPr lang="en-US" sz="2000" dirty="0">
                <a:latin typeface="ADLaM Display" panose="02010000000000000000" pitchFamily="2" charset="0"/>
                <a:ea typeface="ADLaM Display" panose="02010000000000000000" pitchFamily="2" charset="0"/>
                <a:cs typeface="ADLaM Display" panose="02010000000000000000" pitchFamily="2" charset="0"/>
              </a:rPr>
              <a:t>Setting health-related reminders</a:t>
            </a: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Device Integration:</a:t>
            </a:r>
            <a:endParaRPr lang="en-US" sz="2000" dirty="0"/>
          </a:p>
          <a:p>
            <a:r>
              <a:rPr lang="en-US" sz="2000" dirty="0">
                <a:latin typeface="ADLaM Display" panose="02010000000000000000" pitchFamily="2" charset="0"/>
                <a:ea typeface="ADLaM Display" panose="02010000000000000000" pitchFamily="2" charset="0"/>
                <a:cs typeface="ADLaM Display" panose="02010000000000000000" pitchFamily="2" charset="0"/>
              </a:rPr>
              <a:t>Personal assistants are integrated into various devices and ecosystems. Allowing seamless communication and coordination between different devices.</a:t>
            </a: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a:p>
            <a:endPar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61587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09092" y="3813048"/>
            <a:ext cx="737381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The General Idea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&amp; how it works</a:t>
            </a:r>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2</a:t>
            </a:fld>
            <a:endParaRPr lang="en-US" b="1" dirty="0"/>
          </a:p>
        </p:txBody>
      </p:sp>
      <p:sp>
        <p:nvSpPr>
          <p:cNvPr id="5" name="Footer Placeholder 372">
            <a:extLst>
              <a:ext uri="{FF2B5EF4-FFF2-40B4-BE49-F238E27FC236}">
                <a16:creationId xmlns:a16="http://schemas.microsoft.com/office/drawing/2014/main" id="{8A96FC80-AC87-7868-C8AE-D614DA109AF7}"/>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204259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26080" y="1869345"/>
            <a:ext cx="5265639" cy="667512"/>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052414" y="2735496"/>
            <a:ext cx="4928013" cy="2176272"/>
          </a:xfrm>
        </p:spPr>
        <p:txBody>
          <a:bodyPr/>
          <a:lstStyle/>
          <a:p>
            <a:pPr algn="ctr"/>
            <a:r>
              <a:rPr lang="en-US" sz="2800" b="1" dirty="0">
                <a:solidFill>
                  <a:srgbClr val="202C8F"/>
                </a:solidFill>
              </a:rPr>
              <a:t>Mini</a:t>
            </a:r>
            <a:r>
              <a:rPr lang="en-US" sz="2800" b="1" dirty="0">
                <a:solidFill>
                  <a:srgbClr val="FFC000"/>
                </a:solidFill>
              </a:rPr>
              <a:t> Siri </a:t>
            </a:r>
            <a:r>
              <a:rPr lang="en-US" sz="2800" b="1" dirty="0"/>
              <a:t>Team</a:t>
            </a:r>
          </a:p>
          <a:p>
            <a:pPr algn="ctr"/>
            <a:r>
              <a:rPr lang="en-US" sz="1800" b="1" dirty="0"/>
              <a:t>Samer Wael – Ahmed Sameh</a:t>
            </a:r>
            <a:endParaRPr lang="ar-EG" sz="1800" b="1" dirty="0"/>
          </a:p>
          <a:p>
            <a:pPr algn="ctr"/>
            <a:endParaRPr lang="en-US" sz="2800" b="1" dirty="0"/>
          </a:p>
        </p:txBody>
      </p:sp>
      <p:sp>
        <p:nvSpPr>
          <p:cNvPr id="4" name="Footer Placeholder 372">
            <a:extLst>
              <a:ext uri="{FF2B5EF4-FFF2-40B4-BE49-F238E27FC236}">
                <a16:creationId xmlns:a16="http://schemas.microsoft.com/office/drawing/2014/main" id="{0C103365-E9EC-7688-4573-5DD35A049161}"/>
              </a:ext>
            </a:extLst>
          </p:cNvPr>
          <p:cNvSpPr txBox="1">
            <a:spLocks/>
          </p:cNvSpPr>
          <p:nvPr/>
        </p:nvSpPr>
        <p:spPr>
          <a:xfrm>
            <a:off x="316021" y="6314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
        <p:nvSpPr>
          <p:cNvPr id="5" name="TextBox 4">
            <a:extLst>
              <a:ext uri="{FF2B5EF4-FFF2-40B4-BE49-F238E27FC236}">
                <a16:creationId xmlns:a16="http://schemas.microsoft.com/office/drawing/2014/main" id="{D1B752AE-A3A6-8BE8-1439-81424F8F16A3}"/>
              </a:ext>
            </a:extLst>
          </p:cNvPr>
          <p:cNvSpPr txBox="1"/>
          <p:nvPr/>
        </p:nvSpPr>
        <p:spPr>
          <a:xfrm>
            <a:off x="484605" y="4092247"/>
            <a:ext cx="6948587" cy="1323439"/>
          </a:xfrm>
          <a:prstGeom prst="rect">
            <a:avLst/>
          </a:prstGeom>
          <a:noFill/>
        </p:spPr>
        <p:txBody>
          <a:bodyPr wrap="square" rtlCol="0">
            <a:spAutoFit/>
          </a:bodyPr>
          <a:lstStyle/>
          <a:p>
            <a:r>
              <a:rPr lang="en-US" sz="2000" dirty="0">
                <a:latin typeface="ADLaM Display" panose="02010000000000000000" pitchFamily="2" charset="0"/>
                <a:ea typeface="ADLaM Display" panose="02010000000000000000" pitchFamily="2" charset="0"/>
                <a:cs typeface="ADLaM Display" panose="02010000000000000000" pitchFamily="2" charset="0"/>
              </a:rPr>
              <a:t>We hope that you liked Mini-Siri &amp; It’s Presentation ✨</a:t>
            </a:r>
          </a:p>
          <a:p>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dirty="0">
                <a:latin typeface="ADLaM Display" panose="02010000000000000000" pitchFamily="2" charset="0"/>
                <a:ea typeface="ADLaM Display" panose="02010000000000000000" pitchFamily="2" charset="0"/>
                <a:cs typeface="ADLaM Display" panose="02010000000000000000" pitchFamily="2" charset="0"/>
              </a:rPr>
              <a:t>We look forward to you providing us with some advice so that we can develop the project</a:t>
            </a:r>
            <a:r>
              <a:rPr lang="ar-EG" sz="2000" dirty="0">
                <a:latin typeface="ADLaM Display" panose="02010000000000000000" pitchFamily="2" charset="0"/>
                <a:ea typeface="ADLaM Display" panose="02010000000000000000" pitchFamily="2" charset="0"/>
                <a:cs typeface="ADLaM Display" panose="02010000000000000000" pitchFamily="2" charset="0"/>
              </a:rPr>
              <a:t> </a:t>
            </a:r>
            <a:r>
              <a:rPr lang="ar-EG" dirty="0"/>
              <a:t>❤️</a:t>
            </a:r>
            <a:endParaRPr lang="en-US" dirty="0"/>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ctrTitle"/>
          </p:nvPr>
        </p:nvSpPr>
        <p:spPr>
          <a:xfrm>
            <a:off x="914407" y="507968"/>
            <a:ext cx="5292968" cy="667512"/>
          </a:xfrm>
        </p:spPr>
        <p:txBody>
          <a:bodyPr anchor="ctr">
            <a:normAutofit fontScale="90000"/>
          </a:bodyPr>
          <a:lstStyle/>
          <a:p>
            <a:pPr algn="l" rtl="1"/>
            <a:r>
              <a:rPr lang="en-US" sz="3700" dirty="0"/>
              <a:t>The General idea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subTitle" idx="1"/>
          </p:nvPr>
        </p:nvSpPr>
        <p:spPr>
          <a:xfrm>
            <a:off x="301458" y="1573093"/>
            <a:ext cx="7119269" cy="4526256"/>
          </a:xfrm>
        </p:spPr>
        <p:txBody>
          <a:bodyPr>
            <a:normAutofit fontScale="92500" lnSpcReduction="10000"/>
          </a:bodyPr>
          <a:lstStyle/>
          <a:p>
            <a:pPr algn="l" rtl="1"/>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is a virtual assistant, The general idea behind </a:t>
            </a:r>
            <a:r>
              <a:rPr lang="en-US"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is to provide users with a voice-activated interface to interact with their devices using natural language. </a:t>
            </a:r>
          </a:p>
          <a:p>
            <a:pPr algn="l" rtl="1"/>
            <a:endPar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is designed to perform various tasks and answer questions, acting as a personal assistant that can help users with a wide range of functions.</a:t>
            </a:r>
          </a:p>
          <a:p>
            <a:pPr algn="l" rtl="1"/>
            <a:endPar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uses advanced natural language processing and machine learning technologies to understand and interpret user commands, making it capable of handling a variety of tasks</a:t>
            </a:r>
            <a:r>
              <a:rPr lang="en-US" dirty="0"/>
              <a:t>.</a:t>
            </a:r>
            <a:endParaRPr lang="ar-EG" dirty="0"/>
          </a:p>
        </p:txBody>
      </p:sp>
      <p:sp>
        <p:nvSpPr>
          <p:cNvPr id="15" name="Slide Number Placeholder 14" hidden="1">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0945368" y="457200"/>
            <a:ext cx="987552" cy="274320"/>
          </a:xfrm>
        </p:spPr>
        <p:txBody>
          <a:bodyPr anchor="ctr">
            <a:normAutofit/>
          </a:bodyPr>
          <a:lstStyle/>
          <a:p>
            <a:pPr>
              <a:lnSpc>
                <a:spcPct val="90000"/>
              </a:lnSpc>
              <a:spcAft>
                <a:spcPts val="600"/>
              </a:spcAft>
            </a:pPr>
            <a:fld id="{48F63A3B-78C7-47BE-AE5E-E10140E04643}" type="slidenum">
              <a:rPr lang="en-US" sz="300" smtClean="0"/>
              <a:pPr>
                <a:lnSpc>
                  <a:spcPct val="90000"/>
                </a:lnSpc>
                <a:spcAft>
                  <a:spcPts val="600"/>
                </a:spcAft>
              </a:pPr>
              <a:t>3</a:t>
            </a:fld>
            <a:endParaRPr lang="en-US" sz="300"/>
          </a:p>
        </p:txBody>
      </p:sp>
      <p:sp>
        <p:nvSpPr>
          <p:cNvPr id="4" name="TextBox 3">
            <a:extLst>
              <a:ext uri="{FF2B5EF4-FFF2-40B4-BE49-F238E27FC236}">
                <a16:creationId xmlns:a16="http://schemas.microsoft.com/office/drawing/2014/main" id="{37AFEB54-7B1B-A1DD-CC50-7BC93A5AF385}"/>
              </a:ext>
            </a:extLst>
          </p:cNvPr>
          <p:cNvSpPr txBox="1"/>
          <p:nvPr/>
        </p:nvSpPr>
        <p:spPr>
          <a:xfrm>
            <a:off x="520214" y="6266375"/>
            <a:ext cx="300082" cy="369332"/>
          </a:xfrm>
          <a:prstGeom prst="rect">
            <a:avLst/>
          </a:prstGeom>
          <a:noFill/>
        </p:spPr>
        <p:txBody>
          <a:bodyPr wrap="none" rtlCol="0">
            <a:spAutoFit/>
          </a:bodyPr>
          <a:lstStyle/>
          <a:p>
            <a:r>
              <a:rPr lang="en-US" b="1" dirty="0"/>
              <a:t>3</a:t>
            </a:r>
          </a:p>
        </p:txBody>
      </p:sp>
      <p:sp>
        <p:nvSpPr>
          <p:cNvPr id="8" name="Footer Placeholder 372">
            <a:extLst>
              <a:ext uri="{FF2B5EF4-FFF2-40B4-BE49-F238E27FC236}">
                <a16:creationId xmlns:a16="http://schemas.microsoft.com/office/drawing/2014/main" id="{B7623ACC-EF72-7DDD-2039-75CE8F02E38D}"/>
              </a:ext>
            </a:extLst>
          </p:cNvPr>
          <p:cNvSpPr txBox="1">
            <a:spLocks/>
          </p:cNvSpPr>
          <p:nvPr/>
        </p:nvSpPr>
        <p:spPr>
          <a:xfrm>
            <a:off x="11172561" y="6362105"/>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764213"/>
            <a:ext cx="6400800" cy="768096"/>
          </a:xfrm>
        </p:spPr>
        <p:txBody>
          <a:bodyPr/>
          <a:lstStyle/>
          <a:p>
            <a:r>
              <a:rPr lang="en-US" dirty="0">
                <a:latin typeface="Arial Black" panose="020B0604020202020204" pitchFamily="34" charset="0"/>
                <a:cs typeface="Arial Black" panose="020B0604020202020204" pitchFamily="34" charset="0"/>
              </a:rPr>
              <a:t>The targeted categories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4</a:t>
            </a:fld>
            <a:endParaRPr lang="en-US" b="1" dirty="0"/>
          </a:p>
        </p:txBody>
      </p:sp>
      <p:sp>
        <p:nvSpPr>
          <p:cNvPr id="3" name="Footer Placeholder 372">
            <a:extLst>
              <a:ext uri="{FF2B5EF4-FFF2-40B4-BE49-F238E27FC236}">
                <a16:creationId xmlns:a16="http://schemas.microsoft.com/office/drawing/2014/main" id="{E546FC39-96FC-DABE-C5CA-7433307B8C24}"/>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505289" y="347472"/>
            <a:ext cx="6924521" cy="768096"/>
          </a:xfrm>
        </p:spPr>
        <p:txBody>
          <a:bodyPr anchor="t">
            <a:noAutofit/>
          </a:bodyPr>
          <a:lstStyle/>
          <a:p>
            <a:pPr algn="l" rtl="1"/>
            <a:r>
              <a:rPr lang="en-US" sz="3200" dirty="0"/>
              <a:t>Targeted Categories By </a:t>
            </a:r>
            <a:r>
              <a:rPr lang="en-US" sz="3200" dirty="0">
                <a:solidFill>
                  <a:srgbClr val="FFC000"/>
                </a:solidFill>
              </a:rPr>
              <a:t>Mini-Siri </a:t>
            </a:r>
            <a:r>
              <a:rPr lang="en-US" sz="3200" dirty="0">
                <a:solidFill>
                  <a:srgbClr val="202C8F"/>
                </a:solidFill>
              </a:rPr>
              <a:t>:</a:t>
            </a:r>
            <a:endParaRPr lang="en-US" sz="3200" dirty="0">
              <a:solidFill>
                <a:srgbClr val="FFC000"/>
              </a:solidFill>
            </a:endParaRPr>
          </a:p>
        </p:txBody>
      </p:sp>
      <p:sp>
        <p:nvSpPr>
          <p:cNvPr id="15" name="Slide Number Placeholder 14" hidden="1">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0945368" y="457200"/>
            <a:ext cx="987552" cy="274320"/>
          </a:xfrm>
        </p:spPr>
        <p:txBody>
          <a:bodyPr anchor="ctr">
            <a:normAutofit/>
          </a:bodyPr>
          <a:lstStyle/>
          <a:p>
            <a:pPr>
              <a:lnSpc>
                <a:spcPct val="90000"/>
              </a:lnSpc>
              <a:spcAft>
                <a:spcPts val="600"/>
              </a:spcAft>
            </a:pPr>
            <a:fld id="{48F63A3B-78C7-47BE-AE5E-E10140E04643}" type="slidenum">
              <a:rPr lang="en-US" sz="300" smtClean="0"/>
              <a:pPr>
                <a:lnSpc>
                  <a:spcPct val="90000"/>
                </a:lnSpc>
                <a:spcAft>
                  <a:spcPts val="600"/>
                </a:spcAft>
              </a:pPr>
              <a:t>5</a:t>
            </a:fld>
            <a:endParaRPr lang="en-US" sz="300"/>
          </a:p>
        </p:txBody>
      </p:sp>
      <p:sp>
        <p:nvSpPr>
          <p:cNvPr id="4" name="TextBox 3">
            <a:extLst>
              <a:ext uri="{FF2B5EF4-FFF2-40B4-BE49-F238E27FC236}">
                <a16:creationId xmlns:a16="http://schemas.microsoft.com/office/drawing/2014/main" id="{EC75EE7E-1836-1AA9-040C-6561FAF81E97}"/>
              </a:ext>
            </a:extLst>
          </p:cNvPr>
          <p:cNvSpPr txBox="1"/>
          <p:nvPr/>
        </p:nvSpPr>
        <p:spPr>
          <a:xfrm>
            <a:off x="11439144" y="6216134"/>
            <a:ext cx="312906" cy="369332"/>
          </a:xfrm>
          <a:prstGeom prst="rect">
            <a:avLst/>
          </a:prstGeom>
          <a:noFill/>
        </p:spPr>
        <p:txBody>
          <a:bodyPr wrap="none" rtlCol="0">
            <a:spAutoFit/>
          </a:bodyPr>
          <a:lstStyle/>
          <a:p>
            <a:fld id="{0956BFFA-C427-4226-AD06-E5299BF3BCB6}" type="slidenum">
              <a:rPr lang="ar-EG" b="1" smtClean="0"/>
              <a:t>5</a:t>
            </a:fld>
            <a:endParaRPr lang="en-US" b="1" dirty="0"/>
          </a:p>
        </p:txBody>
      </p:sp>
      <p:sp>
        <p:nvSpPr>
          <p:cNvPr id="5" name="Content Placeholder 2">
            <a:extLst>
              <a:ext uri="{FF2B5EF4-FFF2-40B4-BE49-F238E27FC236}">
                <a16:creationId xmlns:a16="http://schemas.microsoft.com/office/drawing/2014/main" id="{795322AE-CF2F-4AAA-1676-26F92DB79550}"/>
              </a:ext>
            </a:extLst>
          </p:cNvPr>
          <p:cNvSpPr txBox="1">
            <a:spLocks/>
          </p:cNvSpPr>
          <p:nvPr/>
        </p:nvSpPr>
        <p:spPr>
          <a:xfrm>
            <a:off x="5602663" y="1715373"/>
            <a:ext cx="5992934" cy="446945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1"/>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22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People with physical disabilities.</a:t>
            </a:r>
          </a:p>
          <a:p>
            <a:pPr rtl="1"/>
            <a:r>
              <a:rPr lang="en-US" sz="16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(People with Accessibility Needs)</a:t>
            </a:r>
          </a:p>
          <a:p>
            <a:pPr algn="ctr" rtl="1"/>
            <a:endParaRPr lang="en-US" sz="16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It help people with their needs from the device </a:t>
            </a:r>
            <a:r>
              <a:rPr lang="en-US" sz="22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(handsfree) </a:t>
            </a:r>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when they can’t reach-out their device.</a:t>
            </a:r>
          </a:p>
          <a:p>
            <a:pPr algn="l" rtl="1"/>
            <a:endPar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22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Students:</a:t>
            </a:r>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22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can assist with searching for information, solving equations, and providing quick access to information for studies.</a:t>
            </a:r>
          </a:p>
          <a:p>
            <a:pPr algn="l" rtl="1"/>
            <a:endPar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22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Smart Home (IOT): </a:t>
            </a:r>
            <a:r>
              <a:rPr lang="en-US" sz="22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can be used to control smart home devices, making it appealing to individuals who have integrated smart technologies into their homes.</a:t>
            </a:r>
          </a:p>
          <a:p>
            <a:pPr algn="l" rtl="1"/>
            <a:endPar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l" rtl="1"/>
            <a:endParaRPr lang="en-US" sz="2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7" name="Picture 6" descr="A hand holding a phone&#10;&#10;Description automatically generated">
            <a:extLst>
              <a:ext uri="{FF2B5EF4-FFF2-40B4-BE49-F238E27FC236}">
                <a16:creationId xmlns:a16="http://schemas.microsoft.com/office/drawing/2014/main" id="{74A4CAB7-EC5A-E5C8-A7F1-137094A50AB9}"/>
              </a:ext>
            </a:extLst>
          </p:cNvPr>
          <p:cNvPicPr>
            <a:picLocks noChangeAspect="1"/>
          </p:cNvPicPr>
          <p:nvPr/>
        </p:nvPicPr>
        <p:blipFill>
          <a:blip r:embed="rId2"/>
          <a:stretch>
            <a:fillRect/>
          </a:stretch>
        </p:blipFill>
        <p:spPr>
          <a:xfrm>
            <a:off x="-1" y="-1"/>
            <a:ext cx="5255288" cy="3512283"/>
          </a:xfrm>
          <a:prstGeom prst="rect">
            <a:avLst/>
          </a:prstGeom>
        </p:spPr>
      </p:pic>
      <p:pic>
        <p:nvPicPr>
          <p:cNvPr id="12" name="Picture 11" descr="A close-up of a person's head&#10;&#10;Description automatically generated">
            <a:extLst>
              <a:ext uri="{FF2B5EF4-FFF2-40B4-BE49-F238E27FC236}">
                <a16:creationId xmlns:a16="http://schemas.microsoft.com/office/drawing/2014/main" id="{17387D65-242A-FCE8-E0EE-5131EB46F3A8}"/>
              </a:ext>
            </a:extLst>
          </p:cNvPr>
          <p:cNvPicPr>
            <a:picLocks noChangeAspect="1"/>
          </p:cNvPicPr>
          <p:nvPr/>
        </p:nvPicPr>
        <p:blipFill>
          <a:blip r:embed="rId3"/>
          <a:stretch>
            <a:fillRect/>
          </a:stretch>
        </p:blipFill>
        <p:spPr>
          <a:xfrm>
            <a:off x="-2" y="3512282"/>
            <a:ext cx="5255288" cy="3345719"/>
          </a:xfrm>
          <a:prstGeom prst="rect">
            <a:avLst/>
          </a:prstGeom>
        </p:spPr>
      </p:pic>
      <p:pic>
        <p:nvPicPr>
          <p:cNvPr id="14" name="Picture 13">
            <a:extLst>
              <a:ext uri="{FF2B5EF4-FFF2-40B4-BE49-F238E27FC236}">
                <a16:creationId xmlns:a16="http://schemas.microsoft.com/office/drawing/2014/main" id="{5B8883A7-EF51-378B-6678-D5EA7B53AA35}"/>
              </a:ext>
            </a:extLst>
          </p:cNvPr>
          <p:cNvPicPr>
            <a:picLocks noChangeAspect="1"/>
          </p:cNvPicPr>
          <p:nvPr/>
        </p:nvPicPr>
        <p:blipFill>
          <a:blip r:embed="rId4"/>
          <a:stretch>
            <a:fillRect/>
          </a:stretch>
        </p:blipFill>
        <p:spPr>
          <a:xfrm>
            <a:off x="151249" y="6384499"/>
            <a:ext cx="853585" cy="269553"/>
          </a:xfrm>
          <a:prstGeom prst="rect">
            <a:avLst/>
          </a:prstGeom>
        </p:spPr>
      </p:pic>
      <p:sp>
        <p:nvSpPr>
          <p:cNvPr id="3" name="Footer Placeholder 372">
            <a:extLst>
              <a:ext uri="{FF2B5EF4-FFF2-40B4-BE49-F238E27FC236}">
                <a16:creationId xmlns:a16="http://schemas.microsoft.com/office/drawing/2014/main" id="{A8ED34B2-235E-6AC2-B200-3763DE4FB32D}"/>
              </a:ext>
            </a:extLst>
          </p:cNvPr>
          <p:cNvSpPr txBox="1">
            <a:spLocks/>
          </p:cNvSpPr>
          <p:nvPr/>
        </p:nvSpPr>
        <p:spPr>
          <a:xfrm>
            <a:off x="151249" y="6448306"/>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FDFBF6"/>
                </a:solidFill>
              </a:rPr>
              <a:t>Mini</a:t>
            </a:r>
            <a:r>
              <a:rPr lang="en-US" sz="1400" b="1" dirty="0"/>
              <a:t> </a:t>
            </a:r>
            <a:r>
              <a:rPr lang="en-US" sz="1400" b="1" dirty="0">
                <a:solidFill>
                  <a:srgbClr val="FFC000"/>
                </a:solidFill>
              </a:rPr>
              <a:t>Siri</a:t>
            </a:r>
          </a:p>
        </p:txBody>
      </p:sp>
    </p:spTree>
    <p:extLst>
      <p:ext uri="{BB962C8B-B14F-4D97-AF65-F5344CB8AC3E}">
        <p14:creationId xmlns:p14="http://schemas.microsoft.com/office/powerpoint/2010/main" val="1218975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6469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Our Target from the idea</a:t>
            </a:r>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6</a:t>
            </a:fld>
            <a:endParaRPr lang="en-US" b="1" dirty="0"/>
          </a:p>
        </p:txBody>
      </p:sp>
      <p:sp>
        <p:nvSpPr>
          <p:cNvPr id="3" name="Footer Placeholder 372">
            <a:extLst>
              <a:ext uri="{FF2B5EF4-FFF2-40B4-BE49-F238E27FC236}">
                <a16:creationId xmlns:a16="http://schemas.microsoft.com/office/drawing/2014/main" id="{E8722589-E405-B5E0-5275-471BA3469021}"/>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99412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717890" y="392568"/>
            <a:ext cx="8815754" cy="768096"/>
          </a:xfrm>
        </p:spPr>
        <p:txBody>
          <a:bodyPr vert="horz" lIns="91440" tIns="45720" rIns="91440" bIns="45720" rtlCol="0" anchor="t">
            <a:normAutofit/>
          </a:bodyPr>
          <a:lstStyle/>
          <a:p>
            <a:r>
              <a:rPr lang="en-US" sz="3600" b="1" kern="1200" cap="all" baseline="0" dirty="0">
                <a:latin typeface="+mj-lt"/>
                <a:ea typeface="+mj-ea"/>
                <a:cs typeface="+mj-cs"/>
              </a:rPr>
              <a:t>The target from </a:t>
            </a:r>
            <a:r>
              <a:rPr lang="en-US" sz="3600" b="1" kern="1200" cap="all" baseline="0" dirty="0">
                <a:solidFill>
                  <a:srgbClr val="FFC000"/>
                </a:solidFill>
                <a:latin typeface="+mj-lt"/>
                <a:ea typeface="+mj-ea"/>
                <a:cs typeface="+mj-cs"/>
              </a:rPr>
              <a:t>mini-</a:t>
            </a:r>
            <a:r>
              <a:rPr lang="en-US" sz="3600" b="1" kern="1200" cap="all" baseline="0" dirty="0" err="1">
                <a:solidFill>
                  <a:srgbClr val="FFC000"/>
                </a:solidFill>
                <a:latin typeface="+mj-lt"/>
                <a:ea typeface="+mj-ea"/>
                <a:cs typeface="+mj-cs"/>
              </a:rPr>
              <a:t>siri</a:t>
            </a:r>
            <a:r>
              <a:rPr lang="en-US" sz="3600" b="1" kern="1200" cap="all" baseline="0" dirty="0">
                <a:latin typeface="+mj-lt"/>
                <a:ea typeface="+mj-ea"/>
                <a:cs typeface="+mj-cs"/>
              </a:rPr>
              <a:t>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sz="half" idx="2"/>
          </p:nvPr>
        </p:nvSpPr>
        <p:spPr>
          <a:xfrm>
            <a:off x="3841485" y="1420100"/>
            <a:ext cx="7846568" cy="4484938"/>
          </a:xfrm>
        </p:spPr>
        <p:txBody>
          <a:bodyPr vert="horz" lIns="45720" tIns="45720" rIns="45720" bIns="45720" rtlCol="0">
            <a:normAutofit fontScale="92500" lnSpcReduction="10000"/>
          </a:bodyPr>
          <a:lstStyle/>
          <a:p>
            <a:pPr marL="0" indent="0" rtl="1">
              <a:buNone/>
            </a:pP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It provide users with a convenient and efficient way to interact with technology and perform various tasks. The primary objectives of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are:</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Increase Efficiency : </a:t>
            </a:r>
          </a:p>
          <a:p>
            <a:pPr marL="0" indent="0" rtl="1">
              <a:buNone/>
            </a:pP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The goal is to help users save time and effort by automating routine tasks.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can perform a variety of functions, such as opening apps, search and providing information, more quickly than traditional methods.</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r>
              <a:rPr lang="en-US" sz="21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Improve Accessibility:</a:t>
            </a:r>
          </a:p>
          <a:p>
            <a:pPr marL="0" indent="0" rtl="1">
              <a:buNone/>
            </a:pP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 </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play a crucial role in enhancing accessibility for individuals with disabilities. Voice-activated interfaces, it can be particularly valuable for people with mobility issues or those who may have difficulty using traditional input methods.</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endParaRPr lang="ar-EG"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0BCF376-5269-14E1-84AD-BFC07CB93B5E}"/>
              </a:ext>
            </a:extLst>
          </p:cNvPr>
          <p:cNvSpPr txBox="1"/>
          <p:nvPr/>
        </p:nvSpPr>
        <p:spPr>
          <a:xfrm>
            <a:off x="11375147" y="6210608"/>
            <a:ext cx="312906" cy="369332"/>
          </a:xfrm>
          <a:prstGeom prst="rect">
            <a:avLst/>
          </a:prstGeom>
          <a:noFill/>
        </p:spPr>
        <p:txBody>
          <a:bodyPr wrap="none" rtlCol="0">
            <a:spAutoFit/>
          </a:bodyPr>
          <a:lstStyle/>
          <a:p>
            <a:fld id="{E6CB5D15-7252-4929-9B89-862D8FC24BFB}" type="slidenum">
              <a:rPr lang="ar-EG" b="1" smtClean="0"/>
              <a:t>7</a:t>
            </a:fld>
            <a:endParaRPr lang="en-US" b="1" dirty="0"/>
          </a:p>
        </p:txBody>
      </p:sp>
      <p:sp>
        <p:nvSpPr>
          <p:cNvPr id="4" name="Footer Placeholder 372">
            <a:extLst>
              <a:ext uri="{FF2B5EF4-FFF2-40B4-BE49-F238E27FC236}">
                <a16:creationId xmlns:a16="http://schemas.microsoft.com/office/drawing/2014/main" id="{FEFDC355-45B5-4244-8A90-26C593975A8C}"/>
              </a:ext>
            </a:extLst>
          </p:cNvPr>
          <p:cNvSpPr txBox="1">
            <a:spLocks/>
          </p:cNvSpPr>
          <p:nvPr/>
        </p:nvSpPr>
        <p:spPr>
          <a:xfrm>
            <a:off x="3616201" y="644278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Tree>
    <p:extLst>
      <p:ext uri="{BB962C8B-B14F-4D97-AF65-F5344CB8AC3E}">
        <p14:creationId xmlns:p14="http://schemas.microsoft.com/office/powerpoint/2010/main" val="680199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717890" y="392568"/>
            <a:ext cx="8815754" cy="768096"/>
          </a:xfrm>
        </p:spPr>
        <p:txBody>
          <a:bodyPr vert="horz" lIns="91440" tIns="45720" rIns="91440" bIns="45720" rtlCol="0" anchor="t">
            <a:normAutofit/>
          </a:bodyPr>
          <a:lstStyle/>
          <a:p>
            <a:r>
              <a:rPr lang="en-US" sz="3600" b="1" kern="1200" cap="all" baseline="0" dirty="0">
                <a:latin typeface="+mj-lt"/>
                <a:ea typeface="+mj-ea"/>
                <a:cs typeface="+mj-cs"/>
              </a:rPr>
              <a:t>The target from </a:t>
            </a:r>
            <a:r>
              <a:rPr lang="en-US" sz="3600" b="1" kern="1200" cap="all" baseline="0" dirty="0">
                <a:solidFill>
                  <a:srgbClr val="FFC000"/>
                </a:solidFill>
                <a:latin typeface="+mj-lt"/>
                <a:ea typeface="+mj-ea"/>
                <a:cs typeface="+mj-cs"/>
              </a:rPr>
              <a:t>mini-</a:t>
            </a:r>
            <a:r>
              <a:rPr lang="en-US" sz="3600" b="1" kern="1200" cap="all" baseline="0" dirty="0" err="1">
                <a:solidFill>
                  <a:srgbClr val="FFC000"/>
                </a:solidFill>
                <a:latin typeface="+mj-lt"/>
                <a:ea typeface="+mj-ea"/>
                <a:cs typeface="+mj-cs"/>
              </a:rPr>
              <a:t>siri</a:t>
            </a:r>
            <a:r>
              <a:rPr lang="en-US" sz="3600" b="1" kern="1200" cap="all" baseline="0" dirty="0">
                <a:latin typeface="+mj-lt"/>
                <a:ea typeface="+mj-ea"/>
                <a:cs typeface="+mj-cs"/>
              </a:rPr>
              <a:t>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sz="half" idx="2"/>
          </p:nvPr>
        </p:nvSpPr>
        <p:spPr>
          <a:xfrm>
            <a:off x="3841485" y="1443167"/>
            <a:ext cx="7846568" cy="4484938"/>
          </a:xfrm>
        </p:spPr>
        <p:txBody>
          <a:bodyPr vert="horz" lIns="45720" tIns="45720" rIns="45720" bIns="45720" rtlCol="0">
            <a:normAutofit fontScale="92500"/>
          </a:bodyPr>
          <a:lstStyle/>
          <a:p>
            <a:pPr marL="0" indent="0" rtl="1">
              <a:buNone/>
            </a:pP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Provide Information and Assistance:</a:t>
            </a:r>
          </a:p>
          <a:p>
            <a:pPr marL="0" indent="0" rtl="1">
              <a:buNone/>
            </a:pP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are designed to offer information and assistance across a wide range of topics. Users can ask questions, get weather updates, receive news briefings, and more, contributing to a more informed and connected user experience.</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r>
              <a:rPr lang="en-US" sz="2000" dirty="0">
                <a:solidFill>
                  <a:srgbClr val="202C8F"/>
                </a:solidFill>
                <a:latin typeface="ADLaM Display" panose="02010000000000000000" pitchFamily="2" charset="0"/>
                <a:ea typeface="ADLaM Display" panose="02010000000000000000" pitchFamily="2" charset="0"/>
                <a:cs typeface="ADLaM Display" panose="02010000000000000000" pitchFamily="2" charset="0"/>
              </a:rPr>
              <a:t>- Facilitate Hands-Free Operation:</a:t>
            </a:r>
          </a:p>
          <a:p>
            <a:pPr marL="0" indent="0" rtl="1">
              <a:buNone/>
            </a:pP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enable hands-free operation, allowing users to perform tasks while driving, cooking, or engaging in other activities where hands may be occupied.</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By achieving these goals, </a:t>
            </a:r>
            <a:r>
              <a:rPr lang="en-US" sz="20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Mini-Siri</a:t>
            </a: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aim to create a more user-centric and intuitive interaction between individuals and their devices, ultimately enhancing the overall user experience.</a:t>
            </a:r>
          </a:p>
          <a:p>
            <a:pPr marL="0" indent="0" rtl="1">
              <a:buNone/>
            </a:pP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indent="0" rtl="1">
              <a:buNone/>
            </a:pPr>
            <a:endParaRPr lang="ar-EG"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0BCF376-5269-14E1-84AD-BFC07CB93B5E}"/>
              </a:ext>
            </a:extLst>
          </p:cNvPr>
          <p:cNvSpPr txBox="1"/>
          <p:nvPr/>
        </p:nvSpPr>
        <p:spPr>
          <a:xfrm>
            <a:off x="11375147" y="6210608"/>
            <a:ext cx="312906" cy="369332"/>
          </a:xfrm>
          <a:prstGeom prst="rect">
            <a:avLst/>
          </a:prstGeom>
          <a:noFill/>
        </p:spPr>
        <p:txBody>
          <a:bodyPr wrap="none" rtlCol="0">
            <a:spAutoFit/>
          </a:bodyPr>
          <a:lstStyle/>
          <a:p>
            <a:fld id="{E6CB5D15-7252-4929-9B89-862D8FC24BFB}" type="slidenum">
              <a:rPr lang="ar-EG" b="1" smtClean="0"/>
              <a:t>8</a:t>
            </a:fld>
            <a:endParaRPr lang="en-US" b="1" dirty="0"/>
          </a:p>
        </p:txBody>
      </p:sp>
      <p:sp>
        <p:nvSpPr>
          <p:cNvPr id="4" name="Footer Placeholder 372">
            <a:extLst>
              <a:ext uri="{FF2B5EF4-FFF2-40B4-BE49-F238E27FC236}">
                <a16:creationId xmlns:a16="http://schemas.microsoft.com/office/drawing/2014/main" id="{FEFDC355-45B5-4244-8A90-26C593975A8C}"/>
              </a:ext>
            </a:extLst>
          </p:cNvPr>
          <p:cNvSpPr txBox="1">
            <a:spLocks/>
          </p:cNvSpPr>
          <p:nvPr/>
        </p:nvSpPr>
        <p:spPr>
          <a:xfrm>
            <a:off x="3616201" y="644278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202C8F"/>
                </a:solidFill>
              </a:rPr>
              <a:t>Mini</a:t>
            </a:r>
            <a:r>
              <a:rPr lang="en-US" sz="1400" b="1" dirty="0"/>
              <a:t> </a:t>
            </a:r>
            <a:r>
              <a:rPr lang="en-US" sz="1400" b="1" dirty="0">
                <a:solidFill>
                  <a:srgbClr val="FFC000"/>
                </a:solidFill>
              </a:rPr>
              <a:t>Siri</a:t>
            </a:r>
          </a:p>
        </p:txBody>
      </p:sp>
    </p:spTree>
    <p:extLst>
      <p:ext uri="{BB962C8B-B14F-4D97-AF65-F5344CB8AC3E}">
        <p14:creationId xmlns:p14="http://schemas.microsoft.com/office/powerpoint/2010/main" val="61477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86469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How it works ?!</a:t>
            </a:r>
          </a:p>
        </p:txBody>
      </p:sp>
      <p:sp>
        <p:nvSpPr>
          <p:cNvPr id="4" name="TextBox 3">
            <a:extLst>
              <a:ext uri="{FF2B5EF4-FFF2-40B4-BE49-F238E27FC236}">
                <a16:creationId xmlns:a16="http://schemas.microsoft.com/office/drawing/2014/main" id="{F08C34A9-B9D5-1E05-8971-802C1F752651}"/>
              </a:ext>
            </a:extLst>
          </p:cNvPr>
          <p:cNvSpPr txBox="1"/>
          <p:nvPr/>
        </p:nvSpPr>
        <p:spPr>
          <a:xfrm>
            <a:off x="11482854" y="6266375"/>
            <a:ext cx="312906" cy="369332"/>
          </a:xfrm>
          <a:prstGeom prst="rect">
            <a:avLst/>
          </a:prstGeom>
          <a:noFill/>
        </p:spPr>
        <p:txBody>
          <a:bodyPr wrap="none" rtlCol="0">
            <a:spAutoFit/>
          </a:bodyPr>
          <a:lstStyle/>
          <a:p>
            <a:fld id="{56AE1D27-9C7B-4075-BED3-0247F60FE7A7}" type="slidenum">
              <a:rPr lang="ar-EG" b="1" smtClean="0"/>
              <a:t>9</a:t>
            </a:fld>
            <a:endParaRPr lang="en-US" b="1" dirty="0"/>
          </a:p>
        </p:txBody>
      </p:sp>
      <p:sp>
        <p:nvSpPr>
          <p:cNvPr id="3" name="Footer Placeholder 372">
            <a:extLst>
              <a:ext uri="{FF2B5EF4-FFF2-40B4-BE49-F238E27FC236}">
                <a16:creationId xmlns:a16="http://schemas.microsoft.com/office/drawing/2014/main" id="{5DD4602D-5B6D-6ADA-6A27-E31F8773298D}"/>
              </a:ext>
            </a:extLst>
          </p:cNvPr>
          <p:cNvSpPr txBox="1">
            <a:spLocks/>
          </p:cNvSpPr>
          <p:nvPr/>
        </p:nvSpPr>
        <p:spPr>
          <a:xfrm>
            <a:off x="9390419" y="739559"/>
            <a:ext cx="100604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202C8F"/>
                </a:solidFill>
              </a:rPr>
              <a:t>Mini</a:t>
            </a:r>
            <a:r>
              <a:rPr lang="en-US" sz="1600" b="1" dirty="0"/>
              <a:t> </a:t>
            </a:r>
            <a:r>
              <a:rPr lang="en-US" sz="1600" b="1" dirty="0">
                <a:solidFill>
                  <a:srgbClr val="FFC000"/>
                </a:solidFill>
              </a:rPr>
              <a:t>Siri</a:t>
            </a:r>
          </a:p>
        </p:txBody>
      </p:sp>
    </p:spTree>
    <p:extLst>
      <p:ext uri="{BB962C8B-B14F-4D97-AF65-F5344CB8AC3E}">
        <p14:creationId xmlns:p14="http://schemas.microsoft.com/office/powerpoint/2010/main" val="1883924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758</TotalTime>
  <Words>1287</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ADLaM Display</vt:lpstr>
      <vt:lpstr>Arial</vt:lpstr>
      <vt:lpstr>Arial Black</vt:lpstr>
      <vt:lpstr>Sabon Next LT</vt:lpstr>
      <vt:lpstr>Office Theme</vt:lpstr>
      <vt:lpstr>Mini siri </vt:lpstr>
      <vt:lpstr>The General Idea  &amp; how it works</vt:lpstr>
      <vt:lpstr>The General idea</vt:lpstr>
      <vt:lpstr>The targeted categories</vt:lpstr>
      <vt:lpstr>Targeted Categories By Mini-Siri :</vt:lpstr>
      <vt:lpstr>Our Target from the idea</vt:lpstr>
      <vt:lpstr>The target from mini-siri :</vt:lpstr>
      <vt:lpstr>The target from mini-siri :</vt:lpstr>
      <vt:lpstr>How it works ?!</vt:lpstr>
      <vt:lpstr>PowerPoint Presentation</vt:lpstr>
      <vt:lpstr>How does mini-siri work ?</vt:lpstr>
      <vt:lpstr>How does mini-siri work ?</vt:lpstr>
      <vt:lpstr>Disadvantages  of Mini-siri</vt:lpstr>
      <vt:lpstr>PowerPoint Presentation</vt:lpstr>
      <vt:lpstr>PowerPoint Presentation</vt:lpstr>
      <vt:lpstr>PLAN FOR mini-siri LAUNCH </vt:lpstr>
      <vt:lpstr>Future aspirations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Yly</dc:title>
  <dc:subject/>
  <dc:creator>Samo</dc:creator>
  <cp:lastModifiedBy>Samer Wael Elbehidy</cp:lastModifiedBy>
  <cp:revision>35</cp:revision>
  <dcterms:created xsi:type="dcterms:W3CDTF">2022-09-22T12:12:59Z</dcterms:created>
  <dcterms:modified xsi:type="dcterms:W3CDTF">2023-12-11T20:41:27Z</dcterms:modified>
</cp:coreProperties>
</file>