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sldIdLst>
    <p:sldId id="256" r:id="rId2"/>
    <p:sldId id="258" r:id="rId3"/>
    <p:sldId id="261" r:id="rId4"/>
    <p:sldId id="262" r:id="rId5"/>
    <p:sldId id="263" r:id="rId6"/>
    <p:sldId id="260" r:id="rId7"/>
    <p:sldId id="259" r:id="rId8"/>
    <p:sldId id="264" r:id="rId9"/>
    <p:sldId id="265"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20" autoAdjust="0"/>
    <p:restoredTop sz="94660"/>
  </p:normalViewPr>
  <p:slideViewPr>
    <p:cSldViewPr snapToGrid="0">
      <p:cViewPr varScale="1">
        <p:scale>
          <a:sx n="82" d="100"/>
          <a:sy n="82"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7299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7039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465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290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4765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3409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403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8230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684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348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6/26/2023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9506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lIns="91440" tIns="45720" rIns="91440" bIns="45720" anchor="ctr"/>
          <a:lstStyle>
            <a:lvl1pPr algn="r">
              <a:defRPr sz="1200">
                <a:solidFill>
                  <a:schemeClr val="tx1">
                    <a:tint val="75000"/>
                    <a:alpha val="70000"/>
                  </a:schemeClr>
                </a:solidFill>
              </a:defRPr>
            </a:lvl1pPr>
          </a:lstStyle>
          <a:p>
            <a:fld id="{76969C88-B244-455D-A017-012B25B1ACDD}" type="datetimeFigureOut">
              <a:rPr lang="en-US" smtClean="0"/>
              <a:pPr/>
              <a:t>6/26/2023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lIns="91440" tIns="45720" rIns="91440" bIns="4572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lIns="91440" tIns="45720" rIns="91440" bIns="4572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33113813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כותרת 1">
            <a:extLst>
              <a:ext uri="{FF2B5EF4-FFF2-40B4-BE49-F238E27FC236}">
                <a16:creationId xmlns:a16="http://schemas.microsoft.com/office/drawing/2014/main" id="{D15D1645-6AAF-DF85-6CF5-82A7BE20814D}"/>
              </a:ext>
            </a:extLst>
          </p:cNvPr>
          <p:cNvSpPr>
            <a:spLocks noGrp="1"/>
          </p:cNvSpPr>
          <p:nvPr>
            <p:ph type="ctrTitle"/>
          </p:nvPr>
        </p:nvSpPr>
        <p:spPr>
          <a:xfrm>
            <a:off x="5917825" y="4128796"/>
            <a:ext cx="5948805" cy="1361768"/>
          </a:xfrm>
        </p:spPr>
        <p:txBody>
          <a:bodyPr>
            <a:normAutofit fontScale="90000"/>
          </a:bodyPr>
          <a:lstStyle/>
          <a:p>
            <a:pPr algn="r" rtl="1"/>
            <a:r>
              <a:rPr lang="he-IL" sz="3600" b="1" dirty="0">
                <a:latin typeface="Arial" panose="020B0604020202020204" pitchFamily="34" charset="0"/>
                <a:cs typeface="Arial" panose="020B0604020202020204" pitchFamily="34" charset="0"/>
              </a:rPr>
              <a:t>מגישים: </a:t>
            </a:r>
            <a:br>
              <a:rPr lang="he-IL" sz="3600" b="1" dirty="0">
                <a:latin typeface="Arial" panose="020B0604020202020204" pitchFamily="34" charset="0"/>
                <a:cs typeface="Arial" panose="020B0604020202020204" pitchFamily="34" charset="0"/>
              </a:rPr>
            </a:br>
            <a:r>
              <a:rPr lang="he-IL" sz="3600" b="1" dirty="0">
                <a:latin typeface="Arial" panose="020B0604020202020204" pitchFamily="34" charset="0"/>
                <a:cs typeface="Arial" panose="020B0604020202020204" pitchFamily="34" charset="0"/>
              </a:rPr>
              <a:t>זכריה </a:t>
            </a:r>
            <a:r>
              <a:rPr lang="he-IL" sz="3600" b="1" dirty="0" err="1">
                <a:latin typeface="Arial" panose="020B0604020202020204" pitchFamily="34" charset="0"/>
                <a:cs typeface="Arial" panose="020B0604020202020204" pitchFamily="34" charset="0"/>
              </a:rPr>
              <a:t>גרכד</a:t>
            </a:r>
            <a:r>
              <a:rPr lang="he-IL" sz="3600" b="1" dirty="0">
                <a:latin typeface="Arial" panose="020B0604020202020204" pitchFamily="34" charset="0"/>
                <a:cs typeface="Arial" panose="020B0604020202020204" pitchFamily="34" charset="0"/>
              </a:rPr>
              <a:t> - 301075875</a:t>
            </a:r>
            <a:br>
              <a:rPr lang="he-IL" sz="3600" b="1" dirty="0">
                <a:latin typeface="Arial" panose="020B0604020202020204" pitchFamily="34" charset="0"/>
                <a:cs typeface="Arial" panose="020B0604020202020204" pitchFamily="34" charset="0"/>
              </a:rPr>
            </a:br>
            <a:r>
              <a:rPr lang="he-IL" sz="3600" b="1" dirty="0" err="1">
                <a:latin typeface="Arial" panose="020B0604020202020204" pitchFamily="34" charset="0"/>
                <a:cs typeface="Arial" panose="020B0604020202020204" pitchFamily="34" charset="0"/>
              </a:rPr>
              <a:t>סאמר</a:t>
            </a:r>
            <a:r>
              <a:rPr lang="he-IL" sz="3600" b="1" dirty="0">
                <a:latin typeface="Arial" panose="020B0604020202020204" pitchFamily="34" charset="0"/>
                <a:cs typeface="Arial" panose="020B0604020202020204" pitchFamily="34" charset="0"/>
              </a:rPr>
              <a:t> </a:t>
            </a:r>
            <a:r>
              <a:rPr lang="he-IL" sz="3600" b="1" dirty="0" err="1">
                <a:latin typeface="Arial" panose="020B0604020202020204" pitchFamily="34" charset="0"/>
                <a:cs typeface="Arial" panose="020B0604020202020204" pitchFamily="34" charset="0"/>
              </a:rPr>
              <a:t>חאג</a:t>
            </a:r>
            <a:r>
              <a:rPr lang="he-IL" sz="3600" b="1" dirty="0">
                <a:latin typeface="Arial" panose="020B0604020202020204" pitchFamily="34" charset="0"/>
                <a:cs typeface="Arial" panose="020B0604020202020204" pitchFamily="34" charset="0"/>
              </a:rPr>
              <a:t> – 206721201</a:t>
            </a:r>
            <a:br>
              <a:rPr lang="he-IL" sz="3600" b="1" dirty="0">
                <a:latin typeface="Arial" panose="020B0604020202020204" pitchFamily="34" charset="0"/>
                <a:cs typeface="Arial" panose="020B0604020202020204" pitchFamily="34" charset="0"/>
              </a:rPr>
            </a:br>
            <a:r>
              <a:rPr lang="he-IL" sz="3600" b="1" dirty="0">
                <a:latin typeface="Arial" panose="020B0604020202020204" pitchFamily="34" charset="0"/>
                <a:cs typeface="Arial" panose="020B0604020202020204" pitchFamily="34" charset="0"/>
              </a:rPr>
              <a:t>גרייס </a:t>
            </a:r>
            <a:r>
              <a:rPr lang="he-IL" sz="3600" b="1" dirty="0" err="1">
                <a:latin typeface="Arial" panose="020B0604020202020204" pitchFamily="34" charset="0"/>
                <a:cs typeface="Arial" panose="020B0604020202020204" pitchFamily="34" charset="0"/>
              </a:rPr>
              <a:t>נסירי</a:t>
            </a:r>
            <a:r>
              <a:rPr lang="he-IL" sz="3600" b="1" dirty="0">
                <a:latin typeface="Arial" panose="020B0604020202020204" pitchFamily="34" charset="0"/>
                <a:cs typeface="Arial" panose="020B0604020202020204" pitchFamily="34" charset="0"/>
              </a:rPr>
              <a:t> - 211705462</a:t>
            </a:r>
            <a:br>
              <a:rPr lang="he-IL" sz="3600" dirty="0">
                <a:latin typeface="Aharoni" panose="02010803020104030203" pitchFamily="2" charset="-79"/>
                <a:cs typeface="Aharoni" panose="02010803020104030203" pitchFamily="2" charset="-79"/>
              </a:rPr>
            </a:br>
            <a:endParaRPr lang="he-IL" sz="2700" dirty="0">
              <a:latin typeface="Aharoni" panose="02010803020104030203" pitchFamily="2" charset="-79"/>
              <a:cs typeface="Aharoni" panose="02010803020104030203" pitchFamily="2" charset="-79"/>
            </a:endParaRPr>
          </a:p>
        </p:txBody>
      </p:sp>
      <p:sp>
        <p:nvSpPr>
          <p:cNvPr id="3" name="כותרת משנה 2">
            <a:extLst>
              <a:ext uri="{FF2B5EF4-FFF2-40B4-BE49-F238E27FC236}">
                <a16:creationId xmlns:a16="http://schemas.microsoft.com/office/drawing/2014/main" id="{A71BD306-AFD1-8F2F-FBB7-E9964659CBAD}"/>
              </a:ext>
            </a:extLst>
          </p:cNvPr>
          <p:cNvSpPr>
            <a:spLocks noGrp="1"/>
          </p:cNvSpPr>
          <p:nvPr>
            <p:ph type="subTitle" idx="1"/>
          </p:nvPr>
        </p:nvSpPr>
        <p:spPr>
          <a:xfrm>
            <a:off x="7581226" y="736820"/>
            <a:ext cx="4285404" cy="2308529"/>
          </a:xfrm>
        </p:spPr>
        <p:txBody>
          <a:bodyPr>
            <a:noAutofit/>
          </a:bodyPr>
          <a:lstStyle/>
          <a:p>
            <a:pPr algn="r"/>
            <a:r>
              <a:rPr lang="he-IL" sz="3600" dirty="0"/>
              <a:t>כריית נתונים מתקדמים </a:t>
            </a:r>
          </a:p>
          <a:p>
            <a:pPr algn="r"/>
            <a:r>
              <a:rPr lang="he-IL" sz="3600" dirty="0"/>
              <a:t>מרצה דרור בן עמי  </a:t>
            </a:r>
          </a:p>
        </p:txBody>
      </p:sp>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6" name="תמונה 5" descr="תמונה שמכילה קל, צבעוני, רשת&#10;&#10;התיאור נוצר באופן אוטומטי">
            <a:extLst>
              <a:ext uri="{FF2B5EF4-FFF2-40B4-BE49-F238E27FC236}">
                <a16:creationId xmlns:a16="http://schemas.microsoft.com/office/drawing/2014/main" id="{B49151F9-C316-AE2F-6F6F-333D189D6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5" y="0"/>
            <a:ext cx="5736824" cy="6748171"/>
          </a:xfrm>
          <a:prstGeom prst="rect">
            <a:avLst/>
          </a:prstGeom>
        </p:spPr>
      </p:pic>
    </p:spTree>
    <p:extLst>
      <p:ext uri="{BB962C8B-B14F-4D97-AF65-F5344CB8AC3E}">
        <p14:creationId xmlns:p14="http://schemas.microsoft.com/office/powerpoint/2010/main" val="422930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תמונה 4" descr="תמונה שמכילה טקסט, גופן, עיצוב גרפי, צילום מסך&#10;&#10;התיאור נוצר באופן אוטומטי">
            <a:extLst>
              <a:ext uri="{FF2B5EF4-FFF2-40B4-BE49-F238E27FC236}">
                <a16:creationId xmlns:a16="http://schemas.microsoft.com/office/drawing/2014/main" id="{8EAF162B-F3FA-F98A-72A0-50E9C0286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90"/>
            <a:ext cx="4826442" cy="6769509"/>
          </a:xfrm>
          <a:prstGeom prst="rect">
            <a:avLst/>
          </a:prstGeom>
        </p:spPr>
      </p:pic>
      <p:sp>
        <p:nvSpPr>
          <p:cNvPr id="8" name="תיבת טקסט 7">
            <a:extLst>
              <a:ext uri="{FF2B5EF4-FFF2-40B4-BE49-F238E27FC236}">
                <a16:creationId xmlns:a16="http://schemas.microsoft.com/office/drawing/2014/main" id="{D00D7B6C-CE6C-8822-3B41-6B4A1BA65133}"/>
              </a:ext>
            </a:extLst>
          </p:cNvPr>
          <p:cNvSpPr txBox="1"/>
          <p:nvPr/>
        </p:nvSpPr>
        <p:spPr>
          <a:xfrm>
            <a:off x="6096000" y="2021699"/>
            <a:ext cx="5953740" cy="1415772"/>
          </a:xfrm>
          <a:prstGeom prst="rect">
            <a:avLst/>
          </a:prstGeom>
          <a:noFill/>
        </p:spPr>
        <p:txBody>
          <a:bodyPr wrap="square">
            <a:spAutoFit/>
          </a:bodyPr>
          <a:lstStyle/>
          <a:p>
            <a:pPr algn="ctr"/>
            <a:r>
              <a:rPr lang="he-IL" sz="2000" b="1" dirty="0">
                <a:solidFill>
                  <a:srgbClr val="00B0F0"/>
                </a:solidFill>
                <a:latin typeface="Calibri" panose="020F0502020204030204" pitchFamily="34" charset="0"/>
                <a:ea typeface="Calibri" panose="020F0502020204030204" pitchFamily="34" charset="0"/>
                <a:cs typeface="Arial" panose="020B0604020202020204" pitchFamily="34" charset="0"/>
              </a:rPr>
              <a:t>מהו זיהוי פנים?  </a:t>
            </a:r>
            <a:endParaRPr lang="en-US" sz="2000" b="1" dirty="0">
              <a:solidFill>
                <a:srgbClr val="00B0F0"/>
              </a:solidFill>
              <a:latin typeface="Calibri" panose="020F0502020204030204" pitchFamily="34" charset="0"/>
              <a:ea typeface="Calibri" panose="020F0502020204030204" pitchFamily="34" charset="0"/>
              <a:cs typeface="Arial" panose="020B0604020202020204" pitchFamily="34" charset="0"/>
            </a:endParaRPr>
          </a:p>
          <a:p>
            <a:endParaRPr lang="he-IL" sz="1800" dirty="0">
              <a:solidFill>
                <a:srgbClr val="00B0F0"/>
              </a:solidFill>
              <a:effectLst/>
              <a:ea typeface="Calibri" panose="020F0502020204030204" pitchFamily="34" charset="0"/>
              <a:cs typeface="Arial" panose="020B0604020202020204" pitchFamily="34" charset="0"/>
            </a:endParaRPr>
          </a:p>
          <a:p>
            <a:pPr algn="ctr"/>
            <a:r>
              <a:rPr lang="he-IL" sz="1600" dirty="0">
                <a:solidFill>
                  <a:schemeClr val="tx2"/>
                </a:solidFill>
                <a:effectLst/>
                <a:ea typeface="Calibri" panose="020F0502020204030204" pitchFamily="34" charset="0"/>
                <a:cs typeface="Arial" panose="020B0604020202020204" pitchFamily="34" charset="0"/>
              </a:rPr>
              <a:t>זיהוי פנים הוא סוג מסוים של זיהוי תמונה המתמקד בזיהוי או אימות זהות של אדם באמצעות תווי הפנים שלו. הוא נמצא בשימוש נפוץ במערכות ביומטריות למטרות אבטחה</a:t>
            </a:r>
            <a:r>
              <a:rPr lang="en-US" sz="1600" dirty="0">
                <a:solidFill>
                  <a:schemeClr val="tx2"/>
                </a:solidFill>
                <a:effectLst/>
                <a:ea typeface="Calibri" panose="020F0502020204030204" pitchFamily="34" charset="0"/>
                <a:cs typeface="Arial" panose="020B0604020202020204" pitchFamily="34" charset="0"/>
              </a:rPr>
              <a:t>.</a:t>
            </a:r>
            <a:endParaRPr lang="he-IL" sz="1600" dirty="0">
              <a:solidFill>
                <a:schemeClr val="tx2"/>
              </a:solidFill>
            </a:endParaRPr>
          </a:p>
        </p:txBody>
      </p:sp>
      <p:sp>
        <p:nvSpPr>
          <p:cNvPr id="13" name="Rectangle 9">
            <a:extLst>
              <a:ext uri="{FF2B5EF4-FFF2-40B4-BE49-F238E27FC236}">
                <a16:creationId xmlns:a16="http://schemas.microsoft.com/office/drawing/2014/main" id="{E0DB21C7-A808-2DC4-3E6B-A508217AB8E5}"/>
              </a:ext>
            </a:extLst>
          </p:cNvPr>
          <p:cNvSpPr>
            <a:spLocks noChangeArrowheads="1"/>
          </p:cNvSpPr>
          <p:nvPr/>
        </p:nvSpPr>
        <p:spPr bwMode="auto">
          <a:xfrm>
            <a:off x="6096000" y="3810472"/>
            <a:ext cx="5953741"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he-IL" altLang="he-IL" sz="2000" b="1" i="0" u="none" strike="noStrike" cap="none" normalizeH="0" baseline="0" dirty="0">
                <a:ln>
                  <a:noFill/>
                </a:ln>
                <a:solidFill>
                  <a:srgbClr val="00B0F0"/>
                </a:solidFill>
                <a:effectLst/>
                <a:latin typeface="Arial" panose="020B0604020202020204" pitchFamily="34" charset="0"/>
                <a:ea typeface="Calibri" panose="020F0502020204030204" pitchFamily="34" charset="0"/>
                <a:cs typeface="Arial" panose="020B0604020202020204" pitchFamily="34" charset="0"/>
              </a:rPr>
              <a:t>היכן/מתי נעדיף להשתמש בתהליך זיהוי תמונות, בכלל? </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he-IL" altLang="he-IL" sz="160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זיהוי תמונה נמצא בשימוש נרחב בתחומים רבים כגון אבטחה ומעקב, שירותי בריאות, קמעונאות ומדיה חברתית. לדוגמה, הוא משמש לזיהוי פנים במערכות אבטחה, זיהוי מחלות בהדמיה רפואית</a:t>
            </a:r>
            <a:r>
              <a:rPr kumimoji="0" lang="en-US" altLang="he-IL" sz="1600" i="0" u="none" strike="noStrike" cap="none" normalizeH="0" baseline="0" dirty="0">
                <a:ln>
                  <a:noFill/>
                </a:ln>
                <a:solidFill>
                  <a:schemeClr val="tx2"/>
                </a:solidFill>
                <a:effectLst/>
                <a:latin typeface="Arial" panose="020B0604020202020204" pitchFamily="34" charset="0"/>
                <a:cs typeface="Arial" panose="020B0604020202020204" pitchFamily="34" charset="0"/>
              </a:rPr>
              <a:t> </a:t>
            </a:r>
            <a:r>
              <a:rPr kumimoji="0" lang="en-US" altLang="he-IL" sz="1600" i="0" u="none" strike="noStrike" cap="none" normalizeH="0" baseline="0" dirty="0">
                <a:ln>
                  <a:noFill/>
                </a:ln>
                <a:solidFill>
                  <a:srgbClr val="00B0F0"/>
                </a:solidFill>
                <a:effectLst/>
                <a:latin typeface="Arial" panose="020B0604020202020204" pitchFamily="34" charset="0"/>
                <a:cs typeface="Arial" panose="020B0604020202020204" pitchFamily="34" charset="0"/>
              </a:rPr>
              <a:t>.</a:t>
            </a:r>
          </a:p>
        </p:txBody>
      </p:sp>
      <p:sp>
        <p:nvSpPr>
          <p:cNvPr id="16" name="תיבת טקסט 15">
            <a:extLst>
              <a:ext uri="{FF2B5EF4-FFF2-40B4-BE49-F238E27FC236}">
                <a16:creationId xmlns:a16="http://schemas.microsoft.com/office/drawing/2014/main" id="{BCC465F5-86A8-639A-F63F-F84718B02F9F}"/>
              </a:ext>
            </a:extLst>
          </p:cNvPr>
          <p:cNvSpPr txBox="1"/>
          <p:nvPr/>
        </p:nvSpPr>
        <p:spPr>
          <a:xfrm>
            <a:off x="6093350" y="336022"/>
            <a:ext cx="6098650" cy="1295483"/>
          </a:xfrm>
          <a:prstGeom prst="rect">
            <a:avLst/>
          </a:prstGeom>
          <a:noFill/>
        </p:spPr>
        <p:txBody>
          <a:bodyPr wrap="square">
            <a:spAutoFit/>
          </a:bodyPr>
          <a:lstStyle/>
          <a:p>
            <a:pPr algn="ctr" rtl="1">
              <a:lnSpc>
                <a:spcPct val="107000"/>
              </a:lnSpc>
              <a:spcAft>
                <a:spcPts val="800"/>
              </a:spcAft>
            </a:pPr>
            <a:r>
              <a:rPr lang="he-IL" sz="2000" b="1" dirty="0">
                <a:solidFill>
                  <a:srgbClr val="00B0F0"/>
                </a:solidFill>
                <a:effectLst/>
                <a:latin typeface="Arial" panose="020B0604020202020204" pitchFamily="34" charset="0"/>
                <a:ea typeface="Calibri" panose="020F0502020204030204" pitchFamily="34" charset="0"/>
                <a:cs typeface="Arial" panose="020B0604020202020204" pitchFamily="34" charset="0"/>
              </a:rPr>
              <a:t>מהו זיהוי תמונות? </a:t>
            </a:r>
            <a:endParaRPr lang="en-US" sz="2000" dirty="0">
              <a:solidFill>
                <a:srgbClr val="00B0F0"/>
              </a:solidFill>
              <a:effectLst/>
              <a:latin typeface="Arial" panose="020B0604020202020204" pitchFamily="34" charset="0"/>
              <a:ea typeface="Calibri" panose="020F0502020204030204" pitchFamily="34" charset="0"/>
              <a:cs typeface="Arial" panose="020B0604020202020204" pitchFamily="34" charset="0"/>
            </a:endParaRPr>
          </a:p>
          <a:p>
            <a:pPr algn="ctr" rtl="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6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זיהוי תמונה מתייחס למשימה של זיהוי עצמים, אנשים, מקומות או פעולות בתמונות. זהו מרכיב מפתח בראייה ממוחשבת, המאפשר למכונות להבין ולסווג את מה שהן 'רואות' בתמונות או בווידאו בדיוק כמו שבני אדם עושים.</a:t>
            </a:r>
            <a:endParaRPr lang="en-US" sz="1600" dirty="0">
              <a:solidFill>
                <a:schemeClr val="tx2"/>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2188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4" name="תמונה 3" descr="תמונה שמכילה צילום מסך, מקלדת, מחשב&#10;&#10;התיאור נוצר באופן אוטומטי">
            <a:extLst>
              <a:ext uri="{FF2B5EF4-FFF2-40B4-BE49-F238E27FC236}">
                <a16:creationId xmlns:a16="http://schemas.microsoft.com/office/drawing/2014/main" id="{AF88BCCD-7656-D739-6361-C911D3971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5" y="-10"/>
            <a:ext cx="3176051" cy="6858000"/>
          </a:xfrm>
          <a:prstGeom prst="rect">
            <a:avLst/>
          </a:prstGeom>
        </p:spPr>
      </p:pic>
      <p:sp>
        <p:nvSpPr>
          <p:cNvPr id="24" name="תיבת טקסט 23">
            <a:extLst>
              <a:ext uri="{FF2B5EF4-FFF2-40B4-BE49-F238E27FC236}">
                <a16:creationId xmlns:a16="http://schemas.microsoft.com/office/drawing/2014/main" id="{2BC6D46A-4330-0204-0DE2-4E2B130BD8E3}"/>
              </a:ext>
            </a:extLst>
          </p:cNvPr>
          <p:cNvSpPr txBox="1"/>
          <p:nvPr/>
        </p:nvSpPr>
        <p:spPr>
          <a:xfrm>
            <a:off x="3167932" y="790927"/>
            <a:ext cx="3791447" cy="1257973"/>
          </a:xfrm>
          <a:prstGeom prst="rect">
            <a:avLst/>
          </a:prstGeom>
          <a:noFill/>
        </p:spPr>
        <p:txBody>
          <a:bodyPr wrap="square">
            <a:spAutoFit/>
          </a:bodyPr>
          <a:lstStyle/>
          <a:p>
            <a:pPr algn="ctr" rtl="1">
              <a:lnSpc>
                <a:spcPct val="107000"/>
              </a:lnSpc>
              <a:spcAft>
                <a:spcPts val="800"/>
              </a:spcAft>
            </a:pPr>
            <a:r>
              <a:rPr lang="he-IL" sz="24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אילו שלבים חייבים ו/או רצוי לכלול – על מנת לממש מערכת זיהוי תמונות/עצמים?</a:t>
            </a:r>
            <a:endParaRPr lang="en-US" sz="24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8" name="Rectangle 12">
            <a:extLst>
              <a:ext uri="{FF2B5EF4-FFF2-40B4-BE49-F238E27FC236}">
                <a16:creationId xmlns:a16="http://schemas.microsoft.com/office/drawing/2014/main" id="{C1D63FCD-338C-CF81-C87C-D669237579A2}"/>
              </a:ext>
            </a:extLst>
          </p:cNvPr>
          <p:cNvSpPr>
            <a:spLocks noChangeArrowheads="1"/>
          </p:cNvSpPr>
          <p:nvPr/>
        </p:nvSpPr>
        <p:spPr bwMode="auto">
          <a:xfrm>
            <a:off x="7111946" y="581747"/>
            <a:ext cx="4248647"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cs typeface="Arial" panose="020B0604020202020204" pitchFamily="34" charset="0"/>
              </a:rPr>
              <a:t>1</a:t>
            </a:r>
            <a:r>
              <a:rPr kumimoji="0" lang="he-IL" altLang="he-IL" sz="1600" b="1"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.איסוף נתונים:</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השלב הראשוני הוא שיהיה מסד נתונים של תמונות שאותם צריכים לעבד לפי כל מיני מטרות ותחומים רבים בחיים ובמדע .</a:t>
            </a:r>
            <a:r>
              <a:rPr kumimoji="0" lang="en-US" altLang="he-IL" sz="1600" b="0" i="0" u="none" strike="noStrike" cap="none" normalizeH="0" baseline="0" dirty="0">
                <a:ln>
                  <a:noFill/>
                </a:ln>
                <a:solidFill>
                  <a:schemeClr val="tx2"/>
                </a:solidFill>
                <a:effectLst/>
              </a:rPr>
              <a:t> </a:t>
            </a:r>
            <a:endParaRPr kumimoji="0" lang="en-US" altLang="he-IL" sz="16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p:txBody>
      </p:sp>
      <p:sp>
        <p:nvSpPr>
          <p:cNvPr id="30" name="Rectangle 13">
            <a:extLst>
              <a:ext uri="{FF2B5EF4-FFF2-40B4-BE49-F238E27FC236}">
                <a16:creationId xmlns:a16="http://schemas.microsoft.com/office/drawing/2014/main" id="{B0622B6F-00E7-0137-6E04-0BDDE8EE35D0}"/>
              </a:ext>
            </a:extLst>
          </p:cNvPr>
          <p:cNvSpPr>
            <a:spLocks noChangeArrowheads="1"/>
          </p:cNvSpPr>
          <p:nvPr/>
        </p:nvSpPr>
        <p:spPr bwMode="auto">
          <a:xfrm>
            <a:off x="6974016" y="1727770"/>
            <a:ext cx="438657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he-IL" sz="1600" b="0"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a:t>
            </a:r>
            <a:r>
              <a:rPr kumimoji="0" lang="he-IL" altLang="he-IL" sz="1600" b="1"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עיבוד מקדים:</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לאחר האיסוף אנחנו מעבדים זאת אומרת שאנחנו עושים כל מיני שינוים מהן שינוי הפחתת רעש , שינוי הגדול של התמונה ו המרת גוונים ועוד.. מכל מיני תחומי מדע .</a:t>
            </a:r>
          </a:p>
          <a:p>
            <a:pPr marL="0" marR="0" lvl="0" indent="0" algn="r" defTabSz="914400" rtl="1" eaLnBrk="0" fontAlgn="base" latinLnBrk="0" hangingPunct="0">
              <a:lnSpc>
                <a:spcPct val="100000"/>
              </a:lnSpc>
              <a:spcBef>
                <a:spcPct val="0"/>
              </a:spcBef>
              <a:spcAft>
                <a:spcPct val="0"/>
              </a:spcAft>
              <a:buClrTx/>
              <a:buSzTx/>
              <a:buFontTx/>
              <a:buNone/>
              <a:tabLst/>
            </a:pPr>
            <a:endParaRPr lang="he-IL" altLang="he-IL" sz="1100" dirty="0">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1" name="Rectangle 14">
            <a:extLst>
              <a:ext uri="{FF2B5EF4-FFF2-40B4-BE49-F238E27FC236}">
                <a16:creationId xmlns:a16="http://schemas.microsoft.com/office/drawing/2014/main" id="{8F777A92-2C1F-951B-0F90-A8AA3473BF7E}"/>
              </a:ext>
            </a:extLst>
          </p:cNvPr>
          <p:cNvSpPr>
            <a:spLocks noChangeArrowheads="1"/>
          </p:cNvSpPr>
          <p:nvPr/>
        </p:nvSpPr>
        <p:spPr bwMode="auto">
          <a:xfrm>
            <a:off x="3409319" y="2429905"/>
            <a:ext cx="3564697"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457056"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1600" b="1" i="1"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תחומי מדע לדוגמא:</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בפיזיקה : אנחנו יכולים לשפר את האותות או להפחית רעש של תמונה שהוא עתירת אנרגיה</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בכימיה : תמונות יכולים להיות בממדים קטנים מיקרוסקופים באמצעות שיפור התמונה ושיפור הניגודיות וכל מיני טכניקות פילוח בכדי להתמקד.</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אסטרונומיה: בשביל להתמקד בכל מיני עצמים אנחנו מסירים את הרעש ומשפרים את הניגודיות</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מדעי המוח: תיקון חפצי תנועה ונרמול בכדי לייצר הדמיית מוח.</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ארכיאולוגיה: תמונות לווין מעובדות על ידי תיקון גיאומטרי ותיקון רדיו מטריק כדי להמחיש טוב יותר אתרים או מאפיינים ארכיאולוגיים.</a:t>
            </a:r>
            <a:r>
              <a:rPr kumimoji="0" lang="en-US" altLang="he-IL" sz="16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a:t>
            </a:r>
          </a:p>
        </p:txBody>
      </p:sp>
      <p:sp>
        <p:nvSpPr>
          <p:cNvPr id="33" name="Rectangle 15">
            <a:extLst>
              <a:ext uri="{FF2B5EF4-FFF2-40B4-BE49-F238E27FC236}">
                <a16:creationId xmlns:a16="http://schemas.microsoft.com/office/drawing/2014/main" id="{009DE18F-69C5-C6D5-2307-614C4A0422A5}"/>
              </a:ext>
            </a:extLst>
          </p:cNvPr>
          <p:cNvSpPr>
            <a:spLocks noChangeArrowheads="1"/>
          </p:cNvSpPr>
          <p:nvPr/>
        </p:nvSpPr>
        <p:spPr bwMode="auto">
          <a:xfrm>
            <a:off x="7915028" y="2988766"/>
            <a:ext cx="3445565"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cs typeface="Arial" panose="020B0604020202020204" pitchFamily="34" charset="0"/>
              </a:rPr>
              <a:t>3</a:t>
            </a:r>
            <a:r>
              <a:rPr kumimoji="0" lang="he-IL" altLang="he-IL" sz="1600" b="0"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a:t>
            </a:r>
            <a:r>
              <a:rPr kumimoji="0" lang="he-IL" altLang="he-IL" sz="1600" b="1"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אימון מודל:</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 </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לאחר התמונות שבחרנו עוברים עיבוד מקדים על ידי כל מיני טכניקות והן מוכנות לאימון מודל על מערך הנתונים שמפוצל בדרך כלל </a:t>
            </a:r>
            <a:r>
              <a:rPr kumimoji="0" lang="he-IL" altLang="he-IL" sz="16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לסט אימון לסט מבחן</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על ידי הפרמטרים המתאימים אנחנו מזינים את התמונות ומתאים את המשקלים של כל תמונות לפי השגיאה שיכולה לצאת על ידי שמשווים את הפלט לדגם האמיתי (</a:t>
            </a:r>
            <a:r>
              <a:rPr kumimoji="0" lang="he-IL" altLang="he-IL" sz="16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המוכר במערך האימונים</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ולאחר מכן משתמשים באלגוריתמים שעושה אופטימיזציה אלגוריתמים שנקרה "</a:t>
            </a:r>
            <a:r>
              <a:rPr kumimoji="0" lang="he-IL" altLang="he-IL" sz="16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התפשטות לאחור</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ובתהליך הזה מחושב </a:t>
            </a:r>
            <a:r>
              <a:rPr kumimoji="0" lang="he-IL" altLang="he-IL" sz="16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פונקציית ההפסד</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שאיתו אנחנו יכולים לכיוון לתוצאות האופטימליים האפשריים.</a:t>
            </a:r>
            <a:r>
              <a:rPr kumimoji="0" lang="en-US" altLang="he-IL" sz="1600" b="0" i="0" u="none" strike="noStrike" cap="none" normalizeH="0" baseline="0" dirty="0">
                <a:ln>
                  <a:noFill/>
                </a:ln>
                <a:solidFill>
                  <a:schemeClr val="tx2"/>
                </a:solidFill>
                <a:effectLst/>
              </a:rPr>
              <a:t> </a:t>
            </a:r>
            <a:endParaRPr kumimoji="0" lang="en-US" altLang="he-IL" sz="16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187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5" name="Rectangle 1">
            <a:extLst>
              <a:ext uri="{FF2B5EF4-FFF2-40B4-BE49-F238E27FC236}">
                <a16:creationId xmlns:a16="http://schemas.microsoft.com/office/drawing/2014/main" id="{4C367863-346E-AE8C-80D8-83A63985D41E}"/>
              </a:ext>
            </a:extLst>
          </p:cNvPr>
          <p:cNvSpPr>
            <a:spLocks noChangeArrowheads="1"/>
          </p:cNvSpPr>
          <p:nvPr/>
        </p:nvSpPr>
        <p:spPr bwMode="auto">
          <a:xfrm>
            <a:off x="6812896" y="301548"/>
            <a:ext cx="5273087"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457056"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lang="he-IL" altLang="he-IL" sz="1600" dirty="0">
                <a:solidFill>
                  <a:srgbClr val="0070C0"/>
                </a:solidFill>
                <a:latin typeface="Arial" panose="020B0604020202020204" pitchFamily="34" charset="0"/>
                <a:ea typeface="Times New Roman" panose="02020603050405020304" pitchFamily="18" charset="0"/>
                <a:cs typeface="Arial" panose="020B0604020202020204" pitchFamily="34" charset="0"/>
              </a:rPr>
              <a:t>4</a:t>
            </a:r>
            <a:r>
              <a:rPr kumimoji="0" lang="he-IL" altLang="he-IL" sz="1600" b="0"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a:t>
            </a:r>
            <a:r>
              <a:rPr kumimoji="0" lang="he-IL" altLang="he-IL" sz="1600" b="1"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הערכה:</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לאחר שהמודל עבר אימון "</a:t>
            </a:r>
            <a:r>
              <a:rPr kumimoji="0" lang="he-IL"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הכשרה</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אנחנו צריכים להעריך את הביצועים שהוא נותן כדי לראות כמה הוא באמת למד את מהשימה שנתנו ובתהליך זה יש מערך נתונים נפרד שאנחנו משתמשים שנקרה "</a:t>
            </a:r>
            <a:r>
              <a:rPr kumimoji="0" lang="he-IL"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סט מבחן</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שבוא יש נתונים חדשים שהמודל לא נתקל והוא צריך לתת תוצאות הכי קרובות למטרה שיש את התוצאות או "</a:t>
            </a:r>
            <a:r>
              <a:rPr kumimoji="0" lang="he-IL"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תחזיות</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איתם בסופו של דבר אנחנו משווים לתוצאות האמתיות ועל ידי זה קובעים באיזו תדירות המודל נכון על ידי כמה  מדדי הערכה.</a:t>
            </a:r>
            <a:endParaRPr kumimoji="0" lang="en-US"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endParaRPr kumimoji="0" lang="he-IL" altLang="he-IL" sz="1400" b="0"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endParaRPr>
          </a:p>
          <a:p>
            <a:pPr marR="0" lvl="0" algn="ctr" defTabSz="914400" rtl="1" eaLnBrk="0" fontAlgn="base" latinLnBrk="0" hangingPunct="0">
              <a:lnSpc>
                <a:spcPct val="100000"/>
              </a:lnSpc>
              <a:spcBef>
                <a:spcPct val="0"/>
              </a:spcBef>
              <a:spcAft>
                <a:spcPct val="0"/>
              </a:spcAft>
              <a:buClrTx/>
              <a:buSzTx/>
              <a:tabLst/>
            </a:pPr>
            <a:r>
              <a:rPr kumimoji="0" lang="he-IL" altLang="he-IL" sz="1400" b="0"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 </a:t>
            </a:r>
            <a:r>
              <a:rPr kumimoji="0" lang="he-IL" altLang="he-IL" sz="1600" b="1" i="1"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מדדי הערכה שקיימים</a:t>
            </a:r>
            <a:r>
              <a:rPr kumimoji="0" lang="he-IL" altLang="he-IL" sz="1600" b="1"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דיוק</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 מדד פשוט ומוכר בוא מחשבים כמה המודל צדק באחוזים מ – 0% ל – </a:t>
            </a:r>
            <a:r>
              <a:rPr kumimoji="0" lang="en-US"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100</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endPar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רגישות</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 כמה תמונות זהו ללא קשר לדיוק לדוגמא 5 תמונות זהו ממאגר של 100</a:t>
            </a:r>
            <a:r>
              <a:rPr kumimoji="0" lang="en-US"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endPar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1</a:t>
            </a:r>
            <a:r>
              <a:rPr kumimoji="0" lang="en-US"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F</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 ציון הממוצע ההרמוני בין דיוק והיזכרות</a:t>
            </a:r>
            <a:r>
              <a:rPr kumimoji="0" lang="en-US"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endPar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שגיאת ממוצע(רגרסיה)</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 ההפרש המוחלט הממוצע בין הערכים שהתקבלו לערכים בפועל</a:t>
            </a:r>
            <a:r>
              <a:rPr kumimoji="0" lang="en-US"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endPar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he-IL" sz="1400" b="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RMSE</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 ההבדלים בריבוע בין הערכים החזויים לערכים בפועל</a:t>
            </a:r>
            <a:r>
              <a:rPr kumimoji="0" lang="en-US"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r>
              <a:rPr kumimoji="0" lang="he-IL" altLang="he-IL" sz="14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he-IL" altLang="he-IL" sz="1400"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CC969D78-EECF-916F-DC1F-61AC6E8FD289}"/>
              </a:ext>
            </a:extLst>
          </p:cNvPr>
          <p:cNvSpPr>
            <a:spLocks noChangeArrowheads="1"/>
          </p:cNvSpPr>
          <p:nvPr/>
        </p:nvSpPr>
        <p:spPr bwMode="auto">
          <a:xfrm>
            <a:off x="5745630" y="4621634"/>
            <a:ext cx="6202018"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cs typeface="Arial" panose="020B0604020202020204" pitchFamily="34" charset="0"/>
              </a:rPr>
              <a:t>5</a:t>
            </a:r>
            <a:r>
              <a:rPr kumimoji="0" lang="he-IL" altLang="he-IL" sz="1600" b="1" i="0" u="none" strike="noStrike" cap="none" normalizeH="0" baseline="0" dirty="0">
                <a:ln>
                  <a:noFill/>
                </a:ln>
                <a:solidFill>
                  <a:srgbClr val="00B0F0"/>
                </a:solidFill>
                <a:effectLst/>
                <a:latin typeface="Arial" panose="020B0604020202020204" pitchFamily="34" charset="0"/>
                <a:ea typeface="Times New Roman" panose="02020603050405020304" pitchFamily="18" charset="0"/>
                <a:cs typeface="Arial" panose="020B0604020202020204" pitchFamily="34" charset="0"/>
              </a:rPr>
              <a:t>.הערכת סופית ופריסה בעולם האמיתי:</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400" i="0" u="none" strike="noStrike" cap="none" normalizeH="0" baseline="0" dirty="0">
                <a:ln>
                  <a:noFill/>
                </a:ln>
                <a:solidFill>
                  <a:srgbClr val="0070C0"/>
                </a:solidFill>
                <a:effectLst/>
                <a:latin typeface="Arial" panose="020B0604020202020204" pitchFamily="34" charset="0"/>
                <a:ea typeface="Times New Roman" panose="02020603050405020304" pitchFamily="18" charset="0"/>
                <a:cs typeface="Arial" panose="020B0604020202020204" pitchFamily="34" charset="0"/>
              </a:rPr>
              <a:t> </a:t>
            </a:r>
            <a:r>
              <a:rPr kumimoji="0" lang="he-IL" altLang="he-IL" sz="140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השלב הסופי שנתונים למודל בדיקה בעולם האמיתי שבוא הוא נועד זה לרוב תמונות חיות שהוא קולט  ומעבד ונותן פלט רצוי לתחום שהוא נועד לבדוק האם המודל טוב עם נתונים חדשים ולא רק אם הוא טוב עם נתונים </a:t>
            </a:r>
            <a:r>
              <a:rPr kumimoji="0" lang="he-IL" altLang="he-IL" sz="1400" i="0" u="none" strike="noStrike" cap="none" normalizeH="0" baseline="0" dirty="0" err="1">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האימון.צריך</a:t>
            </a:r>
            <a:r>
              <a:rPr kumimoji="0" lang="he-IL" altLang="he-IL" sz="140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לציין שגם המודל עכשיו מעדכן את יכולת החיזוי על ידי הנתונים החדשים מהעולם האמיתי ולא תמיד זה משפר את המודל לפעמים הנתונים החדשים משתנים בעולם האמיתי לכן זה גורם למודל להתנהג בצורה אחרת מושג זה נקרה </a:t>
            </a:r>
            <a:r>
              <a:rPr kumimoji="0" lang="en-US" altLang="he-IL" sz="1400" i="0" u="sng"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concept drift</a:t>
            </a:r>
            <a:r>
              <a:rPr kumimoji="0" lang="en-US" altLang="he-IL" sz="140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r>
              <a:rPr kumimoji="0" lang="he-IL" altLang="he-IL" sz="140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ויתכן שיהיה צורך לעדכן את המודל בהתאם וזה נקראה מחזור החיים של המודל.</a:t>
            </a:r>
            <a:r>
              <a:rPr kumimoji="0" lang="en-US" altLang="he-IL" sz="1400" i="0" u="none" strike="noStrike" cap="none" normalizeH="0" baseline="0" dirty="0">
                <a:ln>
                  <a:noFill/>
                </a:ln>
                <a:solidFill>
                  <a:schemeClr val="tx2"/>
                </a:solidFill>
                <a:effectLst/>
              </a:rPr>
              <a:t> </a:t>
            </a:r>
            <a:endParaRPr kumimoji="0" lang="en-US" altLang="he-IL" sz="140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p:txBody>
      </p:sp>
      <p:pic>
        <p:nvPicPr>
          <p:cNvPr id="10" name="תמונה 9" descr="תמונה שמכילה צילום מסך, כחול, כחול מג'ורלי, קל&#10;&#10;התיאור נוצר באופן אוטומטי">
            <a:extLst>
              <a:ext uri="{FF2B5EF4-FFF2-40B4-BE49-F238E27FC236}">
                <a16:creationId xmlns:a16="http://schemas.microsoft.com/office/drawing/2014/main" id="{84185CD8-E417-4643-4140-35FE9DEA0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89"/>
            <a:ext cx="3164619" cy="6858000"/>
          </a:xfrm>
          <a:prstGeom prst="rect">
            <a:avLst/>
          </a:prstGeom>
        </p:spPr>
      </p:pic>
    </p:spTree>
    <p:extLst>
      <p:ext uri="{BB962C8B-B14F-4D97-AF65-F5344CB8AC3E}">
        <p14:creationId xmlns:p14="http://schemas.microsoft.com/office/powerpoint/2010/main" val="374971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6" name="Rectangle 1">
            <a:extLst>
              <a:ext uri="{FF2B5EF4-FFF2-40B4-BE49-F238E27FC236}">
                <a16:creationId xmlns:a16="http://schemas.microsoft.com/office/drawing/2014/main" id="{8795BC7F-8D49-3FDD-BCF4-9B95A1B02AFD}"/>
              </a:ext>
            </a:extLst>
          </p:cNvPr>
          <p:cNvSpPr>
            <a:spLocks noChangeArrowheads="1"/>
          </p:cNvSpPr>
          <p:nvPr/>
        </p:nvSpPr>
        <p:spPr bwMode="auto">
          <a:xfrm>
            <a:off x="6843422" y="736376"/>
            <a:ext cx="4858247"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2000" b="1" i="0" u="none" strike="noStrike" cap="none" normalizeH="0" baseline="0" dirty="0">
                <a:ln>
                  <a:noFill/>
                </a:ln>
                <a:solidFill>
                  <a:srgbClr val="00B0F0"/>
                </a:solidFill>
                <a:effectLst/>
                <a:latin typeface="Arial" panose="020B0604020202020204" pitchFamily="34" charset="0"/>
                <a:ea typeface="Calibri" panose="020F0502020204030204" pitchFamily="34" charset="0"/>
                <a:cs typeface="Arial" panose="020B0604020202020204" pitchFamily="34" charset="0"/>
              </a:rPr>
              <a:t>מהן הטכניקות בהן ניתן להשתמש, לדעתכם, על מנת לסרוק תמונה? </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he-IL" sz="1600"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he-IL" sz="1600"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CNN</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הכי שימושי היום בא ממודלים של למידה עמוקה יעילים במיוחד לניתוח דימויים חזותיים נועדו ללמוד באופן אוטומטי וגם כן להסתגלות היררכיות מרחביות של תכונות ממשימות עם קלט תמונה.</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מקודדים אוטומטיים:</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אלה משמשים ללימוד קידודי נתונים יעילים באופן ללא פיקוח. לעיבוד תמונה, ניתן להשתמש בהם למשימות כמו הפחתת רעש ושיפור תמונה.</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רשתות יריבות גנרטיביות (</a:t>
            </a:r>
            <a:r>
              <a:rPr kumimoji="0" lang="en-US" altLang="he-IL" sz="1600"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GANs</a:t>
            </a:r>
            <a:r>
              <a:rPr kumimoji="0" lang="he-IL" altLang="he-IL" sz="1600"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אלה משמשות ליצירת תמונות מלאכותיות שנראות כמו תמונות אמיתיות. הם יכולים לשמש גם למשימות כמו סינתזת תמונה, העברת סגנון ורזולוציית-על.</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600"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רשתות קפסולות:</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אלו הן צורה חלופית של רשתות </a:t>
            </a:r>
            <a:r>
              <a:rPr kumimoji="0" lang="en-US"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CNN</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שנועדו לפתור חלק מהמגבלות של רשתות </a:t>
            </a:r>
            <a:r>
              <a:rPr kumimoji="0" lang="en-US"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CNN</a:t>
            </a:r>
            <a:r>
              <a:rPr kumimoji="0" lang="he-IL" altLang="he-IL" sz="1600"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כמו חוסר יכולתן לקחת בחשבון היררכיות מרחביות בין תכונות.</a:t>
            </a:r>
            <a:r>
              <a:rPr kumimoji="0" lang="en-US" altLang="he-IL" sz="1600" b="0" i="0" u="none" strike="noStrike" cap="none" normalizeH="0" baseline="0" dirty="0">
                <a:ln>
                  <a:noFill/>
                </a:ln>
                <a:solidFill>
                  <a:schemeClr val="tx2"/>
                </a:solidFill>
                <a:effectLst/>
                <a:latin typeface="Arial" panose="020B0604020202020204" pitchFamily="34" charset="0"/>
                <a:cs typeface="Arial" panose="020B0604020202020204" pitchFamily="34" charset="0"/>
              </a:rPr>
              <a:t> </a:t>
            </a:r>
          </a:p>
        </p:txBody>
      </p:sp>
      <p:pic>
        <p:nvPicPr>
          <p:cNvPr id="3" name="תמונה 2" descr="תמונה שמכילה טקסט, גופן, עיצוב, גרפיקה&#10;&#10;התיאור נוצר באופן אוטומטי">
            <a:extLst>
              <a:ext uri="{FF2B5EF4-FFF2-40B4-BE49-F238E27FC236}">
                <a16:creationId xmlns:a16="http://schemas.microsoft.com/office/drawing/2014/main" id="{6481D666-CACB-EB60-AE32-60F86D4A9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685183" cy="6858000"/>
          </a:xfrm>
          <a:prstGeom prst="rect">
            <a:avLst/>
          </a:prstGeom>
        </p:spPr>
      </p:pic>
    </p:spTree>
    <p:extLst>
      <p:ext uri="{BB962C8B-B14F-4D97-AF65-F5344CB8AC3E}">
        <p14:creationId xmlns:p14="http://schemas.microsoft.com/office/powerpoint/2010/main" val="249355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כותרת 1">
            <a:extLst>
              <a:ext uri="{FF2B5EF4-FFF2-40B4-BE49-F238E27FC236}">
                <a16:creationId xmlns:a16="http://schemas.microsoft.com/office/drawing/2014/main" id="{D15D1645-6AAF-DF85-6CF5-82A7BE20814D}"/>
              </a:ext>
            </a:extLst>
          </p:cNvPr>
          <p:cNvSpPr>
            <a:spLocks noGrp="1"/>
          </p:cNvSpPr>
          <p:nvPr>
            <p:ph type="ctrTitle"/>
          </p:nvPr>
        </p:nvSpPr>
        <p:spPr>
          <a:xfrm>
            <a:off x="6184500" y="216310"/>
            <a:ext cx="5869569" cy="444909"/>
          </a:xfrm>
        </p:spPr>
        <p:txBody>
          <a:bodyPr>
            <a:noAutofit/>
          </a:bodyPr>
          <a:lstStyle/>
          <a:p>
            <a:pPr algn="r" rtl="1">
              <a:lnSpc>
                <a:spcPct val="107000"/>
              </a:lnSpc>
              <a:spcAft>
                <a:spcPts val="800"/>
              </a:spcAft>
            </a:pPr>
            <a:r>
              <a:rPr lang="he-IL" sz="2800" b="1" dirty="0">
                <a:solidFill>
                  <a:srgbClr val="00B0F0"/>
                </a:solidFill>
                <a:effectLst/>
                <a:latin typeface="Calibri" panose="020F0502020204030204" pitchFamily="34" charset="0"/>
                <a:ea typeface="Calibri" panose="020F0502020204030204" pitchFamily="34" charset="0"/>
                <a:cs typeface="Arial" panose="020B0604020202020204" pitchFamily="34" charset="0"/>
              </a:rPr>
              <a:t>ביבליוגרפיה </a:t>
            </a:r>
            <a:endParaRPr lang="en-US" sz="28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כותרת משנה 2">
            <a:extLst>
              <a:ext uri="{FF2B5EF4-FFF2-40B4-BE49-F238E27FC236}">
                <a16:creationId xmlns:a16="http://schemas.microsoft.com/office/drawing/2014/main" id="{A71BD306-AFD1-8F2F-FBB7-E9964659CBAD}"/>
              </a:ext>
            </a:extLst>
          </p:cNvPr>
          <p:cNvSpPr>
            <a:spLocks noGrp="1"/>
          </p:cNvSpPr>
          <p:nvPr>
            <p:ph type="subTitle" idx="1"/>
          </p:nvPr>
        </p:nvSpPr>
        <p:spPr>
          <a:xfrm>
            <a:off x="6782463" y="1073425"/>
            <a:ext cx="5271606" cy="3326360"/>
          </a:xfrm>
        </p:spPr>
        <p:txBody>
          <a:bodyPr>
            <a:normAutofit/>
          </a:bodyPr>
          <a:lstStyle/>
          <a:p>
            <a:pPr algn="r" rtl="1">
              <a:lnSpc>
                <a:spcPct val="107000"/>
              </a:lnSpc>
              <a:spcAft>
                <a:spcPts val="800"/>
              </a:spcAft>
            </a:pPr>
            <a:r>
              <a:rPr lang="en-US" sz="1800" dirty="0">
                <a:solidFill>
                  <a:srgbClr val="00B0F0">
                    <a:alpha val="70000"/>
                  </a:srgbClr>
                </a:solidFill>
                <a:effectLst/>
                <a:latin typeface="Arial" panose="020B0604020202020204" pitchFamily="34" charset="0"/>
                <a:ea typeface="Calibri" panose="020F0502020204030204" pitchFamily="34" charset="0"/>
                <a:cs typeface="Arial" panose="020B0604020202020204" pitchFamily="34" charset="0"/>
              </a:rPr>
              <a:t>Goodfellow, I., </a:t>
            </a:r>
            <a:r>
              <a:rPr lang="en-US" sz="1800" dirty="0" err="1">
                <a:solidFill>
                  <a:srgbClr val="00B0F0">
                    <a:alpha val="70000"/>
                  </a:srgbClr>
                </a:solidFill>
                <a:effectLst/>
                <a:latin typeface="Arial" panose="020B0604020202020204" pitchFamily="34" charset="0"/>
                <a:ea typeface="Calibri" panose="020F0502020204030204" pitchFamily="34" charset="0"/>
                <a:cs typeface="Arial" panose="020B0604020202020204" pitchFamily="34" charset="0"/>
              </a:rPr>
              <a:t>Bengio</a:t>
            </a:r>
            <a:r>
              <a:rPr lang="en-US" sz="1800" dirty="0">
                <a:solidFill>
                  <a:srgbClr val="00B0F0">
                    <a:alpha val="70000"/>
                  </a:srgbClr>
                </a:solidFill>
                <a:effectLst/>
                <a:latin typeface="Arial" panose="020B0604020202020204" pitchFamily="34" charset="0"/>
                <a:ea typeface="Calibri" panose="020F0502020204030204" pitchFamily="34" charset="0"/>
                <a:cs typeface="Arial" panose="020B0604020202020204" pitchFamily="34" charset="0"/>
              </a:rPr>
              <a:t>, Y., &amp; Courville, A. (2016). Deep Learning. MIT Press</a:t>
            </a:r>
            <a:r>
              <a:rPr lang="he-IL"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dirty="0" err="1">
                <a:solidFill>
                  <a:srgbClr val="00B0F0">
                    <a:alpha val="70000"/>
                  </a:srgbClr>
                </a:solidFill>
                <a:effectLst/>
                <a:latin typeface="Arial" panose="020B0604020202020204" pitchFamily="34" charset="0"/>
                <a:ea typeface="Calibri" panose="020F0502020204030204" pitchFamily="34" charset="0"/>
                <a:cs typeface="Arial" panose="020B0604020202020204" pitchFamily="34" charset="0"/>
              </a:rPr>
              <a:t>Szeliski</a:t>
            </a:r>
            <a:r>
              <a:rPr lang="en-US" sz="1800" dirty="0">
                <a:solidFill>
                  <a:srgbClr val="00B0F0">
                    <a:alpha val="70000"/>
                  </a:srgbClr>
                </a:solidFill>
                <a:effectLst/>
                <a:latin typeface="Arial" panose="020B0604020202020204" pitchFamily="34" charset="0"/>
                <a:ea typeface="Calibri" panose="020F0502020204030204" pitchFamily="34" charset="0"/>
                <a:cs typeface="Arial" panose="020B0604020202020204" pitchFamily="34" charset="0"/>
              </a:rPr>
              <a:t>, R. (2010). Computer Vision: Algorithms and Applications. Springer</a:t>
            </a:r>
            <a:r>
              <a:rPr lang="he-IL"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dirty="0">
                <a:solidFill>
                  <a:srgbClr val="00B0F0">
                    <a:alpha val="70000"/>
                  </a:srgbClr>
                </a:solidFill>
                <a:effectLst/>
                <a:latin typeface="Arial" panose="020B0604020202020204" pitchFamily="34" charset="0"/>
                <a:ea typeface="Calibri" panose="020F0502020204030204" pitchFamily="34" charset="0"/>
                <a:cs typeface="Arial" panose="020B0604020202020204" pitchFamily="34" charset="0"/>
              </a:rPr>
              <a:t>Internet sites</a:t>
            </a:r>
            <a:r>
              <a:rPr lang="he-IL"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dirty="0">
                <a:solidFill>
                  <a:srgbClr val="00B0F0">
                    <a:alpha val="70000"/>
                  </a:srgbClr>
                </a:solidFill>
                <a:effectLst/>
                <a:latin typeface="Arial" panose="020B0604020202020204" pitchFamily="34" charset="0"/>
                <a:ea typeface="Calibri" panose="020F0502020204030204" pitchFamily="34" charset="0"/>
                <a:cs typeface="Arial" panose="020B0604020202020204" pitchFamily="34" charset="0"/>
              </a:rPr>
              <a:t>TensorFlow Documentation: https://www.tensorflow.org</a:t>
            </a:r>
            <a:endParaRPr lang="en-US"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00B0F0">
                  <a:alpha val="70000"/>
                </a:srgb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14" name="תמונה 13" descr="תמונה שמכילה טקסט, צילום מסך, מפה, תרשים&#10;&#10;התיאור נוצר באופן אוטומטי">
            <a:extLst>
              <a:ext uri="{FF2B5EF4-FFF2-40B4-BE49-F238E27FC236}">
                <a16:creationId xmlns:a16="http://schemas.microsoft.com/office/drawing/2014/main" id="{DE132482-386B-3535-7F6B-D88499C3C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2" y="0"/>
            <a:ext cx="6024438" cy="6858000"/>
          </a:xfrm>
          <a:prstGeom prst="rect">
            <a:avLst/>
          </a:prstGeom>
        </p:spPr>
      </p:pic>
    </p:spTree>
    <p:extLst>
      <p:ext uri="{BB962C8B-B14F-4D97-AF65-F5344CB8AC3E}">
        <p14:creationId xmlns:p14="http://schemas.microsoft.com/office/powerpoint/2010/main" val="49021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5B1184-A638-84DA-66A3-B95CD2D486A4}"/>
              </a:ext>
            </a:extLst>
          </p:cNvPr>
          <p:cNvSpPr>
            <a:spLocks noGrp="1"/>
          </p:cNvSpPr>
          <p:nvPr>
            <p:ph type="title"/>
          </p:nvPr>
        </p:nvSpPr>
        <p:spPr>
          <a:xfrm>
            <a:off x="3910717" y="269020"/>
            <a:ext cx="4533569" cy="1524000"/>
          </a:xfrm>
        </p:spPr>
        <p:txBody>
          <a:bodyPr/>
          <a:lstStyle/>
          <a:p>
            <a:r>
              <a:rPr lang="he-IL" dirty="0"/>
              <a:t>מדריך למשתמש</a:t>
            </a:r>
          </a:p>
        </p:txBody>
      </p:sp>
      <p:sp>
        <p:nvSpPr>
          <p:cNvPr id="5" name="Rectangle 2">
            <a:extLst>
              <a:ext uri="{FF2B5EF4-FFF2-40B4-BE49-F238E27FC236}">
                <a16:creationId xmlns:a16="http://schemas.microsoft.com/office/drawing/2014/main" id="{FCDE80C0-A1D7-3265-B30A-4E67D8B4B864}"/>
              </a:ext>
            </a:extLst>
          </p:cNvPr>
          <p:cNvSpPr>
            <a:spLocks noChangeArrowheads="1"/>
          </p:cNvSpPr>
          <p:nvPr/>
        </p:nvSpPr>
        <p:spPr bwMode="auto">
          <a:xfrm>
            <a:off x="503853" y="1913898"/>
            <a:ext cx="235404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6EDF3"/>
                </a:solidFill>
                <a:effectLst/>
                <a:latin typeface="ui-monospace"/>
              </a:rPr>
              <a:t>pip install -r requirements.txt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B273B1D-1615-9784-149A-3D1EE215A75E}"/>
              </a:ext>
            </a:extLst>
          </p:cNvPr>
          <p:cNvSpPr txBox="1"/>
          <p:nvPr/>
        </p:nvSpPr>
        <p:spPr>
          <a:xfrm>
            <a:off x="503853" y="2472612"/>
            <a:ext cx="5094514" cy="4247317"/>
          </a:xfrm>
          <a:prstGeom prst="rect">
            <a:avLst/>
          </a:prstGeom>
          <a:noFill/>
        </p:spPr>
        <p:txBody>
          <a:bodyPr wrap="square" rtlCol="0">
            <a:spAutoFit/>
          </a:bodyPr>
          <a:lstStyle/>
          <a:p>
            <a:pPr algn="l"/>
            <a:r>
              <a:rPr lang="en-US" dirty="0"/>
              <a:t>Train the SVM classifier</a:t>
            </a:r>
          </a:p>
          <a:p>
            <a:pPr algn="l"/>
            <a:r>
              <a:rPr lang="en-US" dirty="0"/>
              <a:t>    python main.py</a:t>
            </a:r>
            <a:br>
              <a:rPr lang="en-US" dirty="0"/>
            </a:br>
            <a:r>
              <a:rPr lang="en-US" b="0" i="0" dirty="0">
                <a:effectLst/>
                <a:latin typeface="-apple-system"/>
              </a:rPr>
              <a:t>This script will preprocess the images, augment the dataset, split it into training and testing sets, train the SVM classifier, and save the trained model to a file (</a:t>
            </a:r>
            <a:r>
              <a:rPr lang="en-US" b="0" i="0" dirty="0" err="1">
                <a:effectLst/>
                <a:latin typeface="-apple-system"/>
              </a:rPr>
              <a:t>svm_model.pkl</a:t>
            </a:r>
            <a:r>
              <a:rPr lang="en-US" b="0" i="0" dirty="0">
                <a:effectLst/>
                <a:latin typeface="-apple-system"/>
              </a:rPr>
              <a:t>).</a:t>
            </a:r>
          </a:p>
          <a:p>
            <a:pPr algn="l"/>
            <a:r>
              <a:rPr lang="en-US" dirty="0">
                <a:latin typeface="-apple-system"/>
              </a:rPr>
              <a:t>Will take 20-50 min until the script is done because the amount of images</a:t>
            </a:r>
            <a:br>
              <a:rPr lang="en-US" dirty="0">
                <a:latin typeface="-apple-system"/>
              </a:rPr>
            </a:br>
            <a:br>
              <a:rPr lang="en-US" dirty="0">
                <a:latin typeface="-apple-system"/>
              </a:rPr>
            </a:br>
            <a:br>
              <a:rPr lang="en-US" dirty="0">
                <a:latin typeface="-apple-system"/>
              </a:rPr>
            </a:br>
            <a:r>
              <a:rPr lang="en-US" dirty="0">
                <a:latin typeface="-apple-system"/>
              </a:rPr>
              <a:t>after script is done run</a:t>
            </a:r>
            <a:br>
              <a:rPr lang="en-US" dirty="0">
                <a:latin typeface="-apple-system"/>
              </a:rPr>
            </a:br>
            <a:r>
              <a:rPr lang="en-US" dirty="0">
                <a:latin typeface="-apple-system"/>
              </a:rPr>
              <a:t>python flag.py </a:t>
            </a:r>
            <a:br>
              <a:rPr lang="en-US" dirty="0">
                <a:latin typeface="-apple-system"/>
              </a:rPr>
            </a:br>
            <a:r>
              <a:rPr lang="en-US" dirty="0">
                <a:latin typeface="-apple-system"/>
              </a:rPr>
              <a:t>the folders inside </a:t>
            </a:r>
            <a:r>
              <a:rPr lang="en-US" dirty="0" err="1">
                <a:latin typeface="-apple-system"/>
              </a:rPr>
              <a:t>testflag</a:t>
            </a:r>
            <a:r>
              <a:rPr lang="en-US" dirty="0">
                <a:latin typeface="-apple-system"/>
              </a:rPr>
              <a:t> directory will be tested with the model and predictions will be printed on console</a:t>
            </a:r>
            <a:endParaRPr lang="en-US" dirty="0"/>
          </a:p>
        </p:txBody>
      </p:sp>
    </p:spTree>
    <p:extLst>
      <p:ext uri="{BB962C8B-B14F-4D97-AF65-F5344CB8AC3E}">
        <p14:creationId xmlns:p14="http://schemas.microsoft.com/office/powerpoint/2010/main" val="405888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E758-EE31-4334-30E3-3243881F4659}"/>
              </a:ext>
            </a:extLst>
          </p:cNvPr>
          <p:cNvSpPr>
            <a:spLocks noGrp="1"/>
          </p:cNvSpPr>
          <p:nvPr>
            <p:ph type="title"/>
          </p:nvPr>
        </p:nvSpPr>
        <p:spPr>
          <a:xfrm>
            <a:off x="762000" y="332484"/>
            <a:ext cx="10668000" cy="842865"/>
          </a:xfrm>
        </p:spPr>
        <p:txBody>
          <a:bodyPr/>
          <a:lstStyle/>
          <a:p>
            <a:pPr algn="ctr"/>
            <a:r>
              <a:rPr lang="he-IL" dirty="0"/>
              <a:t>מדריך למשתמש</a:t>
            </a:r>
            <a:endParaRPr lang="en-US" dirty="0"/>
          </a:p>
        </p:txBody>
      </p:sp>
      <p:sp>
        <p:nvSpPr>
          <p:cNvPr id="3" name="Content Placeholder 2">
            <a:extLst>
              <a:ext uri="{FF2B5EF4-FFF2-40B4-BE49-F238E27FC236}">
                <a16:creationId xmlns:a16="http://schemas.microsoft.com/office/drawing/2014/main" id="{BF6D3D29-6FB2-164F-9275-27291A7FDB25}"/>
              </a:ext>
            </a:extLst>
          </p:cNvPr>
          <p:cNvSpPr>
            <a:spLocks noGrp="1"/>
          </p:cNvSpPr>
          <p:nvPr>
            <p:ph idx="1"/>
          </p:nvPr>
        </p:nvSpPr>
        <p:spPr>
          <a:xfrm>
            <a:off x="0" y="1175349"/>
            <a:ext cx="12089363" cy="3818083"/>
          </a:xfrm>
        </p:spPr>
        <p:txBody>
          <a:bodyPr/>
          <a:lstStyle/>
          <a:p>
            <a:pPr algn="r" rtl="1"/>
            <a:r>
              <a:rPr lang="en-US" sz="1400" b="1" dirty="0">
                <a:solidFill>
                  <a:schemeClr val="accent2">
                    <a:lumMod val="40000"/>
                    <a:lumOff val="60000"/>
                  </a:schemeClr>
                </a:solidFill>
              </a:rPr>
              <a:t>Main.py code </a:t>
            </a:r>
            <a:r>
              <a:rPr lang="en-US" sz="1400" b="1" dirty="0">
                <a:solidFill>
                  <a:schemeClr val="accent2">
                    <a:lumMod val="40000"/>
                    <a:lumOff val="60000"/>
                  </a:schemeClr>
                </a:solidFill>
                <a:sym typeface="Wingdings" panose="05000000000000000000" pitchFamily="2" charset="2"/>
              </a:rPr>
              <a:t></a:t>
            </a:r>
            <a:br>
              <a:rPr lang="en-US" sz="1400" b="1" dirty="0">
                <a:solidFill>
                  <a:schemeClr val="accent2">
                    <a:lumMod val="40000"/>
                    <a:lumOff val="60000"/>
                  </a:schemeClr>
                </a:solidFill>
                <a:sym typeface="Wingdings" panose="05000000000000000000" pitchFamily="2" charset="2"/>
              </a:rPr>
            </a:br>
            <a:r>
              <a:rPr lang="he-IL" sz="1400" b="1" i="0" dirty="0">
                <a:solidFill>
                  <a:schemeClr val="accent2">
                    <a:lumMod val="40000"/>
                    <a:lumOff val="60000"/>
                  </a:schemeClr>
                </a:solidFill>
                <a:effectLst/>
                <a:latin typeface="Söhne"/>
              </a:rPr>
              <a:t>הקוד מתייחס לסיווג של תמונות דגלים בעזרת מודל של מחלק סמים תוך שימוש בספריות כמו </a:t>
            </a:r>
            <a:r>
              <a:rPr lang="en-US" sz="1400" b="1" i="0" dirty="0">
                <a:solidFill>
                  <a:schemeClr val="accent2">
                    <a:lumMod val="40000"/>
                    <a:lumOff val="60000"/>
                  </a:schemeClr>
                </a:solidFill>
                <a:effectLst/>
                <a:latin typeface="Söhne"/>
              </a:rPr>
              <a:t>OpenCV, NumPy </a:t>
            </a:r>
            <a:r>
              <a:rPr lang="he-IL" sz="1400" b="1" i="0" dirty="0">
                <a:solidFill>
                  <a:schemeClr val="accent2">
                    <a:lumMod val="40000"/>
                    <a:lumOff val="60000"/>
                  </a:schemeClr>
                </a:solidFill>
                <a:effectLst/>
                <a:latin typeface="Söhne"/>
              </a:rPr>
              <a:t>ו־</a:t>
            </a:r>
            <a:r>
              <a:rPr lang="en-US" sz="1400" b="1" i="0" dirty="0">
                <a:solidFill>
                  <a:schemeClr val="accent2">
                    <a:lumMod val="40000"/>
                    <a:lumOff val="60000"/>
                  </a:schemeClr>
                </a:solidFill>
                <a:effectLst/>
                <a:latin typeface="Söhne"/>
              </a:rPr>
              <a:t>scikit-learn.</a:t>
            </a:r>
          </a:p>
          <a:p>
            <a:pPr algn="r" rtl="1"/>
            <a:r>
              <a:rPr lang="he-IL" sz="1400" b="1" i="0" dirty="0">
                <a:solidFill>
                  <a:schemeClr val="accent2">
                    <a:lumMod val="40000"/>
                    <a:lumOff val="60000"/>
                  </a:schemeClr>
                </a:solidFill>
                <a:effectLst/>
                <a:latin typeface="Söhne"/>
              </a:rPr>
              <a:t>הקוד מתחיל על ידי הגדרת הנתיבים לתיקיות המכילות את תמונות הדגלים והאי דגלים. נכון לכן, מוגדרות רשימות ריקות שבהן יתבצע </a:t>
            </a:r>
            <a:r>
              <a:rPr lang="he-IL" sz="1400" b="1" i="0" dirty="0" err="1">
                <a:solidFill>
                  <a:schemeClr val="accent2">
                    <a:lumMod val="40000"/>
                    <a:lumOff val="60000"/>
                  </a:schemeClr>
                </a:solidFill>
                <a:effectLst/>
                <a:latin typeface="Söhne"/>
              </a:rPr>
              <a:t>איחסון</a:t>
            </a:r>
            <a:r>
              <a:rPr lang="he-IL" sz="1400" b="1" i="0" dirty="0">
                <a:solidFill>
                  <a:schemeClr val="accent2">
                    <a:lumMod val="40000"/>
                    <a:lumOff val="60000"/>
                  </a:schemeClr>
                </a:solidFill>
                <a:effectLst/>
                <a:latin typeface="Söhne"/>
              </a:rPr>
              <a:t> התמונות והתוויות שלהן.</a:t>
            </a:r>
          </a:p>
          <a:p>
            <a:pPr algn="r" rtl="1"/>
            <a:r>
              <a:rPr lang="he-IL" sz="1400" b="1" i="0" dirty="0">
                <a:solidFill>
                  <a:schemeClr val="accent2">
                    <a:lumMod val="40000"/>
                    <a:lumOff val="60000"/>
                  </a:schemeClr>
                </a:solidFill>
                <a:effectLst/>
                <a:latin typeface="Söhne"/>
              </a:rPr>
              <a:t>הקוד מגדיר סדרת של טכניקות להגברת התמונות, כולל היפוך אופקי, סיבוב והחלת ספיגת </a:t>
            </a:r>
            <a:r>
              <a:rPr lang="he-IL" sz="1400" b="1" i="0" dirty="0" err="1">
                <a:solidFill>
                  <a:schemeClr val="accent2">
                    <a:lumMod val="40000"/>
                    <a:lumOff val="60000"/>
                  </a:schemeClr>
                </a:solidFill>
                <a:effectLst/>
                <a:latin typeface="Söhne"/>
              </a:rPr>
              <a:t>גאוסית</a:t>
            </a:r>
            <a:r>
              <a:rPr lang="he-IL" sz="1400" b="1" i="0" dirty="0">
                <a:solidFill>
                  <a:schemeClr val="accent2">
                    <a:lumMod val="40000"/>
                    <a:lumOff val="60000"/>
                  </a:schemeClr>
                </a:solidFill>
                <a:effectLst/>
                <a:latin typeface="Söhne"/>
              </a:rPr>
              <a:t>.</a:t>
            </a:r>
          </a:p>
          <a:p>
            <a:pPr algn="r" rtl="1"/>
            <a:r>
              <a:rPr lang="he-IL" sz="1400" b="1" i="0" dirty="0">
                <a:solidFill>
                  <a:schemeClr val="accent2">
                    <a:lumMod val="40000"/>
                    <a:lumOff val="60000"/>
                  </a:schemeClr>
                </a:solidFill>
                <a:effectLst/>
                <a:latin typeface="Söhne"/>
              </a:rPr>
              <a:t>לאחר מכן, הקוד מגדיר פונקציה שמטפלת במצגת של תמונות. הפונקציה מקבלת את נתיבי התמונות והתוויות שלהן ומבצעת תהליך עיבוד מוקדם כולל טעינת התמונות, שינוי הגודל, שינוי מרחב הצבעים והגברת התמונות. לאחר העיבוד, התמונות מתווספות לרשימת התמונות והתוויות מתווספות לרשימת התוויות.</a:t>
            </a:r>
          </a:p>
          <a:p>
            <a:pPr algn="r" rtl="1"/>
            <a:r>
              <a:rPr lang="he-IL" sz="1400" b="1" i="0" dirty="0">
                <a:solidFill>
                  <a:schemeClr val="accent2">
                    <a:lumMod val="40000"/>
                    <a:lumOff val="60000"/>
                  </a:schemeClr>
                </a:solidFill>
                <a:effectLst/>
                <a:latin typeface="Söhne"/>
              </a:rPr>
              <a:t>הקוד מעביר על התמונות של הדגלים והאי דגלים, מקריא את התמונות מהקבצים ומעבירן לפונקציה שמבצעת עיבוד מוקדם. הפונקציה מוסיפה את התמונות המעובדות לרשימת התמונות ומשכפלת את התוויות במספר התמונות שנוספו.</a:t>
            </a:r>
          </a:p>
          <a:p>
            <a:pPr algn="r" rtl="1"/>
            <a:r>
              <a:rPr lang="he-IL" sz="1400" b="1" i="0" dirty="0">
                <a:solidFill>
                  <a:schemeClr val="accent2">
                    <a:lumMod val="40000"/>
                    <a:lumOff val="60000"/>
                  </a:schemeClr>
                </a:solidFill>
                <a:effectLst/>
                <a:latin typeface="Söhne"/>
              </a:rPr>
              <a:t>לאחר העיבוד, נתוני התמונות והתוויות ממורים למערכי </a:t>
            </a:r>
            <a:r>
              <a:rPr lang="en-US" sz="1400" b="1" i="0" dirty="0">
                <a:solidFill>
                  <a:schemeClr val="accent2">
                    <a:lumMod val="40000"/>
                    <a:lumOff val="60000"/>
                  </a:schemeClr>
                </a:solidFill>
                <a:effectLst/>
                <a:latin typeface="Söhne"/>
              </a:rPr>
              <a:t>NumPy </a:t>
            </a:r>
            <a:r>
              <a:rPr lang="he-IL" sz="1400" b="1" i="0" dirty="0">
                <a:solidFill>
                  <a:schemeClr val="accent2">
                    <a:lumMod val="40000"/>
                    <a:lumOff val="60000"/>
                  </a:schemeClr>
                </a:solidFill>
                <a:effectLst/>
                <a:latin typeface="Söhne"/>
              </a:rPr>
              <a:t>ומתבצע ערבוב של הנתונים כדי למנוע איום מצד סדר הנתונים. לאחר הערבוב, הנתונים מחולקים לסט האימון והבדיקה ביחס 80:20.</a:t>
            </a:r>
          </a:p>
          <a:p>
            <a:pPr algn="r" rtl="1"/>
            <a:r>
              <a:rPr lang="he-IL" sz="1400" b="1" i="0" dirty="0">
                <a:solidFill>
                  <a:schemeClr val="accent2">
                    <a:lumMod val="40000"/>
                    <a:lumOff val="60000"/>
                  </a:schemeClr>
                </a:solidFill>
                <a:effectLst/>
                <a:latin typeface="Söhne"/>
              </a:rPr>
              <a:t>בשלב הבא, התמונות מתפשטות ומתווספות למערך בעל ממדים של 2</a:t>
            </a:r>
            <a:r>
              <a:rPr lang="en-US" sz="1400" b="1" i="0" dirty="0">
                <a:solidFill>
                  <a:schemeClr val="accent2">
                    <a:lumMod val="40000"/>
                    <a:lumOff val="60000"/>
                  </a:schemeClr>
                </a:solidFill>
                <a:effectLst/>
                <a:latin typeface="Söhne"/>
              </a:rPr>
              <a:t>D </a:t>
            </a:r>
            <a:r>
              <a:rPr lang="he-IL" sz="1400" b="1" i="0" dirty="0">
                <a:solidFill>
                  <a:schemeClr val="accent2">
                    <a:lumMod val="40000"/>
                    <a:lumOff val="60000"/>
                  </a:schemeClr>
                </a:solidFill>
                <a:effectLst/>
                <a:latin typeface="Söhne"/>
              </a:rPr>
              <a:t>על מנת להתאים למודל של מחלק סמים.</a:t>
            </a:r>
          </a:p>
          <a:p>
            <a:pPr algn="r" rtl="1"/>
            <a:r>
              <a:rPr lang="he-IL" sz="1400" b="1" i="0" dirty="0">
                <a:solidFill>
                  <a:schemeClr val="accent2">
                    <a:lumMod val="40000"/>
                    <a:lumOff val="60000"/>
                  </a:schemeClr>
                </a:solidFill>
                <a:effectLst/>
                <a:latin typeface="Söhne"/>
              </a:rPr>
              <a:t>לאחר מכן, נוצר מחלק סמים מסוג </a:t>
            </a:r>
            <a:r>
              <a:rPr lang="en-US" sz="1400" b="1" i="0" dirty="0">
                <a:solidFill>
                  <a:schemeClr val="accent2">
                    <a:lumMod val="40000"/>
                    <a:lumOff val="60000"/>
                  </a:schemeClr>
                </a:solidFill>
                <a:effectLst/>
                <a:latin typeface="Söhne"/>
              </a:rPr>
              <a:t>SVM (Support Vector Machine) </a:t>
            </a:r>
            <a:r>
              <a:rPr lang="he-IL" sz="1400" b="1" i="0" dirty="0">
                <a:solidFill>
                  <a:schemeClr val="accent2">
                    <a:lumMod val="40000"/>
                    <a:lumOff val="60000"/>
                  </a:schemeClr>
                </a:solidFill>
                <a:effectLst/>
                <a:latin typeface="Söhne"/>
              </a:rPr>
              <a:t>ומתבצע אימון שלו על סט האימון.</a:t>
            </a:r>
          </a:p>
          <a:p>
            <a:pPr algn="r" rtl="1"/>
            <a:r>
              <a:rPr lang="he-IL" sz="1400" b="1" i="0" dirty="0">
                <a:solidFill>
                  <a:schemeClr val="accent2">
                    <a:lumMod val="40000"/>
                    <a:lumOff val="60000"/>
                  </a:schemeClr>
                </a:solidFill>
                <a:effectLst/>
                <a:latin typeface="Söhne"/>
              </a:rPr>
              <a:t>לבסוף, מתבצע חיזוי תוויות עבור סט הבדיקה ונחשבת דיוק המודל. המודל מועבר לשמירה בקובץ וניתן לטעינה ושימוש נוספים.</a:t>
            </a:r>
          </a:p>
          <a:p>
            <a:pPr algn="r" rtl="1"/>
            <a:r>
              <a:rPr lang="he-IL" sz="1400" b="1" i="0" dirty="0">
                <a:solidFill>
                  <a:schemeClr val="accent2">
                    <a:lumMod val="40000"/>
                    <a:lumOff val="60000"/>
                  </a:schemeClr>
                </a:solidFill>
                <a:effectLst/>
                <a:latin typeface="Söhne"/>
              </a:rPr>
              <a:t>הקוד יכול לשמש לזיהוי דגלים באפליקציה, כאשר המודל של מחלק הסמים יכול להיות מועבר ולשימוש כחלק ממערכת הזיהוי.</a:t>
            </a:r>
          </a:p>
          <a:p>
            <a:pPr algn="r" rtl="1"/>
            <a:endParaRPr lang="en-US" sz="1400" b="1" dirty="0">
              <a:solidFill>
                <a:schemeClr val="accent2">
                  <a:lumMod val="40000"/>
                  <a:lumOff val="60000"/>
                </a:schemeClr>
              </a:solidFill>
            </a:endParaRPr>
          </a:p>
        </p:txBody>
      </p:sp>
    </p:spTree>
    <p:extLst>
      <p:ext uri="{BB962C8B-B14F-4D97-AF65-F5344CB8AC3E}">
        <p14:creationId xmlns:p14="http://schemas.microsoft.com/office/powerpoint/2010/main" val="188119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5FEFB-16D2-0095-FD03-64B3CA63172D}"/>
              </a:ext>
            </a:extLst>
          </p:cNvPr>
          <p:cNvSpPr>
            <a:spLocks noGrp="1"/>
          </p:cNvSpPr>
          <p:nvPr>
            <p:ph idx="1"/>
          </p:nvPr>
        </p:nvSpPr>
        <p:spPr/>
        <p:txBody>
          <a:bodyPr/>
          <a:lstStyle/>
          <a:p>
            <a:pPr algn="r" rtl="1"/>
            <a:r>
              <a:rPr lang="en-US" sz="1400" dirty="0">
                <a:solidFill>
                  <a:srgbClr val="D1D5DB"/>
                </a:solidFill>
                <a:latin typeface="Söhne"/>
              </a:rPr>
              <a:t>Flag</a:t>
            </a:r>
            <a:r>
              <a:rPr lang="en-US" sz="1400">
                <a:solidFill>
                  <a:srgbClr val="D1D5DB"/>
                </a:solidFill>
                <a:latin typeface="Söhne"/>
              </a:rPr>
              <a:t>.py code </a:t>
            </a:r>
            <a:r>
              <a:rPr lang="en-US" sz="1400">
                <a:solidFill>
                  <a:srgbClr val="D1D5DB"/>
                </a:solidFill>
                <a:latin typeface="Söhne"/>
                <a:sym typeface="Wingdings" panose="05000000000000000000" pitchFamily="2" charset="2"/>
              </a:rPr>
              <a:t></a:t>
            </a:r>
            <a:endParaRPr lang="en-US" sz="1400" b="0" i="0" dirty="0">
              <a:solidFill>
                <a:srgbClr val="D1D5DB"/>
              </a:solidFill>
              <a:effectLst/>
              <a:latin typeface="Söhne"/>
            </a:endParaRPr>
          </a:p>
          <a:p>
            <a:pPr algn="r" rtl="1"/>
            <a:r>
              <a:rPr lang="he-IL" sz="1400" b="0" i="0" dirty="0">
                <a:solidFill>
                  <a:srgbClr val="D1D5DB"/>
                </a:solidFill>
                <a:effectLst/>
                <a:latin typeface="Söhne"/>
              </a:rPr>
              <a:t>הקוד בוחן תמונות ומסווג אותן כדגל או אי דגל בעזרת מודל של מחלק סמים (</a:t>
            </a:r>
            <a:r>
              <a:rPr lang="en-US" sz="1400" b="0" i="0" dirty="0">
                <a:solidFill>
                  <a:srgbClr val="D1D5DB"/>
                </a:solidFill>
                <a:effectLst/>
                <a:latin typeface="Söhne"/>
              </a:rPr>
              <a:t>SVM). </a:t>
            </a:r>
            <a:r>
              <a:rPr lang="he-IL" sz="1400" b="0" i="0" dirty="0">
                <a:solidFill>
                  <a:srgbClr val="D1D5DB"/>
                </a:solidFill>
                <a:effectLst/>
                <a:latin typeface="Söhne"/>
              </a:rPr>
              <a:t>הקוד מבצע עיבוד מוקדם של התמונות, טעינת המודל המאומן, וסיווג התמונות על פי </a:t>
            </a:r>
            <a:r>
              <a:rPr lang="he-IL" sz="1400" b="0" i="0" dirty="0" err="1">
                <a:solidFill>
                  <a:srgbClr val="D1D5DB"/>
                </a:solidFill>
                <a:effectLst/>
                <a:latin typeface="Söhne"/>
              </a:rPr>
              <a:t>זהוי</a:t>
            </a:r>
            <a:r>
              <a:rPr lang="he-IL" sz="1400" b="0" i="0" dirty="0">
                <a:solidFill>
                  <a:srgbClr val="D1D5DB"/>
                </a:solidFill>
                <a:effectLst/>
                <a:latin typeface="Söhne"/>
              </a:rPr>
              <a:t> הדגלים.</a:t>
            </a:r>
          </a:p>
          <a:p>
            <a:pPr algn="r" rtl="1"/>
            <a:r>
              <a:rPr lang="he-IL" sz="1400" b="0" i="0" dirty="0">
                <a:solidFill>
                  <a:srgbClr val="D1D5DB"/>
                </a:solidFill>
                <a:effectLst/>
                <a:latin typeface="Söhne"/>
              </a:rPr>
              <a:t>הקוד מתחיל על ידי טעינת המודל המאומן מהקובץ.</a:t>
            </a:r>
          </a:p>
          <a:p>
            <a:pPr algn="r" rtl="1"/>
            <a:r>
              <a:rPr lang="he-IL" sz="1400" b="0" i="0" dirty="0">
                <a:solidFill>
                  <a:srgbClr val="D1D5DB"/>
                </a:solidFill>
                <a:effectLst/>
                <a:latin typeface="Söhne"/>
              </a:rPr>
              <a:t>לאחר מכן, הקוד מגדיר פונקציה לעיבוד תמונה בודדת, הכוללת שינוי גודל התמונה ושינוי מרחב הצבעים.</a:t>
            </a:r>
          </a:p>
          <a:p>
            <a:pPr algn="r" rtl="1"/>
            <a:r>
              <a:rPr lang="he-IL" sz="1400" b="0" i="0" dirty="0">
                <a:solidFill>
                  <a:srgbClr val="D1D5DB"/>
                </a:solidFill>
                <a:effectLst/>
                <a:latin typeface="Söhne"/>
              </a:rPr>
              <a:t>הקוד מגדיר גם פונקציה שמסווגת תמונה כדגל או אי דגל. הפונקציה מבצעת עיבוד מוקדם של התמונה, דחיסה למערך 2</a:t>
            </a:r>
            <a:r>
              <a:rPr lang="en-US" sz="1400" b="0" i="0" dirty="0">
                <a:solidFill>
                  <a:srgbClr val="D1D5DB"/>
                </a:solidFill>
                <a:effectLst/>
                <a:latin typeface="Söhne"/>
              </a:rPr>
              <a:t>D </a:t>
            </a:r>
            <a:r>
              <a:rPr lang="he-IL" sz="1400" b="0" i="0" dirty="0">
                <a:solidFill>
                  <a:srgbClr val="D1D5DB"/>
                </a:solidFill>
                <a:effectLst/>
                <a:latin typeface="Söhne"/>
              </a:rPr>
              <a:t>וחיזוי התווית על פי המודל המאומן.</a:t>
            </a:r>
          </a:p>
          <a:p>
            <a:pPr algn="r" rtl="1"/>
            <a:r>
              <a:rPr lang="he-IL" sz="1400" b="0" i="0" dirty="0">
                <a:solidFill>
                  <a:srgbClr val="D1D5DB"/>
                </a:solidFill>
                <a:effectLst/>
                <a:latin typeface="Söhne"/>
              </a:rPr>
              <a:t>הקוד מעביר על תיקיית התמונות שבהן יש לסווג וסומן כדגל או אי דגל. עבור כל תמונה בתיקייה, היא נטענת, נעברת דרך פונקציית הסיווג והתווית מודפסת.</a:t>
            </a:r>
          </a:p>
          <a:p>
            <a:pPr algn="r" rtl="1"/>
            <a:r>
              <a:rPr lang="he-IL" sz="1400" b="0" i="0" dirty="0">
                <a:solidFill>
                  <a:srgbClr val="D1D5DB"/>
                </a:solidFill>
                <a:effectLst/>
                <a:latin typeface="Söhne"/>
              </a:rPr>
              <a:t>הקוד מספר אם התמונה היא דגל או אי דגל ומדפיס את התוצאה.</a:t>
            </a:r>
          </a:p>
          <a:p>
            <a:pPr algn="r" rtl="1"/>
            <a:endParaRPr lang="en-US" sz="1400" dirty="0"/>
          </a:p>
        </p:txBody>
      </p:sp>
      <p:sp>
        <p:nvSpPr>
          <p:cNvPr id="4" name="Title 1">
            <a:extLst>
              <a:ext uri="{FF2B5EF4-FFF2-40B4-BE49-F238E27FC236}">
                <a16:creationId xmlns:a16="http://schemas.microsoft.com/office/drawing/2014/main" id="{78824906-D763-81E7-55FE-3F79B04A613E}"/>
              </a:ext>
            </a:extLst>
          </p:cNvPr>
          <p:cNvSpPr>
            <a:spLocks noGrp="1"/>
          </p:cNvSpPr>
          <p:nvPr>
            <p:ph type="title"/>
          </p:nvPr>
        </p:nvSpPr>
        <p:spPr>
          <a:xfrm>
            <a:off x="762000" y="332484"/>
            <a:ext cx="10668000" cy="842865"/>
          </a:xfrm>
        </p:spPr>
        <p:txBody>
          <a:bodyPr/>
          <a:lstStyle/>
          <a:p>
            <a:pPr algn="ctr"/>
            <a:r>
              <a:rPr lang="he-IL" dirty="0"/>
              <a:t>מדריך למשתמש</a:t>
            </a:r>
            <a:endParaRPr lang="en-US" dirty="0"/>
          </a:p>
        </p:txBody>
      </p:sp>
    </p:spTree>
    <p:extLst>
      <p:ext uri="{BB962C8B-B14F-4D97-AF65-F5344CB8AC3E}">
        <p14:creationId xmlns:p14="http://schemas.microsoft.com/office/powerpoint/2010/main" val="82821243"/>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Custom 4">
      <a:majorFont>
        <a:latin typeface="Hadassah Friedlaender"/>
        <a:ea typeface=""/>
        <a:cs typeface=""/>
      </a:majorFont>
      <a:minorFont>
        <a:latin typeface="Hadassah Friedlaend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75</TotalTime>
  <Words>1351</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Aharoni</vt:lpstr>
      <vt:lpstr>-apple-system</vt:lpstr>
      <vt:lpstr>Arial</vt:lpstr>
      <vt:lpstr>Avenir Next LT Pro</vt:lpstr>
      <vt:lpstr>Avenir Next LT Pro Light</vt:lpstr>
      <vt:lpstr>Calibri</vt:lpstr>
      <vt:lpstr>Hadassah Friedlaender</vt:lpstr>
      <vt:lpstr>Söhne</vt:lpstr>
      <vt:lpstr>ui-monospace</vt:lpstr>
      <vt:lpstr>PebbleVTI</vt:lpstr>
      <vt:lpstr>מגישים:  זכריה גרכד - 301075875 סאמר חאג – 206721201 גרייס נסירי - 211705462 </vt:lpstr>
      <vt:lpstr>PowerPoint Presentation</vt:lpstr>
      <vt:lpstr>PowerPoint Presentation</vt:lpstr>
      <vt:lpstr>PowerPoint Presentation</vt:lpstr>
      <vt:lpstr>PowerPoint Presentation</vt:lpstr>
      <vt:lpstr>ביבליוגרפיה </vt:lpstr>
      <vt:lpstr>מדריך למשתמש</vt:lpstr>
      <vt:lpstr>מדריך למשתמש</vt:lpstr>
      <vt:lpstr>מדריך למשתמש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גרכד זכריה</dc:creator>
  <cp:lastModifiedBy>sam haj</cp:lastModifiedBy>
  <cp:revision>6</cp:revision>
  <dcterms:created xsi:type="dcterms:W3CDTF">2023-06-26T10:35:01Z</dcterms:created>
  <dcterms:modified xsi:type="dcterms:W3CDTF">2023-06-26T11:19:37Z</dcterms:modified>
</cp:coreProperties>
</file>