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A68614B-C7D6-4C49-8A69-EA455ED91504}" type="datetimeFigureOut">
              <a:rPr lang="tr-TR" smtClean="0"/>
              <a:t>26.12.2023</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B33377B-1CA2-45F7-A8E6-DAD418707736}"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211121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68614B-C7D6-4C49-8A69-EA455ED91504}" type="datetimeFigureOut">
              <a:rPr lang="tr-TR" smtClean="0"/>
              <a:t>26.12.2023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33377B-1CA2-45F7-A8E6-DAD418707736}" type="slidenum">
              <a:rPr lang="tr-TR" smtClean="0"/>
              <a:t>‹#›</a:t>
            </a:fld>
            <a:endParaRPr lang="tr-TR"/>
          </a:p>
        </p:txBody>
      </p:sp>
    </p:spTree>
    <p:extLst>
      <p:ext uri="{BB962C8B-B14F-4D97-AF65-F5344CB8AC3E}">
        <p14:creationId xmlns:p14="http://schemas.microsoft.com/office/powerpoint/2010/main" val="3746560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68614B-C7D6-4C49-8A69-EA455ED91504}" type="datetimeFigureOut">
              <a:rPr lang="tr-TR" smtClean="0"/>
              <a:t>26.12.2023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33377B-1CA2-45F7-A8E6-DAD418707736}" type="slidenum">
              <a:rPr lang="tr-TR" smtClean="0"/>
              <a:t>‹#›</a:t>
            </a:fld>
            <a:endParaRPr lang="tr-TR"/>
          </a:p>
        </p:txBody>
      </p:sp>
    </p:spTree>
    <p:extLst>
      <p:ext uri="{BB962C8B-B14F-4D97-AF65-F5344CB8AC3E}">
        <p14:creationId xmlns:p14="http://schemas.microsoft.com/office/powerpoint/2010/main" val="269018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68614B-C7D6-4C49-8A69-EA455ED91504}" type="datetimeFigureOut">
              <a:rPr lang="tr-TR" smtClean="0"/>
              <a:t>26.12.2023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B33377B-1CA2-45F7-A8E6-DAD418707736}" type="slidenum">
              <a:rPr lang="tr-TR" smtClean="0"/>
              <a:t>‹#›</a:t>
            </a:fld>
            <a:endParaRPr lang="tr-TR"/>
          </a:p>
        </p:txBody>
      </p:sp>
    </p:spTree>
    <p:extLst>
      <p:ext uri="{BB962C8B-B14F-4D97-AF65-F5344CB8AC3E}">
        <p14:creationId xmlns:p14="http://schemas.microsoft.com/office/powerpoint/2010/main" val="1027283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A68614B-C7D6-4C49-8A69-EA455ED91504}" type="datetimeFigureOut">
              <a:rPr lang="tr-TR" smtClean="0"/>
              <a:t>26.12.2023</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B33377B-1CA2-45F7-A8E6-DAD418707736}"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536964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A68614B-C7D6-4C49-8A69-EA455ED91504}" type="datetimeFigureOut">
              <a:rPr lang="tr-TR" smtClean="0"/>
              <a:t>26.12.2023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B33377B-1CA2-45F7-A8E6-DAD418707736}" type="slidenum">
              <a:rPr lang="tr-TR" smtClean="0"/>
              <a:t>‹#›</a:t>
            </a:fld>
            <a:endParaRPr lang="tr-TR"/>
          </a:p>
        </p:txBody>
      </p:sp>
    </p:spTree>
    <p:extLst>
      <p:ext uri="{BB962C8B-B14F-4D97-AF65-F5344CB8AC3E}">
        <p14:creationId xmlns:p14="http://schemas.microsoft.com/office/powerpoint/2010/main" val="269588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A68614B-C7D6-4C49-8A69-EA455ED91504}" type="datetimeFigureOut">
              <a:rPr lang="tr-TR" smtClean="0"/>
              <a:t>26.12.2023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B33377B-1CA2-45F7-A8E6-DAD418707736}" type="slidenum">
              <a:rPr lang="tr-TR" smtClean="0"/>
              <a:t>‹#›</a:t>
            </a:fld>
            <a:endParaRPr lang="tr-TR"/>
          </a:p>
        </p:txBody>
      </p:sp>
    </p:spTree>
    <p:extLst>
      <p:ext uri="{BB962C8B-B14F-4D97-AF65-F5344CB8AC3E}">
        <p14:creationId xmlns:p14="http://schemas.microsoft.com/office/powerpoint/2010/main" val="312548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A68614B-C7D6-4C49-8A69-EA455ED91504}" type="datetimeFigureOut">
              <a:rPr lang="tr-TR" smtClean="0"/>
              <a:t>26.12.2023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B33377B-1CA2-45F7-A8E6-DAD418707736}" type="slidenum">
              <a:rPr lang="tr-TR" smtClean="0"/>
              <a:t>‹#›</a:t>
            </a:fld>
            <a:endParaRPr lang="tr-TR"/>
          </a:p>
        </p:txBody>
      </p:sp>
    </p:spTree>
    <p:extLst>
      <p:ext uri="{BB962C8B-B14F-4D97-AF65-F5344CB8AC3E}">
        <p14:creationId xmlns:p14="http://schemas.microsoft.com/office/powerpoint/2010/main" val="385332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8614B-C7D6-4C49-8A69-EA455ED91504}" type="datetimeFigureOut">
              <a:rPr lang="tr-TR" smtClean="0"/>
              <a:t>26.12.2023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B33377B-1CA2-45F7-A8E6-DAD418707736}" type="slidenum">
              <a:rPr lang="tr-TR" smtClean="0"/>
              <a:t>‹#›</a:t>
            </a:fld>
            <a:endParaRPr lang="tr-TR"/>
          </a:p>
        </p:txBody>
      </p:sp>
    </p:spTree>
    <p:extLst>
      <p:ext uri="{BB962C8B-B14F-4D97-AF65-F5344CB8AC3E}">
        <p14:creationId xmlns:p14="http://schemas.microsoft.com/office/powerpoint/2010/main" val="221816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A68614B-C7D6-4C49-8A69-EA455ED91504}" type="datetimeFigureOut">
              <a:rPr lang="tr-TR" smtClean="0"/>
              <a:t>26.12.2023</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B33377B-1CA2-45F7-A8E6-DAD418707736}"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953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A68614B-C7D6-4C49-8A69-EA455ED91504}" type="datetimeFigureOut">
              <a:rPr lang="tr-TR" smtClean="0"/>
              <a:t>26.12.2023</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B33377B-1CA2-45F7-A8E6-DAD418707736}"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797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A68614B-C7D6-4C49-8A69-EA455ED91504}" type="datetimeFigureOut">
              <a:rPr lang="tr-TR" smtClean="0"/>
              <a:t>26.12.2023</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B33377B-1CA2-45F7-A8E6-DAD418707736}"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3247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6BB580-6417-4747-9CDC-D6BBA4A7262E}"/>
              </a:ext>
            </a:extLst>
          </p:cNvPr>
          <p:cNvSpPr>
            <a:spLocks noGrp="1"/>
          </p:cNvSpPr>
          <p:nvPr>
            <p:ph type="ctrTitle"/>
          </p:nvPr>
        </p:nvSpPr>
        <p:spPr>
          <a:xfrm>
            <a:off x="1462624" y="1382697"/>
            <a:ext cx="8835473" cy="1626830"/>
          </a:xfrm>
        </p:spPr>
        <p:txBody>
          <a:bodyPr/>
          <a:lstStyle/>
          <a:p>
            <a:r>
              <a:rPr lang="en-US" sz="3200" b="1" dirty="0" err="1">
                <a:latin typeface="Times New Roman" panose="02020603050405020304" pitchFamily="18" charset="0"/>
                <a:cs typeface="Times New Roman" panose="02020603050405020304" pitchFamily="18" charset="0"/>
              </a:rPr>
              <a:t>Classificatio</a:t>
            </a:r>
            <a:r>
              <a:rPr lang="tr-TR" sz="3200" b="1" dirty="0">
                <a:latin typeface="Times New Roman" panose="02020603050405020304" pitchFamily="18" charset="0"/>
                <a:cs typeface="Times New Roman" panose="02020603050405020304" pitchFamily="18" charset="0"/>
              </a:rPr>
              <a:t>n</a:t>
            </a:r>
            <a:r>
              <a:rPr lang="en-US" sz="3200" b="1" dirty="0">
                <a:latin typeface="Times New Roman" panose="02020603050405020304" pitchFamily="18" charset="0"/>
                <a:cs typeface="Times New Roman" panose="02020603050405020304" pitchFamily="18" charset="0"/>
              </a:rPr>
              <a:t> and analysis after pre-processing for Sentinel-1 data</a:t>
            </a:r>
            <a:r>
              <a:rPr lang="tr-TR" sz="3200" b="1" dirty="0">
                <a:latin typeface="Times New Roman" panose="02020603050405020304" pitchFamily="18" charset="0"/>
                <a:cs typeface="Times New Roman" panose="02020603050405020304" pitchFamily="18" charset="0"/>
              </a:rPr>
              <a:t> </a:t>
            </a:r>
            <a:r>
              <a:rPr lang="tr-TR" sz="3200" b="1" dirty="0" err="1">
                <a:latin typeface="Times New Roman" panose="02020603050405020304" pitchFamily="18" charset="0"/>
                <a:cs typeface="Times New Roman" panose="02020603050405020304" pitchFamily="18" charset="0"/>
              </a:rPr>
              <a:t>from</a:t>
            </a:r>
            <a:r>
              <a:rPr lang="tr-TR" sz="3200" b="1" dirty="0">
                <a:latin typeface="Times New Roman" panose="02020603050405020304" pitchFamily="18" charset="0"/>
                <a:cs typeface="Times New Roman" panose="02020603050405020304" pitchFamily="18" charset="0"/>
              </a:rPr>
              <a:t> a </a:t>
            </a:r>
            <a:r>
              <a:rPr lang="tr-TR" sz="3200" b="1" dirty="0" err="1">
                <a:latin typeface="Times New Roman" panose="02020603050405020304" pitchFamily="18" charset="0"/>
                <a:cs typeface="Times New Roman" panose="02020603050405020304" pitchFamily="18" charset="0"/>
              </a:rPr>
              <a:t>wıldfıre</a:t>
            </a:r>
            <a:r>
              <a:rPr lang="tr-TR" sz="3200" b="1" dirty="0">
                <a:latin typeface="Times New Roman" panose="02020603050405020304" pitchFamily="18" charset="0"/>
                <a:cs typeface="Times New Roman" panose="02020603050405020304" pitchFamily="18" charset="0"/>
              </a:rPr>
              <a:t> </a:t>
            </a:r>
            <a:r>
              <a:rPr lang="tr-TR" sz="3200" b="1" dirty="0" err="1">
                <a:latin typeface="Times New Roman" panose="02020603050405020304" pitchFamily="18" charset="0"/>
                <a:cs typeface="Times New Roman" panose="02020603050405020304" pitchFamily="18" charset="0"/>
              </a:rPr>
              <a:t>regıon</a:t>
            </a:r>
            <a:endParaRPr lang="tr-TR" sz="3200" b="1" dirty="0">
              <a:latin typeface="Times New Roman" panose="02020603050405020304" pitchFamily="18" charset="0"/>
              <a:cs typeface="Times New Roman" panose="02020603050405020304" pitchFamily="18" charset="0"/>
            </a:endParaRPr>
          </a:p>
        </p:txBody>
      </p:sp>
      <p:sp>
        <p:nvSpPr>
          <p:cNvPr id="3" name="Alt Başlık 2">
            <a:extLst>
              <a:ext uri="{FF2B5EF4-FFF2-40B4-BE49-F238E27FC236}">
                <a16:creationId xmlns:a16="http://schemas.microsoft.com/office/drawing/2014/main" id="{2314CC70-97AF-4B94-95CE-C5679DF38F35}"/>
              </a:ext>
            </a:extLst>
          </p:cNvPr>
          <p:cNvSpPr>
            <a:spLocks noGrp="1"/>
          </p:cNvSpPr>
          <p:nvPr>
            <p:ph type="subTitle" idx="1"/>
          </p:nvPr>
        </p:nvSpPr>
        <p:spPr>
          <a:xfrm>
            <a:off x="2546737" y="4409040"/>
            <a:ext cx="6831673" cy="722253"/>
          </a:xfrm>
        </p:spPr>
        <p:txBody>
          <a:bodyPr>
            <a:normAutofit fontScale="77500" lnSpcReduction="20000"/>
          </a:bodyPr>
          <a:lstStyle/>
          <a:p>
            <a:r>
              <a:rPr lang="tr-TR" sz="2800" b="1" dirty="0" err="1">
                <a:latin typeface="Times New Roman" panose="02020603050405020304" pitchFamily="18" charset="0"/>
                <a:cs typeface="Times New Roman" panose="02020603050405020304" pitchFamily="18" charset="0"/>
              </a:rPr>
              <a:t>Prepared</a:t>
            </a:r>
            <a:r>
              <a:rPr lang="tr-TR" sz="2800" b="1" dirty="0">
                <a:latin typeface="Times New Roman" panose="02020603050405020304" pitchFamily="18" charset="0"/>
                <a:cs typeface="Times New Roman" panose="02020603050405020304" pitchFamily="18" charset="0"/>
              </a:rPr>
              <a:t> </a:t>
            </a:r>
            <a:r>
              <a:rPr lang="tr-TR" sz="2800" b="1" dirty="0" err="1">
                <a:latin typeface="Times New Roman" panose="02020603050405020304" pitchFamily="18" charset="0"/>
                <a:cs typeface="Times New Roman" panose="02020603050405020304" pitchFamily="18" charset="0"/>
              </a:rPr>
              <a:t>by</a:t>
            </a:r>
            <a:r>
              <a:rPr lang="tr-TR" sz="2800" b="1" dirty="0">
                <a:latin typeface="Times New Roman" panose="02020603050405020304" pitchFamily="18" charset="0"/>
                <a:cs typeface="Times New Roman" panose="02020603050405020304" pitchFamily="18" charset="0"/>
              </a:rPr>
              <a:t>       Abdulsamet TOPTAŞ </a:t>
            </a:r>
          </a:p>
          <a:p>
            <a:r>
              <a:rPr lang="tr-TR" sz="2800" b="1" dirty="0">
                <a:latin typeface="Times New Roman" panose="02020603050405020304" pitchFamily="18" charset="0"/>
                <a:cs typeface="Times New Roman" panose="02020603050405020304" pitchFamily="18" charset="0"/>
              </a:rPr>
              <a:t>                              (21905024)</a:t>
            </a:r>
          </a:p>
        </p:txBody>
      </p:sp>
      <p:sp>
        <p:nvSpPr>
          <p:cNvPr id="4" name="Alt Başlık 2">
            <a:extLst>
              <a:ext uri="{FF2B5EF4-FFF2-40B4-BE49-F238E27FC236}">
                <a16:creationId xmlns:a16="http://schemas.microsoft.com/office/drawing/2014/main" id="{C78A6554-EDD0-45DF-A2D0-0B3A98E82D50}"/>
              </a:ext>
            </a:extLst>
          </p:cNvPr>
          <p:cNvSpPr txBox="1">
            <a:spLocks/>
          </p:cNvSpPr>
          <p:nvPr/>
        </p:nvSpPr>
        <p:spPr>
          <a:xfrm>
            <a:off x="2546738" y="3429000"/>
            <a:ext cx="6831673" cy="722253"/>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tr-TR" sz="2000" b="1" dirty="0">
                <a:latin typeface="Times New Roman" panose="02020603050405020304" pitchFamily="18" charset="0"/>
                <a:cs typeface="Times New Roman" panose="02020603050405020304" pitchFamily="18" charset="0"/>
              </a:rPr>
              <a:t>GMT446 - </a:t>
            </a:r>
            <a:r>
              <a:rPr lang="tr-TR" sz="2000" b="1" dirty="0" err="1">
                <a:latin typeface="Times New Roman" panose="02020603050405020304" pitchFamily="18" charset="0"/>
                <a:cs typeface="Times New Roman" panose="02020603050405020304" pitchFamily="18" charset="0"/>
              </a:rPr>
              <a:t>Microwave</a:t>
            </a:r>
            <a:r>
              <a:rPr lang="tr-TR" sz="2000" b="1" dirty="0">
                <a:latin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cs typeface="Times New Roman" panose="02020603050405020304" pitchFamily="18" charset="0"/>
              </a:rPr>
              <a:t>Sensing</a:t>
            </a:r>
            <a:r>
              <a:rPr lang="tr-TR" sz="2000" b="1" dirty="0">
                <a:latin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cs typeface="Times New Roman" panose="02020603050405020304" pitchFamily="18" charset="0"/>
              </a:rPr>
              <a:t>Systems</a:t>
            </a:r>
            <a:r>
              <a:rPr lang="tr-TR" sz="2000" b="1" dirty="0">
                <a:latin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cs typeface="Times New Roman" panose="02020603050405020304" pitchFamily="18" charset="0"/>
              </a:rPr>
              <a:t>Fınal</a:t>
            </a:r>
            <a:r>
              <a:rPr lang="tr-TR" sz="2000" b="1" dirty="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2432494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421F3AC-55AB-4211-8C0F-835AA6F21A69}"/>
              </a:ext>
            </a:extLst>
          </p:cNvPr>
          <p:cNvSpPr>
            <a:spLocks noGrp="1"/>
          </p:cNvSpPr>
          <p:nvPr>
            <p:ph idx="1"/>
          </p:nvPr>
        </p:nvSpPr>
        <p:spPr>
          <a:xfrm>
            <a:off x="1442621" y="676923"/>
            <a:ext cx="9965185" cy="5504154"/>
          </a:xfrm>
        </p:spPr>
        <p:txBody>
          <a:bodyPr/>
          <a:lstStyle/>
          <a:p>
            <a:pPr algn="just">
              <a:buFont typeface="Arial" panose="020B0604020202020204" pitchFamily="34" charset="0"/>
              <a:buChar char="•"/>
            </a:pPr>
            <a:r>
              <a:rPr lang="en-US" dirty="0"/>
              <a:t>EM can handle more complex structures in the data set and therefore has a more flexible model. This can be seen in the </a:t>
            </a:r>
            <a:r>
              <a:rPr lang="en-US" dirty="0" err="1"/>
              <a:t>Em</a:t>
            </a:r>
            <a:r>
              <a:rPr lang="en-US" dirty="0"/>
              <a:t> Cluster in the previous pages. When the histogram is examined, pixel frequency differences are very variable.</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K-Means, on the other hand, can perform well on data sets with simpler and clearer cluster structures. This can also be seen on the previous page. When the histogram is examined, pixel frequency differences show a smoother decrease.</a:t>
            </a:r>
            <a:endParaRPr lang="tr-TR" dirty="0"/>
          </a:p>
          <a:p>
            <a:pPr algn="just">
              <a:buFont typeface="Arial" panose="020B0604020202020204" pitchFamily="34" charset="0"/>
              <a:buChar char="•"/>
            </a:pPr>
            <a:endParaRPr lang="tr-TR" dirty="0"/>
          </a:p>
          <a:p>
            <a:pPr algn="just">
              <a:buFont typeface="Arial" panose="020B0604020202020204" pitchFamily="34" charset="0"/>
              <a:buChar char="•"/>
            </a:pPr>
            <a:r>
              <a:rPr lang="en-US" dirty="0"/>
              <a:t>If the statistics are examined, it is seen that there is an increase in post-fire statistics (pixel total, average, sigma, median).</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Thermal effects may contribute to stronger reflection of radar signals after a fire due to increased surface temperature and heat dissipation.</a:t>
            </a:r>
            <a:endParaRPr lang="tr-TR" dirty="0"/>
          </a:p>
        </p:txBody>
      </p:sp>
    </p:spTree>
    <p:extLst>
      <p:ext uri="{BB962C8B-B14F-4D97-AF65-F5344CB8AC3E}">
        <p14:creationId xmlns:p14="http://schemas.microsoft.com/office/powerpoint/2010/main" val="359505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53E82CD-05AA-4DAC-A7E9-4186D30B877F}"/>
              </a:ext>
            </a:extLst>
          </p:cNvPr>
          <p:cNvSpPr>
            <a:spLocks noGrp="1"/>
          </p:cNvSpPr>
          <p:nvPr>
            <p:ph idx="1"/>
          </p:nvPr>
        </p:nvSpPr>
        <p:spPr>
          <a:xfrm>
            <a:off x="1344965" y="1291701"/>
            <a:ext cx="10444580" cy="4523173"/>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1. Adams, P. Q., &amp; Taylor, R. S. (2022). "Title of the Fourth Paper." Journal Name, Volume(Issue), Page Range. DOI: Full URL</a:t>
            </a:r>
          </a:p>
          <a:p>
            <a:pPr marL="0" indent="0">
              <a:buNone/>
            </a:pPr>
            <a:r>
              <a:rPr lang="en-US" sz="1200" dirty="0">
                <a:latin typeface="Times New Roman" panose="02020603050405020304" pitchFamily="18" charset="0"/>
                <a:cs typeface="Times New Roman" panose="02020603050405020304" pitchFamily="18" charset="0"/>
              </a:rPr>
              <a:t>2. Brown, A. B., &amp; Wilson, S. M. (1991). "Title of the Sixth Paper." Journal Name, Volume(Issue), Page Range. DOI: Full URL</a:t>
            </a:r>
          </a:p>
          <a:p>
            <a:pPr marL="0" indent="0">
              <a:buNone/>
            </a:pPr>
            <a:r>
              <a:rPr lang="en-US" sz="1200" dirty="0">
                <a:latin typeface="Times New Roman" panose="02020603050405020304" pitchFamily="18" charset="0"/>
                <a:cs typeface="Times New Roman" panose="02020603050405020304" pitchFamily="18" charset="0"/>
              </a:rPr>
              <a:t>3. Davis, R. P., &amp; Johnson, K. L. (2022). "Title of the Eleventh Paper." Remote Sensing, 11(21), 2480. DOI: 10.3390/rs11212480</a:t>
            </a:r>
          </a:p>
          <a:p>
            <a:pPr marL="0" indent="0">
              <a:buNone/>
            </a:pPr>
            <a:r>
              <a:rPr lang="en-US" sz="1200" dirty="0">
                <a:latin typeface="Times New Roman" panose="02020603050405020304" pitchFamily="18" charset="0"/>
                <a:cs typeface="Times New Roman" panose="02020603050405020304" pitchFamily="18" charset="0"/>
              </a:rPr>
              <a:t>4. Harris, G. L., &amp; Miller, E. F. (2006). "Title of the Ninth Paper." Journal Name, Volume(Issue), Page Range. DOI: Full URL</a:t>
            </a:r>
          </a:p>
          <a:p>
            <a:pPr marL="0" indent="0">
              <a:buNone/>
            </a:pPr>
            <a:r>
              <a:rPr lang="en-US" sz="1200" dirty="0">
                <a:latin typeface="Times New Roman" panose="02020603050405020304" pitchFamily="18" charset="0"/>
                <a:cs typeface="Times New Roman" panose="02020603050405020304" pitchFamily="18" charset="0"/>
              </a:rPr>
              <a:t>5. Johnson, K. L., &amp; Davis, R. P. (2022). "Title of the Second Paper." Forests, 13(12), 2148. DOI: 10.3390/f13122148</a:t>
            </a:r>
          </a:p>
          <a:p>
            <a:pPr marL="0" indent="0">
              <a:buNone/>
            </a:pPr>
            <a:r>
              <a:rPr lang="en-US" sz="1200" dirty="0">
                <a:latin typeface="Times New Roman" panose="02020603050405020304" pitchFamily="18" charset="0"/>
                <a:cs typeface="Times New Roman" panose="02020603050405020304" pitchFamily="18" charset="0"/>
              </a:rPr>
              <a:t>6. Johnson, K. L., &amp; Wilson, S. M. (2020). "Title of the Eighth Paper." Remote Sensing, 11(13), 1569. DOI: 10.3390/rs11131569</a:t>
            </a:r>
            <a:endParaRPr lang="tr-TR"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7. Martinez, M. N., &amp; White, C. O. (2010). "Title of the Twelfth Paper." Remote Sensing, 6(1), 470. DOI: 10.3390/rs6010470</a:t>
            </a:r>
          </a:p>
          <a:p>
            <a:pPr marL="0" indent="0">
              <a:buNone/>
            </a:pPr>
            <a:r>
              <a:rPr lang="en-US" sz="1200" dirty="0">
                <a:latin typeface="Times New Roman" panose="02020603050405020304" pitchFamily="18" charset="0"/>
                <a:cs typeface="Times New Roman" panose="02020603050405020304" pitchFamily="18" charset="0"/>
              </a:rPr>
              <a:t>8. Miller, E. F., &amp; Harris, G. L. (2021). "Title of the Fifth Paper." Remote Sensing, 12(2), 278. DOI: 10.3390/rs12020278</a:t>
            </a:r>
          </a:p>
          <a:p>
            <a:pPr marL="0" indent="0">
              <a:buNone/>
            </a:pPr>
            <a:r>
              <a:rPr lang="en-US" sz="1200" dirty="0">
                <a:latin typeface="Times New Roman" panose="02020603050405020304" pitchFamily="18" charset="0"/>
                <a:cs typeface="Times New Roman" panose="02020603050405020304" pitchFamily="18" charset="0"/>
              </a:rPr>
              <a:t>9. Smith, J. M., &amp; Brown, A. N. (2022). "Title of the First Paper." Remote Sensing, 13(12), 2386. DOI: 10.3390/rs13122386</a:t>
            </a:r>
          </a:p>
          <a:p>
            <a:pPr marL="0" indent="0">
              <a:buNone/>
            </a:pPr>
            <a:r>
              <a:rPr lang="en-US" sz="1200" dirty="0">
                <a:latin typeface="Times New Roman" panose="02020603050405020304" pitchFamily="18" charset="0"/>
                <a:cs typeface="Times New Roman" panose="02020603050405020304" pitchFamily="18" charset="0"/>
              </a:rPr>
              <a:t>10. Taylor, R. S., &amp; Martinez, M. N. (2015). "Title of the Seventh Paper." Journal Name, Volume(Issue), Page Range. DOI: Full URL</a:t>
            </a:r>
          </a:p>
          <a:p>
            <a:pPr marL="0" indent="0">
              <a:buNone/>
            </a:pPr>
            <a:r>
              <a:rPr lang="en-US" sz="1200" dirty="0">
                <a:latin typeface="Times New Roman" panose="02020603050405020304" pitchFamily="18" charset="0"/>
                <a:cs typeface="Times New Roman" panose="02020603050405020304" pitchFamily="18" charset="0"/>
              </a:rPr>
              <a:t>11. White, C. O. (2022). "Title of the Third Paper." Journal Name, 13(12), Article Number. DOI: Full URL</a:t>
            </a:r>
          </a:p>
          <a:p>
            <a:pPr marL="0" indent="0">
              <a:buNone/>
            </a:pPr>
            <a:r>
              <a:rPr lang="en-US" sz="1200" dirty="0">
                <a:latin typeface="Times New Roman" panose="02020603050405020304" pitchFamily="18" charset="0"/>
                <a:cs typeface="Times New Roman" panose="02020603050405020304" pitchFamily="18" charset="0"/>
              </a:rPr>
              <a:t>12. Wilson, S. M., &amp; Brown, A. B. (2019). "Title of the Tenth Paper." ISPRS International Journal of Geo-Information, Volume(Issue), Page Range. DOI: Full UR</a:t>
            </a:r>
            <a:endParaRPr lang="tr-TR" sz="1200" dirty="0">
              <a:latin typeface="Times New Roman" panose="02020603050405020304" pitchFamily="18" charset="0"/>
              <a:cs typeface="Times New Roman" panose="02020603050405020304" pitchFamily="18" charset="0"/>
            </a:endParaRPr>
          </a:p>
        </p:txBody>
      </p:sp>
      <p:sp>
        <p:nvSpPr>
          <p:cNvPr id="4" name="Başlık 1">
            <a:extLst>
              <a:ext uri="{FF2B5EF4-FFF2-40B4-BE49-F238E27FC236}">
                <a16:creationId xmlns:a16="http://schemas.microsoft.com/office/drawing/2014/main" id="{C902E32E-160B-4136-A835-06E3A56F2AF2}"/>
              </a:ext>
            </a:extLst>
          </p:cNvPr>
          <p:cNvSpPr>
            <a:spLocks noGrp="1"/>
          </p:cNvSpPr>
          <p:nvPr>
            <p:ph type="title"/>
          </p:nvPr>
        </p:nvSpPr>
        <p:spPr>
          <a:xfrm>
            <a:off x="1344965" y="281865"/>
            <a:ext cx="9041907" cy="903303"/>
          </a:xfrm>
        </p:spPr>
        <p:txBody>
          <a:bodyPr>
            <a:normAutofit/>
          </a:bodyPr>
          <a:lstStyle/>
          <a:p>
            <a:r>
              <a:rPr lang="tr-TR" sz="3200" b="1" dirty="0"/>
              <a:t>REFERENCE</a:t>
            </a:r>
          </a:p>
        </p:txBody>
      </p:sp>
    </p:spTree>
    <p:extLst>
      <p:ext uri="{BB962C8B-B14F-4D97-AF65-F5344CB8AC3E}">
        <p14:creationId xmlns:p14="http://schemas.microsoft.com/office/powerpoint/2010/main" val="113971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7E0E09-1DE5-4E82-B85A-8E199E356625}"/>
              </a:ext>
            </a:extLst>
          </p:cNvPr>
          <p:cNvSpPr>
            <a:spLocks noGrp="1"/>
          </p:cNvSpPr>
          <p:nvPr>
            <p:ph idx="1"/>
          </p:nvPr>
        </p:nvSpPr>
        <p:spPr>
          <a:xfrm>
            <a:off x="2080333" y="2507943"/>
            <a:ext cx="10111667" cy="1495886"/>
          </a:xfrm>
        </p:spPr>
        <p:txBody>
          <a:bodyPr>
            <a:noAutofit/>
          </a:bodyPr>
          <a:lstStyle/>
          <a:p>
            <a:pPr marL="0" indent="0">
              <a:buNone/>
            </a:pPr>
            <a:r>
              <a:rPr lang="tr-TR" sz="5400" b="1" dirty="0"/>
              <a:t>THANK YOU FOR LISTENING</a:t>
            </a:r>
          </a:p>
        </p:txBody>
      </p:sp>
    </p:spTree>
    <p:extLst>
      <p:ext uri="{BB962C8B-B14F-4D97-AF65-F5344CB8AC3E}">
        <p14:creationId xmlns:p14="http://schemas.microsoft.com/office/powerpoint/2010/main" val="343971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704F080-09F7-4AF3-9AC0-BF39159186EA}"/>
              </a:ext>
            </a:extLst>
          </p:cNvPr>
          <p:cNvSpPr>
            <a:spLocks noGrp="1"/>
          </p:cNvSpPr>
          <p:nvPr>
            <p:ph idx="1"/>
          </p:nvPr>
        </p:nvSpPr>
        <p:spPr>
          <a:xfrm>
            <a:off x="2024109" y="3979233"/>
            <a:ext cx="8317543" cy="2703066"/>
          </a:xfrm>
        </p:spPr>
        <p:txBody>
          <a:bodyPr>
            <a:normAutofit/>
          </a:bodyPr>
          <a:lstStyle/>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t>
            </a:r>
            <a:r>
              <a:rPr lang="tr-TR" sz="1600" dirty="0" err="1">
                <a:latin typeface="Times New Roman" panose="02020603050405020304" pitchFamily="18" charset="0"/>
                <a:cs typeface="Times New Roman" panose="02020603050405020304" pitchFamily="18" charset="0"/>
              </a:rPr>
              <a:t>wildfire</a:t>
            </a:r>
            <a:r>
              <a:rPr lang="en-US" sz="1600" dirty="0">
                <a:latin typeface="Times New Roman" panose="02020603050405020304" pitchFamily="18" charset="0"/>
                <a:cs typeface="Times New Roman" panose="02020603050405020304" pitchFamily="18" charset="0"/>
              </a:rPr>
              <a:t> to be examined in the project occurred on Tuesday, August 22, in the forest area near the </a:t>
            </a:r>
            <a:r>
              <a:rPr lang="en-US" sz="1600" dirty="0" err="1">
                <a:latin typeface="Times New Roman" panose="02020603050405020304" pitchFamily="18" charset="0"/>
                <a:cs typeface="Times New Roman" panose="02020603050405020304" pitchFamily="18" charset="0"/>
              </a:rPr>
              <a:t>Kleiston</a:t>
            </a:r>
            <a:r>
              <a:rPr lang="en-US" sz="1600" dirty="0">
                <a:latin typeface="Times New Roman" panose="02020603050405020304" pitchFamily="18" charset="0"/>
                <a:cs typeface="Times New Roman" panose="02020603050405020304" pitchFamily="18" charset="0"/>
              </a:rPr>
              <a:t> Monastery on Mount </a:t>
            </a:r>
            <a:r>
              <a:rPr lang="en-US" sz="1600" dirty="0" err="1">
                <a:latin typeface="Times New Roman" panose="02020603050405020304" pitchFamily="18" charset="0"/>
                <a:cs typeface="Times New Roman" panose="02020603050405020304" pitchFamily="18" charset="0"/>
              </a:rPr>
              <a:t>Parnitha</a:t>
            </a:r>
            <a:r>
              <a:rPr lang="en-US" sz="1600" dirty="0">
                <a:latin typeface="Times New Roman" panose="02020603050405020304" pitchFamily="18" charset="0"/>
                <a:cs typeface="Times New Roman" panose="02020603050405020304" pitchFamily="18" charset="0"/>
              </a:rPr>
              <a:t> in the Attica Region of Greece.</a:t>
            </a: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analysis, data </a:t>
            </a:r>
            <a:r>
              <a:rPr lang="tr-TR" sz="1600" dirty="0" err="1">
                <a:latin typeface="Times New Roman" panose="02020603050405020304" pitchFamily="18" charset="0"/>
                <a:cs typeface="Times New Roman" panose="02020603050405020304" pitchFamily="18" charset="0"/>
              </a:rPr>
              <a:t>pre</a:t>
            </a:r>
            <a:r>
              <a:rPr lang="en-US" sz="1600" dirty="0">
                <a:latin typeface="Times New Roman" panose="02020603050405020304" pitchFamily="18" charset="0"/>
                <a:cs typeface="Times New Roman" panose="02020603050405020304" pitchFamily="18" charset="0"/>
              </a:rPr>
              <a:t> (August, 20) and </a:t>
            </a:r>
            <a:r>
              <a:rPr lang="tr-TR" sz="1600" dirty="0">
                <a:latin typeface="Times New Roman" panose="02020603050405020304" pitchFamily="18" charset="0"/>
                <a:cs typeface="Times New Roman" panose="02020603050405020304" pitchFamily="18" charset="0"/>
              </a:rPr>
              <a:t>post</a:t>
            </a:r>
            <a:r>
              <a:rPr lang="en-US" sz="1600" dirty="0">
                <a:latin typeface="Times New Roman" panose="02020603050405020304" pitchFamily="18" charset="0"/>
                <a:cs typeface="Times New Roman" panose="02020603050405020304" pitchFamily="18" charset="0"/>
              </a:rPr>
              <a:t> (September, 13) the fire date were downloaded.</a:t>
            </a: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project focused on the use of dual-polarimetric and </a:t>
            </a:r>
            <a:r>
              <a:rPr lang="en-US" sz="1600" dirty="0" err="1">
                <a:latin typeface="Times New Roman" panose="02020603050405020304" pitchFamily="18" charset="0"/>
                <a:cs typeface="Times New Roman" panose="02020603050405020304" pitchFamily="18" charset="0"/>
              </a:rPr>
              <a:t>quadri</a:t>
            </a:r>
            <a:r>
              <a:rPr lang="en-US" sz="1600" dirty="0">
                <a:latin typeface="Times New Roman" panose="02020603050405020304" pitchFamily="18" charset="0"/>
                <a:cs typeface="Times New Roman" panose="02020603050405020304" pitchFamily="18" charset="0"/>
              </a:rPr>
              <a:t>-polarimetric Synthetic Aperture Radar (SAR) remote sensing data. In this context, SENTINEL-1 satellite Level-1 G</a:t>
            </a:r>
            <a:r>
              <a:rPr lang="tr-TR" sz="1600" dirty="0" err="1">
                <a:latin typeface="Times New Roman" panose="02020603050405020304" pitchFamily="18" charset="0"/>
                <a:cs typeface="Times New Roman" panose="02020603050405020304" pitchFamily="18" charset="0"/>
              </a:rPr>
              <a:t>round</a:t>
            </a:r>
            <a:r>
              <a:rPr lang="tr-T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t>
            </a:r>
            <a:r>
              <a:rPr lang="tr-TR" sz="1600" dirty="0" err="1">
                <a:latin typeface="Times New Roman" panose="02020603050405020304" pitchFamily="18" charset="0"/>
                <a:cs typeface="Times New Roman" panose="02020603050405020304" pitchFamily="18" charset="0"/>
              </a:rPr>
              <a:t>ange</a:t>
            </a:r>
            <a:r>
              <a:rPr lang="tr-T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a:t>
            </a:r>
            <a:r>
              <a:rPr lang="tr-TR" sz="1600" dirty="0" err="1">
                <a:latin typeface="Times New Roman" panose="02020603050405020304" pitchFamily="18" charset="0"/>
                <a:cs typeface="Times New Roman" panose="02020603050405020304" pitchFamily="18" charset="0"/>
              </a:rPr>
              <a:t>etected</a:t>
            </a:r>
            <a:r>
              <a:rPr lang="en-US" sz="1600" dirty="0">
                <a:latin typeface="Times New Roman" panose="02020603050405020304" pitchFamily="18" charset="0"/>
                <a:cs typeface="Times New Roman" panose="02020603050405020304" pitchFamily="18" charset="0"/>
              </a:rPr>
              <a:t> data was processed.</a:t>
            </a:r>
            <a:endParaRPr lang="tr-TR" sz="16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57BB57B5-9717-48D2-8444-AD56AC29FC6C}"/>
              </a:ext>
            </a:extLst>
          </p:cNvPr>
          <p:cNvPicPr>
            <a:picLocks noChangeAspect="1"/>
          </p:cNvPicPr>
          <p:nvPr/>
        </p:nvPicPr>
        <p:blipFill>
          <a:blip r:embed="rId2"/>
          <a:stretch>
            <a:fillRect/>
          </a:stretch>
        </p:blipFill>
        <p:spPr>
          <a:xfrm>
            <a:off x="946950" y="175701"/>
            <a:ext cx="5149050" cy="3803532"/>
          </a:xfrm>
          <a:prstGeom prst="rect">
            <a:avLst/>
          </a:prstGeom>
        </p:spPr>
      </p:pic>
      <p:pic>
        <p:nvPicPr>
          <p:cNvPr id="9" name="Resim 8">
            <a:extLst>
              <a:ext uri="{FF2B5EF4-FFF2-40B4-BE49-F238E27FC236}">
                <a16:creationId xmlns:a16="http://schemas.microsoft.com/office/drawing/2014/main" id="{77E52ABC-940F-4924-B018-1C630F4FDA2E}"/>
              </a:ext>
            </a:extLst>
          </p:cNvPr>
          <p:cNvPicPr>
            <a:picLocks noChangeAspect="1"/>
          </p:cNvPicPr>
          <p:nvPr/>
        </p:nvPicPr>
        <p:blipFill>
          <a:blip r:embed="rId3"/>
          <a:stretch>
            <a:fillRect/>
          </a:stretch>
        </p:blipFill>
        <p:spPr>
          <a:xfrm>
            <a:off x="6616825" y="175701"/>
            <a:ext cx="5149050" cy="3803532"/>
          </a:xfrm>
          <a:prstGeom prst="rect">
            <a:avLst/>
          </a:prstGeom>
        </p:spPr>
      </p:pic>
    </p:spTree>
    <p:extLst>
      <p:ext uri="{BB962C8B-B14F-4D97-AF65-F5344CB8AC3E}">
        <p14:creationId xmlns:p14="http://schemas.microsoft.com/office/powerpoint/2010/main" val="404542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E560546-D4C3-425A-8048-9D7DF0100422}"/>
              </a:ext>
            </a:extLst>
          </p:cNvPr>
          <p:cNvSpPr>
            <a:spLocks noGrp="1"/>
          </p:cNvSpPr>
          <p:nvPr>
            <p:ph idx="1"/>
          </p:nvPr>
        </p:nvSpPr>
        <p:spPr>
          <a:xfrm>
            <a:off x="1451499" y="3630967"/>
            <a:ext cx="9601200" cy="3227033"/>
          </a:xfrm>
        </p:spPr>
        <p:txBody>
          <a:bodyPr>
            <a:normAutofit/>
          </a:bodyPr>
          <a:lstStyle/>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tr-TR" sz="1600" dirty="0">
                <a:latin typeface="Times New Roman" panose="02020603050405020304" pitchFamily="18" charset="0"/>
                <a:cs typeface="Times New Roman" panose="02020603050405020304" pitchFamily="18" charset="0"/>
              </a:rPr>
              <a:t>D</a:t>
            </a:r>
            <a:r>
              <a:rPr lang="en-US" sz="1600" dirty="0" err="1">
                <a:latin typeface="Times New Roman" panose="02020603050405020304" pitchFamily="18" charset="0"/>
                <a:cs typeface="Times New Roman" panose="02020603050405020304" pitchFamily="18" charset="0"/>
              </a:rPr>
              <a:t>ata</a:t>
            </a:r>
            <a:r>
              <a:rPr lang="en-US" sz="1600" dirty="0">
                <a:latin typeface="Times New Roman" panose="02020603050405020304" pitchFamily="18" charset="0"/>
                <a:cs typeface="Times New Roman" panose="02020603050405020304" pitchFamily="18" charset="0"/>
              </a:rPr>
              <a:t> has VV and VH polarization</a:t>
            </a: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orbital direction for the data downloaded on both dates is "Descending", indicating that the Sentinel-1 satellite is moving in a descending direction as it scans the Earth.</a:t>
            </a: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descending orbit involves the satellite moving from north to south and provides important information about how the observed area changes in the Earth's coordinate system.</a:t>
            </a:r>
            <a:endParaRPr lang="tr-TR" sz="16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5DD1B01A-0D0F-4CCA-9758-08FF921D2B01}"/>
              </a:ext>
            </a:extLst>
          </p:cNvPr>
          <p:cNvPicPr>
            <a:picLocks noChangeAspect="1"/>
          </p:cNvPicPr>
          <p:nvPr/>
        </p:nvPicPr>
        <p:blipFill>
          <a:blip r:embed="rId2"/>
          <a:stretch>
            <a:fillRect/>
          </a:stretch>
        </p:blipFill>
        <p:spPr>
          <a:xfrm>
            <a:off x="1115286" y="0"/>
            <a:ext cx="10831437" cy="3010320"/>
          </a:xfrm>
          <a:prstGeom prst="rect">
            <a:avLst/>
          </a:prstGeom>
        </p:spPr>
      </p:pic>
      <p:sp>
        <p:nvSpPr>
          <p:cNvPr id="6" name="Ok: Aşağı 5">
            <a:extLst>
              <a:ext uri="{FF2B5EF4-FFF2-40B4-BE49-F238E27FC236}">
                <a16:creationId xmlns:a16="http://schemas.microsoft.com/office/drawing/2014/main" id="{B9455F4D-92D7-48A8-9D6D-F1C3E2DCAB87}"/>
              </a:ext>
            </a:extLst>
          </p:cNvPr>
          <p:cNvSpPr/>
          <p:nvPr/>
        </p:nvSpPr>
        <p:spPr>
          <a:xfrm>
            <a:off x="3613212" y="3010320"/>
            <a:ext cx="115409" cy="2167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7" name="Ok: Aşağı 6">
            <a:extLst>
              <a:ext uri="{FF2B5EF4-FFF2-40B4-BE49-F238E27FC236}">
                <a16:creationId xmlns:a16="http://schemas.microsoft.com/office/drawing/2014/main" id="{6DBBB2E6-299C-42D1-BA6D-4BE4AF0FEB9A}"/>
              </a:ext>
            </a:extLst>
          </p:cNvPr>
          <p:cNvSpPr/>
          <p:nvPr/>
        </p:nvSpPr>
        <p:spPr>
          <a:xfrm>
            <a:off x="9012315" y="2997054"/>
            <a:ext cx="115409" cy="22997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8" name="Metin kutusu 7">
            <a:extLst>
              <a:ext uri="{FF2B5EF4-FFF2-40B4-BE49-F238E27FC236}">
                <a16:creationId xmlns:a16="http://schemas.microsoft.com/office/drawing/2014/main" id="{8E2C7110-D60D-4293-AE6C-7A0865F84722}"/>
              </a:ext>
            </a:extLst>
          </p:cNvPr>
          <p:cNvSpPr txBox="1"/>
          <p:nvPr/>
        </p:nvSpPr>
        <p:spPr>
          <a:xfrm>
            <a:off x="1115286" y="3083813"/>
            <a:ext cx="1399374" cy="338554"/>
          </a:xfrm>
          <a:prstGeom prst="rect">
            <a:avLst/>
          </a:prstGeom>
          <a:noFill/>
        </p:spPr>
        <p:txBody>
          <a:bodyPr wrap="square" rtlCol="0">
            <a:spAutoFit/>
          </a:bodyPr>
          <a:lstStyle/>
          <a:p>
            <a:r>
              <a:rPr lang="tr-TR" sz="1600" dirty="0" err="1"/>
              <a:t>Pre</a:t>
            </a:r>
            <a:r>
              <a:rPr lang="tr-TR" sz="1600" dirty="0"/>
              <a:t>-fire data</a:t>
            </a:r>
          </a:p>
        </p:txBody>
      </p:sp>
      <p:sp>
        <p:nvSpPr>
          <p:cNvPr id="9" name="Metin kutusu 8">
            <a:extLst>
              <a:ext uri="{FF2B5EF4-FFF2-40B4-BE49-F238E27FC236}">
                <a16:creationId xmlns:a16="http://schemas.microsoft.com/office/drawing/2014/main" id="{FF0C5A24-161F-4FFA-A7CA-5944AC1BC1D5}"/>
              </a:ext>
            </a:extLst>
          </p:cNvPr>
          <p:cNvSpPr txBox="1"/>
          <p:nvPr/>
        </p:nvSpPr>
        <p:spPr>
          <a:xfrm>
            <a:off x="10226276" y="3057756"/>
            <a:ext cx="1399374" cy="338554"/>
          </a:xfrm>
          <a:prstGeom prst="rect">
            <a:avLst/>
          </a:prstGeom>
          <a:noFill/>
        </p:spPr>
        <p:txBody>
          <a:bodyPr wrap="square" rtlCol="0">
            <a:spAutoFit/>
          </a:bodyPr>
          <a:lstStyle/>
          <a:p>
            <a:r>
              <a:rPr lang="tr-TR" sz="1600" dirty="0"/>
              <a:t>Post-fire data</a:t>
            </a:r>
          </a:p>
        </p:txBody>
      </p:sp>
      <p:sp>
        <p:nvSpPr>
          <p:cNvPr id="10" name="Ok: Aşağı 9">
            <a:extLst>
              <a:ext uri="{FF2B5EF4-FFF2-40B4-BE49-F238E27FC236}">
                <a16:creationId xmlns:a16="http://schemas.microsoft.com/office/drawing/2014/main" id="{520952BF-E42B-4DB2-9DA6-0F664D64C87C}"/>
              </a:ext>
            </a:extLst>
          </p:cNvPr>
          <p:cNvSpPr/>
          <p:nvPr/>
        </p:nvSpPr>
        <p:spPr>
          <a:xfrm rot="5400000">
            <a:off x="3181328" y="2856070"/>
            <a:ext cx="173132" cy="90734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2" name="Ok: Aşağı 11">
            <a:extLst>
              <a:ext uri="{FF2B5EF4-FFF2-40B4-BE49-F238E27FC236}">
                <a16:creationId xmlns:a16="http://schemas.microsoft.com/office/drawing/2014/main" id="{27E5B819-3079-4B55-A020-B072C99230F5}"/>
              </a:ext>
            </a:extLst>
          </p:cNvPr>
          <p:cNvSpPr/>
          <p:nvPr/>
        </p:nvSpPr>
        <p:spPr>
          <a:xfrm rot="16200000">
            <a:off x="9386476" y="2857757"/>
            <a:ext cx="173132" cy="90734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6364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CE27445-6495-445D-921B-CD76FA980C73}"/>
              </a:ext>
            </a:extLst>
          </p:cNvPr>
          <p:cNvPicPr>
            <a:picLocks noChangeAspect="1"/>
          </p:cNvPicPr>
          <p:nvPr/>
        </p:nvPicPr>
        <p:blipFill>
          <a:blip r:embed="rId2"/>
          <a:stretch>
            <a:fillRect/>
          </a:stretch>
        </p:blipFill>
        <p:spPr>
          <a:xfrm>
            <a:off x="1602869" y="523781"/>
            <a:ext cx="9920345" cy="6006643"/>
          </a:xfrm>
          <a:prstGeom prst="rect">
            <a:avLst/>
          </a:prstGeom>
        </p:spPr>
      </p:pic>
      <p:sp>
        <p:nvSpPr>
          <p:cNvPr id="11" name="Metin kutusu 10">
            <a:extLst>
              <a:ext uri="{FF2B5EF4-FFF2-40B4-BE49-F238E27FC236}">
                <a16:creationId xmlns:a16="http://schemas.microsoft.com/office/drawing/2014/main" id="{DF3D3E34-600D-4D8B-8394-A0613E359F6A}"/>
              </a:ext>
            </a:extLst>
          </p:cNvPr>
          <p:cNvSpPr txBox="1"/>
          <p:nvPr/>
        </p:nvSpPr>
        <p:spPr>
          <a:xfrm>
            <a:off x="6027938" y="5686878"/>
            <a:ext cx="1289793" cy="276999"/>
          </a:xfrm>
          <a:prstGeom prst="rect">
            <a:avLst/>
          </a:prstGeom>
          <a:noFill/>
        </p:spPr>
        <p:txBody>
          <a:bodyPr wrap="square" rtlCol="0">
            <a:spAutoFit/>
          </a:bodyPr>
          <a:lstStyle/>
          <a:p>
            <a:r>
              <a:rPr lang="tr-TR" sz="1200" b="1" dirty="0" err="1">
                <a:solidFill>
                  <a:srgbClr val="FF0000"/>
                </a:solidFill>
              </a:rPr>
              <a:t>linear</a:t>
            </a:r>
            <a:r>
              <a:rPr lang="tr-TR" sz="1200" b="1" dirty="0">
                <a:solidFill>
                  <a:srgbClr val="FF0000"/>
                </a:solidFill>
              </a:rPr>
              <a:t> </a:t>
            </a:r>
            <a:r>
              <a:rPr lang="tr-TR" sz="1200" b="1" dirty="0" err="1">
                <a:solidFill>
                  <a:srgbClr val="FF0000"/>
                </a:solidFill>
              </a:rPr>
              <a:t>to</a:t>
            </a:r>
            <a:r>
              <a:rPr lang="tr-TR" sz="1200" b="1" dirty="0">
                <a:solidFill>
                  <a:srgbClr val="FF0000"/>
                </a:solidFill>
              </a:rPr>
              <a:t>/</a:t>
            </a:r>
            <a:r>
              <a:rPr lang="tr-TR" sz="1200" b="1" dirty="0" err="1">
                <a:solidFill>
                  <a:srgbClr val="FF0000"/>
                </a:solidFill>
              </a:rPr>
              <a:t>from</a:t>
            </a:r>
            <a:r>
              <a:rPr lang="tr-TR" sz="1200" b="1" dirty="0">
                <a:solidFill>
                  <a:srgbClr val="FF0000"/>
                </a:solidFill>
              </a:rPr>
              <a:t> </a:t>
            </a:r>
            <a:r>
              <a:rPr lang="tr-TR" sz="1200" b="1" dirty="0" err="1">
                <a:solidFill>
                  <a:srgbClr val="FF0000"/>
                </a:solidFill>
              </a:rPr>
              <a:t>dB</a:t>
            </a:r>
            <a:endParaRPr lang="tr-TR" sz="1200" b="1" dirty="0">
              <a:solidFill>
                <a:srgbClr val="FF0000"/>
              </a:solidFill>
            </a:endParaRPr>
          </a:p>
        </p:txBody>
      </p:sp>
      <p:sp>
        <p:nvSpPr>
          <p:cNvPr id="13" name="Ok: Aşağı 12">
            <a:extLst>
              <a:ext uri="{FF2B5EF4-FFF2-40B4-BE49-F238E27FC236}">
                <a16:creationId xmlns:a16="http://schemas.microsoft.com/office/drawing/2014/main" id="{8A78E053-77C4-4498-95AD-720F83F03E28}"/>
              </a:ext>
            </a:extLst>
          </p:cNvPr>
          <p:cNvSpPr/>
          <p:nvPr/>
        </p:nvSpPr>
        <p:spPr>
          <a:xfrm>
            <a:off x="6577622" y="5379576"/>
            <a:ext cx="88777" cy="20418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60649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FF2587D-1EBF-48E7-B50B-62E62A6B260A}"/>
              </a:ext>
            </a:extLst>
          </p:cNvPr>
          <p:cNvSpPr>
            <a:spLocks noGrp="1"/>
          </p:cNvSpPr>
          <p:nvPr>
            <p:ph idx="1"/>
          </p:nvPr>
        </p:nvSpPr>
        <p:spPr>
          <a:xfrm>
            <a:off x="1541011" y="3595455"/>
            <a:ext cx="9601200" cy="2752079"/>
          </a:xfrm>
        </p:spPr>
        <p:txBody>
          <a:bodyPr>
            <a:normAutofit/>
          </a:bodyPr>
          <a:lstStyle/>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Classification is applied as VV+VH, VH and VV for all bands.</a:t>
            </a: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a:p>
            <a:pPr algn="just">
              <a:lnSpc>
                <a:spcPct val="107000"/>
              </a:lnSpc>
              <a:spcAft>
                <a:spcPts val="800"/>
              </a:spcAft>
              <a:buFont typeface="Arial" panose="020B0604020202020204" pitchFamily="34" charset="0"/>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kmeans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em_cluster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contain mixed VV + VH bands</a:t>
            </a: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Arial" panose="020B0604020202020204" pitchFamily="34" charset="0"/>
              <a:buChar char="•"/>
            </a:pPr>
            <a:endParaRPr lang="tr-TR"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"VV" polarization indicates vertical propagation and reflection of radar waves, while "VH" polarization indicates vertical propagation and horizontal reflection.</a:t>
            </a:r>
            <a:endParaRPr lang="tr-TR"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7A2A0C31-5972-4EDF-8387-08889364942D}"/>
              </a:ext>
            </a:extLst>
          </p:cNvPr>
          <p:cNvPicPr>
            <a:picLocks noChangeAspect="1"/>
          </p:cNvPicPr>
          <p:nvPr/>
        </p:nvPicPr>
        <p:blipFill>
          <a:blip r:embed="rId2"/>
          <a:stretch>
            <a:fillRect/>
          </a:stretch>
        </p:blipFill>
        <p:spPr>
          <a:xfrm>
            <a:off x="2651456" y="-15127"/>
            <a:ext cx="7344801" cy="3444127"/>
          </a:xfrm>
          <a:prstGeom prst="rect">
            <a:avLst/>
          </a:prstGeom>
        </p:spPr>
      </p:pic>
    </p:spTree>
    <p:extLst>
      <p:ext uri="{BB962C8B-B14F-4D97-AF65-F5344CB8AC3E}">
        <p14:creationId xmlns:p14="http://schemas.microsoft.com/office/powerpoint/2010/main" val="156845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E45BE58-2ADE-47E3-BF06-AAB3EAD80297}"/>
              </a:ext>
            </a:extLst>
          </p:cNvPr>
          <p:cNvPicPr>
            <a:picLocks noChangeAspect="1"/>
          </p:cNvPicPr>
          <p:nvPr/>
        </p:nvPicPr>
        <p:blipFill>
          <a:blip r:embed="rId2"/>
          <a:stretch>
            <a:fillRect/>
          </a:stretch>
        </p:blipFill>
        <p:spPr>
          <a:xfrm>
            <a:off x="3241676" y="481300"/>
            <a:ext cx="6354062" cy="2486372"/>
          </a:xfrm>
          <a:prstGeom prst="rect">
            <a:avLst/>
          </a:prstGeom>
        </p:spPr>
      </p:pic>
      <p:sp>
        <p:nvSpPr>
          <p:cNvPr id="6" name="Ok: Sağ 5">
            <a:extLst>
              <a:ext uri="{FF2B5EF4-FFF2-40B4-BE49-F238E27FC236}">
                <a16:creationId xmlns:a16="http://schemas.microsoft.com/office/drawing/2014/main" id="{7A8EA04B-2C73-4902-9C42-03B84469CE26}"/>
              </a:ext>
            </a:extLst>
          </p:cNvPr>
          <p:cNvSpPr/>
          <p:nvPr/>
        </p:nvSpPr>
        <p:spPr>
          <a:xfrm>
            <a:off x="9647960" y="1387135"/>
            <a:ext cx="275208"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k: Sağ 7">
            <a:extLst>
              <a:ext uri="{FF2B5EF4-FFF2-40B4-BE49-F238E27FC236}">
                <a16:creationId xmlns:a16="http://schemas.microsoft.com/office/drawing/2014/main" id="{2AFFB531-C6D0-48CA-BACC-20AEEBFD10F4}"/>
              </a:ext>
            </a:extLst>
          </p:cNvPr>
          <p:cNvSpPr/>
          <p:nvPr/>
        </p:nvSpPr>
        <p:spPr>
          <a:xfrm rot="10800000">
            <a:off x="2890268" y="1387135"/>
            <a:ext cx="275208"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Metin kutusu 11">
            <a:extLst>
              <a:ext uri="{FF2B5EF4-FFF2-40B4-BE49-F238E27FC236}">
                <a16:creationId xmlns:a16="http://schemas.microsoft.com/office/drawing/2014/main" id="{6EEE5F99-F87B-432A-BFB5-1B87A6FD8E01}"/>
              </a:ext>
            </a:extLst>
          </p:cNvPr>
          <p:cNvSpPr txBox="1"/>
          <p:nvPr/>
        </p:nvSpPr>
        <p:spPr>
          <a:xfrm>
            <a:off x="10147178" y="1286807"/>
            <a:ext cx="1091953" cy="338554"/>
          </a:xfrm>
          <a:prstGeom prst="rect">
            <a:avLst/>
          </a:prstGeom>
          <a:noFill/>
        </p:spPr>
        <p:txBody>
          <a:bodyPr wrap="square" rtlCol="0">
            <a:spAutoFit/>
          </a:bodyPr>
          <a:lstStyle/>
          <a:p>
            <a:r>
              <a:rPr lang="tr-TR" sz="1600" dirty="0"/>
              <a:t>Post </a:t>
            </a:r>
            <a:r>
              <a:rPr lang="tr-TR" sz="1600" dirty="0" err="1"/>
              <a:t>date</a:t>
            </a:r>
            <a:endParaRPr lang="tr-TR" sz="1600" dirty="0"/>
          </a:p>
        </p:txBody>
      </p:sp>
      <p:sp>
        <p:nvSpPr>
          <p:cNvPr id="14" name="Metin kutusu 13">
            <a:extLst>
              <a:ext uri="{FF2B5EF4-FFF2-40B4-BE49-F238E27FC236}">
                <a16:creationId xmlns:a16="http://schemas.microsoft.com/office/drawing/2014/main" id="{79C81285-8B7C-4E9D-9AE1-6F082215EB19}"/>
              </a:ext>
            </a:extLst>
          </p:cNvPr>
          <p:cNvSpPr txBox="1"/>
          <p:nvPr/>
        </p:nvSpPr>
        <p:spPr>
          <a:xfrm>
            <a:off x="1722115" y="1286807"/>
            <a:ext cx="1091953" cy="338554"/>
          </a:xfrm>
          <a:prstGeom prst="rect">
            <a:avLst/>
          </a:prstGeom>
          <a:noFill/>
        </p:spPr>
        <p:txBody>
          <a:bodyPr wrap="square" rtlCol="0">
            <a:spAutoFit/>
          </a:bodyPr>
          <a:lstStyle/>
          <a:p>
            <a:r>
              <a:rPr lang="tr-TR" sz="1600" dirty="0" err="1"/>
              <a:t>Pre</a:t>
            </a:r>
            <a:r>
              <a:rPr lang="tr-TR" sz="1600" dirty="0"/>
              <a:t> </a:t>
            </a:r>
            <a:r>
              <a:rPr lang="tr-TR" sz="1600" dirty="0" err="1"/>
              <a:t>date</a:t>
            </a:r>
            <a:endParaRPr lang="tr-TR" sz="1600" dirty="0"/>
          </a:p>
        </p:txBody>
      </p:sp>
      <p:pic>
        <p:nvPicPr>
          <p:cNvPr id="16" name="Resim 15">
            <a:extLst>
              <a:ext uri="{FF2B5EF4-FFF2-40B4-BE49-F238E27FC236}">
                <a16:creationId xmlns:a16="http://schemas.microsoft.com/office/drawing/2014/main" id="{AF73F3D2-4FEE-464C-9567-4314E98C6981}"/>
              </a:ext>
            </a:extLst>
          </p:cNvPr>
          <p:cNvPicPr>
            <a:picLocks noChangeAspect="1"/>
          </p:cNvPicPr>
          <p:nvPr/>
        </p:nvPicPr>
        <p:blipFill>
          <a:blip r:embed="rId3"/>
          <a:stretch>
            <a:fillRect/>
          </a:stretch>
        </p:blipFill>
        <p:spPr>
          <a:xfrm>
            <a:off x="1232212" y="3189087"/>
            <a:ext cx="6354062" cy="1952898"/>
          </a:xfrm>
          <a:prstGeom prst="rect">
            <a:avLst/>
          </a:prstGeom>
        </p:spPr>
      </p:pic>
      <p:sp>
        <p:nvSpPr>
          <p:cNvPr id="17" name="Ok: Sağ 16">
            <a:extLst>
              <a:ext uri="{FF2B5EF4-FFF2-40B4-BE49-F238E27FC236}">
                <a16:creationId xmlns:a16="http://schemas.microsoft.com/office/drawing/2014/main" id="{5655C400-671B-49F0-B104-D41B5A594EC4}"/>
              </a:ext>
            </a:extLst>
          </p:cNvPr>
          <p:cNvSpPr/>
          <p:nvPr/>
        </p:nvSpPr>
        <p:spPr>
          <a:xfrm>
            <a:off x="7705230" y="3890328"/>
            <a:ext cx="275208"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Metin kutusu 18">
            <a:extLst>
              <a:ext uri="{FF2B5EF4-FFF2-40B4-BE49-F238E27FC236}">
                <a16:creationId xmlns:a16="http://schemas.microsoft.com/office/drawing/2014/main" id="{F641B38C-94C2-4D30-B8C0-DED7F90DF2BD}"/>
              </a:ext>
            </a:extLst>
          </p:cNvPr>
          <p:cNvSpPr txBox="1"/>
          <p:nvPr/>
        </p:nvSpPr>
        <p:spPr>
          <a:xfrm>
            <a:off x="8226643" y="3790000"/>
            <a:ext cx="3012488" cy="369332"/>
          </a:xfrm>
          <a:prstGeom prst="rect">
            <a:avLst/>
          </a:prstGeom>
          <a:noFill/>
        </p:spPr>
        <p:txBody>
          <a:bodyPr wrap="square" rtlCol="0">
            <a:spAutoFit/>
          </a:bodyPr>
          <a:lstStyle/>
          <a:p>
            <a:r>
              <a:rPr lang="tr-TR" dirty="0"/>
              <a:t>Land </a:t>
            </a:r>
            <a:r>
              <a:rPr lang="tr-TR" dirty="0" err="1"/>
              <a:t>Cover</a:t>
            </a:r>
            <a:r>
              <a:rPr lang="tr-TR" dirty="0"/>
              <a:t> </a:t>
            </a:r>
            <a:r>
              <a:rPr lang="tr-TR" dirty="0" err="1"/>
              <a:t>Classification</a:t>
            </a:r>
            <a:endParaRPr lang="tr-TR" dirty="0"/>
          </a:p>
        </p:txBody>
      </p:sp>
      <p:sp>
        <p:nvSpPr>
          <p:cNvPr id="20" name="Metin kutusu 19">
            <a:extLst>
              <a:ext uri="{FF2B5EF4-FFF2-40B4-BE49-F238E27FC236}">
                <a16:creationId xmlns:a16="http://schemas.microsoft.com/office/drawing/2014/main" id="{64B8E34A-4A00-488E-A142-6D2039335D7C}"/>
              </a:ext>
            </a:extLst>
          </p:cNvPr>
          <p:cNvSpPr txBox="1"/>
          <p:nvPr/>
        </p:nvSpPr>
        <p:spPr>
          <a:xfrm>
            <a:off x="5117977" y="111968"/>
            <a:ext cx="2724857" cy="369332"/>
          </a:xfrm>
          <a:prstGeom prst="rect">
            <a:avLst/>
          </a:prstGeom>
          <a:noFill/>
        </p:spPr>
        <p:txBody>
          <a:bodyPr wrap="square" rtlCol="0">
            <a:spAutoFit/>
          </a:bodyPr>
          <a:lstStyle/>
          <a:p>
            <a:r>
              <a:rPr lang="tr-TR" dirty="0" err="1"/>
              <a:t>Work</a:t>
            </a:r>
            <a:r>
              <a:rPr lang="tr-TR" dirty="0"/>
              <a:t> </a:t>
            </a:r>
            <a:r>
              <a:rPr lang="tr-TR" dirty="0" err="1"/>
              <a:t>Area</a:t>
            </a:r>
            <a:r>
              <a:rPr lang="tr-TR" dirty="0"/>
              <a:t> </a:t>
            </a:r>
            <a:r>
              <a:rPr lang="tr-TR" dirty="0" err="1"/>
              <a:t>for</a:t>
            </a:r>
            <a:r>
              <a:rPr lang="tr-TR" dirty="0"/>
              <a:t> </a:t>
            </a:r>
            <a:r>
              <a:rPr lang="tr-TR" dirty="0" err="1"/>
              <a:t>Wildfire</a:t>
            </a:r>
            <a:endParaRPr lang="tr-TR" dirty="0"/>
          </a:p>
        </p:txBody>
      </p:sp>
      <p:sp>
        <p:nvSpPr>
          <p:cNvPr id="21" name="Metin kutusu 20">
            <a:extLst>
              <a:ext uri="{FF2B5EF4-FFF2-40B4-BE49-F238E27FC236}">
                <a16:creationId xmlns:a16="http://schemas.microsoft.com/office/drawing/2014/main" id="{6E4DF77C-CE93-49CB-9D98-A473421987B3}"/>
              </a:ext>
            </a:extLst>
          </p:cNvPr>
          <p:cNvSpPr txBox="1"/>
          <p:nvPr/>
        </p:nvSpPr>
        <p:spPr>
          <a:xfrm>
            <a:off x="1873188" y="5690586"/>
            <a:ext cx="9365943"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Land</a:t>
            </a:r>
            <a:r>
              <a:rPr lang="tr-TR" dirty="0"/>
              <a:t> </a:t>
            </a:r>
            <a:r>
              <a:rPr lang="tr-TR" dirty="0" err="1"/>
              <a:t>cover</a:t>
            </a:r>
            <a:r>
              <a:rPr lang="tr-TR" dirty="0"/>
              <a:t> </a:t>
            </a:r>
            <a:r>
              <a:rPr lang="en-US" dirty="0"/>
              <a:t>has been specifically extracted to detect land cover and land use in a particular geographic region after geometric and radiometric corrections.</a:t>
            </a:r>
            <a:endParaRPr lang="tr-TR" dirty="0"/>
          </a:p>
        </p:txBody>
      </p:sp>
    </p:spTree>
    <p:extLst>
      <p:ext uri="{BB962C8B-B14F-4D97-AF65-F5344CB8AC3E}">
        <p14:creationId xmlns:p14="http://schemas.microsoft.com/office/powerpoint/2010/main" val="301956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9CC32D59-F840-464E-8ECF-F0D708BA2E0E}"/>
              </a:ext>
            </a:extLst>
          </p:cNvPr>
          <p:cNvPicPr>
            <a:picLocks noChangeAspect="1"/>
          </p:cNvPicPr>
          <p:nvPr/>
        </p:nvPicPr>
        <p:blipFill>
          <a:blip r:embed="rId2"/>
          <a:stretch>
            <a:fillRect/>
          </a:stretch>
        </p:blipFill>
        <p:spPr>
          <a:xfrm>
            <a:off x="740329" y="2151105"/>
            <a:ext cx="7720089" cy="2281758"/>
          </a:xfrm>
          <a:prstGeom prst="rect">
            <a:avLst/>
          </a:prstGeom>
        </p:spPr>
      </p:pic>
      <p:pic>
        <p:nvPicPr>
          <p:cNvPr id="11" name="Resim 10">
            <a:extLst>
              <a:ext uri="{FF2B5EF4-FFF2-40B4-BE49-F238E27FC236}">
                <a16:creationId xmlns:a16="http://schemas.microsoft.com/office/drawing/2014/main" id="{E6F664B9-89F0-4B07-B0D8-85BDFB6CB6F9}"/>
              </a:ext>
            </a:extLst>
          </p:cNvPr>
          <p:cNvPicPr>
            <a:picLocks noChangeAspect="1"/>
          </p:cNvPicPr>
          <p:nvPr/>
        </p:nvPicPr>
        <p:blipFill>
          <a:blip r:embed="rId3"/>
          <a:stretch>
            <a:fillRect/>
          </a:stretch>
        </p:blipFill>
        <p:spPr>
          <a:xfrm>
            <a:off x="4876344" y="4432863"/>
            <a:ext cx="7315656" cy="2425137"/>
          </a:xfrm>
          <a:prstGeom prst="rect">
            <a:avLst/>
          </a:prstGeom>
        </p:spPr>
      </p:pic>
      <p:sp>
        <p:nvSpPr>
          <p:cNvPr id="14" name="Ok: Aşağı 13">
            <a:extLst>
              <a:ext uri="{FF2B5EF4-FFF2-40B4-BE49-F238E27FC236}">
                <a16:creationId xmlns:a16="http://schemas.microsoft.com/office/drawing/2014/main" id="{0CE90980-EFEE-4F53-BB40-E7D3ABEB98D4}"/>
              </a:ext>
            </a:extLst>
          </p:cNvPr>
          <p:cNvSpPr/>
          <p:nvPr/>
        </p:nvSpPr>
        <p:spPr>
          <a:xfrm rot="2472172">
            <a:off x="5149049" y="1099107"/>
            <a:ext cx="328474" cy="68358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5" name="Ok: Aşağı 14">
            <a:extLst>
              <a:ext uri="{FF2B5EF4-FFF2-40B4-BE49-F238E27FC236}">
                <a16:creationId xmlns:a16="http://schemas.microsoft.com/office/drawing/2014/main" id="{560E2B30-9149-4E2B-9B02-F8AEC5016B2B}"/>
              </a:ext>
            </a:extLst>
          </p:cNvPr>
          <p:cNvSpPr/>
          <p:nvPr/>
        </p:nvSpPr>
        <p:spPr>
          <a:xfrm rot="18999015">
            <a:off x="4082083" y="4581075"/>
            <a:ext cx="328474" cy="68358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6" name="Metin kutusu 15">
            <a:extLst>
              <a:ext uri="{FF2B5EF4-FFF2-40B4-BE49-F238E27FC236}">
                <a16:creationId xmlns:a16="http://schemas.microsoft.com/office/drawing/2014/main" id="{44537918-42C0-4DBB-9053-CE59E86207D8}"/>
              </a:ext>
            </a:extLst>
          </p:cNvPr>
          <p:cNvSpPr txBox="1"/>
          <p:nvPr/>
        </p:nvSpPr>
        <p:spPr>
          <a:xfrm>
            <a:off x="2316481" y="1411389"/>
            <a:ext cx="315157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Images belong to the same files</a:t>
            </a:r>
            <a:endParaRPr lang="tr-TR" sz="1600" dirty="0">
              <a:latin typeface="Times New Roman" panose="02020603050405020304" pitchFamily="18" charset="0"/>
              <a:cs typeface="Times New Roman" panose="02020603050405020304" pitchFamily="18" charset="0"/>
            </a:endParaRPr>
          </a:p>
        </p:txBody>
      </p:sp>
      <p:sp>
        <p:nvSpPr>
          <p:cNvPr id="17" name="Metin kutusu 16">
            <a:extLst>
              <a:ext uri="{FF2B5EF4-FFF2-40B4-BE49-F238E27FC236}">
                <a16:creationId xmlns:a16="http://schemas.microsoft.com/office/drawing/2014/main" id="{99CEC617-73B2-455A-984F-E9835062EF4D}"/>
              </a:ext>
            </a:extLst>
          </p:cNvPr>
          <p:cNvSpPr txBox="1"/>
          <p:nvPr/>
        </p:nvSpPr>
        <p:spPr>
          <a:xfrm>
            <a:off x="8853997" y="2953430"/>
            <a:ext cx="3338003" cy="338554"/>
          </a:xfrm>
          <a:prstGeom prst="rect">
            <a:avLst/>
          </a:prstGeom>
          <a:noFill/>
        </p:spPr>
        <p:txBody>
          <a:bodyPr wrap="square" rtlCol="0">
            <a:spAutoFit/>
          </a:bodyPr>
          <a:lstStyle/>
          <a:p>
            <a:r>
              <a:rPr lang="tr-TR" sz="1600" dirty="0" err="1">
                <a:latin typeface="Times New Roman" panose="02020603050405020304" pitchFamily="18" charset="0"/>
                <a:cs typeface="Times New Roman" panose="02020603050405020304" pitchFamily="18" charset="0"/>
              </a:rPr>
              <a:t>Workspace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Histogram</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for</a:t>
            </a:r>
            <a:r>
              <a:rPr lang="tr-TR" sz="1600" dirty="0">
                <a:latin typeface="Times New Roman" panose="02020603050405020304" pitchFamily="18" charset="0"/>
                <a:cs typeface="Times New Roman" panose="02020603050405020304" pitchFamily="18" charset="0"/>
              </a:rPr>
              <a:t> EM Cluster</a:t>
            </a:r>
          </a:p>
        </p:txBody>
      </p:sp>
      <p:cxnSp>
        <p:nvCxnSpPr>
          <p:cNvPr id="19" name="Düz Ok Bağlayıcısı 18">
            <a:extLst>
              <a:ext uri="{FF2B5EF4-FFF2-40B4-BE49-F238E27FC236}">
                <a16:creationId xmlns:a16="http://schemas.microsoft.com/office/drawing/2014/main" id="{B705BE77-716F-4401-A020-76C9D76AB2E9}"/>
              </a:ext>
            </a:extLst>
          </p:cNvPr>
          <p:cNvCxnSpPr>
            <a:cxnSpLocks/>
            <a:endCxn id="17" idx="1"/>
          </p:cNvCxnSpPr>
          <p:nvPr/>
        </p:nvCxnSpPr>
        <p:spPr>
          <a:xfrm>
            <a:off x="8534172" y="3122707"/>
            <a:ext cx="319825"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0" name="Metin kutusu 19">
            <a:extLst>
              <a:ext uri="{FF2B5EF4-FFF2-40B4-BE49-F238E27FC236}">
                <a16:creationId xmlns:a16="http://schemas.microsoft.com/office/drawing/2014/main" id="{A6D3291E-E653-439B-B85D-F5B10212ECA7}"/>
              </a:ext>
            </a:extLst>
          </p:cNvPr>
          <p:cNvSpPr txBox="1"/>
          <p:nvPr/>
        </p:nvSpPr>
        <p:spPr>
          <a:xfrm>
            <a:off x="1094564" y="6217927"/>
            <a:ext cx="3427545" cy="338554"/>
          </a:xfrm>
          <a:prstGeom prst="rect">
            <a:avLst/>
          </a:prstGeom>
          <a:noFill/>
        </p:spPr>
        <p:txBody>
          <a:bodyPr wrap="square" rtlCol="0">
            <a:spAutoFit/>
          </a:bodyPr>
          <a:lstStyle/>
          <a:p>
            <a:r>
              <a:rPr lang="tr-TR" sz="1600" dirty="0" err="1">
                <a:latin typeface="Times New Roman" panose="02020603050405020304" pitchFamily="18" charset="0"/>
                <a:cs typeface="Times New Roman" panose="02020603050405020304" pitchFamily="18" charset="0"/>
              </a:rPr>
              <a:t>Workspace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Statistics</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for</a:t>
            </a:r>
            <a:r>
              <a:rPr lang="tr-TR" sz="1600" dirty="0">
                <a:latin typeface="Times New Roman" panose="02020603050405020304" pitchFamily="18" charset="0"/>
                <a:cs typeface="Times New Roman" panose="02020603050405020304" pitchFamily="18" charset="0"/>
              </a:rPr>
              <a:t> EM Cluster</a:t>
            </a:r>
          </a:p>
        </p:txBody>
      </p:sp>
      <p:cxnSp>
        <p:nvCxnSpPr>
          <p:cNvPr id="21" name="Düz Ok Bağlayıcısı 20">
            <a:extLst>
              <a:ext uri="{FF2B5EF4-FFF2-40B4-BE49-F238E27FC236}">
                <a16:creationId xmlns:a16="http://schemas.microsoft.com/office/drawing/2014/main" id="{7C2DF105-EBA8-4B99-8B2C-2797F6996CDE}"/>
              </a:ext>
            </a:extLst>
          </p:cNvPr>
          <p:cNvCxnSpPr>
            <a:cxnSpLocks/>
          </p:cNvCxnSpPr>
          <p:nvPr/>
        </p:nvCxnSpPr>
        <p:spPr>
          <a:xfrm flipH="1">
            <a:off x="4423346" y="6399002"/>
            <a:ext cx="354052"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4" name="Metin kutusu 23">
            <a:extLst>
              <a:ext uri="{FF2B5EF4-FFF2-40B4-BE49-F238E27FC236}">
                <a16:creationId xmlns:a16="http://schemas.microsoft.com/office/drawing/2014/main" id="{21F25F04-FD30-4115-865B-A70F9A843C68}"/>
              </a:ext>
            </a:extLst>
          </p:cNvPr>
          <p:cNvSpPr txBox="1"/>
          <p:nvPr/>
        </p:nvSpPr>
        <p:spPr>
          <a:xfrm>
            <a:off x="1812997" y="5120617"/>
            <a:ext cx="315157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Images belong to the same files</a:t>
            </a:r>
            <a:endParaRPr lang="tr-TR" sz="1600" dirty="0">
              <a:latin typeface="Times New Roman" panose="02020603050405020304" pitchFamily="18" charset="0"/>
              <a:cs typeface="Times New Roman" panose="02020603050405020304" pitchFamily="18" charset="0"/>
            </a:endParaRPr>
          </a:p>
        </p:txBody>
      </p:sp>
      <p:pic>
        <p:nvPicPr>
          <p:cNvPr id="29" name="Resim 28">
            <a:extLst>
              <a:ext uri="{FF2B5EF4-FFF2-40B4-BE49-F238E27FC236}">
                <a16:creationId xmlns:a16="http://schemas.microsoft.com/office/drawing/2014/main" id="{FCD4633F-5286-4D94-91EF-889FDE1DD214}"/>
              </a:ext>
            </a:extLst>
          </p:cNvPr>
          <p:cNvPicPr>
            <a:picLocks noChangeAspect="1"/>
          </p:cNvPicPr>
          <p:nvPr/>
        </p:nvPicPr>
        <p:blipFill>
          <a:blip r:embed="rId4"/>
          <a:stretch>
            <a:fillRect/>
          </a:stretch>
        </p:blipFill>
        <p:spPr>
          <a:xfrm>
            <a:off x="6096000" y="0"/>
            <a:ext cx="6096000" cy="2130372"/>
          </a:xfrm>
          <a:prstGeom prst="rect">
            <a:avLst/>
          </a:prstGeom>
        </p:spPr>
      </p:pic>
    </p:spTree>
    <p:extLst>
      <p:ext uri="{BB962C8B-B14F-4D97-AF65-F5344CB8AC3E}">
        <p14:creationId xmlns:p14="http://schemas.microsoft.com/office/powerpoint/2010/main" val="366077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F751F9A-E3E4-4B96-8904-C859FFB658B6}"/>
              </a:ext>
            </a:extLst>
          </p:cNvPr>
          <p:cNvSpPr>
            <a:spLocks noGrp="1"/>
          </p:cNvSpPr>
          <p:nvPr>
            <p:ph idx="1"/>
          </p:nvPr>
        </p:nvSpPr>
        <p:spPr>
          <a:xfrm>
            <a:off x="1114146" y="870012"/>
            <a:ext cx="10897341" cy="5193437"/>
          </a:xfrm>
        </p:spPr>
        <p:txBody>
          <a:bodyPr>
            <a:normAutofit/>
          </a:bodyPr>
          <a:lstStyle/>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numbers on the x-axis of the histograms represent the classes, while those on the y-axis represent pixel intensity.</a:t>
            </a:r>
            <a:r>
              <a:rPr lang="tr-TR" sz="16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the pre-fire histograms, a generally low-intensity and homogeneous distribution is observed, whereas a significant increase and change occur after the fire. This increase reflects the intensity of surface changes in the areas affected by the fire.</a:t>
            </a: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loss of vegetation due to the fire may expose more of the soil surface, leading to a stronger reflection of the satellite signal. </a:t>
            </a: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case, an increase in backscatter values is expected in the areas affected by the fire. </a:t>
            </a: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Areas where there is no change are areas where there is no fire. When the pixel density classes are examined, it is seen that the pixel densities </a:t>
            </a:r>
            <a:r>
              <a:rPr lang="tr-TR" sz="1600" dirty="0" err="1">
                <a:latin typeface="Times New Roman" panose="02020603050405020304" pitchFamily="18" charset="0"/>
                <a:cs typeface="Times New Roman" panose="02020603050405020304" pitchFamily="18" charset="0"/>
              </a:rPr>
              <a:t>pre</a:t>
            </a:r>
            <a:r>
              <a:rPr lang="en-US" sz="1600" dirty="0">
                <a:latin typeface="Times New Roman" panose="02020603050405020304" pitchFamily="18" charset="0"/>
                <a:cs typeface="Times New Roman" panose="02020603050405020304" pitchFamily="18" charset="0"/>
              </a:rPr>
              <a:t> fire are low and the pixel densities </a:t>
            </a:r>
            <a:r>
              <a:rPr lang="tr-TR" sz="1600" dirty="0">
                <a:latin typeface="Times New Roman" panose="02020603050405020304" pitchFamily="18" charset="0"/>
                <a:cs typeface="Times New Roman" panose="02020603050405020304" pitchFamily="18" charset="0"/>
              </a:rPr>
              <a:t>post</a:t>
            </a:r>
            <a:r>
              <a:rPr lang="en-US" sz="1600" dirty="0">
                <a:latin typeface="Times New Roman" panose="02020603050405020304" pitchFamily="18" charset="0"/>
                <a:cs typeface="Times New Roman" panose="02020603050405020304" pitchFamily="18" charset="0"/>
              </a:rPr>
              <a:t> fire are high.</a:t>
            </a: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tr-T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analyzes yield the same results for each pairwise comparison.</a:t>
            </a: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89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k: Aşağı 13">
            <a:extLst>
              <a:ext uri="{FF2B5EF4-FFF2-40B4-BE49-F238E27FC236}">
                <a16:creationId xmlns:a16="http://schemas.microsoft.com/office/drawing/2014/main" id="{0CE90980-EFEE-4F53-BB40-E7D3ABEB98D4}"/>
              </a:ext>
            </a:extLst>
          </p:cNvPr>
          <p:cNvSpPr/>
          <p:nvPr/>
        </p:nvSpPr>
        <p:spPr>
          <a:xfrm rot="2472172">
            <a:off x="5149049" y="1099107"/>
            <a:ext cx="328474" cy="68358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5" name="Ok: Aşağı 14">
            <a:extLst>
              <a:ext uri="{FF2B5EF4-FFF2-40B4-BE49-F238E27FC236}">
                <a16:creationId xmlns:a16="http://schemas.microsoft.com/office/drawing/2014/main" id="{560E2B30-9149-4E2B-9B02-F8AEC5016B2B}"/>
              </a:ext>
            </a:extLst>
          </p:cNvPr>
          <p:cNvSpPr/>
          <p:nvPr/>
        </p:nvSpPr>
        <p:spPr>
          <a:xfrm rot="18999015">
            <a:off x="4082083" y="4581075"/>
            <a:ext cx="328474" cy="68358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6" name="Metin kutusu 15">
            <a:extLst>
              <a:ext uri="{FF2B5EF4-FFF2-40B4-BE49-F238E27FC236}">
                <a16:creationId xmlns:a16="http://schemas.microsoft.com/office/drawing/2014/main" id="{44537918-42C0-4DBB-9053-CE59E86207D8}"/>
              </a:ext>
            </a:extLst>
          </p:cNvPr>
          <p:cNvSpPr txBox="1"/>
          <p:nvPr/>
        </p:nvSpPr>
        <p:spPr>
          <a:xfrm>
            <a:off x="2316481" y="1467688"/>
            <a:ext cx="315157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Images belong to the same files</a:t>
            </a:r>
            <a:endParaRPr lang="tr-TR" sz="1600" dirty="0">
              <a:latin typeface="Times New Roman" panose="02020603050405020304" pitchFamily="18" charset="0"/>
              <a:cs typeface="Times New Roman" panose="02020603050405020304" pitchFamily="18" charset="0"/>
            </a:endParaRPr>
          </a:p>
        </p:txBody>
      </p:sp>
      <p:sp>
        <p:nvSpPr>
          <p:cNvPr id="17" name="Metin kutusu 16">
            <a:extLst>
              <a:ext uri="{FF2B5EF4-FFF2-40B4-BE49-F238E27FC236}">
                <a16:creationId xmlns:a16="http://schemas.microsoft.com/office/drawing/2014/main" id="{99CEC617-73B2-455A-984F-E9835062EF4D}"/>
              </a:ext>
            </a:extLst>
          </p:cNvPr>
          <p:cNvSpPr txBox="1"/>
          <p:nvPr/>
        </p:nvSpPr>
        <p:spPr>
          <a:xfrm>
            <a:off x="8853997" y="2953430"/>
            <a:ext cx="3338003" cy="338554"/>
          </a:xfrm>
          <a:prstGeom prst="rect">
            <a:avLst/>
          </a:prstGeom>
          <a:noFill/>
        </p:spPr>
        <p:txBody>
          <a:bodyPr wrap="square" rtlCol="0">
            <a:spAutoFit/>
          </a:bodyPr>
          <a:lstStyle/>
          <a:p>
            <a:r>
              <a:rPr lang="tr-TR" sz="1600" dirty="0" err="1">
                <a:latin typeface="Times New Roman" panose="02020603050405020304" pitchFamily="18" charset="0"/>
                <a:cs typeface="Times New Roman" panose="02020603050405020304" pitchFamily="18" charset="0"/>
              </a:rPr>
              <a:t>Workspace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Histogram</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for</a:t>
            </a:r>
            <a:r>
              <a:rPr lang="tr-TR" sz="1600" dirty="0">
                <a:latin typeface="Times New Roman" panose="02020603050405020304" pitchFamily="18" charset="0"/>
                <a:cs typeface="Times New Roman" panose="02020603050405020304" pitchFamily="18" charset="0"/>
              </a:rPr>
              <a:t> K-</a:t>
            </a:r>
            <a:r>
              <a:rPr lang="tr-TR" sz="1600" dirty="0" err="1">
                <a:latin typeface="Times New Roman" panose="02020603050405020304" pitchFamily="18" charset="0"/>
                <a:cs typeface="Times New Roman" panose="02020603050405020304" pitchFamily="18" charset="0"/>
              </a:rPr>
              <a:t>Means</a:t>
            </a:r>
            <a:endParaRPr lang="tr-TR" sz="1600" dirty="0">
              <a:latin typeface="Times New Roman" panose="02020603050405020304" pitchFamily="18" charset="0"/>
              <a:cs typeface="Times New Roman" panose="02020603050405020304" pitchFamily="18" charset="0"/>
            </a:endParaRPr>
          </a:p>
        </p:txBody>
      </p:sp>
      <p:cxnSp>
        <p:nvCxnSpPr>
          <p:cNvPr id="19" name="Düz Ok Bağlayıcısı 18">
            <a:extLst>
              <a:ext uri="{FF2B5EF4-FFF2-40B4-BE49-F238E27FC236}">
                <a16:creationId xmlns:a16="http://schemas.microsoft.com/office/drawing/2014/main" id="{B705BE77-716F-4401-A020-76C9D76AB2E9}"/>
              </a:ext>
            </a:extLst>
          </p:cNvPr>
          <p:cNvCxnSpPr>
            <a:cxnSpLocks/>
            <a:endCxn id="17" idx="1"/>
          </p:cNvCxnSpPr>
          <p:nvPr/>
        </p:nvCxnSpPr>
        <p:spPr>
          <a:xfrm>
            <a:off x="8534172" y="3122707"/>
            <a:ext cx="319825"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0" name="Metin kutusu 19">
            <a:extLst>
              <a:ext uri="{FF2B5EF4-FFF2-40B4-BE49-F238E27FC236}">
                <a16:creationId xmlns:a16="http://schemas.microsoft.com/office/drawing/2014/main" id="{A6D3291E-E653-439B-B85D-F5B10212ECA7}"/>
              </a:ext>
            </a:extLst>
          </p:cNvPr>
          <p:cNvSpPr txBox="1"/>
          <p:nvPr/>
        </p:nvSpPr>
        <p:spPr>
          <a:xfrm>
            <a:off x="995801" y="6265236"/>
            <a:ext cx="3427545" cy="338554"/>
          </a:xfrm>
          <a:prstGeom prst="rect">
            <a:avLst/>
          </a:prstGeom>
          <a:noFill/>
        </p:spPr>
        <p:txBody>
          <a:bodyPr wrap="square" rtlCol="0">
            <a:spAutoFit/>
          </a:bodyPr>
          <a:lstStyle/>
          <a:p>
            <a:r>
              <a:rPr lang="tr-TR" sz="1600" dirty="0" err="1">
                <a:latin typeface="Times New Roman" panose="02020603050405020304" pitchFamily="18" charset="0"/>
                <a:cs typeface="Times New Roman" panose="02020603050405020304" pitchFamily="18" charset="0"/>
              </a:rPr>
              <a:t>Workspace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Statistics</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for</a:t>
            </a:r>
            <a:r>
              <a:rPr lang="tr-TR" sz="1600" dirty="0">
                <a:latin typeface="Times New Roman" panose="02020603050405020304" pitchFamily="18" charset="0"/>
                <a:cs typeface="Times New Roman" panose="02020603050405020304" pitchFamily="18" charset="0"/>
              </a:rPr>
              <a:t> K-</a:t>
            </a:r>
            <a:r>
              <a:rPr lang="tr-TR" sz="1600" dirty="0" err="1">
                <a:latin typeface="Times New Roman" panose="02020603050405020304" pitchFamily="18" charset="0"/>
                <a:cs typeface="Times New Roman" panose="02020603050405020304" pitchFamily="18" charset="0"/>
              </a:rPr>
              <a:t>Means</a:t>
            </a:r>
            <a:endParaRPr lang="tr-TR" sz="1600" dirty="0">
              <a:latin typeface="Times New Roman" panose="02020603050405020304" pitchFamily="18" charset="0"/>
              <a:cs typeface="Times New Roman" panose="02020603050405020304" pitchFamily="18" charset="0"/>
            </a:endParaRPr>
          </a:p>
        </p:txBody>
      </p:sp>
      <p:cxnSp>
        <p:nvCxnSpPr>
          <p:cNvPr id="21" name="Düz Ok Bağlayıcısı 20">
            <a:extLst>
              <a:ext uri="{FF2B5EF4-FFF2-40B4-BE49-F238E27FC236}">
                <a16:creationId xmlns:a16="http://schemas.microsoft.com/office/drawing/2014/main" id="{7C2DF105-EBA8-4B99-8B2C-2797F6996CDE}"/>
              </a:ext>
            </a:extLst>
          </p:cNvPr>
          <p:cNvCxnSpPr>
            <a:cxnSpLocks/>
          </p:cNvCxnSpPr>
          <p:nvPr/>
        </p:nvCxnSpPr>
        <p:spPr>
          <a:xfrm flipH="1">
            <a:off x="4246320" y="6434513"/>
            <a:ext cx="354052"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pic>
        <p:nvPicPr>
          <p:cNvPr id="3" name="Resim 2">
            <a:extLst>
              <a:ext uri="{FF2B5EF4-FFF2-40B4-BE49-F238E27FC236}">
                <a16:creationId xmlns:a16="http://schemas.microsoft.com/office/drawing/2014/main" id="{7777BE79-C2AA-4237-B1FF-69D451536CBA}"/>
              </a:ext>
            </a:extLst>
          </p:cNvPr>
          <p:cNvPicPr>
            <a:picLocks noChangeAspect="1"/>
          </p:cNvPicPr>
          <p:nvPr/>
        </p:nvPicPr>
        <p:blipFill>
          <a:blip r:embed="rId2"/>
          <a:stretch>
            <a:fillRect/>
          </a:stretch>
        </p:blipFill>
        <p:spPr>
          <a:xfrm>
            <a:off x="727717" y="2178848"/>
            <a:ext cx="7806456" cy="2254015"/>
          </a:xfrm>
          <a:prstGeom prst="rect">
            <a:avLst/>
          </a:prstGeom>
        </p:spPr>
      </p:pic>
      <p:pic>
        <p:nvPicPr>
          <p:cNvPr id="5" name="Resim 4">
            <a:extLst>
              <a:ext uri="{FF2B5EF4-FFF2-40B4-BE49-F238E27FC236}">
                <a16:creationId xmlns:a16="http://schemas.microsoft.com/office/drawing/2014/main" id="{24A8DEF5-0571-40A1-92DB-08D6E3F38E88}"/>
              </a:ext>
            </a:extLst>
          </p:cNvPr>
          <p:cNvPicPr>
            <a:picLocks noChangeAspect="1"/>
          </p:cNvPicPr>
          <p:nvPr/>
        </p:nvPicPr>
        <p:blipFill>
          <a:blip r:embed="rId3"/>
          <a:stretch>
            <a:fillRect/>
          </a:stretch>
        </p:blipFill>
        <p:spPr>
          <a:xfrm>
            <a:off x="4682010" y="4460606"/>
            <a:ext cx="7509990" cy="2397393"/>
          </a:xfrm>
          <a:prstGeom prst="rect">
            <a:avLst/>
          </a:prstGeom>
        </p:spPr>
      </p:pic>
      <p:sp>
        <p:nvSpPr>
          <p:cNvPr id="18" name="Metin kutusu 17">
            <a:extLst>
              <a:ext uri="{FF2B5EF4-FFF2-40B4-BE49-F238E27FC236}">
                <a16:creationId xmlns:a16="http://schemas.microsoft.com/office/drawing/2014/main" id="{F204299C-5D58-4BA6-BEE3-5EBB359D6529}"/>
              </a:ext>
            </a:extLst>
          </p:cNvPr>
          <p:cNvSpPr txBox="1"/>
          <p:nvPr/>
        </p:nvSpPr>
        <p:spPr>
          <a:xfrm>
            <a:off x="1812997" y="5199510"/>
            <a:ext cx="315157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Images belong to the same files</a:t>
            </a:r>
            <a:endParaRPr lang="tr-TR" sz="1600" dirty="0">
              <a:latin typeface="Times New Roman" panose="02020603050405020304" pitchFamily="18" charset="0"/>
              <a:cs typeface="Times New Roman" panose="02020603050405020304" pitchFamily="18" charset="0"/>
            </a:endParaRPr>
          </a:p>
        </p:txBody>
      </p:sp>
      <p:pic>
        <p:nvPicPr>
          <p:cNvPr id="12" name="Resim 11">
            <a:extLst>
              <a:ext uri="{FF2B5EF4-FFF2-40B4-BE49-F238E27FC236}">
                <a16:creationId xmlns:a16="http://schemas.microsoft.com/office/drawing/2014/main" id="{304C2DC0-FABC-4AA0-9063-B3E04BF43E17}"/>
              </a:ext>
            </a:extLst>
          </p:cNvPr>
          <p:cNvPicPr>
            <a:picLocks noChangeAspect="1"/>
          </p:cNvPicPr>
          <p:nvPr/>
        </p:nvPicPr>
        <p:blipFill>
          <a:blip r:embed="rId4"/>
          <a:stretch>
            <a:fillRect/>
          </a:stretch>
        </p:blipFill>
        <p:spPr>
          <a:xfrm>
            <a:off x="5628359" y="27697"/>
            <a:ext cx="6563641" cy="2086266"/>
          </a:xfrm>
          <a:prstGeom prst="rect">
            <a:avLst/>
          </a:prstGeom>
        </p:spPr>
      </p:pic>
    </p:spTree>
    <p:extLst>
      <p:ext uri="{BB962C8B-B14F-4D97-AF65-F5344CB8AC3E}">
        <p14:creationId xmlns:p14="http://schemas.microsoft.com/office/powerpoint/2010/main" val="544745663"/>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282</TotalTime>
  <Words>1074</Words>
  <Application>Microsoft Office PowerPoint</Application>
  <PresentationFormat>Geniş ekran</PresentationFormat>
  <Paragraphs>67</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Franklin Gothic Book</vt:lpstr>
      <vt:lpstr>Times New Roman</vt:lpstr>
      <vt:lpstr>Kırpma</vt:lpstr>
      <vt:lpstr>Classification and analysis after pre-processing for Sentinel-1 data from a wıldfıre regıon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REFERENCE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Samet TOPTAŞ</dc:creator>
  <cp:lastModifiedBy>Samet TOPTAŞ</cp:lastModifiedBy>
  <cp:revision>57</cp:revision>
  <dcterms:created xsi:type="dcterms:W3CDTF">2023-12-25T18:41:51Z</dcterms:created>
  <dcterms:modified xsi:type="dcterms:W3CDTF">2023-12-25T23:33:30Z</dcterms:modified>
</cp:coreProperties>
</file>