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x="8648700" cy="6477000"/>
  <p:notesSz cx="6858000" cy="9144000"/>
  <p:embeddedFontLst>
    <p:embeddedFont>
      <p:font typeface="Yanone Kaffeesatz" charset="1" panose="00000500000000000000"/>
      <p:regular r:id="rId79"/>
    </p:embeddedFont>
    <p:embeddedFont>
      <p:font typeface="Yanone Kaffeesatz Bold" charset="1" panose="00000800000000000000"/>
      <p:regular r:id="rId80"/>
    </p:embeddedFont>
    <p:embeddedFont>
      <p:font typeface="Droid Serif" charset="1" panose="02020600060500020200"/>
      <p:regular r:id="rId81"/>
    </p:embeddedFont>
    <p:embeddedFont>
      <p:font typeface="Droid Serif Bold" charset="1" panose="02020800060500020200"/>
      <p:regular r:id="rId82"/>
    </p:embeddedFont>
    <p:embeddedFont>
      <p:font typeface="Canva Sans Bold" charset="1" panose="020B0803030501040103"/>
      <p:regular r:id="rId83"/>
    </p:embeddedFont>
    <p:embeddedFont>
      <p:font typeface="Arimo" charset="1" panose="020B0604020202020204"/>
      <p:regular r:id="rId84"/>
    </p:embeddedFont>
    <p:embeddedFont>
      <p:font typeface="Montserrat" charset="1" panose="00000500000000000000"/>
      <p:regular r:id="rId85"/>
    </p:embeddedFont>
    <p:embeddedFont>
      <p:font typeface="Montserrat Medium" charset="1" panose="00000600000000000000"/>
      <p:regular r:id="rId86"/>
    </p:embeddedFont>
    <p:embeddedFont>
      <p:font typeface="Montserrat Italics" charset="1" panose="00000500000000000000"/>
      <p:regular r:id="rId87"/>
    </p:embeddedFont>
    <p:embeddedFont>
      <p:font typeface="Consolas" charset="1" panose="020B0609020204030204"/>
      <p:regular r:id="rId88"/>
    </p:embeddedFont>
    <p:embeddedFont>
      <p:font typeface="Montserrat Bold" charset="1" panose="00000800000000000000"/>
      <p:regular r:id="rId89"/>
    </p:embeddedFont>
    <p:embeddedFont>
      <p:font typeface="Droid Serif Italics" charset="1" panose="02020600060500090200"/>
      <p:regular r:id="rId90"/>
    </p:embeddedFont>
    <p:embeddedFont>
      <p:font typeface="Droid Serif Bold Italics" charset="1" panose="02020800060500090200"/>
      <p:regular r:id="rId9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fonts/font79.fntdata" Type="http://schemas.openxmlformats.org/officeDocument/2006/relationships/font"/><Relationship Id="rId8" Target="slides/slide3.xml" Type="http://schemas.openxmlformats.org/officeDocument/2006/relationships/slide"/><Relationship Id="rId80" Target="fonts/font80.fntdata" Type="http://schemas.openxmlformats.org/officeDocument/2006/relationships/font"/><Relationship Id="rId81" Target="fonts/font81.fntdata" Type="http://schemas.openxmlformats.org/officeDocument/2006/relationships/font"/><Relationship Id="rId82" Target="fonts/font82.fntdata" Type="http://schemas.openxmlformats.org/officeDocument/2006/relationships/font"/><Relationship Id="rId83" Target="fonts/font83.fntdata" Type="http://schemas.openxmlformats.org/officeDocument/2006/relationships/font"/><Relationship Id="rId84" Target="fonts/font84.fntdata" Type="http://schemas.openxmlformats.org/officeDocument/2006/relationships/font"/><Relationship Id="rId85" Target="fonts/font85.fntdata" Type="http://schemas.openxmlformats.org/officeDocument/2006/relationships/font"/><Relationship Id="rId86" Target="fonts/font86.fntdata" Type="http://schemas.openxmlformats.org/officeDocument/2006/relationships/font"/><Relationship Id="rId87" Target="fonts/font87.fntdata" Type="http://schemas.openxmlformats.org/officeDocument/2006/relationships/font"/><Relationship Id="rId88" Target="fonts/font88.fntdata" Type="http://schemas.openxmlformats.org/officeDocument/2006/relationships/font"/><Relationship Id="rId89" Target="fonts/font89.fntdata" Type="http://schemas.openxmlformats.org/officeDocument/2006/relationships/font"/><Relationship Id="rId9" Target="slides/slide4.xml" Type="http://schemas.openxmlformats.org/officeDocument/2006/relationships/slide"/><Relationship Id="rId90" Target="fonts/font90.fntdata" Type="http://schemas.openxmlformats.org/officeDocument/2006/relationships/font"/><Relationship Id="rId91" Target="fonts/font91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https://www.r-project.org/" TargetMode="External" Type="http://schemas.openxmlformats.org/officeDocument/2006/relationships/hyperlink"/><Relationship Id="rId5" Target="https://www.r-project.org/" TargetMode="External" Type="http://schemas.openxmlformats.org/officeDocument/2006/relationships/hyperlink"/><Relationship Id="rId6" Target="https://www.r-project.org/" TargetMode="External" Type="http://schemas.openxmlformats.org/officeDocument/2006/relationships/hyperlink"/><Relationship Id="rId7" Target="https://www.r-project.org/" TargetMode="External" Type="http://schemas.openxmlformats.org/officeDocument/2006/relationships/hyperlink"/><Relationship Id="rId8" Target="https://www.r-project.org/" TargetMode="External" Type="http://schemas.openxmlformats.org/officeDocument/2006/relationships/hyperlink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https://www.r-project.org/" TargetMode="External" Type="http://schemas.openxmlformats.org/officeDocument/2006/relationships/hyperlink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https://www.r-project.org/" TargetMode="External" Type="http://schemas.openxmlformats.org/officeDocument/2006/relationships/hyperlink"/><Relationship Id="rId5" Target="https://www.r-project.org/" TargetMode="External" Type="http://schemas.openxmlformats.org/officeDocument/2006/relationships/hyperlink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jpeg" Type="http://schemas.openxmlformats.org/officeDocument/2006/relationships/image"/><Relationship Id="rId4" Target="../media/image14.png" Type="http://schemas.openxmlformats.org/officeDocument/2006/relationships/image"/><Relationship Id="rId5" Target="https://medium.com/p/1bb613213708/edit" TargetMode="External" Type="http://schemas.openxmlformats.org/officeDocument/2006/relationships/hyperlink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SameulAH/R-s-Kickstart" TargetMode="External" Type="http://schemas.openxmlformats.org/officeDocument/2006/relationships/hyperlink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jpe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jpe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jpe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jpe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40.jpe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41.jpe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jpe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r-graph-gallery.com" TargetMode="External" Type="http://schemas.openxmlformats.org/officeDocument/2006/relationships/hyperlink"/><Relationship Id="rId3" Target="https://r-graph-gallery.com" TargetMode="External" Type="http://schemas.openxmlformats.org/officeDocument/2006/relationships/hyperlink"/><Relationship Id="rId4" Target="https://www.data-to-viz.com" TargetMode="External" Type="http://schemas.openxmlformats.org/officeDocument/2006/relationships/hyperlink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52.jpeg" Type="http://schemas.openxmlformats.org/officeDocument/2006/relationships/image"/><Relationship Id="rId2" Target="../media/image43.jpeg" Type="http://schemas.openxmlformats.org/officeDocument/2006/relationships/image"/><Relationship Id="rId3" Target="../media/image44.jpe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jpeg" Type="http://schemas.openxmlformats.org/officeDocument/2006/relationships/image"/><Relationship Id="rId7" Target="../media/image48.jpeg" Type="http://schemas.openxmlformats.org/officeDocument/2006/relationships/image"/><Relationship Id="rId8" Target="../media/image49.jpe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jpeg" Type="http://schemas.openxmlformats.org/officeDocument/2006/relationships/image"/><Relationship Id="rId3" Target="../media/image54.jpeg" Type="http://schemas.openxmlformats.org/officeDocument/2006/relationships/image"/><Relationship Id="rId4" Target="../media/image55.jpe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jpeg" Type="http://schemas.openxmlformats.org/officeDocument/2006/relationships/image"/><Relationship Id="rId3" Target="../media/image57.jpeg" Type="http://schemas.openxmlformats.org/officeDocument/2006/relationships/image"/><Relationship Id="rId4" Target="../media/image58.jpe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jpeg" Type="http://schemas.openxmlformats.org/officeDocument/2006/relationships/image"/><Relationship Id="rId3" Target="../media/image60.jpeg" Type="http://schemas.openxmlformats.org/officeDocument/2006/relationships/image"/><Relationship Id="rId4" Target="../media/image61.pn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jpeg" Type="http://schemas.openxmlformats.org/officeDocument/2006/relationships/image"/><Relationship Id="rId4" Target="../media/image64.jpe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r-project.org/" TargetMode="External" Type="http://schemas.openxmlformats.org/officeDocument/2006/relationships/hyperlink"/><Relationship Id="rId3" Target="http://cran.r-project.org/" TargetMode="External" Type="http://schemas.openxmlformats.org/officeDocument/2006/relationships/hyperlink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/Relationships>
</file>

<file path=ppt/slides/_rels/slide7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7.jpeg" Type="http://schemas.openxmlformats.org/officeDocument/2006/relationships/image"/></Relationships>
</file>

<file path=ppt/slides/_rels/slide7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8.jpeg" Type="http://schemas.openxmlformats.org/officeDocument/2006/relationships/image"/></Relationships>
</file>

<file path=ppt/slides/_rels/slide7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r-project.org/" TargetMode="External" Type="http://schemas.openxmlformats.org/officeDocument/2006/relationships/hyperlink"/><Relationship Id="rId2" Target="https://www.r-project.org/" TargetMode="External" Type="http://schemas.openxmlformats.org/officeDocument/2006/relationships/hyperlink"/><Relationship Id="rId3" Target="https://www.r-project.org/" TargetMode="External" Type="http://schemas.openxmlformats.org/officeDocument/2006/relationships/hyperlink"/><Relationship Id="rId4" Target="https://www.r-project.org/" TargetMode="External" Type="http://schemas.openxmlformats.org/officeDocument/2006/relationships/hyperlink"/><Relationship Id="rId5" Target="https://www.r-project.org/" TargetMode="External" Type="http://schemas.openxmlformats.org/officeDocument/2006/relationships/hyperlink"/><Relationship Id="rId6" Target="https://www.r-project.org/" TargetMode="External" Type="http://schemas.openxmlformats.org/officeDocument/2006/relationships/hyperlink"/><Relationship Id="rId7" Target="https://www.r-project.org/" TargetMode="External" Type="http://schemas.openxmlformats.org/officeDocument/2006/relationships/hyperlink"/><Relationship Id="rId8" Target="https://www.r-project.org/" TargetMode="External" Type="http://schemas.openxmlformats.org/officeDocument/2006/relationships/hyperlink"/><Relationship Id="rId9" Target="https://www.r-project.org/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4341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80392" y="2080431"/>
            <a:ext cx="3519954" cy="9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4224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R’s Kickstart : a gentle 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16158" y="3826935"/>
            <a:ext cx="2821048" cy="701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1"/>
              </a:lnSpc>
            </a:pPr>
            <a:r>
              <a:rPr lang="en-US" sz="2524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UNIVERSITY OF LUXEMBOURG C</a:t>
            </a:r>
            <a:r>
              <a:rPr lang="en-US" b="true" sz="2524">
                <a:solidFill>
                  <a:srgbClr val="FFFFFF"/>
                </a:solidFill>
                <a:latin typeface="Yanone Kaffeesatz Bold"/>
                <a:ea typeface="Yanone Kaffeesatz Bold"/>
                <a:cs typeface="Yanone Kaffeesatz Bold"/>
                <a:sym typeface="Yanone Kaffeesatz Bold"/>
              </a:rPr>
              <a:t>²DH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80798" y="5617474"/>
            <a:ext cx="3104902" cy="47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35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Elisabeth Guerard Ismail AHOUARI &amp; Mehdi MOUALIM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2652" y="1927505"/>
            <a:ext cx="7668877" cy="3259661"/>
          </a:xfrm>
          <a:custGeom>
            <a:avLst/>
            <a:gdLst/>
            <a:ahLst/>
            <a:cxnLst/>
            <a:rect r="r" b="b" t="t" l="l"/>
            <a:pathLst>
              <a:path h="3259661" w="7668877">
                <a:moveTo>
                  <a:pt x="0" y="0"/>
                </a:moveTo>
                <a:lnTo>
                  <a:pt x="7668876" y="0"/>
                </a:lnTo>
                <a:lnTo>
                  <a:pt x="7668876" y="3259661"/>
                </a:lnTo>
                <a:lnTo>
                  <a:pt x="0" y="3259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8652" y="115252"/>
            <a:ext cx="1290163" cy="11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1"/>
              </a:lnSpc>
              <a:spcBef>
                <a:spcPct val="0"/>
              </a:spcBef>
            </a:pPr>
            <a:r>
              <a:rPr lang="en-US" sz="4108" strike="noStrike" u="none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RStudio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653" y="442358"/>
            <a:ext cx="6317656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Why R for Historians &amp; Their Research?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2000" y="1856394"/>
            <a:ext cx="1563243" cy="35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Points: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1939" y="4204407"/>
            <a:ext cx="3501114" cy="31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27282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Complexity of Historical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71939" y="2612993"/>
            <a:ext cx="4102598" cy="31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27282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Data Cleaning and Transformation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5045" y="2974153"/>
            <a:ext cx="6595939" cy="77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39"/>
              </a:lnSpc>
            </a:pPr>
            <a:r>
              <a:rPr lang="en-US" sz="14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Historians now have access to vast amounts of digital data from archives, publications, census records, and social media, requiring effective tools for analysis.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5045" y="4594374"/>
            <a:ext cx="6617075" cy="77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39"/>
              </a:lnSpc>
            </a:pPr>
            <a:r>
              <a:rPr lang="en-US" sz="14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Historical datasets often involve diverse, unstructured data types, like text, dates, locations, and sometimes uncertain or missing data points, as we explore later in this workshop!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8901" y="2831325"/>
            <a:ext cx="3200400" cy="3009890"/>
          </a:xfrm>
          <a:custGeom>
            <a:avLst/>
            <a:gdLst/>
            <a:ahLst/>
            <a:cxnLst/>
            <a:rect r="r" b="b" t="t" l="l"/>
            <a:pathLst>
              <a:path h="3009890" w="3200400">
                <a:moveTo>
                  <a:pt x="0" y="0"/>
                </a:moveTo>
                <a:lnTo>
                  <a:pt x="3200400" y="0"/>
                </a:lnTo>
                <a:lnTo>
                  <a:pt x="3200400" y="3009891"/>
                </a:lnTo>
                <a:lnTo>
                  <a:pt x="0" y="3009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756144" y="6044584"/>
            <a:ext cx="2693413" cy="9525"/>
            <a:chOff x="0" y="0"/>
            <a:chExt cx="2693416" cy="95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93416" cy="9525"/>
            </a:xfrm>
            <a:custGeom>
              <a:avLst/>
              <a:gdLst/>
              <a:ahLst/>
              <a:cxnLst/>
              <a:rect r="r" b="b" t="t" l="l"/>
              <a:pathLst>
                <a:path h="9525" w="2693416">
                  <a:moveTo>
                    <a:pt x="0" y="0"/>
                  </a:moveTo>
                  <a:lnTo>
                    <a:pt x="0" y="9525"/>
                  </a:lnTo>
                  <a:lnTo>
                    <a:pt x="925449" y="9525"/>
                  </a:lnTo>
                  <a:lnTo>
                    <a:pt x="925449" y="0"/>
                  </a:lnTo>
                  <a:close/>
                  <a:moveTo>
                    <a:pt x="977138" y="0"/>
                  </a:moveTo>
                  <a:lnTo>
                    <a:pt x="977138" y="9525"/>
                  </a:lnTo>
                  <a:lnTo>
                    <a:pt x="2112264" y="9525"/>
                  </a:lnTo>
                  <a:lnTo>
                    <a:pt x="2112264" y="0"/>
                  </a:lnTo>
                  <a:close/>
                  <a:moveTo>
                    <a:pt x="2156079" y="0"/>
                  </a:moveTo>
                  <a:lnTo>
                    <a:pt x="2156079" y="9525"/>
                  </a:lnTo>
                  <a:lnTo>
                    <a:pt x="2519045" y="9525"/>
                  </a:lnTo>
                  <a:lnTo>
                    <a:pt x="2519045" y="0"/>
                  </a:lnTo>
                  <a:close/>
                  <a:moveTo>
                    <a:pt x="2610866" y="0"/>
                  </a:moveTo>
                  <a:lnTo>
                    <a:pt x="2610866" y="9525"/>
                  </a:lnTo>
                  <a:lnTo>
                    <a:pt x="2693416" y="9525"/>
                  </a:lnTo>
                  <a:lnTo>
                    <a:pt x="269341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34999" y="970643"/>
            <a:ext cx="1965684" cy="31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27282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Textual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1084" y="1398432"/>
            <a:ext cx="6486645" cy="100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09"/>
              </a:lnSpc>
            </a:pPr>
            <a:r>
              <a:rPr lang="en-US" sz="14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 has packages like “TM” and “Tidytect” that can be used to ewpower historians to process and analyze big chuncks of text such : Newpapers, Books, and letters to look for trends and word usage and setiment which shifts in language, public opinion, and themes over time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56144" y="5867029"/>
            <a:ext cx="2747362" cy="217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Sentimal analysis in R wiht TM package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9463" y="896302"/>
            <a:ext cx="2129573" cy="37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5"/>
              </a:lnSpc>
            </a:pPr>
            <a:r>
              <a:rPr lang="en-US" sz="4111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Build-In Help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8653" y="1344186"/>
            <a:ext cx="7756465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?[funtion] / ?[package] </a:t>
            </a:r>
          </a:p>
          <a:p>
            <a:pPr algn="l">
              <a:lnSpc>
                <a:spcPts val="1800"/>
              </a:lnSpc>
              <a:spcBef>
                <a:spcPct val="0"/>
              </a:spcBef>
            </a:pPr>
            <a:r>
              <a:rPr lang="en-US" sz="1500" spc="-18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 e.g «?plot» or «?mean»</a:t>
            </a:r>
          </a:p>
          <a:p>
            <a:pPr algn="l">
              <a:lnSpc>
                <a:spcPts val="1800"/>
              </a:lnSpc>
              <a:spcBef>
                <a:spcPct val="0"/>
              </a:spcBef>
            </a:pP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Help(function/package) </a:t>
            </a:r>
          </a:p>
          <a:p>
            <a:pPr algn="l">
              <a:lnSpc>
                <a:spcPts val="1800"/>
              </a:lnSpc>
              <a:spcBef>
                <a:spcPct val="0"/>
              </a:spcBef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e.g «help(summary)»</a:t>
            </a:r>
          </a:p>
          <a:p>
            <a:pPr algn="l">
              <a:lnSpc>
                <a:spcPts val="1800"/>
              </a:lnSpc>
              <a:spcBef>
                <a:spcPct val="0"/>
              </a:spcBef>
            </a:pP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Check the Index for user guides</a:t>
            </a: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Check Manuals, R FAQ, R journal.</a:t>
            </a: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Check also Online Communities in Stackoverflow : others must have had this problem too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59463" y="3741154"/>
            <a:ext cx="7459504" cy="261995"/>
          </a:xfrm>
          <a:custGeom>
            <a:avLst/>
            <a:gdLst/>
            <a:ahLst/>
            <a:cxnLst/>
            <a:rect r="r" b="b" t="t" l="l"/>
            <a:pathLst>
              <a:path h="261995" w="7459504">
                <a:moveTo>
                  <a:pt x="0" y="0"/>
                </a:moveTo>
                <a:lnTo>
                  <a:pt x="7459504" y="0"/>
                </a:lnTo>
                <a:lnTo>
                  <a:pt x="7459504" y="261995"/>
                </a:lnTo>
                <a:lnTo>
                  <a:pt x="0" y="26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8606" y="3795974"/>
            <a:ext cx="7459504" cy="31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Data &lt;- rhelp(</a:t>
            </a:r>
            <a:r>
              <a:rPr lang="en-US" sz="922" strike="noStrike" u="none">
                <a:solidFill>
                  <a:srgbClr val="43418A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-US" sz="922" strike="noStrike" u="none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US" sz="922" strike="noStrike" u="none">
                <a:solidFill>
                  <a:srgbClr val="3B7D23"/>
                </a:solidFill>
                <a:latin typeface="Montserrat"/>
                <a:ea typeface="Montserrat"/>
                <a:cs typeface="Montserrat"/>
                <a:sym typeface="Montserrat"/>
              </a:rPr>
              <a:t># get help page for 'merge’</a:t>
            </a:r>
          </a:p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59463" y="4192339"/>
            <a:ext cx="7459504" cy="261995"/>
          </a:xfrm>
          <a:custGeom>
            <a:avLst/>
            <a:gdLst/>
            <a:ahLst/>
            <a:cxnLst/>
            <a:rect r="r" b="b" t="t" l="l"/>
            <a:pathLst>
              <a:path h="261995" w="7459504">
                <a:moveTo>
                  <a:pt x="0" y="0"/>
                </a:moveTo>
                <a:lnTo>
                  <a:pt x="7459504" y="0"/>
                </a:lnTo>
                <a:lnTo>
                  <a:pt x="7459504" y="261995"/>
                </a:lnTo>
                <a:lnTo>
                  <a:pt x="0" y="26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9463" y="4586035"/>
            <a:ext cx="7459504" cy="261995"/>
          </a:xfrm>
          <a:custGeom>
            <a:avLst/>
            <a:gdLst/>
            <a:ahLst/>
            <a:cxnLst/>
            <a:rect r="r" b="b" t="t" l="l"/>
            <a:pathLst>
              <a:path h="261995" w="7459504">
                <a:moveTo>
                  <a:pt x="0" y="0"/>
                </a:moveTo>
                <a:lnTo>
                  <a:pt x="7459504" y="0"/>
                </a:lnTo>
                <a:lnTo>
                  <a:pt x="7459504" y="261995"/>
                </a:lnTo>
                <a:lnTo>
                  <a:pt x="0" y="26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9463" y="4976409"/>
            <a:ext cx="7459504" cy="261995"/>
          </a:xfrm>
          <a:custGeom>
            <a:avLst/>
            <a:gdLst/>
            <a:ahLst/>
            <a:cxnLst/>
            <a:rect r="r" b="b" t="t" l="l"/>
            <a:pathLst>
              <a:path h="261995" w="7459504">
                <a:moveTo>
                  <a:pt x="0" y="0"/>
                </a:moveTo>
                <a:lnTo>
                  <a:pt x="7459504" y="0"/>
                </a:lnTo>
                <a:lnTo>
                  <a:pt x="7459504" y="261995"/>
                </a:lnTo>
                <a:lnTo>
                  <a:pt x="0" y="26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8606" y="4239055"/>
            <a:ext cx="7459504" cy="15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?merge </a:t>
            </a:r>
            <a:r>
              <a:rPr lang="en-US" sz="922" strike="noStrike" u="none">
                <a:solidFill>
                  <a:srgbClr val="3B7D23"/>
                </a:solidFill>
                <a:latin typeface="Montserrat"/>
                <a:ea typeface="Montserrat"/>
                <a:cs typeface="Montserrat"/>
                <a:sym typeface="Montserrat"/>
              </a:rPr>
              <a:t># lookup 'merge' from installed pkgs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8606" y="5031430"/>
            <a:ext cx="7459504" cy="15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example(merge) </a:t>
            </a:r>
            <a:r>
              <a:rPr lang="en-US" sz="922" strike="noStrike" u="none">
                <a:solidFill>
                  <a:srgbClr val="3B7D23"/>
                </a:solidFill>
                <a:latin typeface="Montserrat"/>
                <a:ea typeface="Montserrat"/>
                <a:cs typeface="Montserrat"/>
                <a:sym typeface="Montserrat"/>
              </a:rPr>
              <a:t># show code examples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8606" y="4626952"/>
            <a:ext cx="7459504" cy="15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??merge </a:t>
            </a:r>
            <a:r>
              <a:rPr lang="en-US" sz="922" strike="noStrike" u="none">
                <a:solidFill>
                  <a:srgbClr val="3B7D23"/>
                </a:solidFill>
                <a:latin typeface="Montserrat"/>
                <a:ea typeface="Montserrat"/>
                <a:cs typeface="Montserrat"/>
                <a:sym typeface="Montserrat"/>
              </a:rPr>
              <a:t># vague search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52726" y="4035395"/>
            <a:ext cx="3171533" cy="2296190"/>
          </a:xfrm>
          <a:custGeom>
            <a:avLst/>
            <a:gdLst/>
            <a:ahLst/>
            <a:cxnLst/>
            <a:rect r="r" b="b" t="t" l="l"/>
            <a:pathLst>
              <a:path h="2296190" w="3171533">
                <a:moveTo>
                  <a:pt x="0" y="0"/>
                </a:moveTo>
                <a:lnTo>
                  <a:pt x="3171532" y="0"/>
                </a:lnTo>
                <a:lnTo>
                  <a:pt x="3171532" y="2296189"/>
                </a:lnTo>
                <a:lnTo>
                  <a:pt x="0" y="22961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2000" y="752637"/>
            <a:ext cx="3045276" cy="76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I code in R?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Keep in mind: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2000" y="1732059"/>
            <a:ext cx="6971271" cy="71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packages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extend the functionality of R by providing additional functions,</a:t>
            </a: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and can be downloaded for free from the internet.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000" y="2806670"/>
            <a:ext cx="7475606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 packages are collections of functions, data, and compiled code bundled together to extend R's capabilities.</a:t>
            </a:r>
          </a:p>
          <a:p>
            <a:pPr algn="l">
              <a:lnSpc>
                <a:spcPts val="2100"/>
              </a:lnSpc>
            </a:pP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ggplot2 for visualization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dplyr for data manipulation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caret for machine learning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000" y="2257425"/>
            <a:ext cx="7124700" cy="390525"/>
            <a:chOff x="0" y="0"/>
            <a:chExt cx="7124700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700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700">
                  <a:moveTo>
                    <a:pt x="0" y="0"/>
                  </a:moveTo>
                  <a:lnTo>
                    <a:pt x="0" y="390525"/>
                  </a:lnTo>
                  <a:lnTo>
                    <a:pt x="7124700" y="390525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62000" y="3257550"/>
            <a:ext cx="7124700" cy="390525"/>
            <a:chOff x="0" y="0"/>
            <a:chExt cx="7124700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700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700">
                  <a:moveTo>
                    <a:pt x="0" y="0"/>
                  </a:moveTo>
                  <a:lnTo>
                    <a:pt x="0" y="390525"/>
                  </a:lnTo>
                  <a:lnTo>
                    <a:pt x="7124700" y="390525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62000" y="4257665"/>
            <a:ext cx="7124700" cy="609600"/>
            <a:chOff x="0" y="0"/>
            <a:chExt cx="712470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4700" cy="609600"/>
            </a:xfrm>
            <a:custGeom>
              <a:avLst/>
              <a:gdLst/>
              <a:ahLst/>
              <a:cxnLst/>
              <a:rect r="r" b="b" t="t" l="l"/>
              <a:pathLst>
                <a:path h="609600" w="7124700">
                  <a:moveTo>
                    <a:pt x="0" y="0"/>
                  </a:moveTo>
                  <a:lnTo>
                    <a:pt x="0" y="609600"/>
                  </a:lnTo>
                  <a:lnTo>
                    <a:pt x="7124700" y="609600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62000" y="400212"/>
            <a:ext cx="6373139" cy="153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Install and load an R package</a:t>
            </a:r>
          </a:p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ggplot2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package is a very popular package for data visualisation. Install the package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2000" y="3802256"/>
            <a:ext cx="1476394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And give it a try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2000" y="2802131"/>
            <a:ext cx="2461612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Load the installed package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2000" y="5050031"/>
            <a:ext cx="692097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Packages are developed and maintained by R users worldwide, and shared with the R community through CRAN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7725" y="3343856"/>
            <a:ext cx="1533811" cy="2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 spc="87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library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(ggplot2)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7725" y="2343731"/>
            <a:ext cx="2622728" cy="22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install.packages(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"ggplot2"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7725" y="4354439"/>
            <a:ext cx="5286604" cy="43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head(diamonds) qplot(clarity, data = diamonds, fill = cut, geom = 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"bar"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000" y="3399025"/>
            <a:ext cx="7124033" cy="390525"/>
            <a:chOff x="0" y="0"/>
            <a:chExt cx="7124027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62000" y="4399169"/>
            <a:ext cx="7124033" cy="390525"/>
            <a:chOff x="0" y="0"/>
            <a:chExt cx="7124027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62000" y="448542"/>
            <a:ext cx="1512751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Variables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2000" y="3953532"/>
            <a:ext cx="2754878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and verify the variable stored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8653" y="1560386"/>
            <a:ext cx="7351395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250"/>
              </a:lnSpc>
              <a:buFont typeface="Arial"/>
              <a:buChar char="•"/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Variables are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containers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for storing data values. use this variable’s name      to easily access the value or the object that is stored within this variable.</a:t>
            </a:r>
          </a:p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A variable is created the moment you first assign a value to it.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2000" y="2800988"/>
            <a:ext cx="3772786" cy="426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Assign value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4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to variable, use the &lt;- sign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7725" y="4335008"/>
            <a:ext cx="103175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2000" y="4830308"/>
            <a:ext cx="381238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[1] 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7725" y="3476796"/>
            <a:ext cx="534724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&lt;-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000" y="1828800"/>
            <a:ext cx="7124662" cy="828675"/>
            <a:chOff x="0" y="0"/>
            <a:chExt cx="7124662" cy="828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700" cy="828675"/>
            </a:xfrm>
            <a:custGeom>
              <a:avLst/>
              <a:gdLst/>
              <a:ahLst/>
              <a:cxnLst/>
              <a:rect r="r" b="b" t="t" l="l"/>
              <a:pathLst>
                <a:path h="828675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828675"/>
                  </a:lnTo>
                  <a:lnTo>
                    <a:pt x="0" y="82867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62000" y="448542"/>
            <a:ext cx="3003271" cy="1042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 challenge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Verify the following instructions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7725" y="1917944"/>
            <a:ext cx="735397" cy="654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a*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5 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(a+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)/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&lt;- a+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85875" y="1932975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43418A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85875" y="2352075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43418A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85875" y="2771175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43418A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85875" y="3218850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272822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85875" y="4171350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272822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62000" y="448542"/>
            <a:ext cx="3710445" cy="1042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 types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 works with numerous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data types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: e.g.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6850" y="1685563"/>
            <a:ext cx="6127842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Decimal values like (4.5, 1.65, ...) are called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numerics </a:t>
            </a:r>
            <a:r>
              <a:rPr lang="en-US" b="true" sz="1500">
                <a:solidFill>
                  <a:srgbClr val="27282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N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atural numbers like (4, 2, ..) are called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integers 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Boolean values (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TRUE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or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FALSE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) are called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logical</a:t>
            </a:r>
          </a:p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Date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or POSIXct for time-based variables;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Date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stores just date and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POSIXct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stores a date and time. 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Text (or string) values are called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characters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000" y="2351913"/>
            <a:ext cx="7081914" cy="1552718"/>
            <a:chOff x="0" y="0"/>
            <a:chExt cx="7081914" cy="1552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81901" cy="1552702"/>
            </a:xfrm>
            <a:custGeom>
              <a:avLst/>
              <a:gdLst/>
              <a:ahLst/>
              <a:cxnLst/>
              <a:rect r="r" b="b" t="t" l="l"/>
              <a:pathLst>
                <a:path h="1552702" w="7081901">
                  <a:moveTo>
                    <a:pt x="0" y="0"/>
                  </a:moveTo>
                  <a:lnTo>
                    <a:pt x="0" y="1552702"/>
                  </a:lnTo>
                  <a:lnTo>
                    <a:pt x="7081901" y="1552702"/>
                  </a:lnTo>
                  <a:lnTo>
                    <a:pt x="7081901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62000" y="448542"/>
            <a:ext cx="1828552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 challenge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000" y="1900638"/>
            <a:ext cx="6976758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For you to try, Let’s assign these values of the following variables such that: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5348" y="2503256"/>
            <a:ext cx="3062992" cy="70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sz="1350" spc="8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my_numeric equals 42 . my_character is now "universe" my_logical becomes TRUE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71611" y="2788558"/>
            <a:ext cx="3690023" cy="12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"/>
              </a:lnSpc>
            </a:pPr>
            <a:r>
              <a:rPr lang="en-US" sz="712" spc="46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# Note that the quotation marks indicate that "universe" is a character.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3801" y="2886942"/>
            <a:ext cx="1958407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 spc="8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Who's who?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000" y="1828800"/>
            <a:ext cx="7124700" cy="1562100"/>
            <a:chOff x="0" y="0"/>
            <a:chExt cx="7124700" cy="156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700" cy="1562100"/>
            </a:xfrm>
            <a:custGeom>
              <a:avLst/>
              <a:gdLst/>
              <a:ahLst/>
              <a:cxnLst/>
              <a:rect r="r" b="b" t="t" l="l"/>
              <a:pathLst>
                <a:path h="1562100" w="7124700">
                  <a:moveTo>
                    <a:pt x="0" y="0"/>
                  </a:moveTo>
                  <a:lnTo>
                    <a:pt x="0" y="1562100"/>
                  </a:lnTo>
                  <a:lnTo>
                    <a:pt x="7124700" y="1562100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62000" y="4010006"/>
            <a:ext cx="7124033" cy="390525"/>
            <a:chOff x="0" y="0"/>
            <a:chExt cx="7124027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62000" y="5000606"/>
            <a:ext cx="7124033" cy="390525"/>
            <a:chOff x="0" y="0"/>
            <a:chExt cx="7124027" cy="3905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62000" y="448542"/>
            <a:ext cx="5610987" cy="1042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 challenge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Run the following instructions and pay attention to the code: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2000" y="3564369"/>
            <a:ext cx="3907069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Verify the data type of a variable with the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81034" y="3564369"/>
            <a:ext cx="1260624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function: e.g.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7725" y="3945855"/>
            <a:ext cx="1827305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class(my_numeric)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2000" y="4441155"/>
            <a:ext cx="1229916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[1] "numeric"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7725" y="4936455"/>
            <a:ext cx="1448686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class(my_date)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2000" y="5431755"/>
            <a:ext cx="877186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[1] "Date"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7725" y="1794119"/>
            <a:ext cx="4543968" cy="151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my_numeric &lt;-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42 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my_character &lt;- 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"universe" 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my_logical &lt;-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the_date &lt;- as.Date(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"05/29/2018"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"%m/%d/%Y"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80934" y="3555606"/>
            <a:ext cx="669979" cy="2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7">
                <a:solidFill>
                  <a:srgbClr val="43418A"/>
                </a:solidFill>
                <a:latin typeface="Montserrat"/>
                <a:ea typeface="Montserrat"/>
                <a:cs typeface="Montserrat"/>
                <a:sym typeface="Montserrat"/>
              </a:rPr>
              <a:t>class()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08672" y="3978088"/>
            <a:ext cx="7124700" cy="1047750"/>
            <a:chOff x="0" y="0"/>
            <a:chExt cx="7124700" cy="1047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700" cy="1047750"/>
            </a:xfrm>
            <a:custGeom>
              <a:avLst/>
              <a:gdLst/>
              <a:ahLst/>
              <a:cxnLst/>
              <a:rect r="r" b="b" t="t" l="l"/>
              <a:pathLst>
                <a:path h="1047750" w="7124700">
                  <a:moveTo>
                    <a:pt x="0" y="0"/>
                  </a:moveTo>
                  <a:lnTo>
                    <a:pt x="0" y="1047750"/>
                  </a:lnTo>
                  <a:lnTo>
                    <a:pt x="7124700" y="1047750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08672" y="2549338"/>
            <a:ext cx="7124033" cy="390525"/>
            <a:chOff x="0" y="0"/>
            <a:chExt cx="7124027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62000" y="448542"/>
            <a:ext cx="379028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 spc="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Everything is an object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4398" y="2273036"/>
            <a:ext cx="376095" cy="62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Run</a:t>
            </a:r>
          </a:p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ls()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8672" y="2979991"/>
            <a:ext cx="4628960" cy="81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to list all objects stored in R's memory. Use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rm()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to remove an object from R's memory, e.g.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2444" y="1413434"/>
            <a:ext cx="705026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3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 fundamental design principle underlying R is “</a:t>
            </a:r>
            <a:r>
              <a:rPr lang="en-US" b="true" sz="1500" spc="3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everything is an object</a:t>
            </a:r>
            <a:r>
              <a:rPr lang="en-US" sz="1500" spc="3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” and all objects stored in R's memory.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4398" y="4067242"/>
            <a:ext cx="3537642" cy="87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rm(a) rm(my_character, my_logical) rm(list = c(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'my_date'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'my_numeric'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)) rm(list = ls())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22609" y="4031580"/>
            <a:ext cx="2656113" cy="87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90" i="true" spc="90">
                <a:solidFill>
                  <a:srgbClr val="999988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# remove a single object # remove multiple objects # remove a list of objects # remove all objects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9463" y="3497238"/>
            <a:ext cx="7459504" cy="261995"/>
          </a:xfrm>
          <a:custGeom>
            <a:avLst/>
            <a:gdLst/>
            <a:ahLst/>
            <a:cxnLst/>
            <a:rect r="r" b="b" t="t" l="l"/>
            <a:pathLst>
              <a:path h="261995" w="7459504">
                <a:moveTo>
                  <a:pt x="0" y="0"/>
                </a:moveTo>
                <a:lnTo>
                  <a:pt x="7459504" y="0"/>
                </a:lnTo>
                <a:lnTo>
                  <a:pt x="7459504" y="261995"/>
                </a:lnTo>
                <a:lnTo>
                  <a:pt x="0" y="26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9463" y="115252"/>
            <a:ext cx="1284501" cy="11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1"/>
              </a:lnSpc>
              <a:spcBef>
                <a:spcPct val="0"/>
              </a:spcBef>
            </a:pPr>
            <a:r>
              <a:rPr lang="en-US" sz="4108" strike="noStrike" u="none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Objects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1832" y="1587633"/>
            <a:ext cx="7675721" cy="90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452"/>
              </a:lnSpc>
              <a:buFont typeface="Arial"/>
              <a:buChar char="•"/>
            </a:pPr>
            <a:r>
              <a:rPr lang="en-US" sz="1500" spc="-18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4" tooltip="https://www.r-project.org/"/>
              </a:rPr>
              <a:t>Objects in R are essential for efficient data management and analysis. They allow to store results from calculations, making it easy to access and manipulate data without retyping commands.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0210" y="2476316"/>
            <a:ext cx="7658011" cy="60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452"/>
              </a:lnSpc>
              <a:buFont typeface="Arial"/>
              <a:buChar char="•"/>
            </a:pPr>
            <a:r>
              <a:rPr lang="en-US" sz="1500" spc="-18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5" tooltip="https://www.r-project.org/"/>
              </a:rPr>
              <a:t>R is </a:t>
            </a:r>
            <a:r>
              <a:rPr lang="en-US" b="true" sz="1500" spc="-18" strike="noStrike" u="none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  <a:hlinkClick r:id="rId6" tooltip="https://www.r-project.org/"/>
              </a:rPr>
              <a:t>CASE SENSITIVE</a:t>
            </a:r>
            <a:r>
              <a:rPr lang="en-US" sz="1500" spc="-18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7" tooltip="https://www.r-project.org/"/>
              </a:rPr>
              <a:t>, meaning that ‘Data’ , ‘data’ and ‘DATA’ are considered three different objects.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1832" y="3060198"/>
            <a:ext cx="5847231" cy="298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452"/>
              </a:lnSpc>
              <a:buFont typeface="Arial"/>
              <a:buChar char="•"/>
            </a:pPr>
            <a:r>
              <a:rPr lang="en-US" sz="1500" spc="-18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8" tooltip="https://www.r-project.org/"/>
              </a:rPr>
              <a:t>Objects are created by using this assignment operator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50286" y="3106371"/>
            <a:ext cx="181515" cy="23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0"/>
              </a:lnSpc>
            </a:pPr>
            <a:r>
              <a:rPr lang="en-US" sz="1278">
                <a:solidFill>
                  <a:srgbClr val="163E64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48652" y="4055636"/>
            <a:ext cx="7459504" cy="261995"/>
          </a:xfrm>
          <a:custGeom>
            <a:avLst/>
            <a:gdLst/>
            <a:ahLst/>
            <a:cxnLst/>
            <a:rect r="r" b="b" t="t" l="l"/>
            <a:pathLst>
              <a:path h="261995" w="7459504">
                <a:moveTo>
                  <a:pt x="0" y="0"/>
                </a:moveTo>
                <a:lnTo>
                  <a:pt x="7459504" y="0"/>
                </a:lnTo>
                <a:lnTo>
                  <a:pt x="7459504" y="261995"/>
                </a:lnTo>
                <a:lnTo>
                  <a:pt x="0" y="26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42492" y="4139108"/>
            <a:ext cx="1904836" cy="15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myData&lt;-c(1, 2, 3)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48652" y="4296898"/>
            <a:ext cx="7459504" cy="261995"/>
          </a:xfrm>
          <a:custGeom>
            <a:avLst/>
            <a:gdLst/>
            <a:ahLst/>
            <a:cxnLst/>
            <a:rect r="r" b="b" t="t" l="l"/>
            <a:pathLst>
              <a:path h="261995" w="7459504">
                <a:moveTo>
                  <a:pt x="0" y="0"/>
                </a:moveTo>
                <a:lnTo>
                  <a:pt x="7459504" y="0"/>
                </a:lnTo>
                <a:lnTo>
                  <a:pt x="7459504" y="261994"/>
                </a:lnTo>
                <a:lnTo>
                  <a:pt x="0" y="261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85777" y="4360416"/>
            <a:ext cx="1266643" cy="15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print(mydata)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7133" y="3539816"/>
            <a:ext cx="3627217" cy="15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1"/>
              </a:lnSpc>
            </a:pPr>
            <a:r>
              <a:rPr lang="en-US" sz="922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Object_name &lt;- value_to_assign_to_object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64603" y="4167583"/>
            <a:ext cx="1987025" cy="15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3B7D23"/>
                </a:solidFill>
                <a:latin typeface="Montserrat"/>
                <a:ea typeface="Montserrat"/>
                <a:cs typeface="Montserrat"/>
                <a:sym typeface="Montserrat"/>
              </a:rPr>
              <a:t># This will result in an error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4341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6125" y="2886942"/>
            <a:ext cx="4147652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Basic data structures in R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475" y="1823226"/>
            <a:ext cx="5619750" cy="2552700"/>
          </a:xfrm>
          <a:custGeom>
            <a:avLst/>
            <a:gdLst/>
            <a:ahLst/>
            <a:cxnLst/>
            <a:rect r="r" b="b" t="t" l="l"/>
            <a:pathLst>
              <a:path h="2552700" w="5619750">
                <a:moveTo>
                  <a:pt x="0" y="0"/>
                </a:moveTo>
                <a:lnTo>
                  <a:pt x="5619750" y="0"/>
                </a:lnTo>
                <a:lnTo>
                  <a:pt x="5619750" y="2552700"/>
                </a:lnTo>
                <a:lnTo>
                  <a:pt x="0" y="2552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1810" y="4708249"/>
            <a:ext cx="3307674" cy="65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39"/>
              </a:lnSpc>
              <a:spcBef>
                <a:spcPct val="0"/>
              </a:spcBef>
            </a:pP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  <a:hlinkClick r:id="rId3" tooltip="https://www.r-project.org/"/>
              </a:rPr>
              <a:t>A data structure is a way of organizing, managing, and storing data in a computer so it can be accessed and used efficiently.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35508" y="2747672"/>
            <a:ext cx="3577771" cy="1655598"/>
          </a:xfrm>
          <a:custGeom>
            <a:avLst/>
            <a:gdLst/>
            <a:ahLst/>
            <a:cxnLst/>
            <a:rect r="r" b="b" t="t" l="l"/>
            <a:pathLst>
              <a:path h="1655598" w="3577771">
                <a:moveTo>
                  <a:pt x="0" y="0"/>
                </a:moveTo>
                <a:lnTo>
                  <a:pt x="3577772" y="0"/>
                </a:lnTo>
                <a:lnTo>
                  <a:pt x="3577772" y="1655597"/>
                </a:lnTo>
                <a:lnTo>
                  <a:pt x="0" y="1655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8576" y="4160430"/>
            <a:ext cx="2027039" cy="1331089"/>
          </a:xfrm>
          <a:custGeom>
            <a:avLst/>
            <a:gdLst/>
            <a:ahLst/>
            <a:cxnLst/>
            <a:rect r="r" b="b" t="t" l="l"/>
            <a:pathLst>
              <a:path h="1331089" w="2027039">
                <a:moveTo>
                  <a:pt x="0" y="0"/>
                </a:moveTo>
                <a:lnTo>
                  <a:pt x="2027039" y="0"/>
                </a:lnTo>
                <a:lnTo>
                  <a:pt x="2027039" y="1331089"/>
                </a:lnTo>
                <a:lnTo>
                  <a:pt x="0" y="133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8652" y="543877"/>
            <a:ext cx="4435287" cy="73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81"/>
              </a:lnSpc>
              <a:spcBef>
                <a:spcPct val="0"/>
              </a:spcBef>
            </a:pPr>
            <a:r>
              <a:rPr lang="en-US" sz="4129" spc="-4" strike="noStrike" u="none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Types of Data Structures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2057" y="3836947"/>
            <a:ext cx="1376925" cy="214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39"/>
              </a:lnSpc>
              <a:spcBef>
                <a:spcPct val="0"/>
              </a:spcBef>
            </a:pPr>
            <a:r>
              <a:rPr lang="en-US" sz="1064" spc="-12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4" tooltip="https://www.r-project.org/"/>
              </a:rPr>
              <a:t>2D, different types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2057" y="2053781"/>
            <a:ext cx="2381028" cy="214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39"/>
              </a:lnSpc>
              <a:spcBef>
                <a:spcPct val="0"/>
              </a:spcBef>
            </a:pPr>
            <a:r>
              <a:rPr lang="en-US" sz="1064" spc="-12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5" tooltip="https://www.r-project.org/"/>
              </a:rPr>
              <a:t>1D array of elements of the same type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78328" y="3996516"/>
            <a:ext cx="1875930" cy="39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5"/>
              </a:lnSpc>
            </a:pPr>
            <a:r>
              <a:rPr lang="en-US" sz="1132" spc="-13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Container that holds any Type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78868" y="2452066"/>
            <a:ext cx="2071533" cy="31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arr&lt;-array(1:27, dim = c(3, 3, 3)) </a:t>
            </a:r>
          </a:p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007020"/>
                </a:solidFill>
                <a:latin typeface="Montserrat"/>
                <a:ea typeface="Montserrat"/>
                <a:cs typeface="Montserrat"/>
                <a:sym typeface="Montserrat"/>
              </a:rPr>
              <a:t># Creates a 3x3x3 array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59840" y="1469040"/>
            <a:ext cx="2648198" cy="330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6"/>
              </a:lnSpc>
            </a:pPr>
            <a:r>
              <a:rPr lang="en-US" sz="997" spc="-11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2D array with elements of the same type</a:t>
            </a:r>
          </a:p>
          <a:p>
            <a:pPr algn="l">
              <a:lnSpc>
                <a:spcPts val="1192"/>
              </a:lnSpc>
            </a:pPr>
            <a:r>
              <a:rPr lang="en-US" sz="995" spc="-11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mat </a:t>
            </a:r>
            <a:r>
              <a:rPr lang="en-US" sz="995" spc="-11">
                <a:solidFill>
                  <a:srgbClr val="4078F2"/>
                </a:solidFill>
                <a:latin typeface="Droid Serif"/>
                <a:ea typeface="Droid Serif"/>
                <a:cs typeface="Droid Serif"/>
                <a:sym typeface="Droid Serif"/>
              </a:rPr>
              <a:t>&lt;-</a:t>
            </a:r>
            <a:r>
              <a:rPr lang="en-US" sz="995" spc="-11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matrix</a:t>
            </a:r>
            <a:r>
              <a:rPr lang="en-US" sz="995" spc="-11">
                <a:solidFill>
                  <a:srgbClr val="383A42"/>
                </a:solidFill>
                <a:latin typeface="Droid Serif"/>
                <a:ea typeface="Droid Serif"/>
                <a:cs typeface="Droid Serif"/>
                <a:sym typeface="Droid Serif"/>
              </a:rPr>
              <a:t>(</a:t>
            </a:r>
            <a:r>
              <a:rPr lang="en-US" sz="995" spc="-11">
                <a:solidFill>
                  <a:srgbClr val="B76B01"/>
                </a:solidFill>
                <a:latin typeface="Droid Serif"/>
                <a:ea typeface="Droid Serif"/>
                <a:cs typeface="Droid Serif"/>
                <a:sym typeface="Droid Serif"/>
              </a:rPr>
              <a:t>1</a:t>
            </a:r>
            <a:r>
              <a:rPr lang="en-US" sz="995" spc="-11">
                <a:solidFill>
                  <a:srgbClr val="4078F2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  <a:r>
              <a:rPr lang="en-US" sz="995" spc="-11">
                <a:solidFill>
                  <a:srgbClr val="B76B01"/>
                </a:solidFill>
                <a:latin typeface="Droid Serif"/>
                <a:ea typeface="Droid Serif"/>
                <a:cs typeface="Droid Serif"/>
                <a:sym typeface="Droid Serif"/>
              </a:rPr>
              <a:t>9</a:t>
            </a:r>
            <a:r>
              <a:rPr lang="en-US" sz="995" spc="-11">
                <a:solidFill>
                  <a:srgbClr val="383A42"/>
                </a:solidFill>
                <a:latin typeface="Droid Serif"/>
                <a:ea typeface="Droid Serif"/>
                <a:cs typeface="Droid Serif"/>
                <a:sym typeface="Droid Serif"/>
              </a:rPr>
              <a:t>,</a:t>
            </a:r>
            <a:r>
              <a:rPr lang="en-US" sz="995" spc="-11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nrow</a:t>
            </a:r>
            <a:r>
              <a:rPr lang="en-US" sz="995" spc="-11">
                <a:solidFill>
                  <a:srgbClr val="4078F2"/>
                </a:solidFill>
                <a:latin typeface="Droid Serif"/>
                <a:ea typeface="Droid Serif"/>
                <a:cs typeface="Droid Serif"/>
                <a:sym typeface="Droid Serif"/>
              </a:rPr>
              <a:t>=</a:t>
            </a:r>
            <a:r>
              <a:rPr lang="en-US" sz="995" spc="-11">
                <a:solidFill>
                  <a:srgbClr val="B76B01"/>
                </a:solidFill>
                <a:latin typeface="Droid Serif"/>
                <a:ea typeface="Droid Serif"/>
                <a:cs typeface="Droid Serif"/>
                <a:sym typeface="Droid Serif"/>
              </a:rPr>
              <a:t>3</a:t>
            </a:r>
            <a:r>
              <a:rPr lang="en-US" sz="995" spc="-11">
                <a:solidFill>
                  <a:srgbClr val="383A42"/>
                </a:solidFill>
                <a:latin typeface="Droid Serif"/>
                <a:ea typeface="Droid Serif"/>
                <a:cs typeface="Droid Serif"/>
                <a:sym typeface="Droid Serif"/>
              </a:rPr>
              <a:t>,</a:t>
            </a:r>
            <a:r>
              <a:rPr lang="en-US" sz="995" spc="-11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ncol</a:t>
            </a:r>
            <a:r>
              <a:rPr lang="en-US" sz="995" spc="-11">
                <a:solidFill>
                  <a:srgbClr val="4078F2"/>
                </a:solidFill>
                <a:latin typeface="Droid Serif"/>
                <a:ea typeface="Droid Serif"/>
                <a:cs typeface="Droid Serif"/>
                <a:sym typeface="Droid Serif"/>
              </a:rPr>
              <a:t>=</a:t>
            </a:r>
            <a:r>
              <a:rPr lang="en-US" sz="995" spc="-11">
                <a:solidFill>
                  <a:srgbClr val="B76B01"/>
                </a:solidFill>
                <a:latin typeface="Droid Serif"/>
                <a:ea typeface="Droid Serif"/>
                <a:cs typeface="Droid Serif"/>
                <a:sym typeface="Droid Serif"/>
              </a:rPr>
              <a:t>3</a:t>
            </a:r>
            <a:r>
              <a:rPr lang="en-US" sz="995" spc="-11">
                <a:solidFill>
                  <a:srgbClr val="383A42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8868" y="2269182"/>
            <a:ext cx="2198439" cy="184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8"/>
              </a:lnSpc>
            </a:pPr>
            <a:r>
              <a:rPr lang="en-US" sz="1062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Multi-dimensional data, same type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6489" y="2304200"/>
            <a:ext cx="1997309" cy="15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1"/>
              </a:lnSpc>
              <a:spcBef>
                <a:spcPct val="0"/>
              </a:spcBef>
            </a:pPr>
            <a:r>
              <a:rPr lang="en-US" sz="922" strike="noStrike" u="none">
                <a:solidFill>
                  <a:srgbClr val="163E64"/>
                </a:solidFill>
                <a:latin typeface="Montserrat"/>
                <a:ea typeface="Montserrat"/>
                <a:cs typeface="Montserrat"/>
                <a:sym typeface="Montserrat"/>
              </a:rPr>
              <a:t>cities &lt;-c("Paris","London","Rome")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74642" y="1813611"/>
            <a:ext cx="1109297" cy="863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9"/>
              </a:lnSpc>
              <a:spcBef>
                <a:spcPct val="0"/>
              </a:spcBef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#           [,1] [,2] [,3]</a:t>
            </a:r>
          </a:p>
          <a:p>
            <a:pPr algn="l">
              <a:lnSpc>
                <a:spcPts val="1739"/>
              </a:lnSpc>
              <a:spcBef>
                <a:spcPct val="0"/>
              </a:spcBef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# [1,]      1    4     7</a:t>
            </a:r>
          </a:p>
          <a:p>
            <a:pPr algn="l">
              <a:lnSpc>
                <a:spcPts val="1739"/>
              </a:lnSpc>
              <a:spcBef>
                <a:spcPct val="0"/>
              </a:spcBef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# [2,]      2    5    8</a:t>
            </a:r>
          </a:p>
          <a:p>
            <a:pPr algn="l">
              <a:lnSpc>
                <a:spcPts val="1739"/>
              </a:lnSpc>
              <a:spcBef>
                <a:spcPct val="0"/>
              </a:spcBef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# [3,]      3    6     9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6785" y="1708518"/>
            <a:ext cx="85725" cy="1059761"/>
          </a:xfrm>
          <a:custGeom>
            <a:avLst/>
            <a:gdLst/>
            <a:ahLst/>
            <a:cxnLst/>
            <a:rect r="r" b="b" t="t" l="l"/>
            <a:pathLst>
              <a:path h="1059761" w="85725">
                <a:moveTo>
                  <a:pt x="0" y="0"/>
                </a:moveTo>
                <a:lnTo>
                  <a:pt x="85725" y="0"/>
                </a:lnTo>
                <a:lnTo>
                  <a:pt x="85725" y="1059761"/>
                </a:lnTo>
                <a:lnTo>
                  <a:pt x="0" y="1059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90042" y="5156444"/>
            <a:ext cx="4552950" cy="904875"/>
          </a:xfrm>
          <a:custGeom>
            <a:avLst/>
            <a:gdLst/>
            <a:ahLst/>
            <a:cxnLst/>
            <a:rect r="r" b="b" t="t" l="l"/>
            <a:pathLst>
              <a:path h="904875" w="4552950">
                <a:moveTo>
                  <a:pt x="0" y="0"/>
                </a:moveTo>
                <a:lnTo>
                  <a:pt x="4552950" y="0"/>
                </a:lnTo>
                <a:lnTo>
                  <a:pt x="4552950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57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464521" y="1809359"/>
            <a:ext cx="841619" cy="19050"/>
            <a:chOff x="0" y="0"/>
            <a:chExt cx="841629" cy="190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1629" cy="19050"/>
            </a:xfrm>
            <a:custGeom>
              <a:avLst/>
              <a:gdLst/>
              <a:ahLst/>
              <a:cxnLst/>
              <a:rect r="r" b="b" t="t" l="l"/>
              <a:pathLst>
                <a:path h="19050" w="841629">
                  <a:moveTo>
                    <a:pt x="0" y="0"/>
                  </a:moveTo>
                  <a:lnTo>
                    <a:pt x="0" y="19050"/>
                  </a:lnTo>
                  <a:lnTo>
                    <a:pt x="533908" y="19050"/>
                  </a:lnTo>
                  <a:lnTo>
                    <a:pt x="533908" y="0"/>
                  </a:lnTo>
                  <a:close/>
                  <a:moveTo>
                    <a:pt x="592455" y="0"/>
                  </a:moveTo>
                  <a:lnTo>
                    <a:pt x="592455" y="19050"/>
                  </a:lnTo>
                  <a:lnTo>
                    <a:pt x="624078" y="19050"/>
                  </a:lnTo>
                  <a:lnTo>
                    <a:pt x="624078" y="0"/>
                  </a:lnTo>
                  <a:close/>
                  <a:moveTo>
                    <a:pt x="680212" y="0"/>
                  </a:moveTo>
                  <a:lnTo>
                    <a:pt x="680212" y="19050"/>
                  </a:lnTo>
                  <a:lnTo>
                    <a:pt x="841629" y="19050"/>
                  </a:lnTo>
                  <a:lnTo>
                    <a:pt x="841629" y="0"/>
                  </a:lnTo>
                  <a:close/>
                </a:path>
              </a:pathLst>
            </a:custGeom>
            <a:solidFill>
              <a:srgbClr val="27282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46785" y="3280972"/>
            <a:ext cx="85725" cy="1304925"/>
          </a:xfrm>
          <a:custGeom>
            <a:avLst/>
            <a:gdLst/>
            <a:ahLst/>
            <a:cxnLst/>
            <a:rect r="r" b="b" t="t" l="l"/>
            <a:pathLst>
              <a:path h="1304925" w="85725">
                <a:moveTo>
                  <a:pt x="0" y="0"/>
                </a:moveTo>
                <a:lnTo>
                  <a:pt x="85725" y="0"/>
                </a:lnTo>
                <a:lnTo>
                  <a:pt x="85725" y="1304925"/>
                </a:lnTo>
                <a:lnTo>
                  <a:pt x="0" y="1304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8652" y="475858"/>
            <a:ext cx="3506857" cy="1097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Vectors</a:t>
            </a:r>
          </a:p>
          <a:p>
            <a:pPr algn="l">
              <a:lnSpc>
                <a:spcPts val="3186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vector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is a simple tool to store data: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0460" y="4438507"/>
            <a:ext cx="5131641" cy="41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Syntax for seq()  — seq(first_number,last_number,by=number_of_steps)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0460" y="1485757"/>
            <a:ext cx="5754157" cy="257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6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One-Dimensional collection of data of the same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  <a:hlinkClick r:id="rId5" tooltip="https://medium.com/p/1bb613213708/edit"/>
              </a:rPr>
              <a:t> data type. 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 data is indexed i.e. every element in a vector is numbered</a:t>
            </a: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and in R the count starts from ‘1’. 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you create a vector with the combine function combing &lt;- c </a:t>
            </a: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or Assign()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Syntax for assign()</a:t>
            </a: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— assign(“variable_name”, c(element 1, element 2,…..)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Syntax for c() — variable_name&lt;-c(element 1,element 2,…….)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50201" y="4168213"/>
            <a:ext cx="7414955" cy="1774434"/>
            <a:chOff x="0" y="0"/>
            <a:chExt cx="7124700" cy="1704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700" cy="1704975"/>
            </a:xfrm>
            <a:custGeom>
              <a:avLst/>
              <a:gdLst/>
              <a:ahLst/>
              <a:cxnLst/>
              <a:rect r="r" b="b" t="t" l="l"/>
              <a:pathLst>
                <a:path h="1704975" w="7124700">
                  <a:moveTo>
                    <a:pt x="0" y="0"/>
                  </a:moveTo>
                  <a:lnTo>
                    <a:pt x="0" y="1704975"/>
                  </a:lnTo>
                  <a:lnTo>
                    <a:pt x="7124700" y="1704975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62000" y="448542"/>
            <a:ext cx="1266949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Vectors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202" y="3748959"/>
            <a:ext cx="2801464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Now, Let’s try some examples: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5927" y="4257367"/>
            <a:ext cx="3567684" cy="109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assign("my_vector_2 ",c(0, 3:5, 20, 0)) my_vector_2 &lt;- c(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 my_vector_2[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] my_vectors_3 &lt;- seq(1,10,by=2)) length(my_vector_2)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5927" y="5352761"/>
            <a:ext cx="3759594" cy="43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my_family &lt;- c(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"Katrien"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"Jan"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"Leen"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 my_family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28619" y="4689316"/>
            <a:ext cx="4256151" cy="6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90" i="true" spc="90">
                <a:solidFill>
                  <a:srgbClr val="999988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# inspect entry 2 from vector my_vector_2 # a squence # get vector length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0201" y="1339103"/>
            <a:ext cx="5580856" cy="22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"/>
              </a:lnSpc>
              <a:spcBef>
                <a:spcPct val="0"/>
              </a:spcBef>
            </a:pPr>
            <a:r>
              <a:rPr lang="en-US" sz="1350" spc="8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give a name to the elements of a vector with the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01787" y="1294383"/>
            <a:ext cx="868375" cy="2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7">
                <a:solidFill>
                  <a:srgbClr val="43418A"/>
                </a:solidFill>
                <a:latin typeface="Montserrat"/>
                <a:ea typeface="Montserrat"/>
                <a:cs typeface="Montserrat"/>
                <a:sym typeface="Montserrat"/>
              </a:rPr>
              <a:t>names()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4638" y="2638313"/>
            <a:ext cx="1754686" cy="625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6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"Katrien Antonio"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23067" y="2638313"/>
            <a:ext cx="627840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Name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33860" y="2638313"/>
            <a:ext cx="1018661" cy="625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Profession</a:t>
            </a:r>
          </a:p>
          <a:p>
            <a:pPr algn="ctr">
              <a:lnSpc>
                <a:spcPts val="6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"teacher"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875386" y="1771538"/>
            <a:ext cx="7124662" cy="828675"/>
            <a:chOff x="0" y="0"/>
            <a:chExt cx="7124662" cy="8286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24700" cy="828675"/>
            </a:xfrm>
            <a:custGeom>
              <a:avLst/>
              <a:gdLst/>
              <a:ahLst/>
              <a:cxnLst/>
              <a:rect r="r" b="b" t="t" l="l"/>
              <a:pathLst>
                <a:path h="828675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828675"/>
                  </a:lnTo>
                  <a:lnTo>
                    <a:pt x="0" y="82867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61111" y="1860683"/>
            <a:ext cx="4377595" cy="654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my_vector &lt;- c(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"Katrien Antonio"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"teacher"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 names(my_vector) &lt;- c(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"Name"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"Profession"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 my_vector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0600" y="1924050"/>
            <a:ext cx="76200" cy="923715"/>
          </a:xfrm>
          <a:custGeom>
            <a:avLst/>
            <a:gdLst/>
            <a:ahLst/>
            <a:cxnLst/>
            <a:rect r="r" b="b" t="t" l="l"/>
            <a:pathLst>
              <a:path h="923715" w="76200">
                <a:moveTo>
                  <a:pt x="0" y="0"/>
                </a:moveTo>
                <a:lnTo>
                  <a:pt x="76200" y="0"/>
                </a:lnTo>
                <a:lnTo>
                  <a:pt x="76200" y="923715"/>
                </a:lnTo>
                <a:lnTo>
                  <a:pt x="0" y="923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47401" y="4773959"/>
            <a:ext cx="3790950" cy="1409700"/>
          </a:xfrm>
          <a:custGeom>
            <a:avLst/>
            <a:gdLst/>
            <a:ahLst/>
            <a:cxnLst/>
            <a:rect r="r" b="b" t="t" l="l"/>
            <a:pathLst>
              <a:path h="1409700" w="3790950">
                <a:moveTo>
                  <a:pt x="0" y="0"/>
                </a:moveTo>
                <a:lnTo>
                  <a:pt x="3790950" y="0"/>
                </a:lnTo>
                <a:lnTo>
                  <a:pt x="3790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43000" y="4125154"/>
            <a:ext cx="7124033" cy="390525"/>
            <a:chOff x="0" y="0"/>
            <a:chExt cx="7124027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43000" y="1807007"/>
            <a:ext cx="6350556" cy="232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Two-Dimensional collection of data of the same type(Homogeneous). It has rows and columns.</a:t>
            </a:r>
          </a:p>
          <a:p>
            <a:pPr algn="l">
              <a:lnSpc>
                <a:spcPts val="2475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fixed number of rows and columns. Syntax — matrix(data=, nrow=, ncol=, byrow= ) the data is a data vector, nrow is the number of rows and ncol is the number of columns. Also byrow=TRUE will fill data row wise and byrow=FALSE will fill data column-wise.</a:t>
            </a:r>
          </a:p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Example: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2000" y="760486"/>
            <a:ext cx="1385573" cy="59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5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Matrices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matrix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is: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1576" y="4205526"/>
            <a:ext cx="6916779" cy="19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</a:pPr>
            <a:r>
              <a:rPr lang="en-US" sz="1149" spc="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matrix(c("A","B","C","D", "E","F","G","H", "I","J","K","L"),nrow = 3,ncol =4, byrow=FALSE)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000" y="1671638"/>
            <a:ext cx="7124700" cy="609600"/>
            <a:chOff x="0" y="0"/>
            <a:chExt cx="7124700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700" cy="609600"/>
            </a:xfrm>
            <a:custGeom>
              <a:avLst/>
              <a:gdLst/>
              <a:ahLst/>
              <a:cxnLst/>
              <a:rect r="r" b="b" t="t" l="l"/>
              <a:pathLst>
                <a:path h="609600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60960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98497" y="2598734"/>
            <a:ext cx="7251697" cy="1076049"/>
            <a:chOff x="0" y="0"/>
            <a:chExt cx="7251700" cy="10760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02971"/>
              <a:ext cx="7124700" cy="609600"/>
            </a:xfrm>
            <a:custGeom>
              <a:avLst/>
              <a:gdLst/>
              <a:ahLst/>
              <a:cxnLst/>
              <a:rect r="r" b="b" t="t" l="l"/>
              <a:pathLst>
                <a:path h="609600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60960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124700" cy="609600"/>
            </a:xfrm>
            <a:custGeom>
              <a:avLst/>
              <a:gdLst/>
              <a:ahLst/>
              <a:cxnLst/>
              <a:rect r="r" b="b" t="t" l="l"/>
              <a:pathLst>
                <a:path h="609600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60960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62000" y="3998357"/>
            <a:ext cx="7124033" cy="390525"/>
            <a:chOff x="0" y="0"/>
            <a:chExt cx="7124027" cy="3905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62000" y="4830489"/>
            <a:ext cx="7124033" cy="390525"/>
            <a:chOff x="0" y="0"/>
            <a:chExt cx="7124027" cy="3905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62000" y="5763939"/>
            <a:ext cx="7124033" cy="390525"/>
            <a:chOff x="0" y="0"/>
            <a:chExt cx="7124027" cy="3905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62000" y="446161"/>
            <a:ext cx="1412262" cy="121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Matrice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 first example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2000" y="4478303"/>
            <a:ext cx="2355723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Extract the entire 1st row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2000" y="2340340"/>
            <a:ext cx="2529640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Naming Matrix dimensions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2000" y="5411753"/>
            <a:ext cx="2773375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Extract the entire 2nd column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2000" y="3668678"/>
            <a:ext cx="3516363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We can also do the indexing in Matrix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7725" y="4896231"/>
            <a:ext cx="1343187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my_matrix[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]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7725" y="5829681"/>
            <a:ext cx="1436446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my_matrix[ ,2 ]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7725" y="4077071"/>
            <a:ext cx="1453191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my_matrix[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3]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7725" y="1760792"/>
            <a:ext cx="4330075" cy="43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my_matrix &lt;- matrix(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byrow =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 my_matrix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7725" y="2708929"/>
            <a:ext cx="6338430" cy="87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x &lt;- c(R1, R2, R3) y &lt;- c(X,Y,Z,T) my_matrix &lt;- matrix(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byrow =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TRUE, dimnames</a:t>
            </a:r>
            <a:r>
              <a:rPr lang="en-US" sz="1350" spc="8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=list(x,y)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 my_matrix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114" y="1703572"/>
            <a:ext cx="57150" cy="476250"/>
          </a:xfrm>
          <a:custGeom>
            <a:avLst/>
            <a:gdLst/>
            <a:ahLst/>
            <a:cxnLst/>
            <a:rect r="r" b="b" t="t" l="l"/>
            <a:pathLst>
              <a:path h="476250" w="57150">
                <a:moveTo>
                  <a:pt x="0" y="0"/>
                </a:moveTo>
                <a:lnTo>
                  <a:pt x="57150" y="0"/>
                </a:lnTo>
                <a:lnTo>
                  <a:pt x="57150" y="47625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903085" y="3195504"/>
            <a:ext cx="4636132" cy="19050"/>
            <a:chOff x="0" y="0"/>
            <a:chExt cx="4636122" cy="190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36135" cy="19050"/>
            </a:xfrm>
            <a:custGeom>
              <a:avLst/>
              <a:gdLst/>
              <a:ahLst/>
              <a:cxnLst/>
              <a:rect r="r" b="b" t="t" l="l"/>
              <a:pathLst>
                <a:path h="19050" w="4636135">
                  <a:moveTo>
                    <a:pt x="0" y="0"/>
                  </a:moveTo>
                  <a:lnTo>
                    <a:pt x="0" y="19050"/>
                  </a:lnTo>
                  <a:lnTo>
                    <a:pt x="306451" y="19050"/>
                  </a:lnTo>
                  <a:lnTo>
                    <a:pt x="306451" y="0"/>
                  </a:lnTo>
                  <a:close/>
                  <a:moveTo>
                    <a:pt x="376301" y="0"/>
                  </a:moveTo>
                  <a:lnTo>
                    <a:pt x="376301" y="19050"/>
                  </a:lnTo>
                  <a:lnTo>
                    <a:pt x="729361" y="19050"/>
                  </a:lnTo>
                  <a:lnTo>
                    <a:pt x="729361" y="0"/>
                  </a:lnTo>
                  <a:close/>
                  <a:moveTo>
                    <a:pt x="881761" y="0"/>
                  </a:moveTo>
                  <a:lnTo>
                    <a:pt x="881761" y="19050"/>
                  </a:lnTo>
                  <a:lnTo>
                    <a:pt x="4636135" y="19050"/>
                  </a:lnTo>
                  <a:lnTo>
                    <a:pt x="4636135" y="0"/>
                  </a:lnTo>
                  <a:close/>
                </a:path>
              </a:pathLst>
            </a:custGeom>
            <a:solidFill>
              <a:srgbClr val="43418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62000" y="446161"/>
            <a:ext cx="3393681" cy="110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Practical information</a:t>
            </a:r>
          </a:p>
          <a:p>
            <a:pPr algn="l">
              <a:lnSpc>
                <a:spcPts val="3307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Workshop material including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3538" y="1456779"/>
            <a:ext cx="3197952" cy="80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 scripts, data, presentation sheets a collection of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cheat sheets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8759" y="2178110"/>
            <a:ext cx="1711500" cy="84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are available from</a:t>
            </a: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3085" y="2923670"/>
            <a:ext cx="472879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  <a:hlinkClick r:id="rId3" tooltip="https://github.com/SameulAH/R-s-Kickstart"/>
              </a:rPr>
              <a:t>https://github.com/SameulAH/R-s-Kickstart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2025" y="1924050"/>
            <a:ext cx="57150" cy="1474356"/>
          </a:xfrm>
          <a:custGeom>
            <a:avLst/>
            <a:gdLst/>
            <a:ahLst/>
            <a:cxnLst/>
            <a:rect r="r" b="b" t="t" l="l"/>
            <a:pathLst>
              <a:path h="1474356" w="57150">
                <a:moveTo>
                  <a:pt x="0" y="0"/>
                </a:moveTo>
                <a:lnTo>
                  <a:pt x="57150" y="0"/>
                </a:lnTo>
                <a:lnTo>
                  <a:pt x="57150" y="1474356"/>
                </a:lnTo>
                <a:lnTo>
                  <a:pt x="0" y="1474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2000" y="448542"/>
            <a:ext cx="1772164" cy="1042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Lists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list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allows you 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3000" y="1798434"/>
            <a:ext cx="6300235" cy="569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500" spc="4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store a 1-dimensional Heterogeneous data structures. It can contain all and any of the datatypes-numeric,logical,character,complex.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3000" y="2655684"/>
            <a:ext cx="5689568" cy="28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objects can be matrices, vectors, data frames, even other lists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3000" y="3227184"/>
            <a:ext cx="6300254" cy="569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500" spc="54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 list is some kind super data type you can store practically any piece of information in it!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3000" y="4084434"/>
            <a:ext cx="4337152" cy="28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Syntax — list(data) where data is an R object(s)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000" y="1676886"/>
            <a:ext cx="7124662" cy="828675"/>
            <a:chOff x="0" y="0"/>
            <a:chExt cx="7124662" cy="828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700" cy="828675"/>
            </a:xfrm>
            <a:custGeom>
              <a:avLst/>
              <a:gdLst/>
              <a:ahLst/>
              <a:cxnLst/>
              <a:rect r="r" b="b" t="t" l="l"/>
              <a:pathLst>
                <a:path h="828675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828675"/>
                  </a:lnTo>
                  <a:lnTo>
                    <a:pt x="0" y="82867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62000" y="3257550"/>
            <a:ext cx="7124033" cy="390525"/>
            <a:chOff x="0" y="0"/>
            <a:chExt cx="7124027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62000" y="448542"/>
            <a:ext cx="2191207" cy="1042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Lists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 first example of a list: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7725" y="1766030"/>
            <a:ext cx="5761911" cy="21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my_list &lt;- list(one =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two = c(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), five = seq(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length=</a:t>
            </a:r>
            <a:r>
              <a:rPr lang="en-US" sz="1350" spc="87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),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7725" y="1985105"/>
            <a:ext cx="45815" cy="21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6425" y="1985105"/>
            <a:ext cx="2266426" cy="21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six = c(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"Katrien"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50" spc="87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"Jan"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7725" y="2204180"/>
            <a:ext cx="1479471" cy="21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names(my_list)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2000" y="2546166"/>
            <a:ext cx="2387089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[1] "one" "two" "five" "six"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7725" y="3193390"/>
            <a:ext cx="1085117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str(my_list)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2000" y="3689623"/>
            <a:ext cx="2986745" cy="128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List of 4</a:t>
            </a:r>
          </a:p>
          <a:p>
            <a:pPr algn="l">
              <a:lnSpc>
                <a:spcPts val="6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$ one : num 1</a:t>
            </a:r>
          </a:p>
          <a:p>
            <a:pPr algn="l">
              <a:lnSpc>
                <a:spcPts val="27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$ two : num [1:2] 1 2</a:t>
            </a:r>
          </a:p>
          <a:p>
            <a:pPr algn="l">
              <a:lnSpc>
                <a:spcPts val="6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$ five: num [1:5] 1 1.75 2.5 3.25 4</a:t>
            </a:r>
          </a:p>
          <a:p>
            <a:pPr algn="l">
              <a:lnSpc>
                <a:spcPts val="2775"/>
              </a:lnSpc>
            </a:pPr>
            <a:r>
              <a:rPr lang="en-US" sz="1350" spc="87">
                <a:solidFill>
                  <a:srgbClr val="272822"/>
                </a:solidFill>
                <a:latin typeface="Montserrat"/>
                <a:ea typeface="Montserrat"/>
                <a:cs typeface="Montserrat"/>
                <a:sym typeface="Montserrat"/>
              </a:rPr>
              <a:t>$ six : chr [1:2] "Katrien" "Jan"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0575" y="1659455"/>
            <a:ext cx="57150" cy="1507236"/>
          </a:xfrm>
          <a:custGeom>
            <a:avLst/>
            <a:gdLst/>
            <a:ahLst/>
            <a:cxnLst/>
            <a:rect r="r" b="b" t="t" l="l"/>
            <a:pathLst>
              <a:path h="1507236" w="57150">
                <a:moveTo>
                  <a:pt x="0" y="0"/>
                </a:moveTo>
                <a:lnTo>
                  <a:pt x="57150" y="0"/>
                </a:lnTo>
                <a:lnTo>
                  <a:pt x="57150" y="1507236"/>
                </a:lnTo>
                <a:lnTo>
                  <a:pt x="0" y="1507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162" y="4528766"/>
            <a:ext cx="3724275" cy="1781175"/>
          </a:xfrm>
          <a:custGeom>
            <a:avLst/>
            <a:gdLst/>
            <a:ahLst/>
            <a:cxnLst/>
            <a:rect r="r" b="b" t="t" l="l"/>
            <a:pathLst>
              <a:path h="1781175" w="3724275">
                <a:moveTo>
                  <a:pt x="0" y="0"/>
                </a:moveTo>
                <a:lnTo>
                  <a:pt x="3724275" y="0"/>
                </a:lnTo>
                <a:lnTo>
                  <a:pt x="3724275" y="1781175"/>
                </a:lnTo>
                <a:lnTo>
                  <a:pt x="0" y="1781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009975" y="2654703"/>
            <a:ext cx="1149896" cy="136522"/>
            <a:chOff x="0" y="0"/>
            <a:chExt cx="1149896" cy="136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59690" cy="9525"/>
            </a:xfrm>
            <a:custGeom>
              <a:avLst/>
              <a:gdLst/>
              <a:ahLst/>
              <a:cxnLst/>
              <a:rect r="r" b="b" t="t" l="l"/>
              <a:pathLst>
                <a:path h="9525" w="59690">
                  <a:moveTo>
                    <a:pt x="0" y="0"/>
                  </a:moveTo>
                  <a:lnTo>
                    <a:pt x="59690" y="0"/>
                  </a:lnTo>
                  <a:lnTo>
                    <a:pt x="5969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3190" y="63500"/>
              <a:ext cx="963168" cy="9525"/>
            </a:xfrm>
            <a:custGeom>
              <a:avLst/>
              <a:gdLst/>
              <a:ahLst/>
              <a:cxnLst/>
              <a:rect r="r" b="b" t="t" l="l"/>
              <a:pathLst>
                <a:path h="9525" w="963168">
                  <a:moveTo>
                    <a:pt x="0" y="0"/>
                  </a:moveTo>
                  <a:lnTo>
                    <a:pt x="0" y="9525"/>
                  </a:lnTo>
                  <a:lnTo>
                    <a:pt x="550545" y="9525"/>
                  </a:lnTo>
                  <a:lnTo>
                    <a:pt x="550545" y="0"/>
                  </a:lnTo>
                  <a:close/>
                  <a:moveTo>
                    <a:pt x="632714" y="0"/>
                  </a:moveTo>
                  <a:lnTo>
                    <a:pt x="632714" y="9525"/>
                  </a:lnTo>
                  <a:lnTo>
                    <a:pt x="673481" y="9525"/>
                  </a:lnTo>
                  <a:lnTo>
                    <a:pt x="673481" y="0"/>
                  </a:lnTo>
                  <a:close/>
                  <a:moveTo>
                    <a:pt x="719836" y="0"/>
                  </a:moveTo>
                  <a:lnTo>
                    <a:pt x="719836" y="9525"/>
                  </a:lnTo>
                  <a:lnTo>
                    <a:pt x="963168" y="9525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19150" y="3783206"/>
            <a:ext cx="57150" cy="57150"/>
          </a:xfrm>
          <a:custGeom>
            <a:avLst/>
            <a:gdLst/>
            <a:ahLst/>
            <a:cxnLst/>
            <a:rect r="r" b="b" t="t" l="l"/>
            <a:pathLst>
              <a:path h="57150" w="57150">
                <a:moveTo>
                  <a:pt x="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2000" y="448542"/>
            <a:ext cx="1886264" cy="10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Dataframes</a:t>
            </a:r>
          </a:p>
          <a:p>
            <a:pPr algn="l">
              <a:lnSpc>
                <a:spcPts val="2770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6869" y="1482642"/>
            <a:ext cx="6804031" cy="127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0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2 Dimensional Heterogeneous data structures. You can imagine it as</a:t>
            </a:r>
          </a:p>
          <a:p>
            <a:pPr algn="l">
              <a:lnSpc>
                <a:spcPts val="142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something similar to what we see in MS-Excel. </a:t>
            </a:r>
          </a:p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has rows and columns and every column will have elements that</a:t>
            </a:r>
          </a:p>
          <a:p>
            <a:pPr algn="l">
              <a:lnSpc>
                <a:spcPts val="824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are of </a:t>
            </a:r>
            <a:r>
              <a:rPr lang="en-US" b="true" sz="1350" spc="87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same 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data type.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6869" y="2875578"/>
            <a:ext cx="6252962" cy="63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So we can think of columns as vectors(1 D and Homogeneous). </a:t>
            </a:r>
          </a:p>
          <a:p>
            <a:pPr algn="l">
              <a:lnSpc>
                <a:spcPts val="824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Rows can have elements of different data types.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5444" y="3549253"/>
            <a:ext cx="5799134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Creating a Dataframe in R- Using the data.frame() function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8400" y="3975049"/>
            <a:ext cx="6787610" cy="452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149" spc="74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Syntax: </a:t>
            </a:r>
            <a:r>
              <a:rPr lang="en-US" b="true" sz="1149" spc="74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data.frame</a:t>
            </a:r>
            <a:r>
              <a:rPr lang="en-US" sz="1149" spc="74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(vector1,vector2…), Where vector 1, vector2.. are all of the same lengths.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49631" y="1930241"/>
            <a:ext cx="7124033" cy="390525"/>
            <a:chOff x="0" y="0"/>
            <a:chExt cx="7124027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20078" y="5630142"/>
            <a:ext cx="7124033" cy="390525"/>
            <a:chOff x="0" y="0"/>
            <a:chExt cx="7124027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42950" y="2522649"/>
            <a:ext cx="3838575" cy="1209675"/>
          </a:xfrm>
          <a:custGeom>
            <a:avLst/>
            <a:gdLst/>
            <a:ahLst/>
            <a:cxnLst/>
            <a:rect r="r" b="b" t="t" l="l"/>
            <a:pathLst>
              <a:path h="1209675" w="3838575">
                <a:moveTo>
                  <a:pt x="0" y="0"/>
                </a:moveTo>
                <a:lnTo>
                  <a:pt x="3838575" y="0"/>
                </a:lnTo>
                <a:lnTo>
                  <a:pt x="3838575" y="1209675"/>
                </a:lnTo>
                <a:lnTo>
                  <a:pt x="0" y="1209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10552" y="4179408"/>
            <a:ext cx="7124033" cy="390525"/>
            <a:chOff x="0" y="0"/>
            <a:chExt cx="7124027" cy="3905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47049" y="4890373"/>
            <a:ext cx="7251030" cy="898522"/>
            <a:chOff x="0" y="0"/>
            <a:chExt cx="7251027" cy="8985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0" y="44450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62000" y="448542"/>
            <a:ext cx="2407882" cy="1365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Dataframes</a:t>
            </a:r>
          </a:p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Example: Let’s create a dataframe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2950" y="2074440"/>
            <a:ext cx="3600279" cy="155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4"/>
              </a:lnSpc>
            </a:pPr>
            <a:r>
              <a:rPr lang="en-US" sz="1449" spc="94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data.frame(LETTERS [1:4],c(1,2,3,4))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7725" y="2203694"/>
            <a:ext cx="45815" cy="149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"/>
              </a:lnSpc>
            </a:pPr>
            <a:r>
              <a:rPr lang="en-US" sz="135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4852" y="3775567"/>
            <a:ext cx="5491343" cy="2516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4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Naming Dataframe Dimensions data.frame(</a:t>
            </a:r>
            <a:r>
              <a:rPr lang="en-US" b="true" sz="1350" spc="87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Alphabets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=LETTERS[1:4],</a:t>
            </a:r>
            <a:r>
              <a:rPr lang="en-US" b="true" sz="1350" spc="87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Numbers</a:t>
            </a: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=c(1,2,3,4))</a:t>
            </a:r>
          </a:p>
          <a:p>
            <a:pPr algn="l">
              <a:lnSpc>
                <a:spcPts val="1772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</a:p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my_df &lt;- data.frame(LETTERS[1:4],c(1,2,3,4))</a:t>
            </a:r>
          </a:p>
          <a:p>
            <a:pPr algn="l">
              <a:lnSpc>
                <a:spcPts val="974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colnames(my_df) &lt;- c("Letters", "Digits")</a:t>
            </a:r>
          </a:p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rownames(my_df) &lt;- c("Row1", "Row2", "Row3", "Row4")</a:t>
            </a:r>
          </a:p>
          <a:p>
            <a:pPr algn="l">
              <a:lnSpc>
                <a:spcPts val="974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str(my_df)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2950" y="448542"/>
            <a:ext cx="191306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 challenge 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8596" y="4887230"/>
            <a:ext cx="5412829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6- Calculate the total population of all cities combined.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8596" y="5381006"/>
            <a:ext cx="7133533" cy="62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7- Verify the structure of the data frame using a suitable function and</a:t>
            </a:r>
          </a:p>
          <a:p>
            <a:pPr algn="l">
              <a:lnSpc>
                <a:spcPts val="6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request a summary of the data.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8596" y="1335395"/>
            <a:ext cx="7421451" cy="43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1- Create a vector city_names with the names of your favorite cities. </a:t>
            </a:r>
          </a:p>
          <a:p>
            <a:pPr algn="l">
              <a:lnSpc>
                <a:spcPts val="172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Use: "Mumbai", "Delhi", "Bangalore", "Hyderabad".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8596" y="1806292"/>
            <a:ext cx="7421451" cy="84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2-Create a vector city_population with the population of each of these</a:t>
            </a:r>
          </a:p>
          <a:p>
            <a:pPr algn="l">
              <a:lnSpc>
                <a:spcPts val="6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cities in millions (or approximate numbers if exact data is unavailable).</a:t>
            </a:r>
          </a:p>
          <a:p>
            <a:pPr algn="l">
              <a:lnSpc>
                <a:spcPts val="27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Use: 12442373, 11007835, 8436675, 6809970.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9071" y="2699566"/>
            <a:ext cx="7339984" cy="58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3- Create a data frame using the two vectors above and assign it the name</a:t>
            </a:r>
          </a:p>
          <a:p>
            <a:pPr algn="l">
              <a:lnSpc>
                <a:spcPts val="6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city_info.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9071" y="3417922"/>
            <a:ext cx="7430976" cy="84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4- Change the column labels in the data frame to City_Name and</a:t>
            </a:r>
          </a:p>
          <a:p>
            <a:pPr algn="l">
              <a:lnSpc>
                <a:spcPts val="6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Population, and set the row names to (Rank 1, Rank 2, Rank 3, and Rank 4),</a:t>
            </a:r>
          </a:p>
          <a:p>
            <a:pPr algn="l">
              <a:lnSpc>
                <a:spcPts val="27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assuming rank corresponds to the order of cities in terms of population.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9071" y="4349848"/>
            <a:ext cx="6256087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5- Extract the Population column from the city_info data frame.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71338" y="2751992"/>
            <a:ext cx="7124033" cy="390525"/>
            <a:chOff x="0" y="0"/>
            <a:chExt cx="7124027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71338" y="3634197"/>
            <a:ext cx="7124033" cy="390525"/>
            <a:chOff x="0" y="0"/>
            <a:chExt cx="7124027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71338" y="4542120"/>
            <a:ext cx="7124033" cy="390525"/>
            <a:chOff x="0" y="0"/>
            <a:chExt cx="7124027" cy="3905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71338" y="5513670"/>
            <a:ext cx="7124033" cy="390525"/>
            <a:chOff x="0" y="0"/>
            <a:chExt cx="7124027" cy="3905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76596" y="1786919"/>
            <a:ext cx="7124033" cy="390525"/>
            <a:chOff x="0" y="0"/>
            <a:chExt cx="7124027" cy="3905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62000" y="760486"/>
            <a:ext cx="2971533" cy="59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5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 challenge solved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Here is my solution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3395" y="5579412"/>
            <a:ext cx="4304395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population_column &lt;- city_info$Population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3395" y="3699939"/>
            <a:ext cx="5083007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city_info &lt;- data.frame(city_names, city_population)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3395" y="2817733"/>
            <a:ext cx="5798258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city_population &lt;- c(12442373, 11007835, 8436675, 6809970)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8652" y="1852660"/>
            <a:ext cx="5996045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city_names &lt;- c("Mumbai", "Delhi", "Bangalore", "Hyderabad")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8652" y="1611097"/>
            <a:ext cx="1404642" cy="17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 spc="6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city_names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3395" y="2576170"/>
            <a:ext cx="1730816" cy="17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 spc="6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city_population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3395" y="4337723"/>
            <a:ext cx="5661022" cy="594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 spc="6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Rename columns and rows</a:t>
            </a:r>
          </a:p>
          <a:p>
            <a:pPr algn="l">
              <a:lnSpc>
                <a:spcPts val="1650"/>
              </a:lnSpc>
            </a:pPr>
            <a:r>
              <a:rPr lang="en-US" sz="1249" spc="8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colnames(city_info) &lt;- c("City_Name", "Population") rownames(city_info) &lt;- c("Rank 1", "Rank 2", "Rank 3", "Rank 4")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3395" y="5337848"/>
            <a:ext cx="2348465" cy="17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 spc="6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Extract the Population column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3395" y="3458375"/>
            <a:ext cx="2374849" cy="17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 spc="6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the city_info data frame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71338" y="3418951"/>
            <a:ext cx="7124033" cy="390525"/>
            <a:chOff x="0" y="0"/>
            <a:chExt cx="7124027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7362" y="1774555"/>
            <a:ext cx="7124033" cy="390525"/>
            <a:chOff x="0" y="0"/>
            <a:chExt cx="7124027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48652" y="2596753"/>
            <a:ext cx="7124033" cy="390525"/>
            <a:chOff x="0" y="0"/>
            <a:chExt cx="7124027" cy="3905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62000" y="446161"/>
            <a:ext cx="2971533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 challenge solved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0709" y="2598658"/>
            <a:ext cx="1324670" cy="35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</a:pPr>
            <a:r>
              <a:rPr lang="en-US" sz="1149" spc="74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str(city_info) </a:t>
            </a:r>
          </a:p>
          <a:p>
            <a:pPr algn="l">
              <a:lnSpc>
                <a:spcPts val="1329"/>
              </a:lnSpc>
            </a:pPr>
            <a:r>
              <a:rPr lang="en-US" sz="949" spc="6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summary(city_info)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9418" y="1598743"/>
            <a:ext cx="4521470" cy="46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 spc="6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Calculate total population</a:t>
            </a:r>
          </a:p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total_population &lt;- sum(city_info$Population)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3395" y="3243139"/>
            <a:ext cx="2052628" cy="17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 spc="6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Print the results for clarity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0709" y="2420941"/>
            <a:ext cx="2314727" cy="17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 spc="6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structure and summary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278" y="3484693"/>
            <a:ext cx="1443790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87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print(city_info)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4341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70637" y="2886942"/>
            <a:ext cx="4841777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Getting started with data in R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2794" y="3907962"/>
            <a:ext cx="805714" cy="289184"/>
          </a:xfrm>
          <a:custGeom>
            <a:avLst/>
            <a:gdLst/>
            <a:ahLst/>
            <a:cxnLst/>
            <a:rect r="r" b="b" t="t" l="l"/>
            <a:pathLst>
              <a:path h="289184" w="805714">
                <a:moveTo>
                  <a:pt x="0" y="0"/>
                </a:moveTo>
                <a:lnTo>
                  <a:pt x="805714" y="0"/>
                </a:lnTo>
                <a:lnTo>
                  <a:pt x="805714" y="289185"/>
                </a:lnTo>
                <a:lnTo>
                  <a:pt x="0" y="289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2715" y="3910300"/>
            <a:ext cx="1563070" cy="289184"/>
          </a:xfrm>
          <a:custGeom>
            <a:avLst/>
            <a:gdLst/>
            <a:ahLst/>
            <a:cxnLst/>
            <a:rect r="r" b="b" t="t" l="l"/>
            <a:pathLst>
              <a:path h="289184" w="1563070">
                <a:moveTo>
                  <a:pt x="0" y="0"/>
                </a:moveTo>
                <a:lnTo>
                  <a:pt x="1563070" y="0"/>
                </a:lnTo>
                <a:lnTo>
                  <a:pt x="1563070" y="289184"/>
                </a:lnTo>
                <a:lnTo>
                  <a:pt x="0" y="289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9138" y="2637043"/>
            <a:ext cx="7728012" cy="1560097"/>
          </a:xfrm>
          <a:custGeom>
            <a:avLst/>
            <a:gdLst/>
            <a:ahLst/>
            <a:cxnLst/>
            <a:rect r="r" b="b" t="t" l="l"/>
            <a:pathLst>
              <a:path h="1560097" w="7728012">
                <a:moveTo>
                  <a:pt x="0" y="0"/>
                </a:moveTo>
                <a:lnTo>
                  <a:pt x="7728012" y="0"/>
                </a:lnTo>
                <a:lnTo>
                  <a:pt x="7728012" y="1560097"/>
                </a:lnTo>
                <a:lnTo>
                  <a:pt x="0" y="1560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8652" y="543877"/>
            <a:ext cx="6787939" cy="72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5"/>
              </a:lnSpc>
            </a:pPr>
            <a:r>
              <a:rPr lang="en-US" sz="4111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Essential Steps in R Data Analysis journey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9463" y="3973156"/>
            <a:ext cx="689045" cy="13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6"/>
              </a:lnSpc>
            </a:pPr>
            <a:r>
              <a:rPr lang="en-US" sz="783" spc="-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Import/Read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69743" y="3975501"/>
            <a:ext cx="1350393" cy="12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"/>
              </a:lnSpc>
            </a:pPr>
            <a:r>
              <a:rPr lang="en-US" sz="712" spc="-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Organize, clean, and transform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73184" y="3973156"/>
            <a:ext cx="1074811" cy="13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6"/>
              </a:lnSpc>
            </a:pPr>
            <a:r>
              <a:rPr lang="en-US" sz="783" spc="-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Anlyze &amp; Visualize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60132" y="3973156"/>
            <a:ext cx="702078" cy="13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6"/>
              </a:lnSpc>
            </a:pPr>
            <a:r>
              <a:rPr lang="en-US" sz="783" spc="-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Show &amp; Use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9245" y="4396771"/>
            <a:ext cx="51331" cy="515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1"/>
              </a:lnSpc>
            </a:pPr>
            <a:r>
              <a:rPr lang="en-US" sz="1132" spc="-9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• • 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25505" y="4385150"/>
            <a:ext cx="51406" cy="853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0"/>
              </a:lnSpc>
            </a:pPr>
            <a:r>
              <a:rPr lang="en-US" sz="1132" spc="-9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• • • • 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76966" y="4324156"/>
            <a:ext cx="51406" cy="8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1"/>
              </a:lnSpc>
            </a:pPr>
            <a:r>
              <a:rPr lang="en-US" sz="1132" spc="-9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• • • • •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55627" y="4305106"/>
            <a:ext cx="51331" cy="19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5"/>
              </a:lnSpc>
            </a:pPr>
            <a:r>
              <a:rPr lang="en-US" sz="1132" spc="-9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•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2490" y="4397819"/>
            <a:ext cx="1081966" cy="68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1"/>
              </a:lnSpc>
            </a:pPr>
            <a:r>
              <a:rPr lang="en-US" sz="1132" spc="-13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Load the data Preview data Inspect structure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28750" y="4386197"/>
            <a:ext cx="1507867" cy="853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0"/>
              </a:lnSpc>
            </a:pPr>
            <a:r>
              <a:rPr lang="en-US" sz="1132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Check Data quality (NA) Data Cleaning Detect anomalies Transform Data Detect Outliers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80480" y="4325203"/>
            <a:ext cx="1619787" cy="85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1"/>
              </a:lnSpc>
            </a:pPr>
            <a:r>
              <a:rPr lang="en-US" sz="1132" spc="-13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Descriptive Statistics Explore Relationships Create Plots Explore Trends Document Analysis Steps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55608" y="4306153"/>
            <a:ext cx="1736017" cy="391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5"/>
              </a:lnSpc>
            </a:pPr>
            <a:r>
              <a:rPr lang="en-US" sz="1132" spc="-13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Create Report/Presentation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4341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7853" y="2886942"/>
            <a:ext cx="313664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 spc="4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 wrangling in 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95911" y="2592876"/>
            <a:ext cx="2518410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Today's agenda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24955" y="2754544"/>
            <a:ext cx="1514475" cy="1752600"/>
          </a:xfrm>
          <a:custGeom>
            <a:avLst/>
            <a:gdLst/>
            <a:ahLst/>
            <a:cxnLst/>
            <a:rect r="r" b="b" t="t" l="l"/>
            <a:pathLst>
              <a:path h="1752600" w="1514475">
                <a:moveTo>
                  <a:pt x="0" y="0"/>
                </a:moveTo>
                <a:lnTo>
                  <a:pt x="1514475" y="0"/>
                </a:lnTo>
                <a:lnTo>
                  <a:pt x="1514475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9575" y="2835050"/>
            <a:ext cx="1971675" cy="1933575"/>
          </a:xfrm>
          <a:custGeom>
            <a:avLst/>
            <a:gdLst/>
            <a:ahLst/>
            <a:cxnLst/>
            <a:rect r="r" b="b" t="t" l="l"/>
            <a:pathLst>
              <a:path h="1933575" w="1971675">
                <a:moveTo>
                  <a:pt x="0" y="0"/>
                </a:moveTo>
                <a:lnTo>
                  <a:pt x="1971675" y="0"/>
                </a:lnTo>
                <a:lnTo>
                  <a:pt x="1971675" y="193357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053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67877" y="2835050"/>
            <a:ext cx="1933546" cy="1933575"/>
          </a:xfrm>
          <a:custGeom>
            <a:avLst/>
            <a:gdLst/>
            <a:ahLst/>
            <a:cxnLst/>
            <a:rect r="r" b="b" t="t" l="l"/>
            <a:pathLst>
              <a:path h="1933575" w="1933546">
                <a:moveTo>
                  <a:pt x="0" y="0"/>
                </a:moveTo>
                <a:lnTo>
                  <a:pt x="1933546" y="0"/>
                </a:lnTo>
                <a:lnTo>
                  <a:pt x="1933546" y="1933575"/>
                </a:lnTo>
                <a:lnTo>
                  <a:pt x="0" y="1933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3894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9140" y="5355965"/>
            <a:ext cx="47625" cy="47625"/>
          </a:xfrm>
          <a:custGeom>
            <a:avLst/>
            <a:gdLst/>
            <a:ahLst/>
            <a:cxnLst/>
            <a:rect r="r" b="b" t="t" l="l"/>
            <a:pathLst>
              <a:path h="47625" w="47625">
                <a:moveTo>
                  <a:pt x="0" y="0"/>
                </a:moveTo>
                <a:lnTo>
                  <a:pt x="47625" y="0"/>
                </a:lnTo>
                <a:lnTo>
                  <a:pt x="47625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9140" y="5592613"/>
            <a:ext cx="47625" cy="47625"/>
          </a:xfrm>
          <a:custGeom>
            <a:avLst/>
            <a:gdLst/>
            <a:ahLst/>
            <a:cxnLst/>
            <a:rect r="r" b="b" t="t" l="l"/>
            <a:pathLst>
              <a:path h="47625" w="47625">
                <a:moveTo>
                  <a:pt x="0" y="0"/>
                </a:moveTo>
                <a:lnTo>
                  <a:pt x="47625" y="0"/>
                </a:lnTo>
                <a:lnTo>
                  <a:pt x="47625" y="47625"/>
                </a:lnTo>
                <a:lnTo>
                  <a:pt x="0" y="47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526834" y="1667951"/>
            <a:ext cx="554355" cy="19050"/>
            <a:chOff x="0" y="0"/>
            <a:chExt cx="554355" cy="190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355" cy="19050"/>
            </a:xfrm>
            <a:custGeom>
              <a:avLst/>
              <a:gdLst/>
              <a:ahLst/>
              <a:cxnLst/>
              <a:rect r="r" b="b" t="t" l="l"/>
              <a:pathLst>
                <a:path h="19050" w="554355">
                  <a:moveTo>
                    <a:pt x="0" y="0"/>
                  </a:moveTo>
                  <a:lnTo>
                    <a:pt x="0" y="19050"/>
                  </a:lnTo>
                  <a:lnTo>
                    <a:pt x="554355" y="19050"/>
                  </a:lnTo>
                  <a:lnTo>
                    <a:pt x="554355" y="0"/>
                  </a:lnTo>
                  <a:close/>
                </a:path>
              </a:pathLst>
            </a:custGeom>
            <a:solidFill>
              <a:srgbClr val="43418A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62000" y="326746"/>
            <a:ext cx="83145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dplyr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3617" y="1449353"/>
            <a:ext cx="6288376" cy="541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dplyr is based on the concepts of functions as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verbs 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that manipulate data frames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5360" y="2605087"/>
            <a:ext cx="837571" cy="22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dataframe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5380" y="5250571"/>
            <a:ext cx="6902431" cy="683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 first argument is always a data frames</a:t>
            </a:r>
          </a:p>
          <a:p>
            <a:pPr algn="l">
              <a:lnSpc>
                <a:spcPts val="1800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dplyr say what to do with that data frame Always returns a data frame </a:t>
            </a:r>
          </a:p>
          <a:p>
            <a:pPr algn="l">
              <a:lnSpc>
                <a:spcPts val="1800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(technically a tibble)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26503" y="2605087"/>
            <a:ext cx="1416196" cy="22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dataframe(tibble)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5344544" cy="6223511"/>
            <a:chOff x="0" y="0"/>
            <a:chExt cx="5344541" cy="6223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5217541" cy="6096508"/>
            </a:xfrm>
            <a:custGeom>
              <a:avLst/>
              <a:gdLst/>
              <a:ahLst/>
              <a:cxnLst/>
              <a:rect r="r" b="b" t="t" l="l"/>
              <a:pathLst>
                <a:path h="6096508" w="5217541">
                  <a:moveTo>
                    <a:pt x="0" y="0"/>
                  </a:moveTo>
                  <a:lnTo>
                    <a:pt x="0" y="6096508"/>
                  </a:lnTo>
                  <a:lnTo>
                    <a:pt x="5217541" y="6096508"/>
                  </a:lnTo>
                  <a:lnTo>
                    <a:pt x="521754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5217541" cy="6096508"/>
            </a:xfrm>
            <a:custGeom>
              <a:avLst/>
              <a:gdLst/>
              <a:ahLst/>
              <a:cxnLst/>
              <a:rect r="r" b="b" t="t" l="l"/>
              <a:pathLst>
                <a:path h="6096508" w="5217541">
                  <a:moveTo>
                    <a:pt x="0" y="0"/>
                  </a:moveTo>
                  <a:lnTo>
                    <a:pt x="0" y="6096508"/>
                  </a:lnTo>
                  <a:lnTo>
                    <a:pt x="5217541" y="6096508"/>
                  </a:lnTo>
                  <a:lnTo>
                    <a:pt x="521754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181226" y="3085395"/>
            <a:ext cx="2143125" cy="2476500"/>
          </a:xfrm>
          <a:custGeom>
            <a:avLst/>
            <a:gdLst/>
            <a:ahLst/>
            <a:cxnLst/>
            <a:rect r="r" b="b" t="t" l="l"/>
            <a:pathLst>
              <a:path h="2476500" w="2143125">
                <a:moveTo>
                  <a:pt x="0" y="0"/>
                </a:moveTo>
                <a:lnTo>
                  <a:pt x="2143125" y="0"/>
                </a:lnTo>
                <a:lnTo>
                  <a:pt x="2143125" y="2476500"/>
                </a:lnTo>
                <a:lnTo>
                  <a:pt x="0" y="2476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2000" y="448542"/>
            <a:ext cx="5845426" cy="162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 manipulation verbs</a:t>
            </a:r>
          </a:p>
          <a:p>
            <a:pPr algn="l">
              <a:lnSpc>
                <a:spcPts val="3747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dplyr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package holds many useful data manipulation verbs: Reading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2524" y="5807850"/>
            <a:ext cx="4500915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read_csv() and read.csv() are not the same thing!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5213" y="2147907"/>
            <a:ext cx="2289219" cy="19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3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read_csv(): load .csv files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5213" y="2439381"/>
            <a:ext cx="2281533" cy="426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install.packages("readr")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93431" y="1812470"/>
          <a:ext cx="4819623" cy="2031050"/>
        </p:xfrm>
        <a:graphic>
          <a:graphicData uri="http://schemas.openxmlformats.org/drawingml/2006/table">
            <a:tbl>
              <a:tblPr/>
              <a:tblGrid>
                <a:gridCol w="942873"/>
                <a:gridCol w="1040076"/>
                <a:gridCol w="2836674"/>
              </a:tblGrid>
              <a:tr h="3069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 b="true">
                          <a:solidFill>
                            <a:srgbClr val="F8F8F8"/>
                          </a:solidFill>
                          <a:latin typeface="Droid Serif Bold"/>
                          <a:ea typeface="Droid Serif Bold"/>
                          <a:cs typeface="Droid Serif Bold"/>
                          <a:sym typeface="Droid Serif Bold"/>
                        </a:rPr>
                        <a:t>Package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 b="true">
                          <a:solidFill>
                            <a:srgbClr val="F8F8F8"/>
                          </a:solidFill>
                          <a:latin typeface="Droid Serif Bold"/>
                          <a:ea typeface="Droid Serif Bold"/>
                          <a:cs typeface="Droid Serif Bold"/>
                          <a:sym typeface="Droid Serif Bold"/>
                        </a:rPr>
                        <a:t>Function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 b="true">
                          <a:solidFill>
                            <a:srgbClr val="F8F8F8"/>
                          </a:solidFill>
                          <a:latin typeface="Droid Serif Bold"/>
                          <a:ea typeface="Droid Serif Bold"/>
                          <a:cs typeface="Droid Serif Bold"/>
                          <a:sym typeface="Droid Serif Bold"/>
                        </a:rPr>
                        <a:t>Type of files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</a:tr>
              <a:tr h="316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readxl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Read_excel()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Reads Excel files (.xls and .xlsx)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1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096"/>
                        </a:lnSpc>
                        <a:defRPr/>
                      </a:pP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Excel_Sheets()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Lists the names of sheets in excel file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1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readr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Read_table()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Reads tabular data, columns separated by whitespace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1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096"/>
                        </a:lnSpc>
                        <a:defRPr/>
                      </a:pP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Read_csv()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Reads CSV files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1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DBI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dbReadTable()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93"/>
                        </a:lnSpc>
                        <a:defRPr/>
                      </a:pPr>
                      <a:r>
                        <a:rPr lang="en-US" sz="1066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Reads tables from DB (MySQL, PostgreSQL)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526263" y="1297825"/>
          <a:ext cx="3515761" cy="3102045"/>
        </p:xfrm>
        <a:graphic>
          <a:graphicData uri="http://schemas.openxmlformats.org/drawingml/2006/table">
            <a:tbl>
              <a:tblPr/>
              <a:tblGrid>
                <a:gridCol w="840393"/>
                <a:gridCol w="2675368"/>
              </a:tblGrid>
              <a:tr h="3094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 b="true">
                          <a:solidFill>
                            <a:srgbClr val="F8F8F8"/>
                          </a:solidFill>
                          <a:latin typeface="Droid Serif Bold"/>
                          <a:ea typeface="Droid Serif Bold"/>
                          <a:cs typeface="Droid Serif Bold"/>
                          <a:sym typeface="Droid Serif Bold"/>
                        </a:rPr>
                        <a:t>Function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89"/>
                        </a:lnSpc>
                        <a:defRPr/>
                      </a:pPr>
                      <a:r>
                        <a:rPr lang="en-US" sz="1064" b="true">
                          <a:solidFill>
                            <a:srgbClr val="F8F8F8"/>
                          </a:solidFill>
                          <a:latin typeface="Droid Serif Bold"/>
                          <a:ea typeface="Droid Serif Bold"/>
                          <a:cs typeface="Droid Serif Bold"/>
                          <a:sym typeface="Droid Serif Bold"/>
                        </a:rPr>
                        <a:t>Explantion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</a:tr>
              <a:tr h="3094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Head ( Data)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Previewing the first 6 rows of data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94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Tail (Data)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Previewing the last 6 rows of data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94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str(Data)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Shows structure (type of the dataset, first few values)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94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Class(Data)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Shows Object Class (df,vector,..)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94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Dim(Data)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The dimensions (row x columns)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680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Sort(Data)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Ascending sort ( adding decreasing = TRUE for descending)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94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names(Data)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Print names of variables in dataframe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680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F8F8F8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Summary(Data)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1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89"/>
                        </a:lnSpc>
                        <a:defRPr/>
                      </a:pPr>
                      <a:r>
                        <a:rPr lang="en-US" sz="1064">
                          <a:solidFill>
                            <a:srgbClr val="000000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Shows Descriptive Statistical Summary </a:t>
                      </a:r>
                      <a:endParaRPr lang="en-US" sz="1100"/>
                    </a:p>
                  </a:txBody>
                  <a:tcPr marL="81082" marR="81082" marT="81082" marB="81082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01934" y="75461"/>
            <a:ext cx="2337656" cy="79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3"/>
              </a:lnSpc>
              <a:spcBef>
                <a:spcPct val="0"/>
              </a:spcBef>
            </a:pPr>
            <a:r>
              <a:rPr lang="en-US" sz="2908" spc="-34" strike="noStrike" u="none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 Inspection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1934" y="1259725"/>
            <a:ext cx="2768389" cy="272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  <a:spcBef>
                <a:spcPct val="0"/>
              </a:spcBef>
            </a:pPr>
            <a:r>
              <a:rPr lang="en-US" sz="1400" spc="-133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Data Inspection involves understanding the Structure, size, content and also summary statistics of the dataset. </a:t>
            </a:r>
          </a:p>
          <a:p>
            <a:pPr algn="just">
              <a:lnSpc>
                <a:spcPts val="1960"/>
              </a:lnSpc>
              <a:spcBef>
                <a:spcPct val="0"/>
              </a:spcBef>
            </a:pPr>
            <a:r>
              <a:rPr lang="en-US" sz="1400" spc="-133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It is a critical step before analysis to ensure data integrity and identify potential issues to ensure that is ready for future manipulation or visualization.  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  <a:p>
            <a:pPr algn="just">
              <a:lnSpc>
                <a:spcPts val="1960"/>
              </a:lnSpc>
              <a:spcBef>
                <a:spcPct val="0"/>
              </a:spcBef>
            </a:pPr>
            <a:r>
              <a:rPr lang="en-US" sz="1400" spc="-133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Lets consider that our dataset is ‘Data’ and also in order to know that the import was done successfully.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17809" y="4204716"/>
            <a:ext cx="3543300" cy="1733550"/>
          </a:xfrm>
          <a:custGeom>
            <a:avLst/>
            <a:gdLst/>
            <a:ahLst/>
            <a:cxnLst/>
            <a:rect r="r" b="b" t="t" l="l"/>
            <a:pathLst>
              <a:path h="1733550" w="3543300">
                <a:moveTo>
                  <a:pt x="0" y="0"/>
                </a:moveTo>
                <a:lnTo>
                  <a:pt x="3543300" y="0"/>
                </a:lnTo>
                <a:lnTo>
                  <a:pt x="3543300" y="1733550"/>
                </a:lnTo>
                <a:lnTo>
                  <a:pt x="0" y="1733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2000" y="448542"/>
            <a:ext cx="3955818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 manipulation verbs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3310" y="4356268"/>
            <a:ext cx="3235052" cy="80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These all combine naturally with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group_by()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which allows you to perform any operation “by group”.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3663" y="1465459"/>
            <a:ext cx="6247333" cy="253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%&gt;%</a:t>
            </a:r>
            <a:r>
              <a:rPr lang="en-US" sz="1500">
                <a:solidFill>
                  <a:srgbClr val="8B61C2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pipe data through the functions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mutate()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adds new variables that are functions of existing variables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select()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picks variables based on their names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filter()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picks cases based on their values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summarise()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reduces multiple values down to a single summary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arrange()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changes the ordering of the rows.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90471" y="1664570"/>
            <a:ext cx="1828800" cy="1428750"/>
          </a:xfrm>
          <a:custGeom>
            <a:avLst/>
            <a:gdLst/>
            <a:ahLst/>
            <a:cxnLst/>
            <a:rect r="r" b="b" t="t" l="l"/>
            <a:pathLst>
              <a:path h="1428750" w="1828800">
                <a:moveTo>
                  <a:pt x="0" y="0"/>
                </a:moveTo>
                <a:lnTo>
                  <a:pt x="1828800" y="0"/>
                </a:lnTo>
                <a:lnTo>
                  <a:pt x="1828800" y="14287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64956" y="5409781"/>
            <a:ext cx="4976479" cy="272796"/>
            <a:chOff x="0" y="0"/>
            <a:chExt cx="4976482" cy="2727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76495" cy="272796"/>
            </a:xfrm>
            <a:custGeom>
              <a:avLst/>
              <a:gdLst/>
              <a:ahLst/>
              <a:cxnLst/>
              <a:rect r="r" b="b" t="t" l="l"/>
              <a:pathLst>
                <a:path h="272796" w="4976495">
                  <a:moveTo>
                    <a:pt x="0" y="0"/>
                  </a:moveTo>
                  <a:lnTo>
                    <a:pt x="4976495" y="0"/>
                  </a:lnTo>
                  <a:lnTo>
                    <a:pt x="4976495" y="272796"/>
                  </a:lnTo>
                  <a:lnTo>
                    <a:pt x="0" y="272796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927540" y="3604489"/>
            <a:ext cx="3784664" cy="1447333"/>
            <a:chOff x="0" y="0"/>
            <a:chExt cx="3784664" cy="14473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3657600" cy="329819"/>
            </a:xfrm>
            <a:custGeom>
              <a:avLst/>
              <a:gdLst/>
              <a:ahLst/>
              <a:cxnLst/>
              <a:rect r="r" b="b" t="t" l="l"/>
              <a:pathLst>
                <a:path h="329819" w="3657600">
                  <a:moveTo>
                    <a:pt x="0" y="0"/>
                  </a:moveTo>
                  <a:lnTo>
                    <a:pt x="0" y="329819"/>
                  </a:lnTo>
                  <a:lnTo>
                    <a:pt x="3657600" y="32981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394208"/>
              <a:ext cx="3657600" cy="329946"/>
            </a:xfrm>
            <a:custGeom>
              <a:avLst/>
              <a:gdLst/>
              <a:ahLst/>
              <a:cxnLst/>
              <a:rect r="r" b="b" t="t" l="l"/>
              <a:pathLst>
                <a:path h="329946" w="3657600">
                  <a:moveTo>
                    <a:pt x="0" y="0"/>
                  </a:moveTo>
                  <a:lnTo>
                    <a:pt x="0" y="329946"/>
                  </a:lnTo>
                  <a:lnTo>
                    <a:pt x="3657600" y="329946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724154"/>
              <a:ext cx="3657600" cy="329819"/>
            </a:xfrm>
            <a:custGeom>
              <a:avLst/>
              <a:gdLst/>
              <a:ahLst/>
              <a:cxnLst/>
              <a:rect r="r" b="b" t="t" l="l"/>
              <a:pathLst>
                <a:path h="329819" w="3657600">
                  <a:moveTo>
                    <a:pt x="0" y="0"/>
                  </a:moveTo>
                  <a:lnTo>
                    <a:pt x="0" y="329819"/>
                  </a:lnTo>
                  <a:lnTo>
                    <a:pt x="3657600" y="32981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1053973"/>
              <a:ext cx="3657600" cy="329819"/>
            </a:xfrm>
            <a:custGeom>
              <a:avLst/>
              <a:gdLst/>
              <a:ahLst/>
              <a:cxnLst/>
              <a:rect r="r" b="b" t="t" l="l"/>
              <a:pathLst>
                <a:path h="329819" w="3657600">
                  <a:moveTo>
                    <a:pt x="0" y="0"/>
                  </a:moveTo>
                  <a:lnTo>
                    <a:pt x="0" y="329819"/>
                  </a:lnTo>
                  <a:lnTo>
                    <a:pt x="3657600" y="32981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62000" y="448542"/>
            <a:ext cx="6178182" cy="197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 spc="8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Pipes in R</a:t>
            </a:r>
          </a:p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In R, the pipe operator is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%&gt;%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. It takes the output of one statement and makes it the input of the next statement.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When describing it, you can think of it as a “THEN”.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2727" y="3206896"/>
            <a:ext cx="3030541" cy="28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8"/>
              </a:lnSpc>
            </a:pPr>
            <a:r>
              <a:rPr lang="en-US" sz="13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Let’s consider a squence of actions: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3864" y="3511467"/>
            <a:ext cx="1209408" cy="127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8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1. find key</a:t>
            </a:r>
          </a:p>
          <a:p>
            <a:pPr algn="l">
              <a:lnSpc>
                <a:spcPts val="1501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2. unlock car</a:t>
            </a:r>
          </a:p>
          <a:p>
            <a:pPr algn="l">
              <a:lnSpc>
                <a:spcPts val="2398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3. start car</a:t>
            </a:r>
          </a:p>
          <a:p>
            <a:pPr algn="l">
              <a:lnSpc>
                <a:spcPts val="1501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4. drive to uni</a:t>
            </a:r>
          </a:p>
          <a:p>
            <a:pPr algn="l">
              <a:lnSpc>
                <a:spcPts val="2398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5. park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88528" y="3279153"/>
            <a:ext cx="3108074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Writing it out using pipes looks like: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2727" y="4891983"/>
            <a:ext cx="3759965" cy="36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4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Expressed as a set of nested functions in make- believe R code this could look like: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74278" y="3695748"/>
            <a:ext cx="2245223" cy="45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find("keys") </a:t>
            </a:r>
            <a:r>
              <a:rPr lang="en-US" b="true" sz="1299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%&gt;% </a:t>
            </a:r>
            <a:r>
              <a:rPr lang="en-US" sz="12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unlock (which= 'car')</a:t>
            </a:r>
            <a:r>
              <a:rPr lang="en-US" b="true" sz="1299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%&gt;%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74278" y="4152948"/>
            <a:ext cx="43739" cy="68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2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  <a:p>
            <a:pPr algn="just">
              <a:lnSpc>
                <a:spcPts val="1800"/>
              </a:lnSpc>
            </a:pPr>
            <a:r>
              <a:rPr lang="en-US" sz="12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  <a:p>
            <a:pPr algn="just">
              <a:lnSpc>
                <a:spcPts val="1800"/>
              </a:lnSpc>
            </a:pPr>
            <a:r>
              <a:rPr lang="en-US" sz="12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31606" y="4152948"/>
            <a:ext cx="1262272" cy="22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start_car() </a:t>
            </a:r>
            <a:r>
              <a:rPr lang="en-US" b="true" sz="1299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%&gt;%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03056" y="4381548"/>
            <a:ext cx="2052266" cy="22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drive(to= “campus”) </a:t>
            </a:r>
            <a:r>
              <a:rPr lang="en-US" b="true" sz="1299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%&gt;%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74658" y="4610148"/>
            <a:ext cx="492481" cy="22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park()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0037" y="5431165"/>
            <a:ext cx="4808068" cy="19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park( drive( start_car (unlock (find("keys"), which 'car')), to="campus"))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12727" y="2131295"/>
            <a:ext cx="1869129" cy="9525"/>
            <a:chOff x="0" y="0"/>
            <a:chExt cx="1869135" cy="9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9186" cy="9525"/>
            </a:xfrm>
            <a:custGeom>
              <a:avLst/>
              <a:gdLst/>
              <a:ahLst/>
              <a:cxnLst/>
              <a:rect r="r" b="b" t="t" l="l"/>
              <a:pathLst>
                <a:path h="9525" w="1869186">
                  <a:moveTo>
                    <a:pt x="0" y="0"/>
                  </a:moveTo>
                  <a:lnTo>
                    <a:pt x="0" y="9525"/>
                  </a:lnTo>
                  <a:lnTo>
                    <a:pt x="1554988" y="9525"/>
                  </a:lnTo>
                  <a:lnTo>
                    <a:pt x="1554988" y="0"/>
                  </a:lnTo>
                  <a:close/>
                  <a:moveTo>
                    <a:pt x="1603629" y="0"/>
                  </a:moveTo>
                  <a:lnTo>
                    <a:pt x="1603629" y="9525"/>
                  </a:lnTo>
                  <a:lnTo>
                    <a:pt x="1869186" y="9525"/>
                  </a:lnTo>
                  <a:lnTo>
                    <a:pt x="1869186" y="0"/>
                  </a:lnTo>
                  <a:close/>
                </a:path>
              </a:pathLst>
            </a:custGeom>
            <a:solidFill>
              <a:srgbClr val="27282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71337" y="4197868"/>
            <a:ext cx="5285251" cy="611686"/>
            <a:chOff x="0" y="0"/>
            <a:chExt cx="5285257" cy="6116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6802" y="265557"/>
              <a:ext cx="5154930" cy="282575"/>
            </a:xfrm>
            <a:custGeom>
              <a:avLst/>
              <a:gdLst/>
              <a:ahLst/>
              <a:cxnLst/>
              <a:rect r="r" b="b" t="t" l="l"/>
              <a:pathLst>
                <a:path h="282575" w="5154930">
                  <a:moveTo>
                    <a:pt x="0" y="0"/>
                  </a:moveTo>
                  <a:lnTo>
                    <a:pt x="5154930" y="0"/>
                  </a:lnTo>
                  <a:lnTo>
                    <a:pt x="5154930" y="282575"/>
                  </a:lnTo>
                  <a:lnTo>
                    <a:pt x="0" y="282575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5155057" cy="282575"/>
            </a:xfrm>
            <a:custGeom>
              <a:avLst/>
              <a:gdLst/>
              <a:ahLst/>
              <a:cxnLst/>
              <a:rect r="r" b="b" t="t" l="l"/>
              <a:pathLst>
                <a:path h="282575" w="5155057">
                  <a:moveTo>
                    <a:pt x="0" y="0"/>
                  </a:moveTo>
                  <a:lnTo>
                    <a:pt x="0" y="282575"/>
                  </a:lnTo>
                  <a:lnTo>
                    <a:pt x="5155057" y="282575"/>
                  </a:lnTo>
                  <a:lnTo>
                    <a:pt x="5155057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41327" y="2517372"/>
            <a:ext cx="5155006" cy="282588"/>
            <a:chOff x="0" y="0"/>
            <a:chExt cx="5155006" cy="2825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155057" cy="282575"/>
            </a:xfrm>
            <a:custGeom>
              <a:avLst/>
              <a:gdLst/>
              <a:ahLst/>
              <a:cxnLst/>
              <a:rect r="r" b="b" t="t" l="l"/>
              <a:pathLst>
                <a:path h="282575" w="5155057">
                  <a:moveTo>
                    <a:pt x="0" y="0"/>
                  </a:moveTo>
                  <a:lnTo>
                    <a:pt x="5155057" y="0"/>
                  </a:lnTo>
                  <a:lnTo>
                    <a:pt x="5155057" y="282575"/>
                  </a:lnTo>
                  <a:lnTo>
                    <a:pt x="0" y="28257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74576" y="3167158"/>
            <a:ext cx="5285251" cy="611686"/>
            <a:chOff x="0" y="0"/>
            <a:chExt cx="5285257" cy="6116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6802" y="265557"/>
              <a:ext cx="5154930" cy="282575"/>
            </a:xfrm>
            <a:custGeom>
              <a:avLst/>
              <a:gdLst/>
              <a:ahLst/>
              <a:cxnLst/>
              <a:rect r="r" b="b" t="t" l="l"/>
              <a:pathLst>
                <a:path h="282575" w="5154930">
                  <a:moveTo>
                    <a:pt x="0" y="0"/>
                  </a:moveTo>
                  <a:lnTo>
                    <a:pt x="0" y="282575"/>
                  </a:lnTo>
                  <a:lnTo>
                    <a:pt x="5154930" y="282575"/>
                  </a:lnTo>
                  <a:lnTo>
                    <a:pt x="515493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5155057" cy="282575"/>
            </a:xfrm>
            <a:custGeom>
              <a:avLst/>
              <a:gdLst/>
              <a:ahLst/>
              <a:cxnLst/>
              <a:rect r="r" b="b" t="t" l="l"/>
              <a:pathLst>
                <a:path h="282575" w="5155057">
                  <a:moveTo>
                    <a:pt x="0" y="0"/>
                  </a:moveTo>
                  <a:lnTo>
                    <a:pt x="0" y="282575"/>
                  </a:lnTo>
                  <a:lnTo>
                    <a:pt x="5155057" y="282575"/>
                  </a:lnTo>
                  <a:lnTo>
                    <a:pt x="5155057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877834" y="5361937"/>
            <a:ext cx="5285251" cy="611686"/>
            <a:chOff x="0" y="0"/>
            <a:chExt cx="5285257" cy="6116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6802" y="265557"/>
              <a:ext cx="5154930" cy="282575"/>
            </a:xfrm>
            <a:custGeom>
              <a:avLst/>
              <a:gdLst/>
              <a:ahLst/>
              <a:cxnLst/>
              <a:rect r="r" b="b" t="t" l="l"/>
              <a:pathLst>
                <a:path h="282575" w="5154930">
                  <a:moveTo>
                    <a:pt x="0" y="0"/>
                  </a:moveTo>
                  <a:lnTo>
                    <a:pt x="0" y="282575"/>
                  </a:lnTo>
                  <a:lnTo>
                    <a:pt x="5154930" y="282575"/>
                  </a:lnTo>
                  <a:lnTo>
                    <a:pt x="515493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63500"/>
              <a:ext cx="5155057" cy="282575"/>
            </a:xfrm>
            <a:custGeom>
              <a:avLst/>
              <a:gdLst/>
              <a:ahLst/>
              <a:cxnLst/>
              <a:rect r="r" b="b" t="t" l="l"/>
              <a:pathLst>
                <a:path h="282575" w="5155057">
                  <a:moveTo>
                    <a:pt x="0" y="0"/>
                  </a:moveTo>
                  <a:lnTo>
                    <a:pt x="0" y="282575"/>
                  </a:lnTo>
                  <a:lnTo>
                    <a:pt x="5155057" y="282575"/>
                  </a:lnTo>
                  <a:lnTo>
                    <a:pt x="5155057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09479" y="592207"/>
            <a:ext cx="6846608" cy="108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 spc="8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Pipes in R</a:t>
            </a:r>
          </a:p>
          <a:p>
            <a:pPr algn="l">
              <a:lnSpc>
                <a:spcPts val="1819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N.B. Remember to specify the data argument only once when creating pipe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2727" y="1944843"/>
            <a:ext cx="1906372" cy="22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Best Practices examples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4831" y="5093637"/>
            <a:ext cx="231743" cy="19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No: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8079" y="3013167"/>
            <a:ext cx="270339" cy="19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Yes: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8079" y="3973478"/>
            <a:ext cx="270339" cy="19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Yes: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1327" y="2270112"/>
            <a:ext cx="270339" cy="19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Yes: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2763" y="3192542"/>
            <a:ext cx="1259881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yourdata %&gt;%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2763" y="3440192"/>
            <a:ext cx="47092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7462" y="3440192"/>
            <a:ext cx="1875130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subset(variable_a &gt; 3)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9515" y="4223252"/>
            <a:ext cx="1259881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yourdata %&gt;%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9515" y="4470902"/>
            <a:ext cx="47092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54214" y="4470902"/>
            <a:ext cx="2019395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subset(. ,variable_a &gt; 3)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13470" y="2508494"/>
            <a:ext cx="2754144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subset(yourdata, variable_a &gt; 3)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76011" y="5387311"/>
            <a:ext cx="1259881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yourdata %&gt;%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76011" y="5634961"/>
            <a:ext cx="47092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60710" y="5634961"/>
            <a:ext cx="2801398" cy="24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subset(yourdata ,variable_a &gt; 3)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000" y="2662199"/>
            <a:ext cx="7124033" cy="390525"/>
            <a:chOff x="0" y="0"/>
            <a:chExt cx="7124027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62025" y="1919249"/>
            <a:ext cx="57150" cy="476250"/>
          </a:xfrm>
          <a:custGeom>
            <a:avLst/>
            <a:gdLst/>
            <a:ahLst/>
            <a:cxnLst/>
            <a:rect r="r" b="b" t="t" l="l"/>
            <a:pathLst>
              <a:path h="476250" w="57150">
                <a:moveTo>
                  <a:pt x="0" y="0"/>
                </a:moveTo>
                <a:lnTo>
                  <a:pt x="57150" y="0"/>
                </a:lnTo>
                <a:lnTo>
                  <a:pt x="57150" y="47625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2000" y="448542"/>
            <a:ext cx="2569769" cy="1090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 spc="8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Pipes in R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 first example of %&gt;% in 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3000" y="1645082"/>
            <a:ext cx="4693044" cy="84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take the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diamonds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data (from the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ggplot2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package)</a:t>
            </a: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then subset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7725" y="2739971"/>
            <a:ext cx="3277162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diamonds %&gt;% filter(cut == </a:t>
            </a:r>
            <a:r>
              <a:rPr lang="en-US" sz="1350" spc="58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"Ideal"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48" y="4576896"/>
            <a:ext cx="3057525" cy="1504950"/>
          </a:xfrm>
          <a:custGeom>
            <a:avLst/>
            <a:gdLst/>
            <a:ahLst/>
            <a:cxnLst/>
            <a:rect r="r" b="b" t="t" l="l"/>
            <a:pathLst>
              <a:path h="1504950" w="3057525">
                <a:moveTo>
                  <a:pt x="0" y="0"/>
                </a:moveTo>
                <a:lnTo>
                  <a:pt x="3057525" y="0"/>
                </a:lnTo>
                <a:lnTo>
                  <a:pt x="305752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5" t="0" r="-1317" b="-118987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68883" y="2063553"/>
            <a:ext cx="47625" cy="47625"/>
            <a:chOff x="0" y="0"/>
            <a:chExt cx="47625" cy="476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144" y="42926"/>
                    <a:pt x="6985" y="40640"/>
                  </a:cubicBezTo>
                  <a:cubicBezTo>
                    <a:pt x="4826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  <a:close/>
                </a:path>
              </a:pathLst>
            </a:custGeom>
            <a:solidFill>
              <a:srgbClr val="27282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68883" y="2315918"/>
            <a:ext cx="47625" cy="47625"/>
            <a:chOff x="0" y="0"/>
            <a:chExt cx="47625" cy="47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144" y="42926"/>
                    <a:pt x="6985" y="40640"/>
                  </a:cubicBezTo>
                  <a:cubicBezTo>
                    <a:pt x="4826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  <a:close/>
                </a:path>
              </a:pathLst>
            </a:custGeom>
            <a:solidFill>
              <a:srgbClr val="272822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48652" y="3034653"/>
            <a:ext cx="7124033" cy="390525"/>
            <a:chOff x="0" y="0"/>
            <a:chExt cx="7124027" cy="3905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67702" y="3763649"/>
            <a:ext cx="7124033" cy="390525"/>
            <a:chOff x="0" y="0"/>
            <a:chExt cx="7124027" cy="3905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2105187" y="2139753"/>
            <a:ext cx="886568" cy="9525"/>
            <a:chOff x="0" y="0"/>
            <a:chExt cx="886574" cy="95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6587" cy="9525"/>
            </a:xfrm>
            <a:custGeom>
              <a:avLst/>
              <a:gdLst/>
              <a:ahLst/>
              <a:cxnLst/>
              <a:rect r="r" b="b" t="t" l="l"/>
              <a:pathLst>
                <a:path h="9525" w="886587">
                  <a:moveTo>
                    <a:pt x="0" y="0"/>
                  </a:moveTo>
                  <a:lnTo>
                    <a:pt x="886587" y="0"/>
                  </a:lnTo>
                  <a:lnTo>
                    <a:pt x="886587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43418A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62000" y="448542"/>
            <a:ext cx="3552320" cy="153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 select()</a:t>
            </a:r>
          </a:p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Extract rows that meet logical criteria. Here you go: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2851" y="4148719"/>
            <a:ext cx="694792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27282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Output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8131" y="1932384"/>
            <a:ext cx="6399514" cy="49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3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Inspect the </a:t>
            </a:r>
            <a:r>
              <a:rPr lang="en-US" sz="1399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diamonds </a:t>
            </a:r>
            <a:r>
              <a:rPr lang="en-US" sz="13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dataset by selecting only the cut and price columns. Extract only the columns that are relevant for analysis.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3917" y="3087746"/>
            <a:ext cx="5483123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selected_diamonds &lt;- select(diamonds, color, price, carat)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2087" y="3816742"/>
            <a:ext cx="5929694" cy="22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selected_diamonds &lt;- diamonds</a:t>
            </a:r>
            <a:r>
              <a:rPr lang="en-US" b="true" sz="1350" spc="58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%&gt;%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select(color, price, carat)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7702" y="3440971"/>
            <a:ext cx="235363" cy="22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28131" y="2488026"/>
            <a:ext cx="2873772" cy="24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  <a:spcBef>
                <a:spcPct val="0"/>
              </a:spcBef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select(data, column1, column2, ...)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34202" y="3695251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34202" y="3933376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34202" y="4171501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34202" y="4409626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34202" y="4647751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34202" y="4608366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47388" y="2129085"/>
            <a:ext cx="57150" cy="57150"/>
            <a:chOff x="0" y="0"/>
            <a:chExt cx="57150" cy="571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272822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047388" y="2443334"/>
            <a:ext cx="57150" cy="57150"/>
            <a:chOff x="0" y="0"/>
            <a:chExt cx="57150" cy="57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  <a:close/>
                </a:path>
              </a:pathLst>
            </a:custGeom>
            <a:solidFill>
              <a:srgbClr val="272822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62000" y="448542"/>
            <a:ext cx="3552320" cy="1528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 filter()</a:t>
            </a:r>
          </a:p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Extract rows that meet logical criteria. Here you go: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8363" y="2015033"/>
            <a:ext cx="3374088" cy="569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1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inspect the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diamonds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data set filter</a:t>
            </a:r>
          </a:p>
          <a:p>
            <a:pPr algn="l">
              <a:lnSpc>
                <a:spcPts val="2997"/>
              </a:lnSpc>
            </a:pPr>
            <a:r>
              <a:rPr lang="en-US" sz="1500" spc="1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observations with </a:t>
            </a:r>
            <a:r>
              <a:rPr lang="en-US" sz="1500" spc="1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cut</a:t>
            </a:r>
            <a:r>
              <a:rPr lang="en-US" sz="1500" spc="1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equal to </a:t>
            </a:r>
            <a:r>
              <a:rPr lang="en-US" sz="1500" spc="1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Ideal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0377" y="3351417"/>
            <a:ext cx="4494190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filter by relational expressions to filter rows: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1785" y="3589542"/>
            <a:ext cx="853726" cy="22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b="true" sz="1350" spc="58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==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equal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1785" y="3827667"/>
            <a:ext cx="178956" cy="70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b="true" sz="1350" spc="58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!-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1350" spc="58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&lt;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1350" spc="58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1552" y="3827667"/>
            <a:ext cx="1399899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does not equal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3403" y="4065792"/>
            <a:ext cx="1185148" cy="46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less than greater than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01785" y="4542042"/>
            <a:ext cx="2653836" cy="46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b="true" sz="1350" spc="58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&lt;= 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less than or equal to </a:t>
            </a:r>
            <a:r>
              <a:rPr lang="en-US" b="true" sz="1350" spc="58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&gt;= 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greater than or equal to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91263" y="2633245"/>
            <a:ext cx="2911277" cy="24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  <a:spcBef>
                <a:spcPct val="0"/>
              </a:spcBef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filter(table, column_name &gt; value)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2025" y="2152650"/>
            <a:ext cx="57150" cy="1733550"/>
          </a:xfrm>
          <a:custGeom>
            <a:avLst/>
            <a:gdLst/>
            <a:ahLst/>
            <a:cxnLst/>
            <a:rect r="r" b="b" t="t" l="l"/>
            <a:pathLst>
              <a:path h="1733550" w="57150">
                <a:moveTo>
                  <a:pt x="0" y="0"/>
                </a:moveTo>
                <a:lnTo>
                  <a:pt x="57150" y="0"/>
                </a:lnTo>
                <a:lnTo>
                  <a:pt x="57150" y="1733550"/>
                </a:lnTo>
                <a:lnTo>
                  <a:pt x="0" y="1733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2000" y="446161"/>
            <a:ext cx="3108865" cy="1385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 spc="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Learning outcomes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Today you will work 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3000" y="1878444"/>
            <a:ext cx="269747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 architecture R universe</a:t>
            </a: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Basic object types and syntax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Data wrangling</a:t>
            </a: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Data Visualization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Generating R Reports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000" y="4501848"/>
            <a:ext cx="537332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You will cover examples and work  with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 challenges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48652" y="1718062"/>
            <a:ext cx="7124033" cy="390525"/>
            <a:chOff x="0" y="0"/>
            <a:chExt cx="7124027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48652" y="2489587"/>
            <a:ext cx="7124033" cy="390525"/>
            <a:chOff x="0" y="0"/>
            <a:chExt cx="7124027" cy="390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48652" y="3148394"/>
            <a:ext cx="7124033" cy="390525"/>
            <a:chOff x="0" y="0"/>
            <a:chExt cx="7124027" cy="3905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47725" y="4112066"/>
            <a:ext cx="5810250" cy="1638300"/>
          </a:xfrm>
          <a:custGeom>
            <a:avLst/>
            <a:gdLst/>
            <a:ahLst/>
            <a:cxnLst/>
            <a:rect r="r" b="b" t="t" l="l"/>
            <a:pathLst>
              <a:path h="1638300" w="5810250">
                <a:moveTo>
                  <a:pt x="0" y="0"/>
                </a:moveTo>
                <a:lnTo>
                  <a:pt x="5810250" y="0"/>
                </a:lnTo>
                <a:lnTo>
                  <a:pt x="5810250" y="1638300"/>
                </a:lnTo>
                <a:lnTo>
                  <a:pt x="0" y="163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47725" y="3921500"/>
            <a:ext cx="681190" cy="19050"/>
            <a:chOff x="0" y="0"/>
            <a:chExt cx="681190" cy="19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81228" cy="19050"/>
            </a:xfrm>
            <a:custGeom>
              <a:avLst/>
              <a:gdLst/>
              <a:ahLst/>
              <a:cxnLst/>
              <a:rect r="r" b="b" t="t" l="l"/>
              <a:pathLst>
                <a:path h="19050" w="681228">
                  <a:moveTo>
                    <a:pt x="0" y="0"/>
                  </a:moveTo>
                  <a:lnTo>
                    <a:pt x="0" y="19050"/>
                  </a:lnTo>
                  <a:lnTo>
                    <a:pt x="353441" y="19050"/>
                  </a:lnTo>
                  <a:lnTo>
                    <a:pt x="353441" y="0"/>
                  </a:lnTo>
                  <a:close/>
                  <a:moveTo>
                    <a:pt x="420370" y="0"/>
                  </a:moveTo>
                  <a:lnTo>
                    <a:pt x="420370" y="19050"/>
                  </a:lnTo>
                  <a:lnTo>
                    <a:pt x="681228" y="19050"/>
                  </a:lnTo>
                  <a:lnTo>
                    <a:pt x="681228" y="0"/>
                  </a:lnTo>
                  <a:close/>
                </a:path>
              </a:pathLst>
            </a:custGeom>
            <a:solidFill>
              <a:srgbClr val="27282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62000" y="448542"/>
            <a:ext cx="1207637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 filter()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7725" y="3693138"/>
            <a:ext cx="694792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27282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Output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7725" y="1803606"/>
            <a:ext cx="2855452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filter(diamonds, cut == </a:t>
            </a:r>
            <a:r>
              <a:rPr lang="en-US" sz="1350" spc="58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"Ideal"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7725" y="2575131"/>
            <a:ext cx="3298412" cy="22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diamonds </a:t>
            </a:r>
            <a:r>
              <a:rPr lang="en-US" b="true" sz="1350" spc="58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%&gt;%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filter(cut == </a:t>
            </a:r>
            <a:r>
              <a:rPr lang="en-US" sz="1350" spc="58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"Ideal"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7725" y="3233938"/>
            <a:ext cx="4565075" cy="22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diamonds </a:t>
            </a:r>
            <a:r>
              <a:rPr lang="en-US" b="true" sz="1350" spc="58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%&gt;%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filter(cut ==</a:t>
            </a:r>
            <a:r>
              <a:rPr lang="en-US" sz="1350" spc="58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 "Ideal"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price &gt; 5</a:t>
            </a:r>
            <a:r>
              <a:rPr lang="en-US" sz="1350" spc="58">
                <a:solidFill>
                  <a:srgbClr val="DD1144"/>
                </a:solidFill>
                <a:latin typeface="Montserrat"/>
                <a:ea typeface="Montserrat"/>
                <a:cs typeface="Montserrat"/>
                <a:sym typeface="Montserrat"/>
              </a:rPr>
              <a:t>000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8580" y="2162480"/>
            <a:ext cx="204283" cy="22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299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8580" y="1323032"/>
            <a:ext cx="646976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Ex.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338" y="3127045"/>
            <a:ext cx="7124033" cy="390525"/>
            <a:chOff x="0" y="0"/>
            <a:chExt cx="7124027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56977" y="1873227"/>
            <a:ext cx="52576" cy="446893"/>
          </a:xfrm>
          <a:custGeom>
            <a:avLst/>
            <a:gdLst/>
            <a:ahLst/>
            <a:cxnLst/>
            <a:rect r="r" b="b" t="t" l="l"/>
            <a:pathLst>
              <a:path h="446893" w="52576">
                <a:moveTo>
                  <a:pt x="0" y="0"/>
                </a:moveTo>
                <a:lnTo>
                  <a:pt x="52576" y="0"/>
                </a:lnTo>
                <a:lnTo>
                  <a:pt x="52576" y="446894"/>
                </a:lnTo>
                <a:lnTo>
                  <a:pt x="0" y="446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7588" y="4783505"/>
            <a:ext cx="6934200" cy="1362075"/>
          </a:xfrm>
          <a:custGeom>
            <a:avLst/>
            <a:gdLst/>
            <a:ahLst/>
            <a:cxnLst/>
            <a:rect r="r" b="b" t="t" l="l"/>
            <a:pathLst>
              <a:path h="1362075" w="6934200">
                <a:moveTo>
                  <a:pt x="0" y="0"/>
                </a:moveTo>
                <a:lnTo>
                  <a:pt x="6934200" y="0"/>
                </a:lnTo>
                <a:lnTo>
                  <a:pt x="6934200" y="1362075"/>
                </a:lnTo>
                <a:lnTo>
                  <a:pt x="0" y="13620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98835" y="3783413"/>
            <a:ext cx="7251030" cy="688972"/>
            <a:chOff x="0" y="0"/>
            <a:chExt cx="7251027" cy="688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23495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0" y="390525"/>
                  </a:lnTo>
                  <a:lnTo>
                    <a:pt x="7124065" y="390525"/>
                  </a:lnTo>
                  <a:lnTo>
                    <a:pt x="7124065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62338" y="245783"/>
            <a:ext cx="1937880" cy="153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mutate()</a:t>
            </a:r>
          </a:p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Create new columns. Here you go: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2338" y="3498520"/>
            <a:ext cx="235772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8063" y="4346012"/>
            <a:ext cx="646976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Output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9782" y="1772176"/>
            <a:ext cx="2756954" cy="295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7"/>
              </a:lnSpc>
            </a:pPr>
            <a:r>
              <a:rPr lang="en-US" sz="1500" spc="3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inspect the </a:t>
            </a:r>
            <a:r>
              <a:rPr lang="en-US" sz="1500" spc="3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diamonds </a:t>
            </a:r>
            <a:r>
              <a:rPr lang="en-US" sz="1500" spc="3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data 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9782" y="1938521"/>
            <a:ext cx="1999078" cy="426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create a new variable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59119" y="2058574"/>
            <a:ext cx="1622488" cy="2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64">
                <a:solidFill>
                  <a:srgbClr val="43418A"/>
                </a:solidFill>
                <a:latin typeface="Montserrat"/>
                <a:ea typeface="Montserrat"/>
                <a:cs typeface="Montserrat"/>
                <a:sym typeface="Montserrat"/>
              </a:rPr>
              <a:t>price_per_carat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8063" y="3886931"/>
            <a:ext cx="1458973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diamonds %&gt;%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553" y="4125056"/>
            <a:ext cx="3531308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mutate(price_per_carat = price/carat)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8063" y="3204808"/>
            <a:ext cx="4575858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mutate(diamonds, price_per_carat = price/carat)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1551" y="2427452"/>
            <a:ext cx="4823544" cy="24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  <a:spcBef>
                <a:spcPct val="0"/>
              </a:spcBef>
            </a:pPr>
            <a:r>
              <a:rPr lang="en-US" sz="13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mutate(table, new_column = column1 + column2)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6065" y="2784691"/>
            <a:ext cx="646976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Ex.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333" y="3979421"/>
            <a:ext cx="7124033" cy="390525"/>
            <a:chOff x="0" y="0"/>
            <a:chExt cx="7124027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62025" y="2352675"/>
            <a:ext cx="57150" cy="485775"/>
          </a:xfrm>
          <a:custGeom>
            <a:avLst/>
            <a:gdLst/>
            <a:ahLst/>
            <a:cxnLst/>
            <a:rect r="r" b="b" t="t" l="l"/>
            <a:pathLst>
              <a:path h="485775" w="57150">
                <a:moveTo>
                  <a:pt x="0" y="0"/>
                </a:moveTo>
                <a:lnTo>
                  <a:pt x="57150" y="0"/>
                </a:lnTo>
                <a:lnTo>
                  <a:pt x="57150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2333" y="4970069"/>
            <a:ext cx="2047875" cy="885825"/>
          </a:xfrm>
          <a:custGeom>
            <a:avLst/>
            <a:gdLst/>
            <a:ahLst/>
            <a:cxnLst/>
            <a:rect r="r" b="b" t="t" l="l"/>
            <a:pathLst>
              <a:path h="885825" w="2047875">
                <a:moveTo>
                  <a:pt x="0" y="0"/>
                </a:moveTo>
                <a:lnTo>
                  <a:pt x="2047875" y="0"/>
                </a:lnTo>
                <a:lnTo>
                  <a:pt x="2047875" y="885825"/>
                </a:lnTo>
                <a:lnTo>
                  <a:pt x="0" y="885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474" r="0" b="-642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2000" y="448542"/>
            <a:ext cx="2715120" cy="1528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summarise()</a:t>
            </a:r>
          </a:p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Compute table of summaries. Here you go: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2333" y="4469987"/>
            <a:ext cx="646976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Output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3000" y="2076088"/>
            <a:ext cx="3894925" cy="84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inspect the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diamonds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data set</a:t>
            </a: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calculate mean and standard deviation of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37915" y="2626414"/>
            <a:ext cx="522113" cy="2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64">
                <a:solidFill>
                  <a:srgbClr val="43418A"/>
                </a:solidFill>
                <a:latin typeface="Montserrat"/>
                <a:ea typeface="Montserrat"/>
                <a:cs typeface="Montserrat"/>
                <a:sym typeface="Montserrat"/>
              </a:rPr>
              <a:t>price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8058" y="4057183"/>
            <a:ext cx="6423793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diamonds %&gt;% summarise(mean = mean(price), std_dev = sd(price))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0600" y="3017396"/>
            <a:ext cx="61543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summarise(data, new_column = summary_function(column_name))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9512" y="3617471"/>
            <a:ext cx="646976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Ex.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62500" y="3925589"/>
            <a:ext cx="7124033" cy="390525"/>
            <a:chOff x="0" y="0"/>
            <a:chExt cx="7124027" cy="390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24065" cy="390525"/>
            </a:xfrm>
            <a:custGeom>
              <a:avLst/>
              <a:gdLst/>
              <a:ahLst/>
              <a:cxnLst/>
              <a:rect r="r" b="b" t="t" l="l"/>
              <a:pathLst>
                <a:path h="390525" w="7124065">
                  <a:moveTo>
                    <a:pt x="0" y="0"/>
                  </a:moveTo>
                  <a:lnTo>
                    <a:pt x="7124065" y="0"/>
                  </a:lnTo>
                  <a:lnTo>
                    <a:pt x="7124065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62025" y="2352675"/>
            <a:ext cx="57150" cy="485775"/>
          </a:xfrm>
          <a:custGeom>
            <a:avLst/>
            <a:gdLst/>
            <a:ahLst/>
            <a:cxnLst/>
            <a:rect r="r" b="b" t="t" l="l"/>
            <a:pathLst>
              <a:path h="485775" w="57150">
                <a:moveTo>
                  <a:pt x="0" y="0"/>
                </a:moveTo>
                <a:lnTo>
                  <a:pt x="57150" y="0"/>
                </a:lnTo>
                <a:lnTo>
                  <a:pt x="57150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2167" y="4756006"/>
            <a:ext cx="5362575" cy="1447800"/>
          </a:xfrm>
          <a:custGeom>
            <a:avLst/>
            <a:gdLst/>
            <a:ahLst/>
            <a:cxnLst/>
            <a:rect r="r" b="b" t="t" l="l"/>
            <a:pathLst>
              <a:path h="1447800" w="5362575">
                <a:moveTo>
                  <a:pt x="0" y="0"/>
                </a:moveTo>
                <a:lnTo>
                  <a:pt x="5362575" y="0"/>
                </a:lnTo>
                <a:lnTo>
                  <a:pt x="5362575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2000" y="448542"/>
            <a:ext cx="5313826" cy="1528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group_by()</a:t>
            </a:r>
          </a:p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Groups cases by common values of one or more columns. Here you go: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2167" y="4365533"/>
            <a:ext cx="646976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Output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3000" y="2076088"/>
            <a:ext cx="5423602" cy="84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inspect the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diamonds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data set</a:t>
            </a: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calculate mean and standard deviation of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price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by level of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97822" y="2606602"/>
            <a:ext cx="335766" cy="2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64">
                <a:solidFill>
                  <a:srgbClr val="43418A"/>
                </a:solidFill>
                <a:latin typeface="Montserrat"/>
                <a:ea typeface="Montserrat"/>
                <a:cs typeface="Montserrat"/>
                <a:sym typeface="Montserrat"/>
              </a:rPr>
              <a:t>cut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2500" y="3848989"/>
            <a:ext cx="6106916" cy="46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5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diamonds %&gt;% group_by(cut) %&gt;% summarise( mean_price = mean(price), sd_price = sd(price))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2167" y="3531699"/>
            <a:ext cx="646976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Ex.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3000" y="3033306"/>
            <a:ext cx="4688732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group_by(data, column_name1, column_name2)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98497" y="2613022"/>
            <a:ext cx="7251697" cy="943670"/>
            <a:chOff x="0" y="0"/>
            <a:chExt cx="7251700" cy="9436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270510"/>
              <a:ext cx="7124700" cy="609600"/>
            </a:xfrm>
            <a:custGeom>
              <a:avLst/>
              <a:gdLst/>
              <a:ahLst/>
              <a:cxnLst/>
              <a:rect r="r" b="b" t="t" l="l"/>
              <a:pathLst>
                <a:path h="609600" w="7124700">
                  <a:moveTo>
                    <a:pt x="0" y="0"/>
                  </a:moveTo>
                  <a:lnTo>
                    <a:pt x="0" y="609600"/>
                  </a:lnTo>
                  <a:lnTo>
                    <a:pt x="7124700" y="609600"/>
                  </a:lnTo>
                  <a:lnTo>
                    <a:pt x="712470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7124700" cy="609600"/>
            </a:xfrm>
            <a:custGeom>
              <a:avLst/>
              <a:gdLst/>
              <a:ahLst/>
              <a:cxnLst/>
              <a:rect r="r" b="b" t="t" l="l"/>
              <a:pathLst>
                <a:path h="609600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60960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47725" y="4125897"/>
            <a:ext cx="5610225" cy="1714500"/>
          </a:xfrm>
          <a:custGeom>
            <a:avLst/>
            <a:gdLst/>
            <a:ahLst/>
            <a:cxnLst/>
            <a:rect r="r" b="b" t="t" l="l"/>
            <a:pathLst>
              <a:path h="1714500" w="5610225">
                <a:moveTo>
                  <a:pt x="0" y="0"/>
                </a:moveTo>
                <a:lnTo>
                  <a:pt x="5610225" y="0"/>
                </a:lnTo>
                <a:lnTo>
                  <a:pt x="5610225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2000" y="448542"/>
            <a:ext cx="5408933" cy="153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Multistep operations</a:t>
            </a:r>
          </a:p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Use the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%&gt;%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for multistep operations. Passes result on left into first argument of function on right. Here you go: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7725" y="3758870"/>
            <a:ext cx="694792" cy="27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27282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Output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7725" y="2765669"/>
            <a:ext cx="1458973" cy="21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diamonds %&gt;%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5337" y="2984744"/>
            <a:ext cx="4051183" cy="45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5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mutate(price_per_carat = price/carat) %&gt;% </a:t>
            </a:r>
          </a:p>
          <a:p>
            <a:pPr algn="ctr">
              <a:lnSpc>
                <a:spcPts val="2076"/>
              </a:lnSpc>
            </a:pP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filter(price_per_carat &gt; </a:t>
            </a:r>
            <a:r>
              <a:rPr lang="en-US" sz="1350" spc="58">
                <a:solidFill>
                  <a:srgbClr val="008080"/>
                </a:solidFill>
                <a:latin typeface="Montserrat"/>
                <a:ea typeface="Montserrat"/>
                <a:cs typeface="Montserrat"/>
                <a:sym typeface="Montserrat"/>
              </a:rPr>
              <a:t>1500</a:t>
            </a:r>
            <a:r>
              <a:rPr lang="en-US" sz="1350" spc="58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bg>
      <p:bgPr>
        <a:solidFill>
          <a:srgbClr val="4341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4161" y="2808493"/>
            <a:ext cx="3260378" cy="75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3"/>
              </a:lnSpc>
              <a:spcBef>
                <a:spcPct val="0"/>
              </a:spcBef>
            </a:pPr>
            <a:r>
              <a:rPr lang="en-US" b="true" sz="4249" spc="182">
                <a:solidFill>
                  <a:srgbClr val="FFFFFF"/>
                </a:solidFill>
                <a:latin typeface="Yanone Kaffeesatz Bold"/>
                <a:ea typeface="Yanone Kaffeesatz Bold"/>
                <a:cs typeface="Yanone Kaffeesatz Bold"/>
                <a:sym typeface="Yanone Kaffeesatz Bold"/>
              </a:rPr>
              <a:t>Data Visualization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9507" y="667702"/>
            <a:ext cx="3917895" cy="78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4"/>
              </a:lnSpc>
            </a:pPr>
            <a:r>
              <a:rPr lang="en-US" sz="4107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 Visualization</a:t>
            </a:r>
          </a:p>
          <a:p>
            <a:pPr algn="l">
              <a:lnSpc>
                <a:spcPts val="1852"/>
              </a:lnSpc>
            </a:pPr>
            <a:r>
              <a:rPr lang="en-US" sz="1349" spc="-1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Why We Use Plots in Research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5619" y="1582698"/>
            <a:ext cx="731153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Plots</a:t>
            </a: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</a:t>
            </a: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as</a:t>
            </a: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</a:t>
            </a: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Communication</a:t>
            </a: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</a:t>
            </a: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Tools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Visualizations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are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essential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for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effectively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conveying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research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findings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diverse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audiences.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Whether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</a:t>
            </a: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</a:t>
            </a:r>
            <a:r>
              <a:rPr lang="en-US" b="true" sz="1500" spc="-18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poster presentation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,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</a:t>
            </a:r>
            <a:r>
              <a:rPr lang="en-US" b="true" sz="1500" spc="-18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journal publication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,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or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</a:t>
            </a: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</a:t>
            </a:r>
            <a:r>
              <a:rPr lang="en-US" b="true" sz="1500" spc="-18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conference talk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, well-crafted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plots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enhance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understanding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and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engagement.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5619" y="2750303"/>
            <a:ext cx="3087121" cy="37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2"/>
              </a:lnSpc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Purpose of Visualization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5619" y="3281873"/>
            <a:ext cx="5150211" cy="13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798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 simplify complex datasets into intuitive visuals.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5619" y="3267216"/>
            <a:ext cx="6548297" cy="627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3276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 highlight key patterns, trends, and relationships in your research.</a:t>
            </a:r>
          </a:p>
          <a:p>
            <a:pPr algn="l" marL="323850" indent="-161925" lvl="1">
              <a:lnSpc>
                <a:spcPts val="784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 provide a clear narrative that supports your conclusions.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5619" y="3771374"/>
            <a:ext cx="321621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 spc="-15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Explanatory Analysis </a:t>
            </a:r>
            <a:r>
              <a:rPr lang="en-US" sz="1500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5619" y="4947706"/>
            <a:ext cx="2402618" cy="21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Why It Matters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5619" y="5194975"/>
            <a:ext cx="7575531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502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Visuals can breakdown barriers for non-technical audiences.</a:t>
            </a:r>
          </a:p>
          <a:p>
            <a:pPr algn="l" marL="323850" indent="-161925" lvl="1">
              <a:lnSpc>
                <a:spcPts val="1578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They make your work more accessible and memorable, leaving a lasting impression.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0155" y="4285724"/>
            <a:ext cx="7239893" cy="18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75677" indent="-137839" lvl="1">
              <a:lnSpc>
                <a:spcPts val="1379"/>
              </a:lnSpc>
              <a:buFont typeface="Arial"/>
              <a:buChar char="•"/>
            </a:pPr>
            <a:r>
              <a:rPr lang="en-US" sz="1276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This stage of data analysis focuses on communicating results rather than just exploring data.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2136" y="4595018"/>
            <a:ext cx="7590532" cy="18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75677" indent="-137839" lvl="1">
              <a:lnSpc>
                <a:spcPts val="1379"/>
              </a:lnSpc>
              <a:buFont typeface="Arial"/>
              <a:buChar char="•"/>
            </a:pPr>
            <a:r>
              <a:rPr lang="en-US" sz="1276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It emphasizes clarity, precision, and impact to ensure your findings resonate with your audience.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653" y="543877"/>
            <a:ext cx="4885667" cy="72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5"/>
              </a:lnSpc>
            </a:pPr>
            <a:r>
              <a:rPr lang="en-US" sz="4111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 Visualization - Bonus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2915" y="4081528"/>
            <a:ext cx="7297133" cy="10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20"/>
              </a:lnSpc>
              <a:spcBef>
                <a:spcPct val="0"/>
              </a:spcBef>
            </a:pPr>
            <a:r>
              <a:rPr lang="en-US" sz="1500" spc="-18" u="sng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  <a:hlinkClick r:id="rId2" tooltip="https://r-graph-gallery.com"/>
              </a:rPr>
              <a:t>The R Graph Gallery –Help and inspiration for R charts</a:t>
            </a:r>
            <a:r>
              <a:rPr lang="en-US" sz="1500" spc="-18" u="sng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3" tooltip="https://r-graph-gallery.com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 Comprehensive Visualization Resource : Is a great collection         of R visualizations that suggests the best plot type based on your goals and provides an extensive library of visualizations tailored for specific data scenarios. Without forgetting also offering fully functional R code for each plot, enabling easy replication and adaptation.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2915" y="2801368"/>
            <a:ext cx="7297133" cy="10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20"/>
              </a:lnSpc>
              <a:spcBef>
                <a:spcPct val="0"/>
              </a:spcBef>
            </a:pPr>
            <a:r>
              <a:rPr lang="en-US" sz="1500" spc="-18" u="sng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  <a:hlinkClick r:id="rId4" tooltip="https://www.data-to-viz.com"/>
              </a:rPr>
              <a:t>From data to Viz | Find the graphic you need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Choosing the Right Visualization : is a structured tool that helps                    you determine the most suitable type of visualization based on your Data Type and structure ( categorical, numerical, time-series) and alsowhat you want to Show: Relationships, comparisons, distributions,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2915" y="2119121"/>
            <a:ext cx="7297133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20"/>
              </a:lnSpc>
              <a:spcBef>
                <a:spcPct val="0"/>
              </a:spcBef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Visualizations are tailored to the nature of your data and the story you want to tell. They fall into distinct categories based on their purpose. 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652" y="475858"/>
            <a:ext cx="4851978" cy="102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5"/>
              </a:lnSpc>
            </a:pPr>
            <a:r>
              <a:rPr lang="en-US" sz="4111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to use ggplot2</a:t>
            </a:r>
          </a:p>
          <a:p>
            <a:pPr algn="l">
              <a:lnSpc>
                <a:spcPts val="2100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Basic structure for beginning almost all plots: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5560" y="3600407"/>
            <a:ext cx="135521" cy="122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20"/>
              </a:lnSpc>
            </a:pPr>
            <a:r>
              <a:rPr lang="en-US" sz="1500" spc="-18">
                <a:solidFill>
                  <a:srgbClr val="C04F15"/>
                </a:solidFill>
                <a:latin typeface="Droid Serif"/>
                <a:ea typeface="Droid Serif"/>
                <a:cs typeface="Droid Serif"/>
                <a:sym typeface="Droid Serif"/>
              </a:rPr>
              <a:t>1</a:t>
            </a:r>
          </a:p>
          <a:p>
            <a:pPr algn="just">
              <a:lnSpc>
                <a:spcPts val="1620"/>
              </a:lnSpc>
            </a:pPr>
          </a:p>
          <a:p>
            <a:pPr algn="just">
              <a:lnSpc>
                <a:spcPts val="1620"/>
              </a:lnSpc>
            </a:pPr>
            <a:r>
              <a:rPr lang="en-US" sz="1500" spc="-18">
                <a:solidFill>
                  <a:srgbClr val="3B7D23"/>
                </a:solidFill>
                <a:latin typeface="Droid Serif"/>
                <a:ea typeface="Droid Serif"/>
                <a:cs typeface="Droid Serif"/>
                <a:sym typeface="Droid Serif"/>
              </a:rPr>
              <a:t>2</a:t>
            </a:r>
          </a:p>
          <a:p>
            <a:pPr algn="just">
              <a:lnSpc>
                <a:spcPts val="1620"/>
              </a:lnSpc>
            </a:pPr>
          </a:p>
          <a:p>
            <a:pPr algn="just">
              <a:lnSpc>
                <a:spcPts val="1620"/>
              </a:lnSpc>
            </a:pPr>
            <a:r>
              <a:rPr lang="en-US" sz="1500" spc="-18">
                <a:solidFill>
                  <a:srgbClr val="104862"/>
                </a:solidFill>
                <a:latin typeface="Droid Serif"/>
                <a:ea typeface="Droid Serif"/>
                <a:cs typeface="Droid Serif"/>
                <a:sym typeface="Droid Serif"/>
              </a:rPr>
              <a:t>3</a:t>
            </a:r>
          </a:p>
          <a:p>
            <a:pPr algn="just">
              <a:lnSpc>
                <a:spcPts val="16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5053" y="3600407"/>
            <a:ext cx="6874344" cy="122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0"/>
              </a:lnSpc>
            </a:pPr>
            <a:r>
              <a:rPr lang="en-US" sz="1500" spc="-18">
                <a:solidFill>
                  <a:srgbClr val="C04F15"/>
                </a:solidFill>
                <a:latin typeface="Droid Serif"/>
                <a:ea typeface="Droid Serif"/>
                <a:cs typeface="Droid Serif"/>
                <a:sym typeface="Droid Serif"/>
              </a:rPr>
              <a:t>What data to use when plotting</a:t>
            </a:r>
          </a:p>
          <a:p>
            <a:pPr algn="l">
              <a:lnSpc>
                <a:spcPts val="1620"/>
              </a:lnSpc>
            </a:pPr>
          </a:p>
          <a:p>
            <a:pPr algn="l">
              <a:lnSpc>
                <a:spcPts val="1620"/>
              </a:lnSpc>
            </a:pPr>
            <a:r>
              <a:rPr lang="en-US" sz="1500" spc="-18">
                <a:solidFill>
                  <a:srgbClr val="3B7D23"/>
                </a:solidFill>
                <a:latin typeface="Droid Serif"/>
                <a:ea typeface="Droid Serif"/>
                <a:cs typeface="Droid Serif"/>
                <a:sym typeface="Droid Serif"/>
              </a:rPr>
              <a:t>What variables will go on the x-axis (horizontal) and (usually) on the y-axis (vertical)</a:t>
            </a:r>
          </a:p>
          <a:p>
            <a:pPr algn="l">
              <a:lnSpc>
                <a:spcPts val="1620"/>
              </a:lnSpc>
            </a:pPr>
          </a:p>
          <a:p>
            <a:pPr algn="l">
              <a:lnSpc>
                <a:spcPts val="1620"/>
              </a:lnSpc>
            </a:pPr>
            <a:r>
              <a:rPr lang="en-US" sz="1500" spc="-18">
                <a:solidFill>
                  <a:srgbClr val="104862"/>
                </a:solidFill>
                <a:latin typeface="Droid Serif"/>
                <a:ea typeface="Droid Serif"/>
                <a:cs typeface="Droid Serif"/>
                <a:sym typeface="Droid Serif"/>
              </a:rPr>
              <a:t>What kind of plot to create (using a “geom_” function)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3138" y="2064650"/>
            <a:ext cx="5689574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ggplot(</a:t>
            </a:r>
            <a:r>
              <a:rPr lang="en-US" sz="1500">
                <a:solidFill>
                  <a:srgbClr val="C04F15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5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3B7D23"/>
                </a:solidFill>
                <a:latin typeface="Consolas"/>
                <a:ea typeface="Consolas"/>
                <a:cs typeface="Consolas"/>
                <a:sym typeface="Consolas"/>
              </a:rPr>
              <a:t>aes(x, y)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+ geom</a:t>
            </a:r>
            <a:r>
              <a:rPr lang="en-US" sz="1500">
                <a:solidFill>
                  <a:srgbClr val="104862"/>
                </a:solidFill>
                <a:latin typeface="Consolas"/>
                <a:ea typeface="Consolas"/>
                <a:cs typeface="Consolas"/>
                <a:sym typeface="Consolas"/>
              </a:rPr>
              <a:t>_something()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9463" y="3195637"/>
            <a:ext cx="1611676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 tell ggplot: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52179" y="2735604"/>
            <a:ext cx="1044243" cy="1047391"/>
          </a:xfrm>
          <a:custGeom>
            <a:avLst/>
            <a:gdLst/>
            <a:ahLst/>
            <a:cxnLst/>
            <a:rect r="r" b="b" t="t" l="l"/>
            <a:pathLst>
              <a:path h="1047391" w="1044243">
                <a:moveTo>
                  <a:pt x="0" y="0"/>
                </a:moveTo>
                <a:lnTo>
                  <a:pt x="1044243" y="0"/>
                </a:lnTo>
                <a:lnTo>
                  <a:pt x="1044243" y="1047391"/>
                </a:lnTo>
                <a:lnTo>
                  <a:pt x="0" y="1047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53618" y="4124518"/>
            <a:ext cx="1041270" cy="1047391"/>
          </a:xfrm>
          <a:custGeom>
            <a:avLst/>
            <a:gdLst/>
            <a:ahLst/>
            <a:cxnLst/>
            <a:rect r="r" b="b" t="t" l="l"/>
            <a:pathLst>
              <a:path h="1047391" w="1041270">
                <a:moveTo>
                  <a:pt x="0" y="0"/>
                </a:moveTo>
                <a:lnTo>
                  <a:pt x="1041270" y="0"/>
                </a:lnTo>
                <a:lnTo>
                  <a:pt x="1041270" y="1047391"/>
                </a:lnTo>
                <a:lnTo>
                  <a:pt x="0" y="1047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74126" y="3001450"/>
            <a:ext cx="2321183" cy="548436"/>
          </a:xfrm>
          <a:custGeom>
            <a:avLst/>
            <a:gdLst/>
            <a:ahLst/>
            <a:cxnLst/>
            <a:rect r="r" b="b" t="t" l="l"/>
            <a:pathLst>
              <a:path h="548436" w="2321183">
                <a:moveTo>
                  <a:pt x="0" y="0"/>
                </a:moveTo>
                <a:lnTo>
                  <a:pt x="2321182" y="0"/>
                </a:lnTo>
                <a:lnTo>
                  <a:pt x="2321182" y="548436"/>
                </a:lnTo>
                <a:lnTo>
                  <a:pt x="0" y="548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19768" y="4218478"/>
            <a:ext cx="1088473" cy="1047391"/>
          </a:xfrm>
          <a:custGeom>
            <a:avLst/>
            <a:gdLst/>
            <a:ahLst/>
            <a:cxnLst/>
            <a:rect r="r" b="b" t="t" l="l"/>
            <a:pathLst>
              <a:path h="1047391" w="1088473">
                <a:moveTo>
                  <a:pt x="0" y="0"/>
                </a:moveTo>
                <a:lnTo>
                  <a:pt x="1088473" y="0"/>
                </a:lnTo>
                <a:lnTo>
                  <a:pt x="1088473" y="1047391"/>
                </a:lnTo>
                <a:lnTo>
                  <a:pt x="0" y="10473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30667" y="2735604"/>
            <a:ext cx="1141358" cy="1141358"/>
          </a:xfrm>
          <a:custGeom>
            <a:avLst/>
            <a:gdLst/>
            <a:ahLst/>
            <a:cxnLst/>
            <a:rect r="r" b="b" t="t" l="l"/>
            <a:pathLst>
              <a:path h="1141358" w="1141358">
                <a:moveTo>
                  <a:pt x="0" y="0"/>
                </a:moveTo>
                <a:lnTo>
                  <a:pt x="1141358" y="0"/>
                </a:lnTo>
                <a:lnTo>
                  <a:pt x="1141358" y="1141358"/>
                </a:lnTo>
                <a:lnTo>
                  <a:pt x="0" y="11413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30667" y="1265413"/>
            <a:ext cx="1141270" cy="1128655"/>
          </a:xfrm>
          <a:custGeom>
            <a:avLst/>
            <a:gdLst/>
            <a:ahLst/>
            <a:cxnLst/>
            <a:rect r="r" b="b" t="t" l="l"/>
            <a:pathLst>
              <a:path h="1128655" w="1141270">
                <a:moveTo>
                  <a:pt x="0" y="0"/>
                </a:moveTo>
                <a:lnTo>
                  <a:pt x="1141270" y="0"/>
                </a:lnTo>
                <a:lnTo>
                  <a:pt x="1141270" y="1128655"/>
                </a:lnTo>
                <a:lnTo>
                  <a:pt x="0" y="11286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2319" y="1623733"/>
            <a:ext cx="2370284" cy="553537"/>
          </a:xfrm>
          <a:custGeom>
            <a:avLst/>
            <a:gdLst/>
            <a:ahLst/>
            <a:cxnLst/>
            <a:rect r="r" b="b" t="t" l="l"/>
            <a:pathLst>
              <a:path h="553537" w="2370284">
                <a:moveTo>
                  <a:pt x="0" y="0"/>
                </a:moveTo>
                <a:lnTo>
                  <a:pt x="2370285" y="0"/>
                </a:lnTo>
                <a:lnTo>
                  <a:pt x="2370285" y="553537"/>
                </a:lnTo>
                <a:lnTo>
                  <a:pt x="0" y="5535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30017" y="1329650"/>
            <a:ext cx="1088473" cy="1097121"/>
          </a:xfrm>
          <a:custGeom>
            <a:avLst/>
            <a:gdLst/>
            <a:ahLst/>
            <a:cxnLst/>
            <a:rect r="r" b="b" t="t" l="l"/>
            <a:pathLst>
              <a:path h="1097121" w="1088473">
                <a:moveTo>
                  <a:pt x="0" y="0"/>
                </a:moveTo>
                <a:lnTo>
                  <a:pt x="1088472" y="0"/>
                </a:lnTo>
                <a:lnTo>
                  <a:pt x="1088472" y="1097121"/>
                </a:lnTo>
                <a:lnTo>
                  <a:pt x="0" y="10971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8570" y="3088804"/>
            <a:ext cx="1116236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+ geom_</a:t>
            </a:r>
            <a:r>
              <a:rPr lang="en-US" sz="1500" spc="-1">
                <a:solidFill>
                  <a:srgbClr val="9900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point</a:t>
            </a:r>
            <a:r>
              <a:rPr lang="en-US" sz="1500" spc="-1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9379" y="4491603"/>
            <a:ext cx="13092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+ geom_</a:t>
            </a:r>
            <a:r>
              <a:rPr lang="en-US" sz="1500" spc="-1">
                <a:solidFill>
                  <a:srgbClr val="9900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smooth</a:t>
            </a:r>
            <a:r>
              <a:rPr lang="en-US" sz="1500" spc="-1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15618" y="4505657"/>
            <a:ext cx="129707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">
                <a:solidFill>
                  <a:srgbClr val="0E284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+ geom_</a:t>
            </a:r>
            <a:r>
              <a:rPr lang="en-US" sz="1500" spc="-1">
                <a:solidFill>
                  <a:srgbClr val="9900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boxplot</a:t>
            </a:r>
            <a:r>
              <a:rPr lang="en-US" sz="1500" spc="-1">
                <a:solidFill>
                  <a:srgbClr val="0E284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99132" y="3038168"/>
            <a:ext cx="112845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">
                <a:solidFill>
                  <a:srgbClr val="0E284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+ geom_</a:t>
            </a:r>
            <a:r>
              <a:rPr lang="en-US" sz="1500" spc="-1">
                <a:solidFill>
                  <a:srgbClr val="9900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violin</a:t>
            </a:r>
            <a:r>
              <a:rPr lang="en-US" sz="1500" spc="-1">
                <a:solidFill>
                  <a:srgbClr val="0E284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43816" y="1743208"/>
            <a:ext cx="98170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+ geom_</a:t>
            </a:r>
            <a:r>
              <a:rPr lang="en-US" sz="1500" spc="-1">
                <a:solidFill>
                  <a:srgbClr val="9900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bar</a:t>
            </a:r>
            <a:r>
              <a:rPr lang="en-US" sz="1500" spc="-1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0731" y="1662376"/>
            <a:ext cx="127729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">
                <a:solidFill>
                  <a:srgbClr val="0E284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+ geom_</a:t>
            </a:r>
            <a:r>
              <a:rPr lang="en-US" sz="1500" spc="-1">
                <a:solidFill>
                  <a:srgbClr val="9900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density</a:t>
            </a:r>
            <a:r>
              <a:rPr lang="en-US" sz="1500" spc="-1">
                <a:solidFill>
                  <a:srgbClr val="0E284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4341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4967" y="2886942"/>
            <a:ext cx="6434680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 started - explore the R architecture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3097" y="2958038"/>
            <a:ext cx="2203979" cy="1652983"/>
          </a:xfrm>
          <a:custGeom>
            <a:avLst/>
            <a:gdLst/>
            <a:ahLst/>
            <a:cxnLst/>
            <a:rect r="r" b="b" t="t" l="l"/>
            <a:pathLst>
              <a:path h="1652983" w="2203979">
                <a:moveTo>
                  <a:pt x="0" y="0"/>
                </a:moveTo>
                <a:lnTo>
                  <a:pt x="2203979" y="0"/>
                </a:lnTo>
                <a:lnTo>
                  <a:pt x="2203979" y="1652983"/>
                </a:lnTo>
                <a:lnTo>
                  <a:pt x="0" y="1652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31458" y="2958038"/>
            <a:ext cx="2308034" cy="1722355"/>
          </a:xfrm>
          <a:custGeom>
            <a:avLst/>
            <a:gdLst/>
            <a:ahLst/>
            <a:cxnLst/>
            <a:rect r="r" b="b" t="t" l="l"/>
            <a:pathLst>
              <a:path h="1722355" w="2308034">
                <a:moveTo>
                  <a:pt x="0" y="0"/>
                </a:moveTo>
                <a:lnTo>
                  <a:pt x="2308034" y="0"/>
                </a:lnTo>
                <a:lnTo>
                  <a:pt x="2308034" y="1722355"/>
                </a:lnTo>
                <a:lnTo>
                  <a:pt x="0" y="1722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3734" y="3036322"/>
            <a:ext cx="1824065" cy="1574692"/>
          </a:xfrm>
          <a:custGeom>
            <a:avLst/>
            <a:gdLst/>
            <a:ahLst/>
            <a:cxnLst/>
            <a:rect r="r" b="b" t="t" l="l"/>
            <a:pathLst>
              <a:path h="1574692" w="1824065">
                <a:moveTo>
                  <a:pt x="0" y="0"/>
                </a:moveTo>
                <a:lnTo>
                  <a:pt x="1824065" y="0"/>
                </a:lnTo>
                <a:lnTo>
                  <a:pt x="1824065" y="1574692"/>
                </a:lnTo>
                <a:lnTo>
                  <a:pt x="0" y="1574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8652" y="334327"/>
            <a:ext cx="3066600" cy="93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4108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Correlation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2528" y="4630453"/>
            <a:ext cx="882958" cy="190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2"/>
              </a:lnSpc>
            </a:pPr>
            <a:r>
              <a:rPr lang="en-US" b="true" sz="1065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Scatter Plot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3734" y="1593254"/>
            <a:ext cx="7136036" cy="47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01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Correlation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visualizations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show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relationship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between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two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or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more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variables.Ideal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for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exploring dependencies,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trends,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and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clustering.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0707" y="2262882"/>
            <a:ext cx="150087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 have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3356" y="4844511"/>
            <a:ext cx="1790524" cy="33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Visualize relationships between two continuous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4420" y="5233702"/>
            <a:ext cx="694545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variables.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3348" y="4745483"/>
            <a:ext cx="3082018" cy="33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"/>
              </a:lnSpc>
            </a:pP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Heatmap (Correlation Matrix) </a:t>
            </a:r>
          </a:p>
          <a:p>
            <a:pPr algn="ctr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Displays pairwise correlations using colors.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40038" y="4694456"/>
            <a:ext cx="990452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</a:pP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Bubble Chart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13550" y="4888855"/>
            <a:ext cx="1680605" cy="33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"/>
              </a:lnSpc>
            </a:pPr>
            <a:r>
              <a:rPr lang="en-US" sz="1065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Adds a third dimension using the size of points.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653" y="855840"/>
            <a:ext cx="506057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b="true" sz="1276" spc="-15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Scatter Plot : </a:t>
            </a:r>
          </a:p>
          <a:p>
            <a:pPr algn="l">
              <a:lnSpc>
                <a:spcPts val="1276"/>
              </a:lnSpc>
            </a:pPr>
          </a:p>
          <a:p>
            <a:pPr algn="l">
              <a:lnSpc>
                <a:spcPts val="1276"/>
              </a:lnSpc>
            </a:pPr>
            <a:r>
              <a:rPr lang="en-US" sz="1064" i="true" spc="-12">
                <a:solidFill>
                  <a:srgbClr val="60A0B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# library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library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(ggplot2) </a:t>
            </a:r>
          </a:p>
          <a:p>
            <a:pPr algn="l">
              <a:lnSpc>
                <a:spcPts val="1276"/>
              </a:lnSpc>
            </a:pPr>
            <a:r>
              <a:rPr lang="en-US" sz="1064" i="true" spc="-12">
                <a:solidFill>
                  <a:srgbClr val="60A0B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# The iris dataset is provided natively by R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  <a:p>
            <a:pPr algn="l">
              <a:lnSpc>
                <a:spcPts val="1276"/>
              </a:lnSpc>
            </a:pPr>
            <a:r>
              <a:rPr lang="en-US" sz="1064" i="true" spc="-12">
                <a:solidFill>
                  <a:srgbClr val="60A0B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#head(iris)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  <a:p>
            <a:pPr algn="l">
              <a:lnSpc>
                <a:spcPts val="1276"/>
              </a:lnSpc>
            </a:pPr>
            <a:r>
              <a:rPr lang="en-US" sz="1064" i="true" spc="-12">
                <a:solidFill>
                  <a:srgbClr val="60A0B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# basic scatterplot 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  <a:p>
            <a:pPr algn="l">
              <a:lnSpc>
                <a:spcPts val="1276"/>
              </a:lnSpc>
            </a:pP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(iris, </a:t>
            </a: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aes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</a:t>
            </a:r>
            <a:r>
              <a:rPr lang="en-US" sz="1064" spc="-12">
                <a:solidFill>
                  <a:srgbClr val="902000"/>
                </a:solidFill>
                <a:latin typeface="Droid Serif"/>
                <a:ea typeface="Droid Serif"/>
                <a:cs typeface="Droid Serif"/>
                <a:sym typeface="Droid Serif"/>
              </a:rPr>
              <a:t>x=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Sepal.Length, </a:t>
            </a:r>
            <a:r>
              <a:rPr lang="en-US" sz="1064" spc="-12">
                <a:solidFill>
                  <a:srgbClr val="902000"/>
                </a:solidFill>
                <a:latin typeface="Droid Serif"/>
                <a:ea typeface="Droid Serif"/>
                <a:cs typeface="Droid Serif"/>
                <a:sym typeface="Droid Serif"/>
              </a:rPr>
              <a:t>y=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Sepal.Width)) </a:t>
            </a:r>
            <a:r>
              <a:rPr lang="en-US" sz="1064" spc="-12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+</a:t>
            </a:r>
            <a:r>
              <a:rPr lang="en-US" sz="1064" spc="-12">
                <a:solidFill>
                  <a:srgbClr val="4070A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geom_point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8652" y="2842456"/>
            <a:ext cx="3681441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"/>
              </a:lnSpc>
              <a:spcBef>
                <a:spcPct val="0"/>
              </a:spcBef>
            </a:pP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(mtcars, </a:t>
            </a:r>
            <a:r>
              <a:rPr lang="en-US" sz="1064" spc="-12">
                <a:solidFill>
                  <a:srgbClr val="007020"/>
                </a:solidFill>
                <a:latin typeface="Droid Serif"/>
                <a:ea typeface="Droid Serif"/>
                <a:cs typeface="Droid Serif"/>
                <a:sym typeface="Droid Serif"/>
              </a:rPr>
              <a:t>aes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(x = cyl, y = mpg, fill = wt)) +</a:t>
            </a: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</a:t>
            </a: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geom_tile()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4895" y="2532374"/>
            <a:ext cx="735955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"/>
              </a:lnSpc>
              <a:spcBef>
                <a:spcPct val="0"/>
              </a:spcBef>
            </a:pPr>
            <a:r>
              <a:rPr lang="en-US" b="true" sz="1276" spc="-15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Heatmap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8652" y="3743345"/>
            <a:ext cx="5811924" cy="163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  <a:spcBef>
                <a:spcPct val="0"/>
              </a:spcBef>
            </a:pPr>
            <a:r>
              <a:rPr lang="en-US" b="true" sz="1064" i="true" spc="-12">
                <a:solidFill>
                  <a:srgbClr val="007020"/>
                </a:solidFill>
                <a:latin typeface="Droid Serif Bold Italics"/>
                <a:ea typeface="Droid Serif Bold Italics"/>
                <a:cs typeface="Droid Serif Bold Italics"/>
                <a:sym typeface="Droid Serif Bold Italics"/>
              </a:rPr>
              <a:t>library</a:t>
            </a:r>
            <a:r>
              <a:rPr lang="en-US" sz="1064" i="true" spc="-12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(ggplot2)</a:t>
            </a:r>
          </a:p>
          <a:p>
            <a:pPr algn="l">
              <a:lnSpc>
                <a:spcPts val="1276"/>
              </a:lnSpc>
              <a:spcBef>
                <a:spcPct val="0"/>
              </a:spcBef>
            </a:pPr>
            <a:r>
              <a:rPr lang="en-US" b="true" sz="1064" i="true" spc="-12">
                <a:solidFill>
                  <a:srgbClr val="007020"/>
                </a:solidFill>
                <a:latin typeface="Droid Serif Bold Italics"/>
                <a:ea typeface="Droid Serif Bold Italics"/>
                <a:cs typeface="Droid Serif Bold Italics"/>
                <a:sym typeface="Droid Serif Bold Italics"/>
              </a:rPr>
              <a:t>library</a:t>
            </a:r>
            <a:r>
              <a:rPr lang="en-US" sz="1064" i="true" spc="-12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(dplyr)</a:t>
            </a:r>
          </a:p>
          <a:p>
            <a:pPr algn="l">
              <a:lnSpc>
                <a:spcPts val="1276"/>
              </a:lnSpc>
              <a:spcBef>
                <a:spcPct val="0"/>
              </a:spcBef>
            </a:pPr>
          </a:p>
          <a:p>
            <a:pPr algn="l">
              <a:lnSpc>
                <a:spcPts val="1276"/>
              </a:lnSpc>
              <a:spcBef>
                <a:spcPct val="0"/>
              </a:spcBef>
            </a:pPr>
            <a:r>
              <a:rPr lang="en-US" sz="1064" i="true" spc="-12">
                <a:solidFill>
                  <a:srgbClr val="60A0B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# The dataset is provided in the gapminder library</a:t>
            </a:r>
          </a:p>
          <a:p>
            <a:pPr algn="l">
              <a:lnSpc>
                <a:spcPts val="1276"/>
              </a:lnSpc>
              <a:spcBef>
                <a:spcPct val="0"/>
              </a:spcBef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library(gapminder)</a:t>
            </a:r>
          </a:p>
          <a:p>
            <a:pPr algn="l">
              <a:lnSpc>
                <a:spcPts val="1276"/>
              </a:lnSpc>
              <a:spcBef>
                <a:spcPct val="0"/>
              </a:spcBef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data &lt;- gapminder %&gt;% filter(year=="2007") %&gt;% dplyr::select(-year)</a:t>
            </a:r>
          </a:p>
          <a:p>
            <a:pPr algn="l">
              <a:lnSpc>
                <a:spcPts val="1276"/>
              </a:lnSpc>
              <a:spcBef>
                <a:spcPct val="0"/>
              </a:spcBef>
            </a:pPr>
          </a:p>
          <a:p>
            <a:pPr algn="l">
              <a:lnSpc>
                <a:spcPts val="1276"/>
              </a:lnSpc>
              <a:spcBef>
                <a:spcPct val="0"/>
              </a:spcBef>
            </a:pPr>
            <a:r>
              <a:rPr lang="en-US" sz="1064" i="true" spc="-12">
                <a:solidFill>
                  <a:srgbClr val="60A0B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# Most basic bubble plot</a:t>
            </a:r>
          </a:p>
          <a:p>
            <a:pPr algn="l">
              <a:lnSpc>
                <a:spcPts val="1276"/>
              </a:lnSpc>
              <a:spcBef>
                <a:spcPct val="0"/>
              </a:spcBef>
            </a:pPr>
            <a:r>
              <a:rPr lang="en-US" b="true" sz="1064" spc="-12">
                <a:solidFill>
                  <a:srgbClr val="3B7D2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(data, aes(x=gdpPercap, y=lifeExp, size = pop)) +</a:t>
            </a:r>
          </a:p>
          <a:p>
            <a:pPr algn="l">
              <a:lnSpc>
                <a:spcPts val="1276"/>
              </a:lnSpc>
              <a:spcBef>
                <a:spcPct val="0"/>
              </a:spcBef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   </a:t>
            </a:r>
            <a:r>
              <a:rPr lang="en-US" b="true" sz="1064" spc="-12">
                <a:solidFill>
                  <a:srgbClr val="3B7D2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geom_point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(alpha=0.7)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8652" y="3432533"/>
            <a:ext cx="1059805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"/>
              </a:lnSpc>
              <a:spcBef>
                <a:spcPct val="0"/>
              </a:spcBef>
            </a:pPr>
            <a:r>
              <a:rPr lang="en-US" b="true" sz="1276" spc="-15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Bubble Chart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3097" y="3035964"/>
            <a:ext cx="2203979" cy="1497218"/>
          </a:xfrm>
          <a:custGeom>
            <a:avLst/>
            <a:gdLst/>
            <a:ahLst/>
            <a:cxnLst/>
            <a:rect r="r" b="b" t="t" l="l"/>
            <a:pathLst>
              <a:path h="1497218" w="2203979">
                <a:moveTo>
                  <a:pt x="0" y="0"/>
                </a:moveTo>
                <a:lnTo>
                  <a:pt x="2203979" y="0"/>
                </a:lnTo>
                <a:lnTo>
                  <a:pt x="2203979" y="1497218"/>
                </a:lnTo>
                <a:lnTo>
                  <a:pt x="0" y="149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31458" y="3105964"/>
            <a:ext cx="2308034" cy="1426495"/>
          </a:xfrm>
          <a:custGeom>
            <a:avLst/>
            <a:gdLst/>
            <a:ahLst/>
            <a:cxnLst/>
            <a:rect r="r" b="b" t="t" l="l"/>
            <a:pathLst>
              <a:path h="1426495" w="2308034">
                <a:moveTo>
                  <a:pt x="0" y="0"/>
                </a:moveTo>
                <a:lnTo>
                  <a:pt x="2308034" y="0"/>
                </a:lnTo>
                <a:lnTo>
                  <a:pt x="2308034" y="1426495"/>
                </a:lnTo>
                <a:lnTo>
                  <a:pt x="0" y="1426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3734" y="3139748"/>
            <a:ext cx="1824065" cy="1368028"/>
          </a:xfrm>
          <a:custGeom>
            <a:avLst/>
            <a:gdLst/>
            <a:ahLst/>
            <a:cxnLst/>
            <a:rect r="r" b="b" t="t" l="l"/>
            <a:pathLst>
              <a:path h="1368028" w="1824065">
                <a:moveTo>
                  <a:pt x="0" y="0"/>
                </a:moveTo>
                <a:lnTo>
                  <a:pt x="1824065" y="0"/>
                </a:lnTo>
                <a:lnTo>
                  <a:pt x="1824065" y="1368029"/>
                </a:lnTo>
                <a:lnTo>
                  <a:pt x="0" y="1368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8652" y="334327"/>
            <a:ext cx="2676317" cy="93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4108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Distribution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3339" y="4630453"/>
            <a:ext cx="780106" cy="19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"/>
              </a:lnSpc>
            </a:pP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Histogram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3734" y="1444523"/>
            <a:ext cx="6220492" cy="24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1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harts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help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visualize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spread,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variation,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and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shape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of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dataset.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3734" y="1674119"/>
            <a:ext cx="5516319" cy="24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1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Useful for identifying skewness, modality, and outliers.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95727" y="4940292"/>
            <a:ext cx="1615854" cy="19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9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Displays quartiles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24970" y="5019978"/>
            <a:ext cx="3000639" cy="32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sz="1064" spc="-8">
                <a:solidFill>
                  <a:srgbClr val="333333"/>
                </a:solidFill>
                <a:latin typeface="Droid Serif"/>
                <a:ea typeface="Droid Serif"/>
                <a:cs typeface="Droid Serif"/>
                <a:sym typeface="Droid Serif"/>
              </a:rPr>
              <a:t>visualizing how much population or what percentage of population fall under 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98489" y="5402899"/>
            <a:ext cx="1175379" cy="16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9"/>
              </a:lnSpc>
            </a:pPr>
            <a:r>
              <a:rPr lang="en-US" sz="1064" spc="-8">
                <a:solidFill>
                  <a:srgbClr val="333333"/>
                </a:solidFill>
                <a:latin typeface="Droid Serif"/>
                <a:ea typeface="Droid Serif"/>
                <a:cs typeface="Droid Serif"/>
                <a:sym typeface="Droid Serif"/>
              </a:rPr>
              <a:t>certain category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7957" y="5002782"/>
            <a:ext cx="1810869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Frequency distribution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7847" y="5188100"/>
            <a:ext cx="1475840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of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 single variable.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13507" y="4606759"/>
            <a:ext cx="612504" cy="295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4"/>
              </a:lnSpc>
            </a:pP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Box Plot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94718" y="5064411"/>
            <a:ext cx="1867493" cy="295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4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and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highlights outliers.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13623" y="4733899"/>
            <a:ext cx="1551955" cy="19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"/>
              </a:lnSpc>
            </a:pPr>
            <a:r>
              <a:rPr lang="en-US" b="true" sz="1064" spc="4">
                <a:solidFill>
                  <a:srgbClr val="33333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Population Pyramid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3734" y="2283529"/>
            <a:ext cx="775395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 have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653" y="810480"/>
            <a:ext cx="5060571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b="true" sz="1276" spc="-15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Histogram</a:t>
            </a:r>
          </a:p>
          <a:p>
            <a:pPr algn="l">
              <a:lnSpc>
                <a:spcPts val="1276"/>
              </a:lnSpc>
            </a:pPr>
            <a:r>
              <a:rPr lang="en-US" sz="1064" i="true" spc="-12">
                <a:solidFill>
                  <a:srgbClr val="60A0B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# Basic Histogram</a:t>
            </a:r>
          </a:p>
          <a:p>
            <a:pPr algn="l">
              <a:lnSpc>
                <a:spcPts val="1276"/>
              </a:lnSpc>
            </a:pP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(data, aes(x = lifeExp)) +    </a:t>
            </a: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geom_histogram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()</a:t>
            </a:r>
          </a:p>
          <a:p>
            <a:pPr algn="l">
              <a:lnSpc>
                <a:spcPts val="127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48653" y="2523560"/>
            <a:ext cx="7925306" cy="33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  <a:spcBef>
                <a:spcPct val="0"/>
              </a:spcBef>
            </a:pP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(data, aes(x = age, y = population, fill = gender)) +</a:t>
            </a: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   geom_bar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(stat = "identity") +</a:t>
            </a:r>
            <a:r>
              <a:rPr lang="en-US" b="true" sz="1064" spc="-12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   coord_flip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() +    scale_y_continuous(labels = abs) </a:t>
            </a:r>
            <a:r>
              <a:rPr lang="en-US" sz="1064" i="true" spc="-12">
                <a:solidFill>
                  <a:srgbClr val="60A0B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# Remove negative signs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8603" y="2168322"/>
            <a:ext cx="1608386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"/>
              </a:lnSpc>
              <a:spcBef>
                <a:spcPct val="0"/>
              </a:spcBef>
            </a:pPr>
            <a:r>
              <a:rPr lang="en-US" b="true" sz="1276" spc="-15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Population Pyramid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4873" y="3749529"/>
            <a:ext cx="719613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</a:pPr>
            <a:r>
              <a:rPr lang="en-US" sz="1064" i="true" spc="-12">
                <a:solidFill>
                  <a:srgbClr val="60A0B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# A really basic boxplot.</a:t>
            </a:r>
          </a:p>
          <a:p>
            <a:pPr algn="l">
              <a:lnSpc>
                <a:spcPts val="1276"/>
              </a:lnSpc>
            </a:pPr>
            <a:r>
              <a:rPr lang="en-US" b="true" sz="1064" i="true" spc="-12">
                <a:solidFill>
                  <a:srgbClr val="007020"/>
                </a:solidFill>
                <a:latin typeface="Droid Serif Bold Italics"/>
                <a:ea typeface="Droid Serif Bold Italics"/>
                <a:cs typeface="Droid Serif Bold Italics"/>
                <a:sym typeface="Droid Serif Bold Italics"/>
              </a:rPr>
              <a:t>ggplot</a:t>
            </a: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(mtcars, aes(x=as.factor(cyl), y=mpg)) +</a:t>
            </a:r>
            <a:r>
              <a:rPr lang="en-US" b="true" sz="1064" i="true" spc="-12">
                <a:solidFill>
                  <a:srgbClr val="007020"/>
                </a:solidFill>
                <a:latin typeface="Droid Serif Bold Italics"/>
                <a:ea typeface="Droid Serif Bold Italics"/>
                <a:cs typeface="Droid Serif Bold Italics"/>
                <a:sym typeface="Droid Serif Bold Italics"/>
              </a:rPr>
              <a:t>     geom_boxplot(</a:t>
            </a:r>
            <a:r>
              <a:rPr lang="en-US" sz="1064" i="true" spc="-12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fill="slateblue", alpha=0.2) +     xlab("cyl")</a:t>
            </a:r>
          </a:p>
          <a:p>
            <a:pPr algn="l">
              <a:lnSpc>
                <a:spcPts val="127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8565" y="3449067"/>
            <a:ext cx="665113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"/>
              </a:lnSpc>
              <a:spcBef>
                <a:spcPct val="0"/>
              </a:spcBef>
            </a:pPr>
            <a:r>
              <a:rPr lang="en-US" b="true" sz="1276" spc="-15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Box Plot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3097" y="2958038"/>
            <a:ext cx="2203979" cy="1652983"/>
          </a:xfrm>
          <a:custGeom>
            <a:avLst/>
            <a:gdLst/>
            <a:ahLst/>
            <a:cxnLst/>
            <a:rect r="r" b="b" t="t" l="l"/>
            <a:pathLst>
              <a:path h="1652983" w="2203979">
                <a:moveTo>
                  <a:pt x="0" y="0"/>
                </a:moveTo>
                <a:lnTo>
                  <a:pt x="2203979" y="0"/>
                </a:lnTo>
                <a:lnTo>
                  <a:pt x="2203979" y="1652983"/>
                </a:lnTo>
                <a:lnTo>
                  <a:pt x="0" y="1652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70377" y="3201188"/>
            <a:ext cx="2308034" cy="1426495"/>
          </a:xfrm>
          <a:custGeom>
            <a:avLst/>
            <a:gdLst/>
            <a:ahLst/>
            <a:cxnLst/>
            <a:rect r="r" b="b" t="t" l="l"/>
            <a:pathLst>
              <a:path h="1426495" w="2308034">
                <a:moveTo>
                  <a:pt x="0" y="0"/>
                </a:moveTo>
                <a:lnTo>
                  <a:pt x="2308034" y="0"/>
                </a:lnTo>
                <a:lnTo>
                  <a:pt x="2308034" y="1426495"/>
                </a:lnTo>
                <a:lnTo>
                  <a:pt x="0" y="1426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0707" y="2913860"/>
            <a:ext cx="1651384" cy="1651384"/>
          </a:xfrm>
          <a:custGeom>
            <a:avLst/>
            <a:gdLst/>
            <a:ahLst/>
            <a:cxnLst/>
            <a:rect r="r" b="b" t="t" l="l"/>
            <a:pathLst>
              <a:path h="1651384" w="1651384">
                <a:moveTo>
                  <a:pt x="0" y="0"/>
                </a:moveTo>
                <a:lnTo>
                  <a:pt x="1651385" y="0"/>
                </a:lnTo>
                <a:lnTo>
                  <a:pt x="1651385" y="1651385"/>
                </a:lnTo>
                <a:lnTo>
                  <a:pt x="0" y="16513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8652" y="568456"/>
            <a:ext cx="4829758" cy="72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</a:pPr>
            <a:r>
              <a:rPr lang="en-US" sz="4108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Ranking Visualizations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8652" y="1368603"/>
            <a:ext cx="693877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">
                <a:solidFill>
                  <a:srgbClr val="333333"/>
                </a:solidFill>
                <a:latin typeface="Droid Serif"/>
                <a:ea typeface="Droid Serif"/>
                <a:cs typeface="Droid Serif"/>
                <a:sym typeface="Droid Serif"/>
              </a:rPr>
              <a:t>Used to compare the position or performance of multiple items with respect to each other. Actual values matters somewhat less than the ranking.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8652" y="2149388"/>
            <a:ext cx="1154599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 have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9013" y="4637912"/>
            <a:ext cx="1120412" cy="19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9"/>
              </a:lnSpc>
            </a:pPr>
            <a:r>
              <a:rPr lang="en-US" b="true" sz="1064" spc="4">
                <a:solidFill>
                  <a:srgbClr val="33333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Bar</a:t>
            </a:r>
            <a:r>
              <a:rPr lang="en-US" b="true" sz="1064" spc="4">
                <a:solidFill>
                  <a:srgbClr val="33333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Chart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6597" y="4844511"/>
            <a:ext cx="2299149" cy="496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is used to display the relationship between a numeric and a categorical variable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78490" y="4745483"/>
            <a:ext cx="603402" cy="17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7"/>
              </a:lnSpc>
            </a:pP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Dot plot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72902" y="4940079"/>
            <a:ext cx="3099383" cy="3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7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are like lollipops, but without the line and is flipped to horizontal position. a minimalist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01328" y="5300344"/>
            <a:ext cx="757727" cy="17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7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alternative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60759" y="4800075"/>
            <a:ext cx="2308354" cy="67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9"/>
              </a:lnSpc>
            </a:pPr>
            <a:r>
              <a:rPr lang="en-US" b="true" sz="1064" spc="4">
                <a:solidFill>
                  <a:srgbClr val="33333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Dumbbell charts </a:t>
            </a:r>
          </a:p>
          <a:p>
            <a:pPr algn="ctr">
              <a:lnSpc>
                <a:spcPts val="1255"/>
              </a:lnSpc>
            </a:pPr>
            <a:r>
              <a:rPr lang="en-US" sz="1064" spc="-8">
                <a:solidFill>
                  <a:srgbClr val="333333"/>
                </a:solidFill>
                <a:latin typeface="Droid Serif"/>
                <a:ea typeface="Droid Serif"/>
                <a:cs typeface="Droid Serif"/>
                <a:sym typeface="Droid Serif"/>
              </a:rPr>
              <a:t>1. Visualize relative positions (growth and decline) between two points in time. 2. Compare distance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88582" y="5462372"/>
            <a:ext cx="1780436" cy="16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5"/>
              </a:lnSpc>
            </a:pPr>
            <a:r>
              <a:rPr lang="en-US" sz="1064" spc="-8">
                <a:solidFill>
                  <a:srgbClr val="333333"/>
                </a:solidFill>
                <a:latin typeface="Droid Serif"/>
                <a:ea typeface="Droid Serif"/>
                <a:cs typeface="Droid Serif"/>
                <a:sym typeface="Droid Serif"/>
              </a:rPr>
              <a:t>between two categories.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603" y="897381"/>
            <a:ext cx="5060571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sz="1276" spc="-15" b="true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Bar plot</a:t>
            </a:r>
          </a:p>
          <a:p>
            <a:pPr algn="l">
              <a:lnSpc>
                <a:spcPts val="1532"/>
              </a:lnSpc>
            </a:pPr>
            <a:r>
              <a:rPr lang="en-US" sz="1276" spc="-15" b="true">
                <a:solidFill>
                  <a:srgbClr val="3B7D2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276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(data, aes(x=name, y=value)) +  </a:t>
            </a:r>
            <a:r>
              <a:rPr lang="en-US" sz="1276" spc="-15">
                <a:solidFill>
                  <a:srgbClr val="60A0B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276" spc="-15" b="true">
                <a:solidFill>
                  <a:srgbClr val="3B7D2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geom_bar</a:t>
            </a:r>
            <a:r>
              <a:rPr lang="en-US" sz="1276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(stat = "identity")</a:t>
            </a:r>
          </a:p>
          <a:p>
            <a:pPr algn="l">
              <a:lnSpc>
                <a:spcPts val="127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48653" y="2514035"/>
            <a:ext cx="7925306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6"/>
              </a:lnSpc>
            </a:pPr>
            <a:r>
              <a:rPr lang="en-US" sz="1264" spc="-15">
                <a:solidFill>
                  <a:srgbClr val="60A0B0"/>
                </a:solidFill>
                <a:latin typeface="Droid Serif"/>
                <a:ea typeface="Droid Serif"/>
                <a:cs typeface="Droid Serif"/>
                <a:sym typeface="Droid Serif"/>
              </a:rPr>
              <a:t># Create a dot plot</a:t>
            </a:r>
          </a:p>
          <a:p>
            <a:pPr algn="l">
              <a:lnSpc>
                <a:spcPts val="1516"/>
              </a:lnSpc>
            </a:pPr>
            <a:r>
              <a:rPr lang="en-US" sz="1264" spc="-15" b="true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(data, aes(x = category, y = value)) +</a:t>
            </a:r>
            <a:r>
              <a:rPr lang="en-US" sz="1264" spc="-15">
                <a:solidFill>
                  <a:srgbClr val="00702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  <a:p>
            <a:pPr algn="l">
              <a:lnSpc>
                <a:spcPts val="1516"/>
              </a:lnSpc>
            </a:pPr>
            <a:r>
              <a:rPr lang="en-US" sz="1264" spc="-15">
                <a:solidFill>
                  <a:srgbClr val="007020"/>
                </a:solidFill>
                <a:latin typeface="Droid Serif"/>
                <a:ea typeface="Droid Serif"/>
                <a:cs typeface="Droid Serif"/>
                <a:sym typeface="Droid Serif"/>
              </a:rPr>
              <a:t>  </a:t>
            </a:r>
            <a:r>
              <a:rPr lang="en-US" sz="1264" spc="-15" b="true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geom_point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(size = 4, color = "blue") + </a:t>
            </a:r>
          </a:p>
          <a:p>
            <a:pPr algn="l">
              <a:lnSpc>
                <a:spcPts val="1516"/>
              </a:lnSpc>
            </a:pPr>
            <a:r>
              <a:rPr lang="en-US" sz="1264" spc="-15">
                <a:solidFill>
                  <a:srgbClr val="00702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theme_minimal() +</a:t>
            </a:r>
          </a:p>
          <a:p>
            <a:pPr algn="l">
              <a:lnSpc>
                <a:spcPts val="1516"/>
              </a:lnSpc>
            </a:pP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 labs(title = "Dot Plot", x = "Category", y = "Value")</a:t>
            </a:r>
          </a:p>
          <a:p>
            <a:pPr algn="l">
              <a:lnSpc>
                <a:spcPts val="151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48603" y="2168322"/>
            <a:ext cx="1608386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"/>
              </a:lnSpc>
              <a:spcBef>
                <a:spcPct val="0"/>
              </a:spcBef>
            </a:pPr>
            <a:r>
              <a:rPr lang="en-US" b="true" sz="1276" spc="-15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Population Pyramid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8603" y="4503492"/>
            <a:ext cx="7196135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6"/>
              </a:lnSpc>
              <a:spcBef>
                <a:spcPct val="0"/>
              </a:spcBef>
            </a:pPr>
            <a:r>
              <a:rPr lang="en-US" b="true" sz="1264" spc="-15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264" i="true" spc="-15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(data, aes(x = before, xend = after, y = category)) +</a:t>
            </a:r>
            <a:r>
              <a:rPr lang="en-US" sz="1264" i="true" spc="-15">
                <a:solidFill>
                  <a:srgbClr val="00702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 geom_dumbbell</a:t>
            </a:r>
            <a:r>
              <a:rPr lang="en-US" sz="1264" i="true" spc="-15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(color = "gray", size = 2, size_x = 4, size_xend = 4) + theme_minimal() + labs(title = "Dumbbell Chart", x = "Value", y = "Category")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8653" y="4191853"/>
            <a:ext cx="1288256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"/>
              </a:lnSpc>
              <a:spcBef>
                <a:spcPct val="0"/>
              </a:spcBef>
            </a:pPr>
            <a:r>
              <a:rPr lang="en-US" b="true" sz="1276" spc="-15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Dumbbell Chart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3097" y="2958038"/>
            <a:ext cx="2203979" cy="1652983"/>
          </a:xfrm>
          <a:custGeom>
            <a:avLst/>
            <a:gdLst/>
            <a:ahLst/>
            <a:cxnLst/>
            <a:rect r="r" b="b" t="t" l="l"/>
            <a:pathLst>
              <a:path h="1652983" w="2203979">
                <a:moveTo>
                  <a:pt x="0" y="0"/>
                </a:moveTo>
                <a:lnTo>
                  <a:pt x="2203979" y="0"/>
                </a:lnTo>
                <a:lnTo>
                  <a:pt x="2203979" y="1652983"/>
                </a:lnTo>
                <a:lnTo>
                  <a:pt x="0" y="1652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0921" y="3184526"/>
            <a:ext cx="1604787" cy="1426495"/>
          </a:xfrm>
          <a:custGeom>
            <a:avLst/>
            <a:gdLst/>
            <a:ahLst/>
            <a:cxnLst/>
            <a:rect r="r" b="b" t="t" l="l"/>
            <a:pathLst>
              <a:path h="1426495" w="1604787">
                <a:moveTo>
                  <a:pt x="0" y="0"/>
                </a:moveTo>
                <a:lnTo>
                  <a:pt x="1604786" y="0"/>
                </a:lnTo>
                <a:lnTo>
                  <a:pt x="1604786" y="1426495"/>
                </a:lnTo>
                <a:lnTo>
                  <a:pt x="0" y="1426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7322" y="3157629"/>
            <a:ext cx="1574692" cy="1399738"/>
          </a:xfrm>
          <a:custGeom>
            <a:avLst/>
            <a:gdLst/>
            <a:ahLst/>
            <a:cxnLst/>
            <a:rect r="r" b="b" t="t" l="l"/>
            <a:pathLst>
              <a:path h="1399738" w="1574692">
                <a:moveTo>
                  <a:pt x="0" y="0"/>
                </a:moveTo>
                <a:lnTo>
                  <a:pt x="1574692" y="0"/>
                </a:lnTo>
                <a:lnTo>
                  <a:pt x="1574692" y="1399738"/>
                </a:lnTo>
                <a:lnTo>
                  <a:pt x="0" y="1399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9463" y="543877"/>
            <a:ext cx="4994356" cy="72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</a:pPr>
            <a:r>
              <a:rPr lang="en-US" sz="4108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Composition Visualizations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9297" y="5115429"/>
            <a:ext cx="2131452" cy="19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(e.g., 1% or 10%) of the whole.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8653" y="1586265"/>
            <a:ext cx="7100225" cy="70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01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Composition charts show how parts contribute to a whole, either at a single point in time or over time. They are particularly useful for visualizing proportions and distributions.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9463" y="2237739"/>
            <a:ext cx="130918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 have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0758" y="4858670"/>
            <a:ext cx="2672692" cy="36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9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 hierarchical visualization where </a:t>
            </a:r>
          </a:p>
          <a:p>
            <a:pPr algn="ctr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rectangles represent proportionsand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4705" y="4844511"/>
            <a:ext cx="2324122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Circular chart divided into slices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6869" y="5039106"/>
            <a:ext cx="1715598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 illustrate proportions.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35787" y="4745483"/>
            <a:ext cx="893965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</a:pP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Waffle</a:t>
            </a: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</a:t>
            </a:r>
            <a:r>
              <a:rPr lang="en-US" b="true" sz="1064" spc="-12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Chart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96686" y="4940079"/>
            <a:ext cx="3050924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each square represents a fixed percentage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94075" y="5229074"/>
            <a:ext cx="1786058" cy="17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"/>
              </a:lnSpc>
            </a:pPr>
            <a:r>
              <a:rPr lang="en-US" sz="1064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their sizes indicate value.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2527" y="4637912"/>
            <a:ext cx="726045" cy="19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"/>
              </a:lnSpc>
            </a:pPr>
            <a:r>
              <a:rPr lang="en-US" b="true" sz="1064" spc="4">
                <a:solidFill>
                  <a:srgbClr val="33333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Pie Chart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05624" y="4696507"/>
            <a:ext cx="818924" cy="19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"/>
              </a:lnSpc>
            </a:pPr>
            <a:r>
              <a:rPr lang="en-US" b="true" sz="1064" spc="4">
                <a:solidFill>
                  <a:srgbClr val="33333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Tree Chart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653" y="891972"/>
            <a:ext cx="7158612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"/>
              </a:lnSpc>
            </a:pPr>
            <a:r>
              <a:rPr lang="en-US" sz="1276" spc="-15" b="true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Pie Chart</a:t>
            </a:r>
          </a:p>
          <a:p>
            <a:pPr algn="l">
              <a:lnSpc>
                <a:spcPts val="1532"/>
              </a:lnSpc>
            </a:pPr>
            <a:r>
              <a:rPr lang="en-US" sz="1276" spc="-15" b="true">
                <a:solidFill>
                  <a:srgbClr val="3B7D2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276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(data, aes(x = "", y = value, fill = category)) + </a:t>
            </a:r>
            <a:r>
              <a:rPr lang="en-US" sz="1276" spc="-15" b="true">
                <a:solidFill>
                  <a:srgbClr val="3B7D2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geom_bar</a:t>
            </a:r>
            <a:r>
              <a:rPr lang="en-US" sz="1276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(stat = "identity", width = 1) + coord_polar(theta = "y") + </a:t>
            </a:r>
            <a:r>
              <a:rPr lang="en-US" sz="1276" spc="-15">
                <a:solidFill>
                  <a:srgbClr val="60A0B0"/>
                </a:solidFill>
                <a:latin typeface="Droid Serif"/>
                <a:ea typeface="Droid Serif"/>
                <a:cs typeface="Droid Serif"/>
                <a:sym typeface="Droid Serif"/>
              </a:rPr>
              <a:t># Convert to pie chart </a:t>
            </a:r>
          </a:p>
          <a:p>
            <a:pPr algn="l">
              <a:lnSpc>
                <a:spcPts val="1532"/>
              </a:lnSpc>
            </a:pPr>
            <a:r>
              <a:rPr lang="en-US" sz="1276" spc="-15" b="true">
                <a:solidFill>
                  <a:srgbClr val="3B7D2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theme_void() + </a:t>
            </a:r>
            <a:r>
              <a:rPr lang="en-US" sz="1276" spc="-15">
                <a:solidFill>
                  <a:srgbClr val="60A0B0"/>
                </a:solidFill>
                <a:latin typeface="Droid Serif"/>
                <a:ea typeface="Droid Serif"/>
                <a:cs typeface="Droid Serif"/>
                <a:sym typeface="Droid Serif"/>
              </a:rPr>
              <a:t># Remove background grid and axis </a:t>
            </a:r>
          </a:p>
          <a:p>
            <a:pPr algn="l">
              <a:lnSpc>
                <a:spcPts val="1532"/>
              </a:lnSpc>
            </a:pPr>
            <a:r>
              <a:rPr lang="en-US" sz="1276" spc="-15" b="true">
                <a:solidFill>
                  <a:srgbClr val="3B7D23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labs</a:t>
            </a:r>
            <a:r>
              <a:rPr lang="en-US" sz="1276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(title = "Pie Chart")</a:t>
            </a:r>
          </a:p>
          <a:p>
            <a:pPr algn="l">
              <a:lnSpc>
                <a:spcPts val="127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48653" y="2514035"/>
            <a:ext cx="792530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6"/>
              </a:lnSpc>
            </a:pPr>
            <a:r>
              <a:rPr lang="en-US" sz="1264" spc="-15">
                <a:solidFill>
                  <a:srgbClr val="60A0B0"/>
                </a:solidFill>
                <a:latin typeface="Droid Serif"/>
                <a:ea typeface="Droid Serif"/>
                <a:cs typeface="Droid Serif"/>
                <a:sym typeface="Droid Serif"/>
              </a:rPr>
              <a:t># Create a waffle chart</a:t>
            </a:r>
          </a:p>
          <a:p>
            <a:pPr algn="l">
              <a:lnSpc>
                <a:spcPts val="1516"/>
              </a:lnSpc>
            </a:pPr>
            <a:r>
              <a:rPr lang="en-US" sz="1264" spc="-15" b="true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ggplot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(data, aes(fill=group, values=value)) + </a:t>
            </a:r>
            <a:r>
              <a:rPr lang="en-US" sz="1264" spc="-15">
                <a:solidFill>
                  <a:srgbClr val="00702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-US" sz="1264" spc="-15" b="true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geom_waffle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(color = "white") +  scale_fill_manual(values = c("#999999", "#E69F00", "#56B4E9")) +  theme_void()</a:t>
            </a:r>
          </a:p>
          <a:p>
            <a:pPr algn="l">
              <a:lnSpc>
                <a:spcPts val="151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48603" y="2199710"/>
            <a:ext cx="1034504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"/>
              </a:lnSpc>
              <a:spcBef>
                <a:spcPct val="0"/>
              </a:spcBef>
            </a:pPr>
            <a:r>
              <a:rPr lang="en-US" b="true" sz="1276" spc="-15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Waffle Chart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8653" y="3929303"/>
            <a:ext cx="7196135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6"/>
              </a:lnSpc>
            </a:pPr>
            <a:r>
              <a:rPr lang="en-US" sz="1264" spc="-15">
                <a:solidFill>
                  <a:srgbClr val="60A0B0"/>
                </a:solidFill>
                <a:latin typeface="Droid Serif"/>
                <a:ea typeface="Droid Serif"/>
                <a:cs typeface="Droid Serif"/>
                <a:sym typeface="Droid Serif"/>
              </a:rPr>
              <a:t># library</a:t>
            </a:r>
          </a:p>
          <a:p>
            <a:pPr algn="l">
              <a:lnSpc>
                <a:spcPts val="1516"/>
              </a:lnSpc>
            </a:pPr>
            <a:r>
              <a:rPr lang="en-US" sz="1264" spc="-15" b="true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library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(treemap) </a:t>
            </a:r>
          </a:p>
          <a:p>
            <a:pPr algn="l">
              <a:lnSpc>
                <a:spcPts val="1516"/>
              </a:lnSpc>
            </a:pP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# Create data</a:t>
            </a:r>
          </a:p>
          <a:p>
            <a:pPr algn="l">
              <a:lnSpc>
                <a:spcPts val="1516"/>
              </a:lnSpc>
            </a:pPr>
            <a:r>
              <a:rPr lang="en-US" sz="1264" spc="-15" b="true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group 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&lt;- c("group-1","group-2","group-3")</a:t>
            </a:r>
          </a:p>
          <a:p>
            <a:pPr algn="l">
              <a:lnSpc>
                <a:spcPts val="1516"/>
              </a:lnSpc>
            </a:pPr>
            <a:r>
              <a:rPr lang="en-US" sz="1264" spc="-15" b="true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value 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&lt;- c(13,5,22)</a:t>
            </a:r>
          </a:p>
          <a:p>
            <a:pPr algn="l">
              <a:lnSpc>
                <a:spcPts val="1516"/>
              </a:lnSpc>
            </a:pPr>
            <a:r>
              <a:rPr lang="en-US" sz="1264" spc="-15" b="true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data 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&lt;- data.frame(group,value)</a:t>
            </a:r>
            <a:r>
              <a:rPr lang="en-US" sz="1264" spc="-15">
                <a:solidFill>
                  <a:srgbClr val="60A0B0"/>
                </a:solidFill>
                <a:latin typeface="Droid Serif"/>
                <a:ea typeface="Droid Serif"/>
                <a:cs typeface="Droid Serif"/>
                <a:sym typeface="Droid Serif"/>
              </a:rPr>
              <a:t> # treemap</a:t>
            </a:r>
          </a:p>
          <a:p>
            <a:pPr algn="l">
              <a:lnSpc>
                <a:spcPts val="1516"/>
              </a:lnSpc>
            </a:pPr>
            <a:r>
              <a:rPr lang="en-US" sz="1264" spc="-15" b="true">
                <a:solidFill>
                  <a:srgbClr val="00702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treemap</a:t>
            </a:r>
            <a:r>
              <a:rPr lang="en-US" sz="1264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(data, index="group",  vSize="value",  type="index" )</a:t>
            </a:r>
          </a:p>
          <a:p>
            <a:pPr algn="l">
              <a:lnSpc>
                <a:spcPts val="151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8653" y="3557828"/>
            <a:ext cx="758428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"/>
              </a:lnSpc>
              <a:spcBef>
                <a:spcPct val="0"/>
              </a:spcBef>
            </a:pPr>
            <a:r>
              <a:rPr lang="en-US" b="true" sz="1276" spc="-15">
                <a:solidFill>
                  <a:srgbClr val="8B61C2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Tree Map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652" y="896302"/>
            <a:ext cx="2542698" cy="37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5"/>
              </a:lnSpc>
            </a:pPr>
            <a:r>
              <a:rPr lang="en-US" sz="4111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Documentation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7566" y="1214168"/>
            <a:ext cx="6815323" cy="142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 Markdown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is a tool for combining: </a:t>
            </a:r>
          </a:p>
          <a:p>
            <a:pPr algn="l" marL="323850" indent="-161925" lvl="1">
              <a:lnSpc>
                <a:spcPts val="2268"/>
              </a:lnSpc>
              <a:buFont typeface="Arial"/>
              <a:buChar char="•"/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Markdown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 Simple, plain-text formatting for creating content. </a:t>
            </a:r>
          </a:p>
          <a:p>
            <a:pPr algn="l" marL="323850" indent="-161925" lvl="1">
              <a:lnSpc>
                <a:spcPts val="2268"/>
              </a:lnSpc>
              <a:buFont typeface="Arial"/>
              <a:buChar char="•"/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 Code Chunks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 Embedded R code for analysis and visualization. </a:t>
            </a:r>
          </a:p>
          <a:p>
            <a:pPr algn="l" marL="323850" indent="-161925" lvl="1">
              <a:lnSpc>
                <a:spcPts val="2268"/>
              </a:lnSpc>
              <a:buFont typeface="Arial"/>
              <a:buChar char="•"/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Output Formats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 Automatically rendered to HTML, PDF, Word, or other formats.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1866" y="3505809"/>
            <a:ext cx="283389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How It Works?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7566" y="3791797"/>
            <a:ext cx="3416784" cy="242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1"/>
              </a:lnSpc>
            </a:pPr>
            <a:r>
              <a:rPr lang="en-US" b="true" sz="1500" spc="-16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1.Start with an .Rmdfile</a:t>
            </a:r>
            <a:r>
              <a:rPr lang="en-US" sz="1500" spc="-16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1804" y="4001528"/>
            <a:ext cx="5095650" cy="242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1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Write a mix of markdown text and R code chunks.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7566" y="4293533"/>
            <a:ext cx="2265377" cy="31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2.KnitrProcesses .Rmd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3686" y="4655461"/>
            <a:ext cx="3471754" cy="17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0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Executes R code and creates a .md file.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7566" y="4801581"/>
            <a:ext cx="2206662" cy="39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b="true" sz="1500" spc="-18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3.PandocConverts .md</a:t>
            </a: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8692" y="5268453"/>
            <a:ext cx="798584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Generates a polished document in the desired output format </a:t>
            </a:r>
          </a:p>
          <a:p>
            <a:pPr algn="l">
              <a:lnSpc>
                <a:spcPts val="750"/>
              </a:lnSpc>
            </a:pPr>
          </a:p>
          <a:p>
            <a:pPr algn="l">
              <a:lnSpc>
                <a:spcPts val="750"/>
              </a:lnSpc>
            </a:pPr>
          </a:p>
          <a:p>
            <a:pPr algn="l">
              <a:lnSpc>
                <a:spcPts val="750"/>
              </a:lnSpc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(HTML, PDF, Word, slides, etc.).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348" y="1230169"/>
            <a:ext cx="7099231" cy="4026152"/>
          </a:xfrm>
          <a:custGeom>
            <a:avLst/>
            <a:gdLst/>
            <a:ahLst/>
            <a:cxnLst/>
            <a:rect r="r" b="b" t="t" l="l"/>
            <a:pathLst>
              <a:path h="4026152" w="7099231">
                <a:moveTo>
                  <a:pt x="0" y="0"/>
                </a:moveTo>
                <a:lnTo>
                  <a:pt x="7099232" y="0"/>
                </a:lnTo>
                <a:lnTo>
                  <a:pt x="7099232" y="4026153"/>
                </a:lnTo>
                <a:lnTo>
                  <a:pt x="0" y="4026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43000" y="1409700"/>
            <a:ext cx="47625" cy="800005"/>
            <a:chOff x="0" y="0"/>
            <a:chExt cx="47625" cy="799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625" cy="799973"/>
            </a:xfrm>
            <a:custGeom>
              <a:avLst/>
              <a:gdLst/>
              <a:ahLst/>
              <a:cxnLst/>
              <a:rect r="r" b="b" t="t" l="l"/>
              <a:pathLst>
                <a:path h="799973" w="47625">
                  <a:moveTo>
                    <a:pt x="0" y="0"/>
                  </a:moveTo>
                  <a:lnTo>
                    <a:pt x="0" y="799973"/>
                  </a:lnTo>
                  <a:lnTo>
                    <a:pt x="47625" y="799973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3418A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850527" y="1644177"/>
            <a:ext cx="150019" cy="19050"/>
            <a:chOff x="0" y="0"/>
            <a:chExt cx="150025" cy="190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9987" cy="19050"/>
            </a:xfrm>
            <a:custGeom>
              <a:avLst/>
              <a:gdLst/>
              <a:ahLst/>
              <a:cxnLst/>
              <a:rect r="r" b="b" t="t" l="l"/>
              <a:pathLst>
                <a:path h="19050" w="149987">
                  <a:moveTo>
                    <a:pt x="0" y="0"/>
                  </a:moveTo>
                  <a:lnTo>
                    <a:pt x="149987" y="0"/>
                  </a:lnTo>
                  <a:lnTo>
                    <a:pt x="149987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27282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48652" y="543877"/>
            <a:ext cx="1785852" cy="69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What is R?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1125" y="1410148"/>
            <a:ext cx="6497698" cy="81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800" spc="3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</a:t>
            </a:r>
            <a:r>
              <a:rPr lang="en-US" sz="1800" spc="3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  <a:hlinkClick r:id="rId2" tooltip="https://www.r-project.org/"/>
              </a:rPr>
              <a:t> R</a:t>
            </a:r>
            <a:r>
              <a:rPr lang="en-US" sz="1800" spc="3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is like any other programming language — just with a keen focus towards statistical analysis of data faciliting for data manipulation, calculation and graphical display.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2000" y="2297544"/>
            <a:ext cx="1397460" cy="80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A brief history: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3604" y="3124505"/>
            <a:ext cx="7016444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23850" indent="-161925" lvl="1">
              <a:lnSpc>
                <a:spcPts val="3300"/>
              </a:lnSpc>
              <a:buFont typeface="Arial"/>
              <a:buChar char="•"/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 is a dialect of the S language. </a:t>
            </a:r>
          </a:p>
          <a:p>
            <a:pPr algn="just" marL="323850" indent="-161925" lvl="1">
              <a:lnSpc>
                <a:spcPts val="3300"/>
              </a:lnSpc>
              <a:buFont typeface="Arial"/>
              <a:buChar char="•"/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R was written by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obert Gentleman and </a:t>
            </a:r>
            <a:r>
              <a:rPr lang="en-US" b="true" sz="1500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oss Ihaka in 1992. </a:t>
            </a:r>
          </a:p>
          <a:p>
            <a:pPr algn="just" marL="323850" indent="-161925" lvl="1">
              <a:lnSpc>
                <a:spcPts val="3300"/>
              </a:lnSpc>
              <a:buFont typeface="Arial"/>
              <a:buChar char="•"/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 R source code was first released in 1995. </a:t>
            </a:r>
          </a:p>
          <a:p>
            <a:pPr algn="just" marL="323850" indent="-161925" lvl="1">
              <a:lnSpc>
                <a:spcPts val="3300"/>
              </a:lnSpc>
              <a:buFont typeface="Arial"/>
              <a:buChar char="•"/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In 1998, the Comprehensive R Archive Network </a:t>
            </a:r>
            <a:r>
              <a:rPr lang="en-US" sz="1500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  <a:hlinkClick r:id="rId3" tooltip="http://cran.r-project.org/"/>
              </a:rPr>
              <a:t>CRAN</a:t>
            </a: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 was established.</a:t>
            </a:r>
          </a:p>
          <a:p>
            <a:pPr algn="just" marL="323850" indent="-161925" lvl="1">
              <a:lnSpc>
                <a:spcPts val="3300"/>
              </a:lnSpc>
              <a:buFont typeface="Arial"/>
              <a:buChar char="•"/>
            </a:pPr>
            <a:r>
              <a:rPr lang="en-US" sz="1500">
                <a:solidFill>
                  <a:srgbClr val="272822"/>
                </a:solidFill>
                <a:latin typeface="Droid Serif"/>
                <a:ea typeface="Droid Serif"/>
                <a:cs typeface="Droid Serif"/>
                <a:sym typeface="Droid Serif"/>
              </a:rPr>
              <a:t>The first official release, R version 1.0.0, dates to 2000-02-29. </a:t>
            </a:r>
          </a:p>
          <a:p>
            <a:pPr algn="just">
              <a:lnSpc>
                <a:spcPts val="3750"/>
              </a:lnSpc>
            </a:pP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55280" y="2097956"/>
            <a:ext cx="2159743" cy="2175060"/>
          </a:xfrm>
          <a:custGeom>
            <a:avLst/>
            <a:gdLst/>
            <a:ahLst/>
            <a:cxnLst/>
            <a:rect r="r" b="b" t="t" l="l"/>
            <a:pathLst>
              <a:path h="2175060" w="2159743">
                <a:moveTo>
                  <a:pt x="0" y="0"/>
                </a:moveTo>
                <a:lnTo>
                  <a:pt x="2159742" y="0"/>
                </a:lnTo>
                <a:lnTo>
                  <a:pt x="2159742" y="2175061"/>
                </a:lnTo>
                <a:lnTo>
                  <a:pt x="0" y="2175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8652" y="896302"/>
            <a:ext cx="5506627" cy="37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5"/>
              </a:lnSpc>
            </a:pPr>
            <a:r>
              <a:rPr lang="en-US" sz="4111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Concept of Knitting in RMarkdown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9995" y="1559953"/>
            <a:ext cx="7390053" cy="390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00"/>
              </a:lnSpc>
              <a:spcBef>
                <a:spcPct val="0"/>
              </a:spcBef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What is Knitting in RMarkdown?</a:t>
            </a:r>
          </a:p>
          <a:p>
            <a:pPr algn="just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Knitting is the process of combining R code, text, and outputs (tables, plots) into a single, polished document (usually in latex for pdf).</a:t>
            </a:r>
          </a:p>
          <a:p>
            <a:pPr algn="just">
              <a:lnSpc>
                <a:spcPts val="1800"/>
              </a:lnSpc>
            </a:pPr>
          </a:p>
          <a:p>
            <a:pPr algn="just">
              <a:lnSpc>
                <a:spcPts val="1800"/>
              </a:lnSpc>
            </a:pPr>
          </a:p>
          <a:p>
            <a:pPr algn="just">
              <a:lnSpc>
                <a:spcPts val="1800"/>
              </a:lnSpc>
              <a:spcBef>
                <a:spcPct val="0"/>
              </a:spcBef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 result can be exported as:</a:t>
            </a:r>
          </a:p>
          <a:p>
            <a:pPr algn="just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HTML: For web-friendly documents.</a:t>
            </a:r>
          </a:p>
          <a:p>
            <a:pPr algn="just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PDF: For print-ready materials.</a:t>
            </a:r>
          </a:p>
          <a:p>
            <a:pPr algn="just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Word: For editable reports.</a:t>
            </a:r>
          </a:p>
          <a:p>
            <a:pPr algn="just">
              <a:lnSpc>
                <a:spcPts val="1800"/>
              </a:lnSpc>
            </a:pPr>
          </a:p>
          <a:p>
            <a:pPr algn="just">
              <a:lnSpc>
                <a:spcPts val="1800"/>
              </a:lnSpc>
            </a:pPr>
          </a:p>
          <a:p>
            <a:pPr algn="just">
              <a:lnSpc>
                <a:spcPts val="1800"/>
              </a:lnSpc>
              <a:spcBef>
                <a:spcPct val="0"/>
              </a:spcBef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Why is Knitting Important?</a:t>
            </a:r>
          </a:p>
          <a:p>
            <a:pPr algn="just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Automates the generation of reports by embedding R code in a markdown file.</a:t>
            </a:r>
          </a:p>
          <a:p>
            <a:pPr algn="just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Ensures the code and results are integrated seamlessly in one document.</a:t>
            </a:r>
          </a:p>
          <a:p>
            <a:pPr algn="just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Allows you to write narrative and analysis together, improving clarity and communication.</a:t>
            </a:r>
          </a:p>
          <a:p>
            <a:pPr algn="just">
              <a:lnSpc>
                <a:spcPts val="1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66717" y="2509586"/>
            <a:ext cx="5203851" cy="2657375"/>
            <a:chOff x="0" y="0"/>
            <a:chExt cx="10774680" cy="55021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74680" cy="5502148"/>
            </a:xfrm>
            <a:custGeom>
              <a:avLst/>
              <a:gdLst/>
              <a:ahLst/>
              <a:cxnLst/>
              <a:rect r="r" b="b" t="t" l="l"/>
              <a:pathLst>
                <a:path h="5502148" w="10774680">
                  <a:moveTo>
                    <a:pt x="0" y="0"/>
                  </a:moveTo>
                  <a:lnTo>
                    <a:pt x="0" y="5502148"/>
                  </a:lnTo>
                  <a:lnTo>
                    <a:pt x="10774680" y="5502148"/>
                  </a:lnTo>
                  <a:lnTo>
                    <a:pt x="1077468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48653" y="543877"/>
            <a:ext cx="7164306" cy="72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7"/>
              </a:lnSpc>
            </a:pPr>
            <a:r>
              <a:rPr lang="en-US" sz="4105" spc="-4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it 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8653" y="1566038"/>
            <a:ext cx="7351395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00"/>
              </a:lnSpc>
              <a:spcBef>
                <a:spcPct val="0"/>
              </a:spcBef>
            </a:pPr>
            <a:r>
              <a:rPr lang="en-US" sz="1500" spc="-18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Within an R Markdown file, R Code Chunks can be embedded with the native Markdown syntax for fenced code regions. For example, the following code chunk computes a data summary and renders a plot as a PNG image:</a:t>
            </a: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96395"/>
            <a:ext cx="8648700" cy="2000735"/>
          </a:xfrm>
          <a:custGeom>
            <a:avLst/>
            <a:gdLst/>
            <a:ahLst/>
            <a:cxnLst/>
            <a:rect r="r" b="b" t="t" l="l"/>
            <a:pathLst>
              <a:path h="2000735" w="8648700">
                <a:moveTo>
                  <a:pt x="0" y="0"/>
                </a:moveTo>
                <a:lnTo>
                  <a:pt x="8648700" y="0"/>
                </a:lnTo>
                <a:lnTo>
                  <a:pt x="8648700" y="2000735"/>
                </a:lnTo>
                <a:lnTo>
                  <a:pt x="0" y="2000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0240" y="1168586"/>
            <a:ext cx="7449808" cy="624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"/>
              </a:lnSpc>
            </a:pPr>
            <a:r>
              <a:rPr lang="en-US" sz="1500" spc="24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 transform your markdown file into an HTML, PDF, or Word document, click the “Knit” icon that appears above your file in the scriptseditor. </a:t>
            </a:r>
          </a:p>
          <a:p>
            <a:pPr algn="just">
              <a:lnSpc>
                <a:spcPts val="1609"/>
              </a:lnSpc>
            </a:pPr>
            <a:r>
              <a:rPr lang="en-US" sz="1500" spc="24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 drop downmenu will let you select the type of output that you want.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0240" y="4177017"/>
            <a:ext cx="7449808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500" spc="-1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You can create many types of output from a single .Rmd file. R Markdown has built in support for HTML, PDF, MS_Word, ODT, RTF, Markdown, and Github flavored Markdown documents; Beamer, slidy.js, ioslides, and reveal.js slideshows; and websites, dashboards, books, handouts, package vignettes, and Shiny apps. </a:t>
            </a:r>
          </a:p>
          <a:p>
            <a:pPr algn="just">
              <a:lnSpc>
                <a:spcPts val="2100"/>
              </a:lnSpc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494" y="-63503"/>
            <a:ext cx="8775697" cy="6423022"/>
            <a:chOff x="0" y="0"/>
            <a:chExt cx="8775700" cy="64230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8648700" cy="6296025"/>
            </a:xfrm>
            <a:custGeom>
              <a:avLst/>
              <a:gdLst/>
              <a:ahLst/>
              <a:cxnLst/>
              <a:rect r="r" b="b" t="t" l="l"/>
              <a:pathLst>
                <a:path h="6296025" w="8648700">
                  <a:moveTo>
                    <a:pt x="0" y="0"/>
                  </a:moveTo>
                  <a:lnTo>
                    <a:pt x="0" y="6296025"/>
                  </a:lnTo>
                  <a:lnTo>
                    <a:pt x="8648700" y="6296025"/>
                  </a:lnTo>
                  <a:lnTo>
                    <a:pt x="8648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8648700" cy="6296025"/>
            </a:xfrm>
            <a:custGeom>
              <a:avLst/>
              <a:gdLst/>
              <a:ahLst/>
              <a:cxnLst/>
              <a:rect r="r" b="b" t="t" l="l"/>
              <a:pathLst>
                <a:path h="6296025" w="8648700">
                  <a:moveTo>
                    <a:pt x="0" y="0"/>
                  </a:moveTo>
                  <a:lnTo>
                    <a:pt x="0" y="6296025"/>
                  </a:lnTo>
                  <a:lnTo>
                    <a:pt x="8648700" y="6296025"/>
                  </a:lnTo>
                  <a:lnTo>
                    <a:pt x="8648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290205" y="2728908"/>
            <a:ext cx="206830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4125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Thank you!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57933" y="3025694"/>
            <a:ext cx="1229196" cy="4324"/>
            <a:chOff x="0" y="0"/>
            <a:chExt cx="1732788" cy="60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2788" cy="6096"/>
            </a:xfrm>
            <a:custGeom>
              <a:avLst/>
              <a:gdLst/>
              <a:ahLst/>
              <a:cxnLst/>
              <a:rect r="r" b="b" t="t" l="l"/>
              <a:pathLst>
                <a:path h="6096" w="1732788">
                  <a:moveTo>
                    <a:pt x="0" y="0"/>
                  </a:moveTo>
                  <a:lnTo>
                    <a:pt x="866394" y="0"/>
                  </a:lnTo>
                  <a:lnTo>
                    <a:pt x="1732788" y="0"/>
                  </a:lnTo>
                  <a:lnTo>
                    <a:pt x="1732788" y="6096"/>
                  </a:lnTo>
                  <a:lnTo>
                    <a:pt x="866394" y="609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46788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0761" y="115252"/>
            <a:ext cx="5108395" cy="11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1"/>
              </a:lnSpc>
              <a:spcBef>
                <a:spcPct val="0"/>
              </a:spcBef>
            </a:pPr>
            <a:r>
              <a:rPr lang="en-US" sz="4108" strike="noStrike" u="none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 &amp; Rstudio Installation Guide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0761" y="2000340"/>
            <a:ext cx="3361169" cy="260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b="true" sz="1300" spc="-15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</a:t>
            </a:r>
          </a:p>
          <a:p>
            <a:pPr algn="l">
              <a:lnSpc>
                <a:spcPts val="2125"/>
              </a:lnSpc>
            </a:pPr>
            <a:r>
              <a:rPr lang="en-US" sz="1300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1.Visit</a:t>
            </a:r>
            <a:r>
              <a:rPr lang="en-US" sz="1300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2" tooltip="https://www.r-project.org/"/>
              </a:rPr>
              <a:t> </a:t>
            </a:r>
            <a:r>
              <a:rPr lang="en-US" sz="1300" spc="-15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  <a:hlinkClick r:id="rId3" tooltip="https://www.r-project.org/"/>
              </a:rPr>
              <a:t>R Project Website </a:t>
            </a:r>
            <a:r>
              <a:rPr lang="en-US" sz="1300" spc="-15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</a:rPr>
              <a:t>: </a:t>
            </a:r>
          </a:p>
          <a:p>
            <a:pPr algn="l">
              <a:lnSpc>
                <a:spcPts val="2125"/>
              </a:lnSpc>
            </a:pPr>
            <a:r>
              <a:rPr lang="en-US" b="true" sz="1300" spc="-15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www.r-project.org</a:t>
            </a:r>
          </a:p>
          <a:p>
            <a:pPr algn="l">
              <a:lnSpc>
                <a:spcPts val="2125"/>
              </a:lnSpc>
            </a:pPr>
            <a:r>
              <a:rPr lang="en-US" sz="1300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2.Select your operating system: </a:t>
            </a:r>
          </a:p>
          <a:p>
            <a:pPr algn="l">
              <a:lnSpc>
                <a:spcPts val="2125"/>
              </a:lnSpc>
            </a:pPr>
            <a:r>
              <a:rPr lang="en-US" sz="1300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• Windows: Click "Download R for Windows" </a:t>
            </a:r>
          </a:p>
          <a:p>
            <a:pPr algn="l">
              <a:lnSpc>
                <a:spcPts val="2125"/>
              </a:lnSpc>
            </a:pPr>
            <a:r>
              <a:rPr lang="en-US" sz="1300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•  Mac: Click "Download R for macOS" </a:t>
            </a:r>
          </a:p>
          <a:p>
            <a:pPr algn="l">
              <a:lnSpc>
                <a:spcPts val="2125"/>
              </a:lnSpc>
            </a:pPr>
            <a:r>
              <a:rPr lang="en-US" sz="1300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• Linux: Choose your distribution </a:t>
            </a:r>
          </a:p>
          <a:p>
            <a:pPr algn="l">
              <a:lnSpc>
                <a:spcPts val="2125"/>
              </a:lnSpc>
            </a:pPr>
            <a:r>
              <a:rPr lang="en-US" sz="1300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1.Follow the standard installation steps </a:t>
            </a:r>
          </a:p>
          <a:p>
            <a:pPr algn="l">
              <a:lnSpc>
                <a:spcPts val="2125"/>
              </a:lnSpc>
            </a:pPr>
            <a:r>
              <a:rPr lang="en-US" sz="1300" spc="-15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2.Launch R to verify installation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01790" y="1971765"/>
            <a:ext cx="3431345" cy="68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55"/>
              </a:lnSpc>
              <a:spcBef>
                <a:spcPct val="0"/>
              </a:spcBef>
            </a:pPr>
            <a:r>
              <a:rPr lang="en-US" b="true" sz="1135" spc="-13" strike="noStrike" u="none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  <a:hlinkClick r:id="rId4" tooltip="https://www.r-project.org/"/>
              </a:rPr>
              <a:t>RStudio</a:t>
            </a:r>
          </a:p>
          <a:p>
            <a:pPr algn="l" marL="0" indent="0" lvl="0">
              <a:lnSpc>
                <a:spcPts val="1855"/>
              </a:lnSpc>
              <a:spcBef>
                <a:spcPct val="0"/>
              </a:spcBef>
            </a:pPr>
            <a:r>
              <a:rPr lang="en-US" sz="1135" spc="-13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5" tooltip="https://www.r-project.org/"/>
              </a:rPr>
              <a:t>1.Visit </a:t>
            </a:r>
            <a:r>
              <a:rPr lang="en-US" sz="1135" spc="-13" strike="noStrike" u="none">
                <a:solidFill>
                  <a:srgbClr val="43418A"/>
                </a:solidFill>
                <a:latin typeface="Droid Serif"/>
                <a:ea typeface="Droid Serif"/>
                <a:cs typeface="Droid Serif"/>
                <a:sym typeface="Droid Serif"/>
                <a:hlinkClick r:id="rId6" tooltip="https://www.r-project.org/"/>
              </a:rPr>
              <a:t>RStudio Website</a:t>
            </a:r>
            <a:r>
              <a:rPr lang="en-US" sz="1135" spc="-13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: </a:t>
            </a:r>
            <a:r>
              <a:rPr lang="en-US" b="true" sz="1135" spc="-13" strike="noStrike" u="none">
                <a:solidFill>
                  <a:srgbClr val="43418A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www.r-project.org</a:t>
            </a:r>
          </a:p>
          <a:p>
            <a:pPr algn="l" marL="0" indent="0" lvl="0">
              <a:lnSpc>
                <a:spcPts val="1855"/>
              </a:lnSpc>
              <a:spcBef>
                <a:spcPct val="0"/>
              </a:spcBef>
            </a:pPr>
            <a:r>
              <a:rPr lang="en-US" sz="1135" spc="-13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7" tooltip="https://www.r-project.org/"/>
              </a:rPr>
              <a:t>2.Download RStudio Desktop for your operating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01790" y="2632015"/>
            <a:ext cx="511604" cy="323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7"/>
              </a:lnSpc>
            </a:pPr>
            <a:r>
              <a:rPr lang="en-US" b="true" sz="1135" spc="-13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72844" y="3031337"/>
            <a:ext cx="2516711" cy="680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55"/>
              </a:lnSpc>
              <a:spcBef>
                <a:spcPct val="0"/>
              </a:spcBef>
            </a:pPr>
            <a:r>
              <a:rPr lang="en-US" sz="1135" spc="-13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8" tooltip="https://www.r-project.org/"/>
              </a:rPr>
              <a:t>3.Install RStudio:</a:t>
            </a:r>
          </a:p>
          <a:p>
            <a:pPr algn="l" marL="245048" indent="-122524" lvl="1">
              <a:lnSpc>
                <a:spcPts val="1855"/>
              </a:lnSpc>
              <a:buFont typeface="Arial"/>
              <a:buChar char="•"/>
            </a:pPr>
            <a:r>
              <a:rPr lang="en-US" sz="1135" spc="-13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9" tooltip="https://www.r-project.org/"/>
              </a:rPr>
              <a:t>Double-click the downloaded file</a:t>
            </a:r>
          </a:p>
          <a:p>
            <a:pPr algn="l" marL="245048" indent="-122524" lvl="1">
              <a:lnSpc>
                <a:spcPts val="1855"/>
              </a:lnSpc>
              <a:buFont typeface="Arial"/>
              <a:buChar char="•"/>
            </a:pPr>
            <a:r>
              <a:rPr lang="en-US" sz="1135" spc="-13" strike="noStrike" u="none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  <a:hlinkClick r:id="rId10" tooltip="https://www.r-project.org/"/>
              </a:rPr>
              <a:t>Follow installation prompts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72844" y="3646440"/>
            <a:ext cx="1742343" cy="317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5048" indent="-122524" lvl="1">
              <a:lnSpc>
                <a:spcPts val="2837"/>
              </a:lnSpc>
              <a:buFont typeface="Arial"/>
              <a:buChar char="•"/>
            </a:pPr>
            <a:r>
              <a:rPr lang="en-US" sz="1135" spc="-12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Launch RStudio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3509" y="1610393"/>
            <a:ext cx="7611397" cy="3371964"/>
          </a:xfrm>
          <a:custGeom>
            <a:avLst/>
            <a:gdLst/>
            <a:ahLst/>
            <a:cxnLst/>
            <a:rect r="r" b="b" t="t" l="l"/>
            <a:pathLst>
              <a:path h="3371964" w="7611397">
                <a:moveTo>
                  <a:pt x="0" y="0"/>
                </a:moveTo>
                <a:lnTo>
                  <a:pt x="7611397" y="0"/>
                </a:lnTo>
                <a:lnTo>
                  <a:pt x="7611397" y="3371964"/>
                </a:lnTo>
                <a:lnTo>
                  <a:pt x="0" y="337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" t="0" r="-36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8652" y="115252"/>
            <a:ext cx="1361799" cy="115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1"/>
              </a:lnSpc>
              <a:spcBef>
                <a:spcPct val="0"/>
              </a:spcBef>
            </a:pPr>
            <a:r>
              <a:rPr lang="en-US" sz="4108" strike="noStrike" u="none">
                <a:solidFill>
                  <a:srgbClr val="43418A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RStudio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DAGXx1_v35k</dc:identifier>
  <dcterms:modified xsi:type="dcterms:W3CDTF">2011-08-01T06:04:30Z</dcterms:modified>
  <cp:revision>1</cp:revision>
  <dc:title>WORKSHOP_R</dc:title>
</cp:coreProperties>
</file>