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Trebuchet MS Bold" charset="1" panose="020B0703020202020204"/>
      <p:regular r:id="rId26"/>
    </p:embeddedFont>
    <p:embeddedFont>
      <p:font typeface="Times New Roman" charset="1" panose="02030502070405020303"/>
      <p:regular r:id="rId28"/>
    </p:embeddedFont>
    <p:embeddedFont>
      <p:font typeface="TT Rounds Condensed Bold" charset="1" panose="020008060300000200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notesSlides/notesSlide2.xml" Type="http://schemas.openxmlformats.org/officeDocument/2006/relationships/notesSlide"/><Relationship Id="rId26" Target="fonts/font26.fntdata" Type="http://schemas.openxmlformats.org/officeDocument/2006/relationships/font"/><Relationship Id="rId27" Target="notesSlides/notesSlide3.xml" Type="http://schemas.openxmlformats.org/officeDocument/2006/relationships/notesSlide"/><Relationship Id="rId28" Target="fonts/font28.fntdata" Type="http://schemas.openxmlformats.org/officeDocument/2006/relationships/font"/><Relationship Id="rId29" Target="notesSlides/notesSlide4.xml" Type="http://schemas.openxmlformats.org/officeDocument/2006/relationships/notesSlide"/><Relationship Id="rId3" Target="viewProps.xml" Type="http://schemas.openxmlformats.org/officeDocument/2006/relationships/viewProps"/><Relationship Id="rId30" Target="fonts/font30.fntdata" Type="http://schemas.openxmlformats.org/officeDocument/2006/relationships/font"/><Relationship Id="rId31" Target="notesSlides/notesSlide5.xml" Type="http://schemas.openxmlformats.org/officeDocument/2006/relationships/notesSlide"/><Relationship Id="rId32" Target="notesSlides/notesSlide6.xml" Type="http://schemas.openxmlformats.org/officeDocument/2006/relationships/notesSlide"/><Relationship Id="rId33" Target="notesSlides/notesSlide7.xml" Type="http://schemas.openxmlformats.org/officeDocument/2006/relationships/notesSlide"/><Relationship Id="rId34" Target="notesSlides/notesSlide8.xml" Type="http://schemas.openxmlformats.org/officeDocument/2006/relationships/notesSlide"/><Relationship Id="rId35" Target="notesSlides/notesSlide9.xml" Type="http://schemas.openxmlformats.org/officeDocument/2006/relationships/notesSlide"/><Relationship Id="rId36" Target="notesSlides/notesSlide10.xml" Type="http://schemas.openxmlformats.org/officeDocument/2006/relationships/notesSlide"/><Relationship Id="rId37" Target="notesSlides/notesSlide11.xml" Type="http://schemas.openxmlformats.org/officeDocument/2006/relationships/notesSlide"/><Relationship Id="rId38" Target="notesSlides/notesSlide12.xml" Type="http://schemas.openxmlformats.org/officeDocument/2006/relationships/notesSlide"/><Relationship Id="rId39" Target="notesSlides/notesSlide13.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5.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6.png" Type="http://schemas.openxmlformats.org/officeDocument/2006/relationships/image"/><Relationship Id="rId4"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3.png" Type="http://schemas.openxmlformats.org/officeDocument/2006/relationships/image"/><Relationship Id="rId6"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9.png" Type="http://schemas.openxmlformats.org/officeDocument/2006/relationships/image"/><Relationship Id="rId8" Target="../media/image6.png" Type="http://schemas.openxmlformats.org/officeDocument/2006/relationships/image"/><Relationship Id="rId9"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1.pn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2.png" Type="http://schemas.openxmlformats.org/officeDocument/2006/relationships/image"/><Relationship Id="rId4"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4.jpeg" Type="http://schemas.openxmlformats.org/officeDocument/2006/relationships/image"/><Relationship Id="rId4"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927830" y="204854"/>
            <a:ext cx="14973300" cy="1581084"/>
          </a:xfrm>
          <a:prstGeom prst="rect">
            <a:avLst/>
          </a:prstGeom>
        </p:spPr>
        <p:txBody>
          <a:bodyPr anchor="t" rtlCol="false" tIns="0" lIns="0" bIns="0" rIns="0">
            <a:spAutoFit/>
          </a:bodyPr>
          <a:lstStyle/>
          <a:p>
            <a:pPr algn="l">
              <a:lnSpc>
                <a:spcPts val="5759"/>
              </a:lnSpc>
            </a:pPr>
            <a:r>
              <a:rPr lang="en-US" b="true"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0" t="0" r="-133333" b="0"/>
            </a:stretch>
          </a:blipFill>
        </p:spPr>
      </p:sp>
      <p:sp>
        <p:nvSpPr>
          <p:cNvPr name="TextBox 29" id="29"/>
          <p:cNvSpPr txBox="true"/>
          <p:nvPr/>
        </p:nvSpPr>
        <p:spPr>
          <a:xfrm rot="0">
            <a:off x="17030127" y="9707455"/>
            <a:ext cx="226693" cy="222578"/>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1</a:t>
            </a:r>
          </a:p>
        </p:txBody>
      </p:sp>
      <p:sp>
        <p:nvSpPr>
          <p:cNvPr name="TextBox 30" id="30"/>
          <p:cNvSpPr txBox="true"/>
          <p:nvPr/>
        </p:nvSpPr>
        <p:spPr>
          <a:xfrm rot="0">
            <a:off x="734362" y="4935108"/>
            <a:ext cx="1479045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Sam GodWill.A</a:t>
            </a:r>
          </a:p>
          <a:p>
            <a:pPr algn="l">
              <a:lnSpc>
                <a:spcPts val="4320"/>
              </a:lnSpc>
            </a:pPr>
            <a:r>
              <a:rPr lang="en-US" sz="3600" spc="33">
                <a:solidFill>
                  <a:srgbClr val="000000"/>
                </a:solidFill>
                <a:latin typeface="TT Rounds Condensed"/>
                <a:ea typeface="TT Rounds Condensed"/>
                <a:cs typeface="TT Rounds Condensed"/>
                <a:sym typeface="TT Rounds Condensed"/>
              </a:rPr>
              <a:t>REGISTER NO      : D22CM163</a:t>
            </a:r>
          </a:p>
          <a:p>
            <a:pPr algn="l">
              <a:lnSpc>
                <a:spcPts val="4320"/>
              </a:lnSpc>
            </a:pPr>
            <a:r>
              <a:rPr lang="en-US" sz="3600" spc="33">
                <a:solidFill>
                  <a:srgbClr val="000000"/>
                </a:solidFill>
                <a:latin typeface="TT Rounds Condensed"/>
                <a:ea typeface="TT Rounds Condensed"/>
                <a:cs typeface="TT Rounds Condensed"/>
                <a:sym typeface="TT Rounds Condensed"/>
              </a:rPr>
              <a:t>DEPARTMENT     : B.com (General) 3rd year</a:t>
            </a:r>
          </a:p>
          <a:p>
            <a:pPr algn="l">
              <a:lnSpc>
                <a:spcPts val="4320"/>
              </a:lnSpc>
            </a:pPr>
            <a:r>
              <a:rPr lang="en-US" sz="3600" spc="33">
                <a:solidFill>
                  <a:srgbClr val="000000"/>
                </a:solidFill>
                <a:latin typeface="TT Rounds Condensed"/>
                <a:ea typeface="TT Rounds Condensed"/>
                <a:cs typeface="TT Rounds Condensed"/>
                <a:sym typeface="TT Rounds Condensed"/>
              </a:rPr>
              <a:t>COLLEGE                :   Patrician College of arts and science </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22" id="22"/>
          <p:cNvSpPr txBox="true"/>
          <p:nvPr/>
        </p:nvSpPr>
        <p:spPr>
          <a:xfrm rot="0">
            <a:off x="1128712" y="9690956"/>
            <a:ext cx="2660333" cy="287655"/>
          </a:xfrm>
          <a:prstGeom prst="rect">
            <a:avLst/>
          </a:prstGeom>
        </p:spPr>
        <p:txBody>
          <a:bodyPr anchor="t" rtlCol="false" tIns="0" lIns="0" bIns="0" rIns="0">
            <a:spAutoFit/>
          </a:bodyPr>
          <a:lstStyle/>
          <a:p>
            <a:pPr algn="l">
              <a:lnSpc>
                <a:spcPts val="2294"/>
              </a:lnSpc>
            </a:pPr>
            <a:r>
              <a:rPr lang="en-US" sz="1650">
                <a:solidFill>
                  <a:srgbClr val="2D83C3"/>
                </a:solidFill>
                <a:latin typeface="Trebuchet MS"/>
                <a:ea typeface="Trebuchet MS"/>
                <a:cs typeface="Trebuchet MS"/>
                <a:sym typeface="Trebuchet MS"/>
              </a:rPr>
              <a:t>3/21/2024  </a:t>
            </a:r>
            <a:r>
              <a:rPr lang="en-US" b="true" sz="165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73294" y="2546862"/>
            <a:ext cx="3582567" cy="5321863"/>
          </a:xfrm>
          <a:custGeom>
            <a:avLst/>
            <a:gdLst/>
            <a:ahLst/>
            <a:cxnLst/>
            <a:rect r="r" b="b" t="t" l="l"/>
            <a:pathLst>
              <a:path h="5321863" w="3582567">
                <a:moveTo>
                  <a:pt x="0" y="0"/>
                </a:moveTo>
                <a:lnTo>
                  <a:pt x="3582566" y="0"/>
                </a:lnTo>
                <a:lnTo>
                  <a:pt x="3582566" y="5321863"/>
                </a:lnTo>
                <a:lnTo>
                  <a:pt x="0" y="5321863"/>
                </a:lnTo>
                <a:lnTo>
                  <a:pt x="0" y="0"/>
                </a:lnTo>
                <a:close/>
              </a:path>
            </a:pathLst>
          </a:custGeom>
          <a:blipFill>
            <a:blip r:embed="rId3"/>
            <a:stretch>
              <a:fillRect l="-3290" t="0" r="0" b="865"/>
            </a:stretch>
          </a:blipFill>
        </p:spPr>
      </p:sp>
      <p:sp>
        <p:nvSpPr>
          <p:cNvPr name="TextBox 30" id="30"/>
          <p:cNvSpPr txBox="true"/>
          <p:nvPr/>
        </p:nvSpPr>
        <p:spPr>
          <a:xfrm rot="0">
            <a:off x="1109662" y="989382"/>
            <a:ext cx="12720638" cy="999069"/>
          </a:xfrm>
          <a:prstGeom prst="rect">
            <a:avLst/>
          </a:prstGeom>
        </p:spPr>
        <p:txBody>
          <a:bodyPr anchor="t" rtlCol="false" tIns="0" lIns="0" bIns="0" rIns="0">
            <a:spAutoFit/>
          </a:bodyPr>
          <a:lstStyle/>
          <a:p>
            <a:pPr algn="l">
              <a:lnSpc>
                <a:spcPts val="7650"/>
              </a:lnSpc>
            </a:pPr>
            <a:r>
              <a:rPr lang="en-US" b="true" sz="6375">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16915827" y="9707455"/>
            <a:ext cx="342900"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10</a:t>
            </a:r>
          </a:p>
        </p:txBody>
      </p:sp>
      <p:sp>
        <p:nvSpPr>
          <p:cNvPr name="TextBox 32" id="32"/>
          <p:cNvSpPr txBox="true"/>
          <p:nvPr/>
        </p:nvSpPr>
        <p:spPr>
          <a:xfrm rot="0">
            <a:off x="3836225" y="3581749"/>
            <a:ext cx="11045650" cy="3972709"/>
          </a:xfrm>
          <a:prstGeom prst="rect">
            <a:avLst/>
          </a:prstGeom>
        </p:spPr>
        <p:txBody>
          <a:bodyPr anchor="t" rtlCol="false" tIns="0" lIns="0" bIns="0" rIns="0">
            <a:spAutoFit/>
          </a:bodyPr>
          <a:lstStyle/>
          <a:p>
            <a:pPr algn="l">
              <a:lnSpc>
                <a:spcPts val="2520"/>
              </a:lnSpc>
            </a:pPr>
          </a:p>
          <a:p>
            <a:pPr algn="l">
              <a:lnSpc>
                <a:spcPts val="5040"/>
              </a:lnSpc>
            </a:pPr>
            <a:r>
              <a:rPr lang="en-US" sz="4200">
                <a:solidFill>
                  <a:srgbClr val="000000"/>
                </a:solidFill>
                <a:latin typeface="Times New Roman"/>
                <a:ea typeface="Times New Roman"/>
                <a:cs typeface="Times New Roman"/>
                <a:sym typeface="Times New Roman"/>
              </a:rPr>
              <a:t>Performance Level– There are categories into Levels such as very high,high,med,low,etc...</a:t>
            </a:r>
          </a:p>
          <a:p>
            <a:pPr algn="l">
              <a:lnSpc>
                <a:spcPts val="2520"/>
              </a:lnSpc>
            </a:pPr>
          </a:p>
          <a:p>
            <a:pPr algn="l">
              <a:lnSpc>
                <a:spcPts val="5040"/>
              </a:lnSpc>
            </a:pPr>
            <a:r>
              <a:rPr lang="en-US" sz="4200">
                <a:solidFill>
                  <a:srgbClr val="000000"/>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3"/>
            <a:stretch>
              <a:fillRect l="0" t="0" r="-133333" b="0"/>
            </a:stretch>
          </a:blipFill>
        </p:spPr>
      </p:sp>
      <p:sp>
        <p:nvSpPr>
          <p:cNvPr name="TextBox 25" id="25"/>
          <p:cNvSpPr txBox="true"/>
          <p:nvPr/>
        </p:nvSpPr>
        <p:spPr>
          <a:xfrm rot="0">
            <a:off x="16915827" y="9707455"/>
            <a:ext cx="342900"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11</a:t>
            </a:r>
          </a:p>
        </p:txBody>
      </p:sp>
      <p:sp>
        <p:nvSpPr>
          <p:cNvPr name="TextBox 26" id="26"/>
          <p:cNvSpPr txBox="true"/>
          <p:nvPr/>
        </p:nvSpPr>
        <p:spPr>
          <a:xfrm rot="0">
            <a:off x="1109662" y="430996"/>
            <a:ext cx="4955856" cy="1143010"/>
          </a:xfrm>
          <a:prstGeom prst="rect">
            <a:avLst/>
          </a:prstGeom>
        </p:spPr>
        <p:txBody>
          <a:bodyPr anchor="t" rtlCol="false" tIns="0" lIns="0" bIns="0" rIns="0">
            <a:spAutoFit/>
          </a:bodyPr>
          <a:lstStyle/>
          <a:p>
            <a:pPr algn="l">
              <a:lnSpc>
                <a:spcPts val="8640"/>
              </a:lnSpc>
            </a:pPr>
            <a:r>
              <a:rPr lang="en-US" b="true" sz="7200">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201088" y="2350761"/>
            <a:ext cx="8970255" cy="6519932"/>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*Data Preparation: Clean and organize data, ensuring accuracy and consistency.</a:t>
            </a:r>
          </a:p>
          <a:p>
            <a:pPr algn="l">
              <a:lnSpc>
                <a:spcPts val="2520"/>
              </a:lnSpc>
            </a:pPr>
          </a:p>
          <a:p>
            <a:pPr algn="l">
              <a:lnSpc>
                <a:spcPts val="3600"/>
              </a:lnSpc>
            </a:pPr>
            <a:r>
              <a:rPr lang="en-US" sz="3000" spc="28">
                <a:solidFill>
                  <a:srgbClr val="000000"/>
                </a:solidFill>
                <a:latin typeface="TT Rounds Condensed"/>
                <a:ea typeface="TT Rounds Condensed"/>
                <a:cs typeface="TT Rounds Condensed"/>
                <a:sym typeface="TT Rounds Condensed"/>
              </a:rPr>
              <a:t>*Trend Analysis: Apply charts and graphs (e.g., line charts, bar graphs) to visualize trends over time, such as employee performance or turnover rates.</a:t>
            </a:r>
          </a:p>
          <a:p>
            <a:pPr algn="l">
              <a:lnSpc>
                <a:spcPts val="2520"/>
              </a:lnSpc>
            </a:pPr>
          </a:p>
          <a:p>
            <a:pPr algn="l">
              <a:lnSpc>
                <a:spcPts val="3600"/>
              </a:lnSpc>
            </a:pPr>
            <a:r>
              <a:rPr lang="en-US" sz="3000" spc="28">
                <a:solidFill>
                  <a:srgbClr val="000000"/>
                </a:solidFill>
                <a:latin typeface="TT Rounds Condensed"/>
                <a:ea typeface="TT Rounds Condensed"/>
                <a:cs typeface="TT Rounds Condensed"/>
                <a:sym typeface="TT Rounds Condensed"/>
              </a:rPr>
              <a:t>*Pivot Tables: Create pivot tables to aggregate and analyze data across different dimensions, such as department, tenure, or job role.</a:t>
            </a:r>
          </a:p>
          <a:p>
            <a:pPr algn="l">
              <a:lnSpc>
                <a:spcPts val="2520"/>
              </a:lnSpc>
            </a:pPr>
          </a:p>
          <a:p>
            <a:pPr algn="l">
              <a:lnSpc>
                <a:spcPts val="3600"/>
              </a:lnSpc>
            </a:pPr>
            <a:r>
              <a:rPr lang="en-US" sz="3000" spc="28">
                <a:solidFill>
                  <a:srgbClr val="000000"/>
                </a:solidFill>
                <a:latin typeface="TT Rounds Condensed"/>
                <a:ea typeface="TT Rounds Condensed"/>
                <a:cs typeface="TT Rounds Condensed"/>
                <a:sym typeface="TT Rounds Condensed"/>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737056" y="2407443"/>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3"/>
            <a:stretch>
              <a:fillRect l="0" t="0" r="-133333" b="0"/>
            </a:stretch>
          </a:blipFill>
        </p:spPr>
      </p:sp>
      <p:sp>
        <p:nvSpPr>
          <p:cNvPr name="TextBox 29" id="29"/>
          <p:cNvSpPr txBox="true"/>
          <p:nvPr/>
        </p:nvSpPr>
        <p:spPr>
          <a:xfrm rot="0">
            <a:off x="1132998" y="572441"/>
            <a:ext cx="4120329" cy="1114425"/>
          </a:xfrm>
          <a:prstGeom prst="rect">
            <a:avLst/>
          </a:prstGeom>
        </p:spPr>
        <p:txBody>
          <a:bodyPr anchor="t" rtlCol="false" tIns="0" lIns="0" bIns="0" rIns="0">
            <a:spAutoFit/>
          </a:bodyPr>
          <a:lstStyle/>
          <a:p>
            <a:pPr algn="l">
              <a:lnSpc>
                <a:spcPts val="8640"/>
              </a:lnSpc>
            </a:pPr>
            <a:r>
              <a:rPr lang="en-US" b="true" sz="7200">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55"/>
            <a:ext cx="342900"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12</a:t>
            </a:r>
          </a:p>
        </p:txBody>
      </p:sp>
      <p:sp>
        <p:nvSpPr>
          <p:cNvPr name="Freeform 31" id="31"/>
          <p:cNvSpPr/>
          <p:nvPr/>
        </p:nvSpPr>
        <p:spPr>
          <a:xfrm flipH="false" flipV="false" rot="0">
            <a:off x="1714500" y="2893218"/>
            <a:ext cx="8801100" cy="6365082"/>
          </a:xfrm>
          <a:custGeom>
            <a:avLst/>
            <a:gdLst/>
            <a:ahLst/>
            <a:cxnLst/>
            <a:rect r="r" b="b" t="t" l="l"/>
            <a:pathLst>
              <a:path h="6365082" w="8801100">
                <a:moveTo>
                  <a:pt x="0" y="0"/>
                </a:moveTo>
                <a:lnTo>
                  <a:pt x="8801100" y="0"/>
                </a:lnTo>
                <a:lnTo>
                  <a:pt x="8801100" y="6365082"/>
                </a:lnTo>
                <a:lnTo>
                  <a:pt x="0" y="6365082"/>
                </a:lnTo>
                <a:lnTo>
                  <a:pt x="0" y="0"/>
                </a:lnTo>
                <a:close/>
              </a:path>
            </a:pathLst>
          </a:custGeom>
          <a:blipFill>
            <a:blip r:embed="rId4"/>
            <a:stretch>
              <a:fillRect l="0" t="0" r="-214" b="0"/>
            </a:stretch>
          </a:blipFill>
        </p:spPr>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b="true" sz="7200">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2441178" y="2647452"/>
            <a:ext cx="11197056" cy="6695072"/>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16"/>
            <a:ext cx="5864542" cy="951223"/>
          </a:xfrm>
          <a:prstGeom prst="rect">
            <a:avLst/>
          </a:prstGeom>
        </p:spPr>
        <p:txBody>
          <a:bodyPr anchor="t" rtlCol="false" tIns="0" lIns="0" bIns="0" rIns="0">
            <a:spAutoFit/>
          </a:bodyPr>
          <a:lstStyle/>
          <a:p>
            <a:pPr algn="l">
              <a:lnSpc>
                <a:spcPts val="7650"/>
              </a:lnSpc>
            </a:pPr>
            <a:r>
              <a:rPr lang="en-US" b="true" sz="6375">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0" t="0" r="-133333"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6"/>
            <a:stretch>
              <a:fillRect l="0" t="0" r="0" b="-248"/>
            </a:stretch>
          </a:blipFill>
        </p:spPr>
      </p:sp>
      <p:sp>
        <p:nvSpPr>
          <p:cNvPr name="TextBox 16" id="16"/>
          <p:cNvSpPr txBox="true"/>
          <p:nvPr/>
        </p:nvSpPr>
        <p:spPr>
          <a:xfrm rot="0">
            <a:off x="17030127" y="9707455"/>
            <a:ext cx="226693" cy="222578"/>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2</a:t>
            </a:r>
          </a:p>
        </p:txBody>
      </p:sp>
      <p:sp>
        <p:nvSpPr>
          <p:cNvPr name="TextBox 17" id="17"/>
          <p:cNvSpPr txBox="true"/>
          <p:nvPr/>
        </p:nvSpPr>
        <p:spPr>
          <a:xfrm rot="0">
            <a:off x="1917708" y="3097256"/>
            <a:ext cx="12706992" cy="2160249"/>
          </a:xfrm>
          <a:prstGeom prst="rect">
            <a:avLst/>
          </a:prstGeom>
        </p:spPr>
        <p:txBody>
          <a:bodyPr anchor="t" rtlCol="false" tIns="0" lIns="0" bIns="0" rIns="0">
            <a:spAutoFit/>
          </a:bodyPr>
          <a:lstStyle/>
          <a:p>
            <a:pPr algn="l">
              <a:lnSpc>
                <a:spcPts val="7920"/>
              </a:lnSpc>
            </a:pPr>
            <a:r>
              <a:rPr lang="en-US" b="true" sz="6600">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7" id="7"/>
          <p:cNvSpPr txBox="true"/>
          <p:nvPr/>
        </p:nvSpPr>
        <p:spPr>
          <a:xfrm rot="0">
            <a:off x="1128712" y="9690956"/>
            <a:ext cx="2660333" cy="287655"/>
          </a:xfrm>
          <a:prstGeom prst="rect">
            <a:avLst/>
          </a:prstGeom>
        </p:spPr>
        <p:txBody>
          <a:bodyPr anchor="t" rtlCol="false" tIns="0" lIns="0" bIns="0" rIns="0">
            <a:spAutoFit/>
          </a:bodyPr>
          <a:lstStyle/>
          <a:p>
            <a:pPr algn="l">
              <a:lnSpc>
                <a:spcPts val="2294"/>
              </a:lnSpc>
            </a:pPr>
            <a:r>
              <a:rPr lang="en-US" sz="1650">
                <a:solidFill>
                  <a:srgbClr val="2D83C3"/>
                </a:solidFill>
                <a:latin typeface="Trebuchet MS"/>
                <a:ea typeface="Trebuchet MS"/>
                <a:cs typeface="Trebuchet MS"/>
                <a:sym typeface="Trebuchet MS"/>
              </a:rPr>
              <a:t>3/21/2024  </a:t>
            </a:r>
            <a:r>
              <a:rPr lang="en-US" b="true" sz="165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7"/>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8"/>
            <a:stretch>
              <a:fillRect l="0" t="0" r="0" b="-248"/>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9"/>
            <a:stretch>
              <a:fillRect l="0" t="0" r="-6" b="0"/>
            </a:stretch>
          </a:blipFill>
        </p:spPr>
      </p:sp>
      <p:sp>
        <p:nvSpPr>
          <p:cNvPr name="TextBox 14" id="14"/>
          <p:cNvSpPr txBox="true"/>
          <p:nvPr/>
        </p:nvSpPr>
        <p:spPr>
          <a:xfrm rot="0">
            <a:off x="1109662" y="662357"/>
            <a:ext cx="3535680" cy="2197413"/>
          </a:xfrm>
          <a:prstGeom prst="rect">
            <a:avLst/>
          </a:prstGeom>
        </p:spPr>
        <p:txBody>
          <a:bodyPr anchor="t" rtlCol="false" tIns="0" lIns="0" bIns="0" rIns="0">
            <a:spAutoFit/>
          </a:bodyPr>
          <a:lstStyle/>
          <a:p>
            <a:pPr algn="l">
              <a:lnSpc>
                <a:spcPts val="8640"/>
              </a:lnSpc>
            </a:pPr>
            <a:r>
              <a:rPr lang="en-US" b="true" sz="7200">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55"/>
            <a:ext cx="226693" cy="222578"/>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3</a:t>
            </a:r>
          </a:p>
        </p:txBody>
      </p:sp>
      <p:sp>
        <p:nvSpPr>
          <p:cNvPr name="TextBox 16" id="16"/>
          <p:cNvSpPr txBox="true"/>
          <p:nvPr/>
        </p:nvSpPr>
        <p:spPr>
          <a:xfrm rot="0">
            <a:off x="3856136" y="1560374"/>
            <a:ext cx="7360950" cy="6360773"/>
          </a:xfrm>
          <a:prstGeom prst="rect">
            <a:avLst/>
          </a:prstGeom>
        </p:spPr>
        <p:txBody>
          <a:bodyPr anchor="t" rtlCol="false" tIns="0" lIns="0" bIns="0" rIns="0">
            <a:spAutoFit/>
          </a:bodyPr>
          <a:lstStyle/>
          <a:p>
            <a:pPr algn="l">
              <a:lnSpc>
                <a:spcPts val="2520"/>
              </a:lnSpc>
            </a:pPr>
          </a:p>
          <a:p>
            <a:pPr algn="l" marL="493395" indent="-24669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493395" indent="-24669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493395" indent="-24669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493395" indent="-24669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493395" indent="-24669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493395" indent="-24669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493395" indent="-24669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493395" indent="-24669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246698" indent="-123349" lvl="1">
              <a:lnSpc>
                <a:spcPts val="252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3"/>
            <a:stretch>
              <a:fillRect l="0" t="0" r="-42" b="0"/>
            </a:stretch>
          </a:blipFill>
        </p:spPr>
      </p:sp>
      <p:grpSp>
        <p:nvGrpSpPr>
          <p:cNvPr name="Group 27" id="27"/>
          <p:cNvGrpSpPr/>
          <p:nvPr/>
        </p:nvGrpSpPr>
        <p:grpSpPr>
          <a:xfrm rot="0">
            <a:off x="11751468" y="2514600"/>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57"/>
            <a:ext cx="8455343" cy="1884675"/>
          </a:xfrm>
          <a:prstGeom prst="rect">
            <a:avLst/>
          </a:prstGeom>
        </p:spPr>
        <p:txBody>
          <a:bodyPr anchor="t" rtlCol="false" tIns="0" lIns="0" bIns="0" rIns="0">
            <a:spAutoFit/>
          </a:bodyPr>
          <a:lstStyle/>
          <a:p>
            <a:pPr algn="l">
              <a:lnSpc>
                <a:spcPts val="7650"/>
              </a:lnSpc>
            </a:pPr>
            <a:r>
              <a:rPr lang="en-US" b="true" sz="6375">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0" t="0" r="-133333" b="0"/>
            </a:stretch>
          </a:blipFill>
        </p:spPr>
      </p:sp>
      <p:sp>
        <p:nvSpPr>
          <p:cNvPr name="TextBox 31" id="31"/>
          <p:cNvSpPr txBox="true"/>
          <p:nvPr/>
        </p:nvSpPr>
        <p:spPr>
          <a:xfrm rot="0">
            <a:off x="17030127" y="9707455"/>
            <a:ext cx="226693" cy="222578"/>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4</a:t>
            </a:r>
          </a:p>
        </p:txBody>
      </p:sp>
      <p:sp>
        <p:nvSpPr>
          <p:cNvPr name="TextBox 32" id="32"/>
          <p:cNvSpPr txBox="true"/>
          <p:nvPr/>
        </p:nvSpPr>
        <p:spPr>
          <a:xfrm rot="0">
            <a:off x="809328" y="2391500"/>
            <a:ext cx="10036327" cy="3246100"/>
          </a:xfrm>
          <a:prstGeom prst="rect">
            <a:avLst/>
          </a:prstGeom>
        </p:spPr>
        <p:txBody>
          <a:bodyPr anchor="t" rtlCol="false" tIns="0" lIns="0" bIns="0" rIns="0">
            <a:spAutoFit/>
          </a:bodyPr>
          <a:lstStyle/>
          <a:p>
            <a:pPr algn="l">
              <a:lnSpc>
                <a:spcPts val="4320"/>
              </a:lnSpc>
            </a:pPr>
            <a:r>
              <a:rPr lang="en-US" b="true" sz="3600" spc="33">
                <a:solidFill>
                  <a:srgbClr val="000000"/>
                </a:solidFill>
                <a:latin typeface="TT Rounds Condensed Bold"/>
                <a:ea typeface="TT Rounds Condensed Bold"/>
                <a:cs typeface="TT Rounds Condensed Bold"/>
                <a:sym typeface="TT Rounds Condensed Bold"/>
              </a:rPr>
              <a:t>Employee performance is a critical factor influencing organizational success, requiring effective assessment and management strategies. Addressing performance issues promptly can enhance productivity and employee satisfaction.</a:t>
            </a:r>
          </a:p>
        </p:txBody>
      </p:sp>
      <p:sp>
        <p:nvSpPr>
          <p:cNvPr name="TextBox 33" id="33"/>
          <p:cNvSpPr txBox="true"/>
          <p:nvPr/>
        </p:nvSpPr>
        <p:spPr>
          <a:xfrm rot="0">
            <a:off x="809328" y="5822793"/>
            <a:ext cx="10561350" cy="3246100"/>
          </a:xfrm>
          <a:prstGeom prst="rect">
            <a:avLst/>
          </a:prstGeom>
        </p:spPr>
        <p:txBody>
          <a:bodyPr anchor="t" rtlCol="false" tIns="0" lIns="0" bIns="0" rIns="0">
            <a:spAutoFit/>
          </a:bodyPr>
          <a:lstStyle/>
          <a:p>
            <a:pPr algn="l">
              <a:lnSpc>
                <a:spcPts val="4320"/>
              </a:lnSpc>
            </a:pPr>
            <a:r>
              <a:rPr lang="en-US" b="true" sz="3600" spc="33">
                <a:solidFill>
                  <a:srgbClr val="000000"/>
                </a:solidFill>
                <a:latin typeface="TT Rounds Condensed Bold"/>
                <a:ea typeface="TT Rounds Condensed Bold"/>
                <a:cs typeface="TT Rounds Condensed Bold"/>
                <a:sym typeface="TT Rounds Condensed Bold"/>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3"/>
            <a:stretch>
              <a:fillRect l="0" t="0" r="0" b="0"/>
            </a:stretch>
          </a:blipFill>
        </p:spPr>
      </p:sp>
      <p:grpSp>
        <p:nvGrpSpPr>
          <p:cNvPr name="Group 27" id="27"/>
          <p:cNvGrpSpPr/>
          <p:nvPr/>
        </p:nvGrpSpPr>
        <p:grpSpPr>
          <a:xfrm rot="0">
            <a:off x="12935948" y="2985866"/>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16"/>
            <a:ext cx="7895272" cy="1884673"/>
          </a:xfrm>
          <a:prstGeom prst="rect">
            <a:avLst/>
          </a:prstGeom>
        </p:spPr>
        <p:txBody>
          <a:bodyPr anchor="t" rtlCol="false" tIns="0" lIns="0" bIns="0" rIns="0">
            <a:spAutoFit/>
          </a:bodyPr>
          <a:lstStyle/>
          <a:p>
            <a:pPr algn="l">
              <a:lnSpc>
                <a:spcPts val="7650"/>
              </a:lnSpc>
            </a:pPr>
            <a:r>
              <a:rPr lang="en-US" b="true" sz="6375">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0" t="0" r="-133333" b="0"/>
            </a:stretch>
          </a:blipFill>
        </p:spPr>
      </p:sp>
      <p:sp>
        <p:nvSpPr>
          <p:cNvPr name="TextBox 31" id="31"/>
          <p:cNvSpPr txBox="true"/>
          <p:nvPr/>
        </p:nvSpPr>
        <p:spPr>
          <a:xfrm rot="0">
            <a:off x="17030127" y="9707455"/>
            <a:ext cx="226693" cy="222578"/>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5</a:t>
            </a:r>
          </a:p>
        </p:txBody>
      </p:sp>
      <p:sp>
        <p:nvSpPr>
          <p:cNvPr name="TextBox 32" id="32"/>
          <p:cNvSpPr txBox="true"/>
          <p:nvPr/>
        </p:nvSpPr>
        <p:spPr>
          <a:xfrm rot="0">
            <a:off x="448612" y="3607902"/>
            <a:ext cx="12447300" cy="3855698"/>
          </a:xfrm>
          <a:prstGeom prst="rect">
            <a:avLst/>
          </a:prstGeom>
        </p:spPr>
        <p:txBody>
          <a:bodyPr anchor="t" rtlCol="false" tIns="0" lIns="0" bIns="0" rIns="0">
            <a:spAutoFit/>
          </a:bodyPr>
          <a:lstStyle/>
          <a:p>
            <a:pPr algn="l" marL="422910" indent="-211455" lvl="1">
              <a:lnSpc>
                <a:spcPts val="4320"/>
              </a:lnSpc>
              <a:buFont typeface="Arial"/>
              <a:buChar char="•"/>
            </a:pPr>
            <a:r>
              <a:rPr lang="en-US" sz="360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b="true" sz="3600">
                <a:solidFill>
                  <a:srgbClr val="0D0D0D"/>
                </a:solidFill>
                <a:latin typeface="Times New Roman Bold"/>
                <a:ea typeface="Times New Roman Bold"/>
                <a:cs typeface="Times New Roman Bold"/>
                <a:sym typeface="Times New Roman Bold"/>
              </a:rPr>
              <a:t>.</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22" id="22"/>
          <p:cNvSpPr txBox="true"/>
          <p:nvPr/>
        </p:nvSpPr>
        <p:spPr>
          <a:xfrm rot="0">
            <a:off x="796413" y="712420"/>
            <a:ext cx="16022002" cy="552450"/>
          </a:xfrm>
          <a:prstGeom prst="rect">
            <a:avLst/>
          </a:prstGeom>
        </p:spPr>
        <p:txBody>
          <a:bodyPr anchor="t" rtlCol="false" tIns="0" lIns="0" bIns="0" rIns="0">
            <a:spAutoFit/>
          </a:bodyPr>
          <a:lstStyle/>
          <a:p>
            <a:pPr algn="l">
              <a:lnSpc>
                <a:spcPts val="4320"/>
              </a:lnSpc>
            </a:pPr>
            <a:r>
              <a:rPr lang="en-US" b="true" sz="3600">
                <a:solidFill>
                  <a:srgbClr val="000000"/>
                </a:solidFill>
                <a:latin typeface="Trebuchet MS Bold"/>
                <a:ea typeface="Trebuchet MS Bold"/>
                <a:cs typeface="Trebuchet MS Bold"/>
                <a:sym typeface="Trebuchet MS Bold"/>
              </a:rPr>
              <a:t>PROJECT FOCUS :</a:t>
            </a:r>
          </a:p>
        </p:txBody>
      </p:sp>
      <p:sp>
        <p:nvSpPr>
          <p:cNvPr name="TextBox 23" id="23"/>
          <p:cNvSpPr txBox="true"/>
          <p:nvPr/>
        </p:nvSpPr>
        <p:spPr>
          <a:xfrm rot="0">
            <a:off x="891525" y="1417300"/>
            <a:ext cx="12608653" cy="7132298"/>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This project focuses on leveraging Excel to analyze employee data. Key tasks include;</a:t>
            </a:r>
          </a:p>
          <a:p>
            <a:pPr algn="l">
              <a:lnSpc>
                <a:spcPts val="2520"/>
              </a:lnSpc>
            </a:pPr>
          </a:p>
          <a:p>
            <a:pPr algn="l" marL="651510" indent="-325755" lvl="1">
              <a:lnSpc>
                <a:spcPts val="4320"/>
              </a:lnSpc>
              <a:buAutoNum type="arabicPeriod" startAt="1"/>
            </a:pPr>
            <a:r>
              <a:rPr lang="en-US" sz="3600" spc="33">
                <a:solidFill>
                  <a:srgbClr val="000000"/>
                </a:solidFill>
                <a:latin typeface="TT Rounds Condensed"/>
                <a:ea typeface="TT Rounds Condensed"/>
                <a:cs typeface="TT Rounds Condensed"/>
                <a:sym typeface="TT Rounds Condensed"/>
              </a:rPr>
              <a:t>**Data Organization:** Importing, cleaning, and structuring employee data for clarity and consistency.</a:t>
            </a:r>
          </a:p>
          <a:p>
            <a:pPr algn="l" marL="380047" indent="-190024" lvl="1">
              <a:lnSpc>
                <a:spcPts val="2520"/>
              </a:lnSpc>
            </a:pPr>
          </a:p>
          <a:p>
            <a:pPr algn="l" marL="651510" indent="-325755" lvl="1">
              <a:lnSpc>
                <a:spcPts val="4320"/>
              </a:lnSpc>
            </a:pPr>
            <a:r>
              <a:rPr lang="en-US" sz="3600" spc="33">
                <a:solidFill>
                  <a:srgbClr val="000000"/>
                </a:solidFill>
                <a:latin typeface="TT Rounds Condensed"/>
                <a:ea typeface="TT Rounds Condensed"/>
                <a:cs typeface="TT Rounds Condensed"/>
                <a:sym typeface="TT Rounds Condensed"/>
              </a:rPr>
              <a:t>2. **Analysis:** Applying Excel functions and formulas to assess performance metrics, filling missing values , and other key indicators.</a:t>
            </a:r>
          </a:p>
          <a:p>
            <a:pPr algn="l" marL="380047" indent="-190024" lvl="1">
              <a:lnSpc>
                <a:spcPts val="2520"/>
              </a:lnSpc>
            </a:pPr>
          </a:p>
          <a:p>
            <a:pPr algn="l" marL="651510" indent="-325755" lvl="1">
              <a:lnSpc>
                <a:spcPts val="4320"/>
              </a:lnSpc>
            </a:pPr>
            <a:r>
              <a:rPr lang="en-US" sz="3600" spc="33">
                <a:solidFill>
                  <a:srgbClr val="000000"/>
                </a:solidFill>
                <a:latin typeface="TT Rounds Condensed"/>
                <a:ea typeface="TT Rounds Condensed"/>
                <a:cs typeface="TT Rounds Condensed"/>
                <a:sym typeface="TT Rounds Condensed"/>
              </a:rPr>
              <a:t>3. **Visualization:** Creating charts, graphs, and pivot tables to visualize trends and patterns.</a:t>
            </a:r>
          </a:p>
          <a:p>
            <a:pPr algn="l" marL="380047" indent="-190024" lvl="1">
              <a:lnSpc>
                <a:spcPts val="2520"/>
              </a:lnSpc>
            </a:pPr>
          </a:p>
          <a:p>
            <a:pPr algn="l" marL="651510" indent="-325755" lvl="1">
              <a:lnSpc>
                <a:spcPts val="4320"/>
              </a:lnSpc>
            </a:pPr>
            <a:r>
              <a:rPr lang="en-US" sz="3600" spc="33">
                <a:solidFill>
                  <a:srgbClr val="000000"/>
                </a:solidFill>
                <a:latin typeface="TT Rounds Condensed"/>
                <a:ea typeface="TT Rounds Condensed"/>
                <a:cs typeface="TT Rounds Condensed"/>
                <a:sym typeface="TT Rounds Condensed"/>
              </a:rPr>
              <a:t>4. **Reporting:** Summarizing findings to inform HR strategies and decision-making.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1201400" y="2743200"/>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65"/>
            <a:ext cx="7521893" cy="770263"/>
          </a:xfrm>
          <a:prstGeom prst="rect">
            <a:avLst/>
          </a:prstGeom>
        </p:spPr>
        <p:txBody>
          <a:bodyPr anchor="t" rtlCol="false" tIns="0" lIns="0" bIns="0" rIns="0">
            <a:spAutoFit/>
          </a:bodyPr>
          <a:lstStyle/>
          <a:p>
            <a:pPr algn="l">
              <a:lnSpc>
                <a:spcPts val="5759"/>
              </a:lnSpc>
            </a:pPr>
            <a:r>
              <a:rPr lang="en-US" b="true" sz="4800">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3"/>
            <a:stretch>
              <a:fillRect l="0" t="0" r="0" b="0"/>
            </a:stretch>
          </a:blipFill>
        </p:spPr>
      </p:sp>
      <p:sp>
        <p:nvSpPr>
          <p:cNvPr name="TextBox 30" id="30"/>
          <p:cNvSpPr txBox="true"/>
          <p:nvPr/>
        </p:nvSpPr>
        <p:spPr>
          <a:xfrm rot="0">
            <a:off x="17030127" y="9707455"/>
            <a:ext cx="226693"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7</a:t>
            </a:r>
          </a:p>
        </p:txBody>
      </p:sp>
      <p:sp>
        <p:nvSpPr>
          <p:cNvPr name="TextBox 31" id="31"/>
          <p:cNvSpPr txBox="true"/>
          <p:nvPr/>
        </p:nvSpPr>
        <p:spPr>
          <a:xfrm rot="0">
            <a:off x="1177275" y="3448432"/>
            <a:ext cx="11442960" cy="467327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end users in employee performance analysis typically include:</a:t>
            </a:r>
          </a:p>
          <a:p>
            <a:pPr algn="l">
              <a:lnSpc>
                <a:spcPts val="2520"/>
              </a:lnSpc>
            </a:pPr>
          </a:p>
          <a:p>
            <a:pPr algn="l">
              <a:lnSpc>
                <a:spcPts val="3600"/>
              </a:lnSpc>
            </a:pPr>
            <a:r>
              <a:rPr lang="en-US" sz="3000" spc="28">
                <a:solidFill>
                  <a:srgbClr val="000000"/>
                </a:solidFill>
                <a:latin typeface="TT Rounds Condensed"/>
                <a:ea typeface="TT Rounds Condensed"/>
                <a:cs typeface="TT Rounds Condensed"/>
                <a:sym typeface="TT Rounds Condensed"/>
              </a:rPr>
              <a:t>   1. **Human Resources (HR) Managers:** They use the insights to make informed decisions about promotions, training, and development.</a:t>
            </a:r>
          </a:p>
          <a:p>
            <a:pPr algn="l">
              <a:lnSpc>
                <a:spcPts val="2520"/>
              </a:lnSpc>
            </a:pPr>
          </a:p>
          <a:p>
            <a:pPr algn="l">
              <a:lnSpc>
                <a:spcPts val="3600"/>
              </a:lnSpc>
            </a:pPr>
            <a:r>
              <a:rPr lang="en-US" sz="3000" spc="28">
                <a:solidFill>
                  <a:srgbClr val="000000"/>
                </a:solidFill>
                <a:latin typeface="TT Rounds Condensed"/>
                <a:ea typeface="TT Rounds Condensed"/>
                <a:cs typeface="TT Rounds Condensed"/>
                <a:sym typeface="TT Rounds Condensed"/>
              </a:rPr>
              <a:t>   2. **Team Leaders and Supervisors:** They apply performance data to provide feedback, set goals, and manage team performance.</a:t>
            </a:r>
          </a:p>
          <a:p>
            <a:pPr algn="l">
              <a:lnSpc>
                <a:spcPts val="2520"/>
              </a:lnSpc>
            </a:pPr>
          </a:p>
          <a:p>
            <a:pPr algn="l">
              <a:lnSpc>
                <a:spcPts val="3600"/>
              </a:lnSpc>
            </a:pPr>
            <a:r>
              <a:rPr lang="en-US" sz="3000" spc="28">
                <a:solidFill>
                  <a:srgbClr val="000000"/>
                </a:solidFill>
                <a:latin typeface="TT Rounds Condensed"/>
                <a:ea typeface="TT Rounds Condensed"/>
                <a:cs typeface="TT Rounds Condensed"/>
                <a:sym typeface="TT Rounds Condensed"/>
              </a:rPr>
              <a:t>   3. **Employees:** They benefit from feedback and performance evaluations that help them improve and advance in their careers.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3"/>
            <a:stretch>
              <a:fillRect l="0" t="0" r="-27" b="0"/>
            </a:stretch>
          </a:blipFill>
        </p:spPr>
      </p:sp>
      <p:grpSp>
        <p:nvGrpSpPr>
          <p:cNvPr name="Group 23" id="23"/>
          <p:cNvGrpSpPr/>
          <p:nvPr/>
        </p:nvGrpSpPr>
        <p:grpSpPr>
          <a:xfrm rot="0">
            <a:off x="13424488" y="6430298"/>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2001500" y="3163077"/>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3631657" y="6771123"/>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27"/>
            <a:ext cx="14644688" cy="859165"/>
          </a:xfrm>
          <a:prstGeom prst="rect">
            <a:avLst/>
          </a:prstGeom>
        </p:spPr>
        <p:txBody>
          <a:bodyPr anchor="t" rtlCol="false" tIns="0" lIns="0" bIns="0" rIns="0">
            <a:spAutoFit/>
          </a:bodyPr>
          <a:lstStyle/>
          <a:p>
            <a:pPr algn="l">
              <a:lnSpc>
                <a:spcPts val="6480"/>
              </a:lnSpc>
            </a:pPr>
            <a:r>
              <a:rPr lang="en-US" b="true" sz="5400">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0" t="0" r="-133333" b="0"/>
            </a:stretch>
          </a:blipFill>
        </p:spPr>
      </p:sp>
      <p:sp>
        <p:nvSpPr>
          <p:cNvPr name="TextBox 31" id="31"/>
          <p:cNvSpPr txBox="true"/>
          <p:nvPr/>
        </p:nvSpPr>
        <p:spPr>
          <a:xfrm rot="0">
            <a:off x="17030127" y="9707455"/>
            <a:ext cx="226693"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8</a:t>
            </a:r>
          </a:p>
        </p:txBody>
      </p:sp>
      <p:sp>
        <p:nvSpPr>
          <p:cNvPr name="TextBox 32" id="32"/>
          <p:cNvSpPr txBox="true"/>
          <p:nvPr/>
        </p:nvSpPr>
        <p:spPr>
          <a:xfrm rot="0">
            <a:off x="4968645" y="3735104"/>
            <a:ext cx="8970255" cy="3740417"/>
          </a:xfrm>
          <a:prstGeom prst="rect">
            <a:avLst/>
          </a:prstGeom>
        </p:spPr>
        <p:txBody>
          <a:bodyPr anchor="t" rtlCol="false" tIns="0" lIns="0" bIns="0" rIns="0">
            <a:spAutoFit/>
          </a:bodyPr>
          <a:lstStyle/>
          <a:p>
            <a:pPr algn="l">
              <a:lnSpc>
                <a:spcPts val="5759"/>
              </a:lnSpc>
            </a:pPr>
            <a:r>
              <a:rPr lang="en-US" sz="4800" spc="44">
                <a:solidFill>
                  <a:srgbClr val="000000"/>
                </a:solidFill>
                <a:latin typeface="TT Rounds Condensed"/>
                <a:ea typeface="TT Rounds Condensed"/>
                <a:cs typeface="TT Rounds Condensed"/>
                <a:sym typeface="TT Rounds Condensed"/>
              </a:rPr>
              <a:t>*Filtering – to fill the missing values.</a:t>
            </a:r>
          </a:p>
          <a:p>
            <a:pPr algn="l">
              <a:lnSpc>
                <a:spcPts val="5759"/>
              </a:lnSpc>
            </a:pPr>
            <a:r>
              <a:rPr lang="en-US" sz="4800" spc="44">
                <a:solidFill>
                  <a:srgbClr val="000000"/>
                </a:solidFill>
                <a:latin typeface="TT Rounds Condensed"/>
                <a:ea typeface="TT Rounds Condensed"/>
                <a:cs typeface="TT Rounds Condensed"/>
                <a:sym typeface="TT Rounds Condensed"/>
              </a:rPr>
              <a:t>*Conditional formating- blank values.</a:t>
            </a:r>
          </a:p>
          <a:p>
            <a:pPr algn="l">
              <a:lnSpc>
                <a:spcPts val="5759"/>
              </a:lnSpc>
            </a:pPr>
            <a:r>
              <a:rPr lang="en-US" sz="4800" spc="44">
                <a:solidFill>
                  <a:srgbClr val="000000"/>
                </a:solidFill>
                <a:latin typeface="TT Rounds Condensed"/>
                <a:ea typeface="TT Rounds Condensed"/>
                <a:cs typeface="TT Rounds Condensed"/>
                <a:sym typeface="TT Rounds Condensed"/>
              </a:rPr>
              <a:t>*Using- Pivot table &amp; Chart.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b="true" sz="7200">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457561" y="1860066"/>
            <a:ext cx="12030399" cy="7803068"/>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Employee data set- Kaggle</a:t>
            </a:r>
          </a:p>
          <a:p>
            <a:pPr algn="l">
              <a:lnSpc>
                <a:spcPts val="4320"/>
              </a:lnSpc>
            </a:pPr>
            <a:r>
              <a:rPr lang="en-US" sz="3600" spc="33">
                <a:solidFill>
                  <a:srgbClr val="000000"/>
                </a:solidFill>
                <a:latin typeface="TT Rounds Condensed"/>
                <a:ea typeface="TT Rounds Condensed"/>
                <a:cs typeface="TT Rounds Condensed"/>
                <a:sym typeface="TT Rounds Condensed"/>
              </a:rPr>
              <a:t>There are 26 features</a:t>
            </a:r>
          </a:p>
          <a:p>
            <a:pPr algn="l">
              <a:lnSpc>
                <a:spcPts val="4320"/>
              </a:lnSpc>
            </a:pPr>
            <a:r>
              <a:rPr lang="en-US" sz="3600" spc="33">
                <a:solidFill>
                  <a:srgbClr val="000000"/>
                </a:solidFill>
                <a:latin typeface="TT Rounds Condensed"/>
                <a:ea typeface="TT Rounds Condensed"/>
                <a:cs typeface="TT Rounds Condensed"/>
                <a:sym typeface="TT Rounds Condensed"/>
              </a:rPr>
              <a:t>The important ten features are,</a:t>
            </a:r>
          </a:p>
          <a:p>
            <a:pPr algn="l">
              <a:lnSpc>
                <a:spcPts val="4320"/>
              </a:lnSpc>
            </a:pPr>
            <a:r>
              <a:rPr lang="en-US" sz="3600" spc="33">
                <a:solidFill>
                  <a:srgbClr val="000000"/>
                </a:solidFill>
                <a:latin typeface="TT Rounds Condensed"/>
                <a:ea typeface="TT Rounds Condensed"/>
                <a:cs typeface="TT Rounds Condensed"/>
                <a:sym typeface="TT Rounds Condensed"/>
              </a:rPr>
              <a:t>        * Employment ID</a:t>
            </a:r>
          </a:p>
          <a:p>
            <a:pPr algn="l">
              <a:lnSpc>
                <a:spcPts val="4320"/>
              </a:lnSpc>
            </a:pPr>
            <a:r>
              <a:rPr lang="en-US" sz="3600" spc="33">
                <a:solidFill>
                  <a:srgbClr val="000000"/>
                </a:solidFill>
                <a:latin typeface="TT Rounds Condensed"/>
                <a:ea typeface="TT Rounds Condensed"/>
                <a:cs typeface="TT Rounds Condensed"/>
                <a:sym typeface="TT Rounds Condensed"/>
              </a:rPr>
              <a:t>        *First name</a:t>
            </a:r>
          </a:p>
          <a:p>
            <a:pPr algn="l">
              <a:lnSpc>
                <a:spcPts val="4320"/>
              </a:lnSpc>
            </a:pPr>
            <a:r>
              <a:rPr lang="en-US" sz="3600" spc="33">
                <a:solidFill>
                  <a:srgbClr val="000000"/>
                </a:solidFill>
                <a:latin typeface="TT Rounds Condensed"/>
                <a:ea typeface="TT Rounds Condensed"/>
                <a:cs typeface="TT Rounds Condensed"/>
                <a:sym typeface="TT Rounds Condensed"/>
              </a:rPr>
              <a:t>        *Last name </a:t>
            </a:r>
          </a:p>
          <a:p>
            <a:pPr algn="l">
              <a:lnSpc>
                <a:spcPts val="4320"/>
              </a:lnSpc>
            </a:pPr>
            <a:r>
              <a:rPr lang="en-US" sz="3600" spc="33">
                <a:solidFill>
                  <a:srgbClr val="000000"/>
                </a:solidFill>
                <a:latin typeface="TT Rounds Condensed"/>
                <a:ea typeface="TT Rounds Condensed"/>
                <a:cs typeface="TT Rounds Condensed"/>
                <a:sym typeface="TT Rounds Condensed"/>
              </a:rPr>
              <a:t>        *Gender</a:t>
            </a:r>
          </a:p>
          <a:p>
            <a:pPr algn="l">
              <a:lnSpc>
                <a:spcPts val="4320"/>
              </a:lnSpc>
            </a:pPr>
            <a:r>
              <a:rPr lang="en-US" sz="3600" spc="33">
                <a:solidFill>
                  <a:srgbClr val="000000"/>
                </a:solidFill>
                <a:latin typeface="TT Rounds Condensed"/>
                <a:ea typeface="TT Rounds Condensed"/>
                <a:cs typeface="TT Rounds Condensed"/>
                <a:sym typeface="TT Rounds Condensed"/>
              </a:rPr>
              <a:t>        *Employee status</a:t>
            </a:r>
          </a:p>
          <a:p>
            <a:pPr algn="l">
              <a:lnSpc>
                <a:spcPts val="4320"/>
              </a:lnSpc>
            </a:pPr>
            <a:r>
              <a:rPr lang="en-US" sz="3600" spc="33">
                <a:solidFill>
                  <a:srgbClr val="000000"/>
                </a:solidFill>
                <a:latin typeface="TT Rounds Condensed"/>
                <a:ea typeface="TT Rounds Condensed"/>
                <a:cs typeface="TT Rounds Condensed"/>
                <a:sym typeface="TT Rounds Condensed"/>
              </a:rPr>
              <a:t>        *Employee type</a:t>
            </a:r>
          </a:p>
          <a:p>
            <a:pPr algn="l">
              <a:lnSpc>
                <a:spcPts val="4320"/>
              </a:lnSpc>
            </a:pPr>
            <a:r>
              <a:rPr lang="en-US" sz="3600" spc="33">
                <a:solidFill>
                  <a:srgbClr val="000000"/>
                </a:solidFill>
                <a:latin typeface="TT Rounds Condensed"/>
                <a:ea typeface="TT Rounds Condensed"/>
                <a:cs typeface="TT Rounds Condensed"/>
                <a:sym typeface="TT Rounds Condensed"/>
              </a:rPr>
              <a:t>        *Employee classification</a:t>
            </a:r>
          </a:p>
          <a:p>
            <a:pPr algn="l">
              <a:lnSpc>
                <a:spcPts val="4320"/>
              </a:lnSpc>
            </a:pPr>
            <a:r>
              <a:rPr lang="en-US" sz="3600" spc="33">
                <a:solidFill>
                  <a:srgbClr val="000000"/>
                </a:solidFill>
                <a:latin typeface="TT Rounds Condensed"/>
                <a:ea typeface="TT Rounds Condensed"/>
                <a:cs typeface="TT Rounds Condensed"/>
                <a:sym typeface="TT Rounds Condensed"/>
              </a:rPr>
              <a:t>        *Performance score</a:t>
            </a:r>
          </a:p>
          <a:p>
            <a:pPr algn="l">
              <a:lnSpc>
                <a:spcPts val="4320"/>
              </a:lnSpc>
            </a:pPr>
            <a:r>
              <a:rPr lang="en-US" sz="3600" spc="33">
                <a:solidFill>
                  <a:srgbClr val="000000"/>
                </a:solidFill>
                <a:latin typeface="TT Rounds Condensed"/>
                <a:ea typeface="TT Rounds Condensed"/>
                <a:cs typeface="TT Rounds Condensed"/>
                <a:sym typeface="TT Rounds Condensed"/>
              </a:rPr>
              <a:t>        *Current employee ratings</a:t>
            </a:r>
          </a:p>
          <a:p>
            <a:pPr algn="l">
              <a:lnSpc>
                <a:spcPts val="4320"/>
              </a:lnSpc>
            </a:pPr>
            <a:r>
              <a:rPr lang="en-US" sz="3600" spc="33">
                <a:solidFill>
                  <a:srgbClr val="000000"/>
                </a:solidFill>
                <a:latin typeface="TT Rounds Condensed"/>
                <a:ea typeface="TT Rounds Condensed"/>
                <a:cs typeface="TT Rounds Condensed"/>
                <a:sym typeface="TT Rounds Condensed"/>
              </a:rPr>
              <a:t>        * Business units</a:t>
            </a:r>
          </a:p>
          <a:p>
            <a:pPr algn="l">
              <a:lnSpc>
                <a:spcPts val="252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DAGRU-OjbtM</dc:identifier>
  <dcterms:modified xsi:type="dcterms:W3CDTF">2011-08-01T06:04:30Z</dcterms:modified>
  <cp:revision>1</cp:revision>
  <dc:title>Balamurugan. D PROJECT.pptx</dc:title>
</cp:coreProperties>
</file>